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2/8/2016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688461" y="1429174"/>
            <a:ext cx="8925802" cy="1646302"/>
          </a:xfrm>
          <a:prstGeom prst="rect">
            <a:avLst/>
          </a:prstGeom>
        </p:spPr>
        <p:txBody>
          <a:bodyPr vert="horz" lIns="91440" tIns="45720" rIns="91440" bIns="45720" rtlCol="0" anchor="b">
            <a:normAutofit fontScale="9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dirty="0" smtClean="0"/>
              <a:t>Control de una matriz de LEDs de N x N con la EDU-CIAA</a:t>
            </a:r>
            <a:endParaRPr lang="es-ES" dirty="0"/>
          </a:p>
        </p:txBody>
      </p:sp>
      <p:sp>
        <p:nvSpPr>
          <p:cNvPr id="6" name="Subtítulo 2"/>
          <p:cNvSpPr>
            <a:spLocks noGrp="1"/>
          </p:cNvSpPr>
          <p:nvPr>
            <p:ph type="subTitle" idx="1"/>
          </p:nvPr>
        </p:nvSpPr>
        <p:spPr>
          <a:xfrm>
            <a:off x="1507067" y="4050833"/>
            <a:ext cx="7766936" cy="1598853"/>
          </a:xfrm>
        </p:spPr>
        <p:txBody>
          <a:bodyPr>
            <a:normAutofit/>
          </a:bodyPr>
          <a:lstStyle/>
          <a:p>
            <a:endParaRPr lang="es-ES" dirty="0" smtClean="0"/>
          </a:p>
          <a:p>
            <a:r>
              <a:rPr lang="es-ES" sz="1600" b="1" dirty="0" smtClean="0"/>
              <a:t>157/0 – Buján, Ariel</a:t>
            </a:r>
          </a:p>
          <a:p>
            <a:r>
              <a:rPr lang="es-ES" sz="1600" b="1" dirty="0" smtClean="0"/>
              <a:t>139/8 – Delgado, David</a:t>
            </a:r>
          </a:p>
          <a:p>
            <a:r>
              <a:rPr lang="es-ES" sz="1600" b="1" dirty="0" smtClean="0"/>
              <a:t>63/5 – Silva, Agustín</a:t>
            </a:r>
          </a:p>
          <a:p>
            <a:endParaRPr lang="es-ES" dirty="0"/>
          </a:p>
        </p:txBody>
      </p:sp>
    </p:spTree>
    <p:extLst>
      <p:ext uri="{BB962C8B-B14F-4D97-AF65-F5344CB8AC3E}">
        <p14:creationId xmlns:p14="http://schemas.microsoft.com/office/powerpoint/2010/main" val="2164610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9513" y="609600"/>
            <a:ext cx="10000735" cy="1048481"/>
          </a:xfrm>
        </p:spPr>
        <p:txBody>
          <a:bodyPr/>
          <a:lstStyle/>
          <a:p>
            <a:pPr algn="ctr"/>
            <a:r>
              <a:rPr lang="es-AR" dirty="0"/>
              <a:t>Escribir texto</a:t>
            </a:r>
          </a:p>
        </p:txBody>
      </p:sp>
      <p:sp>
        <p:nvSpPr>
          <p:cNvPr id="3" name="Marcador de contenido 2"/>
          <p:cNvSpPr>
            <a:spLocks noGrp="1"/>
          </p:cNvSpPr>
          <p:nvPr>
            <p:ph sz="half" idx="1"/>
          </p:nvPr>
        </p:nvSpPr>
        <p:spPr>
          <a:xfrm>
            <a:off x="329514" y="1658081"/>
            <a:ext cx="5618205" cy="3880772"/>
          </a:xfrm>
        </p:spPr>
        <p:txBody>
          <a:bodyPr>
            <a:normAutofit/>
          </a:bodyPr>
          <a:lstStyle/>
          <a:p>
            <a:pPr>
              <a:lnSpc>
                <a:spcPct val="170000"/>
              </a:lnSpc>
            </a:pPr>
            <a:r>
              <a:rPr lang="es-AR" dirty="0"/>
              <a:t>Permite escribir un texto para ser enviado y mostrado en la matriz de leds, el control es bastante intuitivo. La distribución de teclas está dada de una forma similar a los celulares de la década del 90</a:t>
            </a:r>
            <a:r>
              <a:rPr lang="es-AR" dirty="0" smtClean="0"/>
              <a:t>.</a:t>
            </a:r>
            <a:endParaRPr lang="es-AR" dirty="0"/>
          </a:p>
        </p:txBody>
      </p:sp>
      <p:pic>
        <p:nvPicPr>
          <p:cNvPr id="5122" name="Picture 2" descr="https://lh3.googleusercontent.com/9IvtsxxPztjOPRaTDljpHpWzA7B8xVEmJfwuMou0OXjho91i3IgmwdKwH4vZXGLegMehxkGZn71P2saiyU-meHaVYLkXk5BE_pd9JtZI2tMSE34O8AC-8uJSzm9CAppJlNZfDgX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077" y="1658081"/>
            <a:ext cx="206692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008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4827" y="609600"/>
            <a:ext cx="10091323" cy="1320800"/>
          </a:xfrm>
        </p:spPr>
        <p:txBody>
          <a:bodyPr/>
          <a:lstStyle/>
          <a:p>
            <a:pPr algn="ctr"/>
            <a:r>
              <a:rPr lang="es-AR" dirty="0"/>
              <a:t>Escribir </a:t>
            </a:r>
            <a:r>
              <a:rPr lang="es-AR" dirty="0" smtClean="0"/>
              <a:t>texto – Maquina de Estados</a:t>
            </a:r>
            <a:endParaRPr lang="es-AR" dirty="0"/>
          </a:p>
        </p:txBody>
      </p:sp>
      <p:sp>
        <p:nvSpPr>
          <p:cNvPr id="3" name="Marcador de contenido 2"/>
          <p:cNvSpPr>
            <a:spLocks noGrp="1"/>
          </p:cNvSpPr>
          <p:nvPr>
            <p:ph sz="half" idx="1"/>
          </p:nvPr>
        </p:nvSpPr>
        <p:spPr>
          <a:xfrm>
            <a:off x="304828" y="1930400"/>
            <a:ext cx="4413994" cy="3880772"/>
          </a:xfrm>
        </p:spPr>
        <p:txBody>
          <a:bodyPr>
            <a:normAutofit fontScale="70000" lnSpcReduction="20000"/>
          </a:bodyPr>
          <a:lstStyle/>
          <a:p>
            <a:pPr fontAlgn="base">
              <a:lnSpc>
                <a:spcPct val="170000"/>
              </a:lnSpc>
            </a:pPr>
            <a:r>
              <a:rPr lang="es-AR" b="1" dirty="0"/>
              <a:t>Modo Escritura: </a:t>
            </a:r>
            <a:r>
              <a:rPr lang="es-AR" dirty="0"/>
              <a:t>Luego de seleccionar un carácter se debe confirmar el mismo con la tecla OK.</a:t>
            </a:r>
          </a:p>
          <a:p>
            <a:pPr fontAlgn="base">
              <a:lnSpc>
                <a:spcPct val="170000"/>
              </a:lnSpc>
            </a:pPr>
            <a:r>
              <a:rPr lang="es-AR" b="1" dirty="0"/>
              <a:t>Modo Borrado:</a:t>
            </a:r>
            <a:r>
              <a:rPr lang="es-AR" dirty="0"/>
              <a:t> Si se desea borrar un carácter o más, se debe presionar dos veces ESC, de esta forma se ingresa al modo borrado, para continuar borrando se debe volver a presionar ESC. Para volver al modo escritura, se debe presionar OK nuevamente.</a:t>
            </a:r>
          </a:p>
          <a:p>
            <a:pPr>
              <a:lnSpc>
                <a:spcPct val="170000"/>
              </a:lnSpc>
            </a:pPr>
            <a:r>
              <a:rPr lang="es-AR" b="1" dirty="0"/>
              <a:t>Modo Salida: </a:t>
            </a:r>
            <a:r>
              <a:rPr lang="es-AR" dirty="0"/>
              <a:t>Para volver al menú principal se debe presionar una vez la tecla ESC y confirmar con OK.</a:t>
            </a:r>
          </a:p>
        </p:txBody>
      </p:sp>
      <p:pic>
        <p:nvPicPr>
          <p:cNvPr id="6148" name="Picture 4" descr="https://lh3.googleusercontent.com/DG8pcLM3GqxHhEN7oIsGmdAq6-GVewq8UeowyFkeMPBVSdLubHbklT4g8EPNicnSzLDPIoe1slDQilyG4v_VkTlC2KbDlTZEDzZ92XdX6DLBQ-AfPcJHx8CC9kkdgHNoBZuw2Na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18822" y="1930400"/>
            <a:ext cx="4927686" cy="3518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731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3611" y="609600"/>
            <a:ext cx="10214919" cy="1320800"/>
          </a:xfrm>
        </p:spPr>
        <p:txBody>
          <a:bodyPr/>
          <a:lstStyle/>
          <a:p>
            <a:pPr algn="ctr"/>
            <a:r>
              <a:rPr lang="es-AR" dirty="0" smtClean="0"/>
              <a:t>Enviar Texto</a:t>
            </a:r>
            <a:endParaRPr lang="es-AR" dirty="0"/>
          </a:p>
        </p:txBody>
      </p:sp>
      <p:sp>
        <p:nvSpPr>
          <p:cNvPr id="3" name="Marcador de contenido 2"/>
          <p:cNvSpPr>
            <a:spLocks noGrp="1"/>
          </p:cNvSpPr>
          <p:nvPr>
            <p:ph sz="half" idx="1"/>
          </p:nvPr>
        </p:nvSpPr>
        <p:spPr>
          <a:xfrm>
            <a:off x="677334" y="2160589"/>
            <a:ext cx="8697325" cy="1447584"/>
          </a:xfrm>
        </p:spPr>
        <p:txBody>
          <a:bodyPr/>
          <a:lstStyle/>
          <a:p>
            <a:pPr>
              <a:lnSpc>
                <a:spcPct val="150000"/>
              </a:lnSpc>
            </a:pPr>
            <a:r>
              <a:rPr lang="es-AR" dirty="0"/>
              <a:t>Luego de escribir el texto se debe enviar a la  matriz para poder visualizarlo, En esta función la única acción que puede tomar el usuario es salir de la misma, presionando el botón OK o ESC.</a:t>
            </a:r>
          </a:p>
        </p:txBody>
      </p:sp>
      <p:pic>
        <p:nvPicPr>
          <p:cNvPr id="7170" name="Picture 2" descr="https://lh3.googleusercontent.com/I9ghE8n2x9vacbaBB2tZhTVrOhUhV1FM6CQFV3pwlMgpro5Fygt3XuCGCqAa1o4-IvMQGlFqfTtZsE5W6lik5gOCXe1IfCSobvrPMyuQAcezVyLza2s174S8cTNjWKdTmqg9e7HZ"/>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04861" y="3906407"/>
            <a:ext cx="2066925" cy="26193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h4.googleusercontent.com/Mvl2RLV1RsWxKFonp3VoVUde_k0oMsB-8FFnswlQmUE3O3sTkpcbj-vsdXoP84CCXCoOp8YOWtjEnGULS8wR9wkXOeCAtt8NK7RW2rsIs_-oBu6d6O3j1wv_SdKatlko4oLC1l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756" y="4282643"/>
            <a:ext cx="4000500"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552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8897" y="609600"/>
            <a:ext cx="10264346" cy="716692"/>
          </a:xfrm>
        </p:spPr>
        <p:txBody>
          <a:bodyPr/>
          <a:lstStyle/>
          <a:p>
            <a:pPr algn="ctr"/>
            <a:r>
              <a:rPr lang="es-AR" dirty="0"/>
              <a:t>Velocidad Matriz</a:t>
            </a:r>
            <a:endParaRPr lang="es-AR" dirty="0"/>
          </a:p>
        </p:txBody>
      </p:sp>
      <p:sp>
        <p:nvSpPr>
          <p:cNvPr id="3" name="Marcador de contenido 2"/>
          <p:cNvSpPr>
            <a:spLocks noGrp="1"/>
          </p:cNvSpPr>
          <p:nvPr>
            <p:ph sz="half" idx="1"/>
          </p:nvPr>
        </p:nvSpPr>
        <p:spPr>
          <a:xfrm>
            <a:off x="140043" y="2160589"/>
            <a:ext cx="7191633" cy="3880772"/>
          </a:xfrm>
        </p:spPr>
        <p:txBody>
          <a:bodyPr/>
          <a:lstStyle/>
          <a:p>
            <a:pPr>
              <a:lnSpc>
                <a:spcPct val="150000"/>
              </a:lnSpc>
            </a:pPr>
            <a:r>
              <a:rPr lang="es-AR" dirty="0"/>
              <a:t>Este menú permite configurar la velocidad de desplazamiento de la matriz, se </a:t>
            </a:r>
            <a:r>
              <a:rPr lang="es-AR" dirty="0" smtClean="0"/>
              <a:t>aumenta o disminuye la </a:t>
            </a:r>
            <a:r>
              <a:rPr lang="es-AR" dirty="0"/>
              <a:t>velocidad con los pulsadores </a:t>
            </a:r>
            <a:r>
              <a:rPr lang="es-AR" dirty="0" smtClean="0"/>
              <a:t>6 </a:t>
            </a:r>
            <a:r>
              <a:rPr lang="es-AR" dirty="0"/>
              <a:t>y </a:t>
            </a:r>
            <a:r>
              <a:rPr lang="es-AR" dirty="0" smtClean="0"/>
              <a:t>4 </a:t>
            </a:r>
            <a:r>
              <a:rPr lang="es-AR" dirty="0"/>
              <a:t>respectivamente, y se sale </a:t>
            </a:r>
            <a:r>
              <a:rPr lang="es-AR" dirty="0" smtClean="0"/>
              <a:t>de la función con </a:t>
            </a:r>
            <a:r>
              <a:rPr lang="es-AR" dirty="0"/>
              <a:t>los pulsadores OK o ESC.</a:t>
            </a:r>
            <a:endParaRPr lang="es-AR" dirty="0"/>
          </a:p>
        </p:txBody>
      </p:sp>
      <p:pic>
        <p:nvPicPr>
          <p:cNvPr id="1026" name="Picture 2" descr="https://lh3.googleusercontent.com/mevgOse1oSEat6AoihzrJu3dh0P4qmsCo60gtBLI9odyXxLRAMzAnAu_Dccpi1ZHbwTtKma-Lr42crJoxRQ05mFB-H6j9QdRMnTp0SXzu-L-N09uodjSzJ4SRQC6EOdUPfhpUZb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78926" y="2160589"/>
            <a:ext cx="206692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81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63586" y="2875004"/>
            <a:ext cx="7766936" cy="846317"/>
          </a:xfrm>
        </p:spPr>
        <p:txBody>
          <a:bodyPr/>
          <a:lstStyle/>
          <a:p>
            <a:pPr algn="ctr"/>
            <a:r>
              <a:rPr lang="es-AR" dirty="0" smtClean="0"/>
              <a:t>Muchas Gracias</a:t>
            </a:r>
            <a:endParaRPr lang="es-AR" dirty="0"/>
          </a:p>
        </p:txBody>
      </p:sp>
    </p:spTree>
    <p:extLst>
      <p:ext uri="{BB962C8B-B14F-4D97-AF65-F5344CB8AC3E}">
        <p14:creationId xmlns:p14="http://schemas.microsoft.com/office/powerpoint/2010/main" val="594052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1850" y="609600"/>
            <a:ext cx="10297296" cy="873211"/>
          </a:xfrm>
        </p:spPr>
        <p:txBody>
          <a:bodyPr/>
          <a:lstStyle/>
          <a:p>
            <a:pPr algn="ctr"/>
            <a:r>
              <a:rPr lang="es-AR" dirty="0" smtClean="0"/>
              <a:t>Introducción</a:t>
            </a:r>
            <a:endParaRPr lang="es-AR" dirty="0"/>
          </a:p>
        </p:txBody>
      </p:sp>
      <p:sp>
        <p:nvSpPr>
          <p:cNvPr id="3" name="Marcador de contenido 2"/>
          <p:cNvSpPr>
            <a:spLocks noGrp="1"/>
          </p:cNvSpPr>
          <p:nvPr>
            <p:ph sz="half" idx="1"/>
          </p:nvPr>
        </p:nvSpPr>
        <p:spPr>
          <a:xfrm>
            <a:off x="271849" y="2160588"/>
            <a:ext cx="5066269" cy="3880773"/>
          </a:xfrm>
        </p:spPr>
        <p:txBody>
          <a:bodyPr/>
          <a:lstStyle/>
          <a:p>
            <a:pPr>
              <a:lnSpc>
                <a:spcPct val="150000"/>
              </a:lnSpc>
            </a:pPr>
            <a:r>
              <a:rPr lang="es-AR" dirty="0"/>
              <a:t>Se diseñó e implementó un poncho para la placa controladora EDU-CIAA. Dicho poncho sirve para controlar una matriz de leds de 8x8, y cuenta con una interfaz de </a:t>
            </a:r>
            <a:r>
              <a:rPr lang="es-AR" dirty="0" smtClean="0"/>
              <a:t>entrada/salida </a:t>
            </a:r>
            <a:r>
              <a:rPr lang="es-AR" dirty="0"/>
              <a:t>para comunicarse con el usuario.</a:t>
            </a:r>
          </a:p>
        </p:txBody>
      </p:sp>
      <p:pic>
        <p:nvPicPr>
          <p:cNvPr id="5" name="Imagen 4"/>
          <p:cNvPicPr>
            <a:picLocks noChangeAspect="1"/>
          </p:cNvPicPr>
          <p:nvPr/>
        </p:nvPicPr>
        <p:blipFill>
          <a:blip r:embed="rId2"/>
          <a:stretch>
            <a:fillRect/>
          </a:stretch>
        </p:blipFill>
        <p:spPr>
          <a:xfrm>
            <a:off x="5728123" y="2160589"/>
            <a:ext cx="3630062" cy="3331940"/>
          </a:xfrm>
          <a:prstGeom prst="rect">
            <a:avLst/>
          </a:prstGeom>
        </p:spPr>
      </p:pic>
    </p:spTree>
    <p:extLst>
      <p:ext uri="{BB962C8B-B14F-4D97-AF65-F5344CB8AC3E}">
        <p14:creationId xmlns:p14="http://schemas.microsoft.com/office/powerpoint/2010/main" val="3201181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dirty="0" smtClean="0"/>
              <a:t>Materiales</a:t>
            </a:r>
            <a:endParaRPr lang="es-AR" dirty="0"/>
          </a:p>
        </p:txBody>
      </p:sp>
      <p:sp>
        <p:nvSpPr>
          <p:cNvPr id="3" name="Marcador de contenido 2"/>
          <p:cNvSpPr>
            <a:spLocks noGrp="1"/>
          </p:cNvSpPr>
          <p:nvPr>
            <p:ph sz="half" idx="1"/>
          </p:nvPr>
        </p:nvSpPr>
        <p:spPr>
          <a:xfrm>
            <a:off x="677334" y="1721708"/>
            <a:ext cx="5278623" cy="4687330"/>
          </a:xfrm>
        </p:spPr>
        <p:txBody>
          <a:bodyPr>
            <a:normAutofit fontScale="92500" lnSpcReduction="10000"/>
          </a:bodyPr>
          <a:lstStyle/>
          <a:p>
            <a:pPr fontAlgn="base"/>
            <a:r>
              <a:rPr lang="es-AR" dirty="0"/>
              <a:t>1   Matriz de Leds de </a:t>
            </a:r>
            <a:r>
              <a:rPr lang="es-AR" dirty="0" smtClean="0"/>
              <a:t>8x8			</a:t>
            </a:r>
            <a:endParaRPr lang="es-AR" dirty="0"/>
          </a:p>
          <a:p>
            <a:pPr fontAlgn="base"/>
            <a:r>
              <a:rPr lang="es-AR" dirty="0"/>
              <a:t>1   Display LCD 16x02 </a:t>
            </a:r>
            <a:r>
              <a:rPr lang="es-AR" dirty="0" smtClean="0"/>
              <a:t>						</a:t>
            </a:r>
            <a:endParaRPr lang="es-AR" dirty="0"/>
          </a:p>
          <a:p>
            <a:pPr fontAlgn="base"/>
            <a:r>
              <a:rPr lang="es-AR" dirty="0"/>
              <a:t>1   Demultiplexor CMOS 74HC238 </a:t>
            </a:r>
            <a:r>
              <a:rPr lang="es-AR" dirty="0" smtClean="0"/>
              <a:t>DIP-16		</a:t>
            </a:r>
            <a:endParaRPr lang="es-AR" dirty="0"/>
          </a:p>
          <a:p>
            <a:pPr fontAlgn="base"/>
            <a:r>
              <a:rPr lang="es-AR" dirty="0"/>
              <a:t>1   Demultiplexor CMOS 74HC138 </a:t>
            </a:r>
            <a:r>
              <a:rPr lang="es-AR" dirty="0" smtClean="0"/>
              <a:t>DIP-16		</a:t>
            </a:r>
            <a:endParaRPr lang="es-AR" dirty="0" smtClean="0">
              <a:sym typeface="Wingdings" panose="05000000000000000000" pitchFamily="2" charset="2"/>
            </a:endParaRPr>
          </a:p>
          <a:p>
            <a:pPr fontAlgn="base"/>
            <a:r>
              <a:rPr lang="es-AR" dirty="0"/>
              <a:t>2   Tiras de 20 pines macho </a:t>
            </a:r>
            <a:r>
              <a:rPr lang="es-AR" dirty="0" smtClean="0"/>
              <a:t>dobles			</a:t>
            </a:r>
            <a:endParaRPr lang="es-AR" dirty="0"/>
          </a:p>
          <a:p>
            <a:pPr fontAlgn="base"/>
            <a:r>
              <a:rPr lang="es-AR" dirty="0"/>
              <a:t>2   Tiras de 8 pines </a:t>
            </a:r>
            <a:r>
              <a:rPr lang="es-AR" dirty="0" smtClean="0"/>
              <a:t>hembras					</a:t>
            </a:r>
            <a:endParaRPr lang="es-AR" dirty="0"/>
          </a:p>
          <a:p>
            <a:pPr fontAlgn="base"/>
            <a:r>
              <a:rPr lang="es-AR" dirty="0"/>
              <a:t>1   Tira de 16 pines </a:t>
            </a:r>
            <a:r>
              <a:rPr lang="es-AR" dirty="0" smtClean="0"/>
              <a:t>hembras				</a:t>
            </a:r>
            <a:endParaRPr lang="es-AR" dirty="0" smtClean="0">
              <a:sym typeface="Wingdings" panose="05000000000000000000" pitchFamily="2" charset="2"/>
            </a:endParaRPr>
          </a:p>
          <a:p>
            <a:pPr fontAlgn="base"/>
            <a:r>
              <a:rPr lang="es-AR" dirty="0"/>
              <a:t>12 Pulsadores touch de 6 </a:t>
            </a:r>
            <a:r>
              <a:rPr lang="es-AR" dirty="0" smtClean="0"/>
              <a:t>mm					</a:t>
            </a:r>
            <a:endParaRPr lang="es-AR" dirty="0"/>
          </a:p>
          <a:p>
            <a:pPr fontAlgn="base"/>
            <a:r>
              <a:rPr lang="es-AR" dirty="0"/>
              <a:t>2   Capacitores cerámicos de </a:t>
            </a:r>
            <a:r>
              <a:rPr lang="es-AR" dirty="0" smtClean="0"/>
              <a:t>100nF			</a:t>
            </a:r>
            <a:endParaRPr lang="es-AR" dirty="0"/>
          </a:p>
          <a:p>
            <a:pPr fontAlgn="base"/>
            <a:r>
              <a:rPr lang="es-AR" dirty="0"/>
              <a:t>2   Capacitores electrolíticos de 22uF</a:t>
            </a:r>
          </a:p>
          <a:p>
            <a:pPr fontAlgn="base"/>
            <a:r>
              <a:rPr lang="es-AR" dirty="0"/>
              <a:t>9   Resistencias de 220 </a:t>
            </a:r>
            <a:r>
              <a:rPr lang="es-AR" dirty="0" smtClean="0"/>
              <a:t>ohms				</a:t>
            </a:r>
            <a:endParaRPr lang="es-AR" dirty="0"/>
          </a:p>
          <a:p>
            <a:pPr fontAlgn="base"/>
            <a:r>
              <a:rPr lang="es-AR" dirty="0" smtClean="0"/>
              <a:t>1 </a:t>
            </a:r>
            <a:r>
              <a:rPr lang="es-AR" dirty="0"/>
              <a:t>  Preset de 10k ohm</a:t>
            </a:r>
          </a:p>
          <a:p>
            <a:pPr fontAlgn="base"/>
            <a:r>
              <a:rPr lang="es-AR" dirty="0" smtClean="0"/>
              <a:t>1 </a:t>
            </a:r>
            <a:r>
              <a:rPr lang="es-AR" dirty="0"/>
              <a:t>  Placa pcb de </a:t>
            </a:r>
            <a:r>
              <a:rPr lang="es-AR" dirty="0" smtClean="0"/>
              <a:t>cobre</a:t>
            </a:r>
            <a:endParaRPr lang="es-AR" dirty="0"/>
          </a:p>
        </p:txBody>
      </p:sp>
    </p:spTree>
    <p:extLst>
      <p:ext uri="{BB962C8B-B14F-4D97-AF65-F5344CB8AC3E}">
        <p14:creationId xmlns:p14="http://schemas.microsoft.com/office/powerpoint/2010/main" val="2614349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5745" y="609600"/>
            <a:ext cx="9827498" cy="807308"/>
          </a:xfrm>
        </p:spPr>
        <p:txBody>
          <a:bodyPr>
            <a:normAutofit fontScale="90000"/>
          </a:bodyPr>
          <a:lstStyle/>
          <a:p>
            <a:pPr algn="ctr"/>
            <a:r>
              <a:rPr lang="es-AR" dirty="0"/>
              <a:t>Funcionamiento del sistema</a:t>
            </a:r>
            <a:r>
              <a:rPr lang="es-AR" b="1" dirty="0"/>
              <a:t/>
            </a:r>
            <a:br>
              <a:rPr lang="es-AR" b="1" dirty="0"/>
            </a:br>
            <a:endParaRPr lang="es-AR" dirty="0"/>
          </a:p>
        </p:txBody>
      </p:sp>
      <p:sp>
        <p:nvSpPr>
          <p:cNvPr id="3" name="Marcador de texto 2"/>
          <p:cNvSpPr>
            <a:spLocks noGrp="1"/>
          </p:cNvSpPr>
          <p:nvPr>
            <p:ph type="body" idx="1"/>
          </p:nvPr>
        </p:nvSpPr>
        <p:spPr>
          <a:xfrm>
            <a:off x="675745" y="1754659"/>
            <a:ext cx="8377639" cy="1301579"/>
          </a:xfrm>
        </p:spPr>
        <p:txBody>
          <a:bodyPr/>
          <a:lstStyle/>
          <a:p>
            <a:pPr>
              <a:lnSpc>
                <a:spcPct val="150000"/>
              </a:lnSpc>
            </a:pPr>
            <a:r>
              <a:rPr lang="es-AR" dirty="0"/>
              <a:t>El sistema total del poncho puede dividirse en tres grandes subsistemas, que se intercomunican entre sí</a:t>
            </a:r>
            <a:r>
              <a:rPr lang="es-AR" dirty="0" smtClean="0"/>
              <a:t>:</a:t>
            </a:r>
            <a:endParaRPr lang="es-AR" dirty="0"/>
          </a:p>
        </p:txBody>
      </p:sp>
      <p:sp>
        <p:nvSpPr>
          <p:cNvPr id="4" name="Marcador de contenido 3"/>
          <p:cNvSpPr>
            <a:spLocks noGrp="1"/>
          </p:cNvSpPr>
          <p:nvPr>
            <p:ph sz="half" idx="2"/>
          </p:nvPr>
        </p:nvSpPr>
        <p:spPr>
          <a:xfrm>
            <a:off x="675745" y="3501081"/>
            <a:ext cx="7067823" cy="1823589"/>
          </a:xfrm>
        </p:spPr>
        <p:txBody>
          <a:bodyPr/>
          <a:lstStyle/>
          <a:p>
            <a:pPr>
              <a:lnSpc>
                <a:spcPct val="150000"/>
              </a:lnSpc>
            </a:pPr>
            <a:r>
              <a:rPr lang="es-AR" dirty="0" smtClean="0"/>
              <a:t>Control de la Matriz de 8x8</a:t>
            </a:r>
          </a:p>
          <a:p>
            <a:pPr>
              <a:lnSpc>
                <a:spcPct val="150000"/>
              </a:lnSpc>
            </a:pPr>
            <a:r>
              <a:rPr lang="es-AR" dirty="0" smtClean="0"/>
              <a:t>Display LCD</a:t>
            </a:r>
          </a:p>
          <a:p>
            <a:pPr>
              <a:lnSpc>
                <a:spcPct val="150000"/>
              </a:lnSpc>
            </a:pPr>
            <a:r>
              <a:rPr lang="es-AR" dirty="0" smtClean="0"/>
              <a:t>Teclado Matricial</a:t>
            </a:r>
            <a:endParaRPr lang="es-AR" dirty="0"/>
          </a:p>
        </p:txBody>
      </p:sp>
    </p:spTree>
    <p:extLst>
      <p:ext uri="{BB962C8B-B14F-4D97-AF65-F5344CB8AC3E}">
        <p14:creationId xmlns:p14="http://schemas.microsoft.com/office/powerpoint/2010/main" val="2896485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092" y="551935"/>
            <a:ext cx="9753599" cy="914400"/>
          </a:xfrm>
        </p:spPr>
        <p:txBody>
          <a:bodyPr/>
          <a:lstStyle/>
          <a:p>
            <a:pPr algn="ctr"/>
            <a:r>
              <a:rPr lang="es-AR" dirty="0" smtClean="0"/>
              <a:t>Control de la Matriz de 8x8</a:t>
            </a:r>
            <a:endParaRPr lang="es-AR" dirty="0"/>
          </a:p>
        </p:txBody>
      </p:sp>
      <p:sp>
        <p:nvSpPr>
          <p:cNvPr id="3" name="Marcador de contenido 2"/>
          <p:cNvSpPr>
            <a:spLocks noGrp="1"/>
          </p:cNvSpPr>
          <p:nvPr>
            <p:ph sz="half" idx="1"/>
          </p:nvPr>
        </p:nvSpPr>
        <p:spPr>
          <a:xfrm>
            <a:off x="378940" y="1664044"/>
            <a:ext cx="6271825" cy="5016842"/>
          </a:xfrm>
        </p:spPr>
        <p:txBody>
          <a:bodyPr>
            <a:normAutofit fontScale="70000" lnSpcReduction="20000"/>
          </a:bodyPr>
          <a:lstStyle/>
          <a:p>
            <a:pPr>
              <a:lnSpc>
                <a:spcPct val="170000"/>
              </a:lnSpc>
            </a:pPr>
            <a:r>
              <a:rPr lang="es-AR" dirty="0"/>
              <a:t>El control de la matriz de leds se realiza mediante dos demultiplexores, uno normal, el cual devuelve una sola salida activa por combinación en las entradas, y uno invertido, que devuelve todas las salidas excepto una encendidas en la salida por combinación en la </a:t>
            </a:r>
            <a:r>
              <a:rPr lang="es-AR" dirty="0" smtClean="0"/>
              <a:t>entrada.</a:t>
            </a:r>
          </a:p>
          <a:p>
            <a:pPr>
              <a:lnSpc>
                <a:spcPct val="170000"/>
              </a:lnSpc>
            </a:pPr>
            <a:r>
              <a:rPr lang="es-AR" dirty="0" smtClean="0"/>
              <a:t>Los </a:t>
            </a:r>
            <a:r>
              <a:rPr lang="es-AR" dirty="0"/>
              <a:t>demultiplexores se controlan con ocho puertos GPIO </a:t>
            </a:r>
            <a:r>
              <a:rPr lang="es-AR" dirty="0" smtClean="0"/>
              <a:t>configurados </a:t>
            </a:r>
            <a:r>
              <a:rPr lang="es-AR" dirty="0"/>
              <a:t>como salidas</a:t>
            </a:r>
            <a:r>
              <a:rPr lang="es-AR" dirty="0" smtClean="0"/>
              <a:t>.</a:t>
            </a:r>
          </a:p>
          <a:p>
            <a:pPr>
              <a:lnSpc>
                <a:spcPct val="170000"/>
              </a:lnSpc>
            </a:pPr>
            <a:r>
              <a:rPr lang="es-AR" dirty="0" smtClean="0"/>
              <a:t>Tres puertos para </a:t>
            </a:r>
            <a:r>
              <a:rPr lang="es-AR" dirty="0"/>
              <a:t>controlar la combinación en las entradas del demultiplexor </a:t>
            </a:r>
            <a:r>
              <a:rPr lang="es-AR" dirty="0" smtClean="0"/>
              <a:t>y </a:t>
            </a:r>
            <a:r>
              <a:rPr lang="es-AR" dirty="0"/>
              <a:t>el cuarto </a:t>
            </a:r>
            <a:r>
              <a:rPr lang="es-AR" dirty="0" smtClean="0"/>
              <a:t>para </a:t>
            </a:r>
            <a:r>
              <a:rPr lang="es-AR" dirty="0"/>
              <a:t>habilitar o deshabilitar el Enable </a:t>
            </a:r>
            <a:r>
              <a:rPr lang="es-AR" dirty="0" smtClean="0"/>
              <a:t>1.</a:t>
            </a:r>
          </a:p>
          <a:p>
            <a:pPr>
              <a:lnSpc>
                <a:spcPct val="170000"/>
              </a:lnSpc>
            </a:pPr>
            <a:r>
              <a:rPr lang="es-AR" dirty="0" smtClean="0"/>
              <a:t>Los </a:t>
            </a:r>
            <a:r>
              <a:rPr lang="es-AR" dirty="0"/>
              <a:t>pines de las matrices comerciales pueden variar entre los diferentes modelos. Este poncho está pensado para poder ser utilizado con cualquiera de estos modelos, para esto se le añade un sobre-poncho el cual, la única función que cumple es reordenar los pines de forma que un demultiplexor controle las </a:t>
            </a:r>
            <a:r>
              <a:rPr lang="es-AR" i="1" dirty="0"/>
              <a:t>filas </a:t>
            </a:r>
            <a:r>
              <a:rPr lang="es-AR" dirty="0"/>
              <a:t>y el otro controle las </a:t>
            </a:r>
            <a:r>
              <a:rPr lang="es-AR" i="1" dirty="0" smtClean="0"/>
              <a:t>columnas</a:t>
            </a:r>
            <a:r>
              <a:rPr lang="es-AR" dirty="0" smtClean="0"/>
              <a:t>.</a:t>
            </a:r>
            <a:endParaRPr lang="es-AR" dirty="0"/>
          </a:p>
        </p:txBody>
      </p:sp>
      <p:pic>
        <p:nvPicPr>
          <p:cNvPr id="1026" name="Picture 2" descr="https://lh6.googleusercontent.com/cNse88S1vrpgGSIyxGhoDwjHiAdRgRKtZNxCDc9Zwtud-wjSmsQKVdT1_k0dw-fJGgx7C9GHHEJeW4s_8jE1foMwwtrBPEJOLb09lXY8GOEkY5dQLq2c0DShsP1fGxOkbmNIw4U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765" y="1664044"/>
            <a:ext cx="3209925"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98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1319" y="609600"/>
            <a:ext cx="10116065" cy="864973"/>
          </a:xfrm>
        </p:spPr>
        <p:txBody>
          <a:bodyPr/>
          <a:lstStyle/>
          <a:p>
            <a:pPr algn="ctr"/>
            <a:r>
              <a:rPr lang="es-AR" dirty="0" smtClean="0"/>
              <a:t>Display LCD</a:t>
            </a:r>
            <a:endParaRPr lang="es-AR" dirty="0"/>
          </a:p>
        </p:txBody>
      </p:sp>
      <p:sp>
        <p:nvSpPr>
          <p:cNvPr id="3" name="Marcador de contenido 2"/>
          <p:cNvSpPr>
            <a:spLocks noGrp="1"/>
          </p:cNvSpPr>
          <p:nvPr>
            <p:ph sz="half" idx="1"/>
          </p:nvPr>
        </p:nvSpPr>
        <p:spPr>
          <a:xfrm>
            <a:off x="677334" y="1930400"/>
            <a:ext cx="8596668" cy="3471156"/>
          </a:xfrm>
        </p:spPr>
        <p:txBody>
          <a:bodyPr>
            <a:normAutofit/>
          </a:bodyPr>
          <a:lstStyle/>
          <a:p>
            <a:pPr>
              <a:lnSpc>
                <a:spcPct val="150000"/>
              </a:lnSpc>
            </a:pPr>
            <a:r>
              <a:rPr lang="es-AR" dirty="0"/>
              <a:t>Se utilizaron los pines asignados en el diseño de la EDU-CIAA para controlar el Display, pero, debido a que aún no existe un driver destinado a controlar este componente, se implementó por medio del control de los GPIO, enviando un paquete de bits en paralelo y luego un bit por el puerto RS para indicar si se trataba de un dato o una </a:t>
            </a:r>
            <a:r>
              <a:rPr lang="es-AR" dirty="0" smtClean="0"/>
              <a:t>instrucción.</a:t>
            </a:r>
            <a:endParaRPr lang="es-AR" dirty="0"/>
          </a:p>
        </p:txBody>
      </p:sp>
    </p:spTree>
    <p:extLst>
      <p:ext uri="{BB962C8B-B14F-4D97-AF65-F5344CB8AC3E}">
        <p14:creationId xmlns:p14="http://schemas.microsoft.com/office/powerpoint/2010/main" val="1282763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7178" y="609600"/>
            <a:ext cx="10173730" cy="807308"/>
          </a:xfrm>
        </p:spPr>
        <p:txBody>
          <a:bodyPr/>
          <a:lstStyle/>
          <a:p>
            <a:pPr algn="ctr"/>
            <a:r>
              <a:rPr lang="es-AR" dirty="0" smtClean="0"/>
              <a:t>Teclado Matricial</a:t>
            </a:r>
            <a:endParaRPr lang="es-AR" dirty="0"/>
          </a:p>
        </p:txBody>
      </p:sp>
      <p:sp>
        <p:nvSpPr>
          <p:cNvPr id="3" name="Marcador de contenido 2"/>
          <p:cNvSpPr>
            <a:spLocks noGrp="1"/>
          </p:cNvSpPr>
          <p:nvPr>
            <p:ph sz="half" idx="1"/>
          </p:nvPr>
        </p:nvSpPr>
        <p:spPr>
          <a:xfrm>
            <a:off x="387178" y="1595989"/>
            <a:ext cx="5535827" cy="4956520"/>
          </a:xfrm>
        </p:spPr>
        <p:txBody>
          <a:bodyPr>
            <a:normAutofit fontScale="85000" lnSpcReduction="10000"/>
          </a:bodyPr>
          <a:lstStyle/>
          <a:p>
            <a:pPr>
              <a:lnSpc>
                <a:spcPct val="170000"/>
              </a:lnSpc>
            </a:pPr>
            <a:r>
              <a:rPr lang="es-AR" dirty="0"/>
              <a:t>Una vez más se utilizaron los pines asignados por el diseño de la EDU-CIAA pero se implementaron las funciones de control por medio de los GPIO. </a:t>
            </a:r>
            <a:endParaRPr lang="es-AR" dirty="0" smtClean="0"/>
          </a:p>
          <a:p>
            <a:pPr>
              <a:lnSpc>
                <a:spcPct val="170000"/>
              </a:lnSpc>
            </a:pPr>
            <a:r>
              <a:rPr lang="es-AR" dirty="0" smtClean="0"/>
              <a:t>4 </a:t>
            </a:r>
            <a:r>
              <a:rPr lang="es-AR" dirty="0"/>
              <a:t>GPIOs definidos como salidas </a:t>
            </a:r>
            <a:r>
              <a:rPr lang="es-AR" dirty="0" smtClean="0"/>
              <a:t>( para las filas</a:t>
            </a:r>
            <a:r>
              <a:rPr lang="es-AR" dirty="0"/>
              <a:t>), que sucesivamente cambian de estado de forma que siempre haya uno con valor 0(cero) y el resto con valor 1(uno).</a:t>
            </a:r>
          </a:p>
          <a:p>
            <a:pPr fontAlgn="base">
              <a:lnSpc>
                <a:spcPct val="170000"/>
              </a:lnSpc>
            </a:pPr>
            <a:r>
              <a:rPr lang="es-AR" dirty="0"/>
              <a:t>3 GPIOs definidos como entradas con PULL-UP </a:t>
            </a:r>
            <a:r>
              <a:rPr lang="es-AR" dirty="0" smtClean="0"/>
              <a:t>(para las </a:t>
            </a:r>
            <a:r>
              <a:rPr lang="es-AR" dirty="0"/>
              <a:t>columnas).</a:t>
            </a:r>
          </a:p>
          <a:p>
            <a:pPr>
              <a:lnSpc>
                <a:spcPct val="170000"/>
              </a:lnSpc>
            </a:pPr>
            <a:r>
              <a:rPr lang="es-AR" dirty="0"/>
              <a:t>De esta forma se puede identificar que </a:t>
            </a:r>
            <a:r>
              <a:rPr lang="es-AR" dirty="0" smtClean="0"/>
              <a:t>pulsador </a:t>
            </a:r>
            <a:r>
              <a:rPr lang="es-AR" dirty="0"/>
              <a:t>se presionó, conociendo en qué entrada llegó un 0(cero), y que salida tiene ese valor asignado</a:t>
            </a:r>
            <a:r>
              <a:rPr lang="es-AR" dirty="0" smtClean="0"/>
              <a:t>.</a:t>
            </a:r>
            <a:endParaRPr lang="es-AR" dirty="0"/>
          </a:p>
        </p:txBody>
      </p:sp>
      <p:pic>
        <p:nvPicPr>
          <p:cNvPr id="2050" name="Picture 2" descr="https://lh5.googleusercontent.com/9EJumAQmDfroJ4b8ET71Hm4qlnMDHS1uRsbTmdM1OzdxfAgBNJjXizA-ljXgVxMNEl1xYRMatjSBwyVhKYSU6lK-Ut3aVvabpMD5fbRp8kkb0-kDnurvPM5UEoinmAf0Jl7z-2C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3005" y="1595989"/>
            <a:ext cx="3771901" cy="2581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946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3037" y="609600"/>
            <a:ext cx="9877167" cy="914400"/>
          </a:xfrm>
        </p:spPr>
        <p:txBody>
          <a:bodyPr/>
          <a:lstStyle/>
          <a:p>
            <a:pPr algn="ctr"/>
            <a:r>
              <a:rPr lang="es-AR" dirty="0"/>
              <a:t>Teclado Matricial</a:t>
            </a:r>
          </a:p>
        </p:txBody>
      </p:sp>
      <p:sp>
        <p:nvSpPr>
          <p:cNvPr id="3" name="Marcador de contenido 2"/>
          <p:cNvSpPr>
            <a:spLocks noGrp="1"/>
          </p:cNvSpPr>
          <p:nvPr>
            <p:ph sz="half" idx="1"/>
          </p:nvPr>
        </p:nvSpPr>
        <p:spPr>
          <a:xfrm>
            <a:off x="313038" y="2160588"/>
            <a:ext cx="5189064" cy="4223735"/>
          </a:xfrm>
        </p:spPr>
        <p:txBody>
          <a:bodyPr/>
          <a:lstStyle/>
          <a:p>
            <a:pPr>
              <a:lnSpc>
                <a:spcPct val="150000"/>
              </a:lnSpc>
            </a:pPr>
            <a:r>
              <a:rPr lang="es-AR" b="1" dirty="0"/>
              <a:t>Nota: </a:t>
            </a:r>
            <a:r>
              <a:rPr lang="es-AR" dirty="0"/>
              <a:t>Cabe destacar que el PULL-UP es una medida de seguridad, ya que sin este, la conexión realizada entre Vcc y GND (el GPIO puesto en 0) resultara en un cortocircuito, al existir una resistencia (programada al definir el GPIO) se limita la corriente que ingresa por los puertos de las columnas, y de este modo no se daña la EDU-CIAA.</a:t>
            </a:r>
          </a:p>
          <a:p>
            <a:pPr marL="0" indent="0">
              <a:buNone/>
            </a:pPr>
            <a:endParaRPr lang="es-AR" dirty="0"/>
          </a:p>
        </p:txBody>
      </p:sp>
      <p:pic>
        <p:nvPicPr>
          <p:cNvPr id="5" name="Picture 4" descr="https://lh4.googleusercontent.com/4NR_gcyd74mRr2FVszuRRgf60mPQVrnbsPYiD9SbUa_MCMRfDuX7wmTgciDjO4DjynV1wlbm4TCDP2Eroim5vr3bhdilprIwz1cVFfURTtIiyHmAlsjmUUVxwP4xxuvQQjhNvsu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02102" y="2160589"/>
            <a:ext cx="37719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771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3611" y="609600"/>
            <a:ext cx="10198443" cy="906162"/>
          </a:xfrm>
        </p:spPr>
        <p:txBody>
          <a:bodyPr/>
          <a:lstStyle/>
          <a:p>
            <a:pPr algn="ctr"/>
            <a:r>
              <a:rPr lang="es-AR" dirty="0"/>
              <a:t>Menú de la interfaz</a:t>
            </a:r>
          </a:p>
        </p:txBody>
      </p:sp>
      <p:sp>
        <p:nvSpPr>
          <p:cNvPr id="3" name="Marcador de contenido 2"/>
          <p:cNvSpPr>
            <a:spLocks noGrp="1"/>
          </p:cNvSpPr>
          <p:nvPr>
            <p:ph sz="half" idx="1"/>
          </p:nvPr>
        </p:nvSpPr>
        <p:spPr>
          <a:xfrm>
            <a:off x="677334" y="2160589"/>
            <a:ext cx="9158644" cy="1834762"/>
          </a:xfrm>
        </p:spPr>
        <p:txBody>
          <a:bodyPr/>
          <a:lstStyle/>
          <a:p>
            <a:pPr>
              <a:lnSpc>
                <a:spcPct val="150000"/>
              </a:lnSpc>
            </a:pPr>
            <a:r>
              <a:rPr lang="es-AR" b="1" dirty="0"/>
              <a:t>Menú </a:t>
            </a:r>
            <a:r>
              <a:rPr lang="es-AR" b="1" dirty="0" smtClean="0"/>
              <a:t>principal: </a:t>
            </a:r>
            <a:r>
              <a:rPr lang="es-AR" dirty="0" smtClean="0"/>
              <a:t>Luego </a:t>
            </a:r>
            <a:r>
              <a:rPr lang="es-AR" dirty="0"/>
              <a:t>de encender la placa, aparecerá un mensaje de bienvenida, seguida del menú principal que permitirá al usuario moverse por las funciones con las flechitas, y seleccionar una con la tecla OK</a:t>
            </a:r>
            <a:r>
              <a:rPr lang="es-AR" dirty="0" smtClean="0"/>
              <a:t>.</a:t>
            </a:r>
          </a:p>
          <a:p>
            <a:pPr>
              <a:lnSpc>
                <a:spcPct val="150000"/>
              </a:lnSpc>
            </a:pPr>
            <a:endParaRPr lang="es-AR" dirty="0"/>
          </a:p>
          <a:p>
            <a:pPr marL="0" indent="0">
              <a:buNone/>
            </a:pPr>
            <a:endParaRPr lang="es-AR" dirty="0" smtClean="0"/>
          </a:p>
        </p:txBody>
      </p:sp>
      <p:pic>
        <p:nvPicPr>
          <p:cNvPr id="3074" name="Picture 2" descr="https://lh3.googleusercontent.com/l2tTZUJbtH2LTW8fVUfTtU5uK5A-EpDKM32dWstDeZH6it3CuLCY-xSrg0NIa5kdqr5y5Ole9MJ-9ylyhnoWXMT4sbXE1GGMyxo0VGAxe-4O2KLTlGSG6peFq3O2w9m18G4Eo_ZK"/>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438787" y="3995351"/>
            <a:ext cx="1955202" cy="247779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_Q8i83hxlsSH90CsY_userTEx0aFq0SpGpI4h2SN71DDtSO1dS_zhio9qAW3KBpqr90AxAHWSs0TAxBZRBRCAo1omDLI9H9SnEBoAm9Yl_bdto6xhVlLYBxJXMutIfPQUafvxBm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9622" y="3995351"/>
            <a:ext cx="4238896" cy="2119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738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TotalTime>
  <Words>729</Words>
  <Application>Microsoft Office PowerPoint</Application>
  <PresentationFormat>Panorámica</PresentationFormat>
  <Paragraphs>53</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Trebuchet MS</vt:lpstr>
      <vt:lpstr>Wingdings</vt:lpstr>
      <vt:lpstr>Wingdings 3</vt:lpstr>
      <vt:lpstr>Faceta</vt:lpstr>
      <vt:lpstr>Presentación de PowerPoint</vt:lpstr>
      <vt:lpstr>Introducción</vt:lpstr>
      <vt:lpstr>Materiales</vt:lpstr>
      <vt:lpstr>Funcionamiento del sistema </vt:lpstr>
      <vt:lpstr>Control de la Matriz de 8x8</vt:lpstr>
      <vt:lpstr>Display LCD</vt:lpstr>
      <vt:lpstr>Teclado Matricial</vt:lpstr>
      <vt:lpstr>Teclado Matricial</vt:lpstr>
      <vt:lpstr>Menú de la interfaz</vt:lpstr>
      <vt:lpstr>Escribir texto</vt:lpstr>
      <vt:lpstr>Escribir texto – Maquina de Estados</vt:lpstr>
      <vt:lpstr>Enviar Texto</vt:lpstr>
      <vt:lpstr>Velocidad Matriz</vt:lpstr>
      <vt:lpstr>Muchas 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Xsailoc</dc:creator>
  <cp:lastModifiedBy>Xsailoc</cp:lastModifiedBy>
  <cp:revision>9</cp:revision>
  <dcterms:created xsi:type="dcterms:W3CDTF">2016-02-07T19:13:16Z</dcterms:created>
  <dcterms:modified xsi:type="dcterms:W3CDTF">2016-02-08T16:57:33Z</dcterms:modified>
</cp:coreProperties>
</file>