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8"/>
  </p:notesMasterIdLst>
  <p:handoutMasterIdLst>
    <p:handoutMasterId r:id="rId1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794500" cy="9931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2" autoAdjust="0"/>
    <p:restoredTop sz="73870" autoAdjust="0"/>
  </p:normalViewPr>
  <p:slideViewPr>
    <p:cSldViewPr>
      <p:cViewPr>
        <p:scale>
          <a:sx n="90" d="100"/>
          <a:sy n="90" d="100"/>
        </p:scale>
        <p:origin x="6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829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8645" y="0"/>
            <a:ext cx="2944283" cy="498295"/>
          </a:xfrm>
          <a:prstGeom prst="rect">
            <a:avLst/>
          </a:prstGeom>
        </p:spPr>
        <p:txBody>
          <a:bodyPr vert="horz" lIns="91440" tIns="45720" rIns="91440" bIns="45720" rtlCol="0"/>
          <a:lstStyle>
            <a:lvl1pPr algn="r">
              <a:defRPr sz="1200"/>
            </a:lvl1pPr>
          </a:lstStyle>
          <a:p>
            <a:fld id="{5068B8EB-9180-4A65-9EC6-677A7C8C3278}" type="datetimeFigureOut">
              <a:rPr lang="en-AU" smtClean="0"/>
              <a:t>21/08/2015</a:t>
            </a:fld>
            <a:endParaRPr lang="en-AU"/>
          </a:p>
        </p:txBody>
      </p:sp>
      <p:sp>
        <p:nvSpPr>
          <p:cNvPr id="4" name="Footer Placeholder 3"/>
          <p:cNvSpPr>
            <a:spLocks noGrp="1"/>
          </p:cNvSpPr>
          <p:nvPr>
            <p:ph type="ftr" sz="quarter" idx="2"/>
          </p:nvPr>
        </p:nvSpPr>
        <p:spPr>
          <a:xfrm>
            <a:off x="0" y="9433107"/>
            <a:ext cx="2944283" cy="498294"/>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8645" y="9433107"/>
            <a:ext cx="2944283" cy="498294"/>
          </a:xfrm>
          <a:prstGeom prst="rect">
            <a:avLst/>
          </a:prstGeom>
        </p:spPr>
        <p:txBody>
          <a:bodyPr vert="horz" lIns="91440" tIns="45720" rIns="91440" bIns="45720" rtlCol="0" anchor="b"/>
          <a:lstStyle>
            <a:lvl1pPr algn="r">
              <a:defRPr sz="1200"/>
            </a:lvl1pPr>
          </a:lstStyle>
          <a:p>
            <a:fld id="{D270295D-7C64-47CB-81DF-3307B2B63486}" type="slidenum">
              <a:rPr lang="en-AU" smtClean="0"/>
              <a:t>‹#›</a:t>
            </a:fld>
            <a:endParaRPr lang="en-AU"/>
          </a:p>
        </p:txBody>
      </p:sp>
    </p:spTree>
    <p:extLst>
      <p:ext uri="{BB962C8B-B14F-4D97-AF65-F5344CB8AC3E}">
        <p14:creationId xmlns:p14="http://schemas.microsoft.com/office/powerpoint/2010/main" val="38299335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6570"/>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48645" y="0"/>
            <a:ext cx="2944283" cy="496570"/>
          </a:xfrm>
          <a:prstGeom prst="rect">
            <a:avLst/>
          </a:prstGeom>
        </p:spPr>
        <p:txBody>
          <a:bodyPr vert="horz" lIns="91440" tIns="45720" rIns="91440" bIns="45720" rtlCol="0"/>
          <a:lstStyle>
            <a:lvl1pPr algn="r">
              <a:defRPr sz="1200"/>
            </a:lvl1pPr>
          </a:lstStyle>
          <a:p>
            <a:fld id="{DB04E694-6882-4BC6-8D08-CF4423E35496}" type="datetimeFigureOut">
              <a:rPr lang="en-US" smtClean="0"/>
              <a:t>8/21/2015</a:t>
            </a:fld>
            <a:endParaRPr lang="en-NZ"/>
          </a:p>
        </p:txBody>
      </p:sp>
      <p:sp>
        <p:nvSpPr>
          <p:cNvPr id="4" name="Slide Image Placeholder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79450" y="4717415"/>
            <a:ext cx="5435600" cy="446913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NZ"/>
          </a:p>
        </p:txBody>
      </p:sp>
      <p:sp>
        <p:nvSpPr>
          <p:cNvPr id="6" name="Footer Placeholder 5"/>
          <p:cNvSpPr>
            <a:spLocks noGrp="1"/>
          </p:cNvSpPr>
          <p:nvPr>
            <p:ph type="ftr" sz="quarter" idx="4"/>
          </p:nvPr>
        </p:nvSpPr>
        <p:spPr>
          <a:xfrm>
            <a:off x="0" y="9433106"/>
            <a:ext cx="2944283" cy="496570"/>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48645" y="9433106"/>
            <a:ext cx="2944283" cy="496570"/>
          </a:xfrm>
          <a:prstGeom prst="rect">
            <a:avLst/>
          </a:prstGeom>
        </p:spPr>
        <p:txBody>
          <a:bodyPr vert="horz" lIns="91440" tIns="45720" rIns="91440" bIns="45720" rtlCol="0" anchor="b"/>
          <a:lstStyle>
            <a:lvl1pPr algn="r">
              <a:defRPr sz="1200"/>
            </a:lvl1pPr>
          </a:lstStyle>
          <a:p>
            <a:fld id="{DA199DCF-AB93-4777-B83C-2FF91E06030C}" type="slidenum">
              <a:rPr lang="en-NZ" smtClean="0"/>
              <a:t>‹#›</a:t>
            </a:fld>
            <a:endParaRPr lang="en-NZ"/>
          </a:p>
        </p:txBody>
      </p:sp>
    </p:spTree>
    <p:extLst>
      <p:ext uri="{BB962C8B-B14F-4D97-AF65-F5344CB8AC3E}">
        <p14:creationId xmlns:p14="http://schemas.microsoft.com/office/powerpoint/2010/main" val="574034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smtClean="0"/>
              <a:t>Good morning/afternoon! I am Dr. </a:t>
            </a:r>
            <a:r>
              <a:rPr lang="en-NZ" dirty="0" err="1" smtClean="0"/>
              <a:t>Hui</a:t>
            </a:r>
            <a:r>
              <a:rPr lang="en-NZ" dirty="0" smtClean="0"/>
              <a:t> Ma and today I am going to talk about</a:t>
            </a:r>
            <a:r>
              <a:rPr lang="en-NZ" baseline="0" dirty="0" smtClean="0"/>
              <a:t> our work on </a:t>
            </a:r>
            <a:r>
              <a:rPr lang="en-NZ" baseline="0" dirty="0" err="1" smtClean="0"/>
              <a:t>GraphEvol</a:t>
            </a:r>
            <a:r>
              <a:rPr lang="en-NZ" baseline="0" dirty="0" smtClean="0"/>
              <a:t>, which is a graph-based evolutionary computing technique for Web service composition.</a:t>
            </a:r>
            <a:endParaRPr lang="en-NZ" dirty="0"/>
          </a:p>
        </p:txBody>
      </p:sp>
      <p:sp>
        <p:nvSpPr>
          <p:cNvPr id="4" name="Slide Number Placeholder 3"/>
          <p:cNvSpPr>
            <a:spLocks noGrp="1"/>
          </p:cNvSpPr>
          <p:nvPr>
            <p:ph type="sldNum" sz="quarter" idx="10"/>
          </p:nvPr>
        </p:nvSpPr>
        <p:spPr/>
        <p:txBody>
          <a:bodyPr/>
          <a:lstStyle/>
          <a:p>
            <a:fld id="{DA199DCF-AB93-4777-B83C-2FF91E06030C}" type="slidenum">
              <a:rPr lang="en-NZ" smtClean="0"/>
              <a:t>0</a:t>
            </a:fld>
            <a:endParaRPr lang="en-NZ"/>
          </a:p>
        </p:txBody>
      </p:sp>
    </p:spTree>
    <p:extLst>
      <p:ext uri="{BB962C8B-B14F-4D97-AF65-F5344CB8AC3E}">
        <p14:creationId xmlns:p14="http://schemas.microsoft.com/office/powerpoint/2010/main" val="3652552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Intuitively,</a:t>
            </a:r>
            <a:r>
              <a:rPr lang="en-NZ" baseline="0" dirty="0" smtClean="0"/>
              <a:t> t</a:t>
            </a:r>
            <a:r>
              <a:rPr lang="en-NZ" dirty="0" smtClean="0"/>
              <a:t>he mutation operator for a graph candidate implements</a:t>
            </a:r>
            <a:r>
              <a:rPr lang="en-NZ" baseline="0" dirty="0" smtClean="0"/>
              <a:t> the same idea of a tree mutation: a subpart of the candidate should be removed and replaced with a new randomly generated fragment, while maintaining the functional properties of the original subpart (i.e. correct output-input matches). The difference is that the multiple dependency points in a graph require more careful consideration.</a:t>
            </a:r>
          </a:p>
          <a:p>
            <a:pPr marL="171450" indent="-171450">
              <a:buFont typeface="Arial" pitchFamily="34" charset="0"/>
              <a:buChar char="•"/>
            </a:pPr>
            <a:r>
              <a:rPr lang="en-NZ" dirty="0" smtClean="0"/>
              <a:t>Initially, a random node in the graph is selected as the mutation root (in this example, node F), and any nodes that are dependent on it are identified.</a:t>
            </a:r>
          </a:p>
          <a:p>
            <a:pPr marL="171450" indent="-171450">
              <a:buFont typeface="Arial" pitchFamily="34" charset="0"/>
              <a:buChar char="•"/>
            </a:pPr>
            <a:r>
              <a:rPr lang="en-NZ" dirty="0" smtClean="0"/>
              <a:t>These nodes and their associated edges are then removed from the graph, and the partially</a:t>
            </a:r>
            <a:r>
              <a:rPr lang="en-NZ" baseline="0" dirty="0" smtClean="0"/>
              <a:t> constructed composition is fed into the graph building algorithm discussed earlier.</a:t>
            </a:r>
          </a:p>
          <a:p>
            <a:pPr marL="171450" indent="-171450">
              <a:buFont typeface="Arial" pitchFamily="34" charset="0"/>
              <a:buChar char="•"/>
            </a:pPr>
            <a:r>
              <a:rPr lang="en-NZ" baseline="0" dirty="0" smtClean="0"/>
              <a:t>The algorithm then finishes constructing the partially built composition, resulting in a candidate that retains some of the original features (i.e. nodes A-H, excluding F) but also has new structures (nodes K and L, and their associated edges).</a:t>
            </a:r>
            <a:endParaRPr lang="en-NZ" dirty="0" smtClean="0"/>
          </a:p>
        </p:txBody>
      </p:sp>
      <p:sp>
        <p:nvSpPr>
          <p:cNvPr id="4" name="Slide Number Placeholder 3"/>
          <p:cNvSpPr>
            <a:spLocks noGrp="1"/>
          </p:cNvSpPr>
          <p:nvPr>
            <p:ph type="sldNum" sz="quarter" idx="10"/>
          </p:nvPr>
        </p:nvSpPr>
        <p:spPr/>
        <p:txBody>
          <a:bodyPr/>
          <a:lstStyle/>
          <a:p>
            <a:fld id="{DA199DCF-AB93-4777-B83C-2FF91E06030C}" type="slidenum">
              <a:rPr lang="en-NZ" smtClean="0"/>
              <a:t>9</a:t>
            </a:fld>
            <a:endParaRPr lang="en-NZ"/>
          </a:p>
        </p:txBody>
      </p:sp>
    </p:spTree>
    <p:extLst>
      <p:ext uri="{BB962C8B-B14F-4D97-AF65-F5344CB8AC3E}">
        <p14:creationId xmlns:p14="http://schemas.microsoft.com/office/powerpoint/2010/main" val="3287111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The basic idea</a:t>
            </a:r>
            <a:r>
              <a:rPr lang="en-NZ" baseline="0" dirty="0" smtClean="0"/>
              <a:t> of the crossover operator is to select two candidate graphs, merge them into a single structure, and then extract a new candidate out of this merged structure.</a:t>
            </a:r>
          </a:p>
          <a:p>
            <a:pPr marL="171450" indent="-171450">
              <a:buFont typeface="Arial" pitchFamily="34" charset="0"/>
              <a:buChar char="•"/>
            </a:pPr>
            <a:r>
              <a:rPr lang="en-NZ" baseline="0" dirty="0" smtClean="0"/>
              <a:t>By doing so, we reuse parts of the structure of both parents to create an original offspring, as intended by the traditional tree-based crossover.</a:t>
            </a:r>
          </a:p>
          <a:p>
            <a:pPr marL="171450" indent="-171450">
              <a:buFont typeface="Arial" pitchFamily="34" charset="0"/>
              <a:buChar char="•"/>
            </a:pPr>
            <a:r>
              <a:rPr lang="en-NZ" baseline="0" dirty="0" smtClean="0"/>
              <a:t>The merging process consists of combining any two nodes with the same name into a single node, maintaining all original dependencies from both graphs. This will create a structure that is functionally correct but presents redundant services and connections.</a:t>
            </a:r>
          </a:p>
          <a:p>
            <a:pPr marL="171450" indent="-171450">
              <a:buFont typeface="Arial" pitchFamily="34" charset="0"/>
              <a:buChar char="•"/>
            </a:pPr>
            <a:r>
              <a:rPr lang="en-NZ" baseline="0" dirty="0" smtClean="0"/>
              <a:t>Once the merge has taken place, an offspring can be extracted from the structure to obtain a new non-redundant solution (as the one highlighted in green in this example). This extraction is done using a modified version of the graph-building algorithm.</a:t>
            </a:r>
            <a:endParaRPr lang="en-NZ" dirty="0" smtClean="0"/>
          </a:p>
        </p:txBody>
      </p:sp>
      <p:sp>
        <p:nvSpPr>
          <p:cNvPr id="4" name="Slide Number Placeholder 3"/>
          <p:cNvSpPr>
            <a:spLocks noGrp="1"/>
          </p:cNvSpPr>
          <p:nvPr>
            <p:ph type="sldNum" sz="quarter" idx="10"/>
          </p:nvPr>
        </p:nvSpPr>
        <p:spPr/>
        <p:txBody>
          <a:bodyPr/>
          <a:lstStyle/>
          <a:p>
            <a:fld id="{DA199DCF-AB93-4777-B83C-2FF91E06030C}" type="slidenum">
              <a:rPr lang="en-NZ" smtClean="0"/>
              <a:t>10</a:t>
            </a:fld>
            <a:endParaRPr lang="en-NZ"/>
          </a:p>
        </p:txBody>
      </p:sp>
    </p:spTree>
    <p:extLst>
      <p:ext uri="{BB962C8B-B14F-4D97-AF65-F5344CB8AC3E}">
        <p14:creationId xmlns:p14="http://schemas.microsoft.com/office/powerpoint/2010/main" val="5552552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The</a:t>
                </a:r>
                <a:r>
                  <a:rPr lang="en-NZ" baseline="0" dirty="0" smtClean="0"/>
                  <a:t> fitness function used in this approach encourages the creation of solutions containing the lowest possible number of atomic services, and the shortest possible paths from the start to the end node. These measures are used as indicatives of the quality of a solution, since solutions with less services and shorter paths are likely to execute faster. </a:t>
                </a:r>
              </a:p>
              <a:p>
                <a:pPr marL="171450" indent="-171450">
                  <a:buFont typeface="Arial" pitchFamily="34" charset="0"/>
                  <a:buChar char="•"/>
                </a:pPr>
                <a:r>
                  <a:rPr lang="en-NZ" dirty="0" smtClean="0"/>
                  <a:t>This is a maximising function</a:t>
                </a:r>
                <a:r>
                  <a:rPr lang="en-NZ" baseline="0" dirty="0" smtClean="0"/>
                  <a:t> where the weights </a:t>
                </a:r>
                <a14:m>
                  <m:oMath xmlns:m="http://schemas.openxmlformats.org/officeDocument/2006/math">
                    <m:sSub>
                      <m:sSubPr>
                        <m:ctrlPr>
                          <a:rPr lang="en-AU" sz="1200" i="1" smtClean="0">
                            <a:latin typeface="Cambria Math" panose="02040503050406030204" pitchFamily="18" charset="0"/>
                          </a:rPr>
                        </m:ctrlPr>
                      </m:sSubPr>
                      <m:e>
                        <m:r>
                          <a:rPr lang="en-AU" sz="1200" i="1">
                            <a:latin typeface="Cambria Math" panose="02040503050406030204" pitchFamily="18" charset="0"/>
                            <a:ea typeface="Cambria Math" panose="02040503050406030204" pitchFamily="18" charset="0"/>
                          </a:rPr>
                          <m:t>𝜔</m:t>
                        </m:r>
                      </m:e>
                      <m:sub>
                        <m:r>
                          <a:rPr lang="en-US" sz="1200" b="0" i="1" smtClean="0">
                            <a:latin typeface="Cambria Math" panose="02040503050406030204" pitchFamily="18" charset="0"/>
                          </a:rPr>
                          <m:t>1</m:t>
                        </m:r>
                      </m:sub>
                    </m:sSub>
                  </m:oMath>
                </a14:m>
                <a:r>
                  <a:rPr lang="en-NZ" baseline="0" dirty="0" smtClean="0"/>
                  <a:t> and </a:t>
                </a:r>
                <a14:m>
                  <m:oMath xmlns:m="http://schemas.openxmlformats.org/officeDocument/2006/math">
                    <m:sSub>
                      <m:sSubPr>
                        <m:ctrlPr>
                          <a:rPr lang="en-US" sz="1200" b="0" i="1" smtClean="0">
                            <a:latin typeface="Cambria Math" panose="02040503050406030204" pitchFamily="18" charset="0"/>
                          </a:rPr>
                        </m:ctrlPr>
                      </m:sSubPr>
                      <m:e>
                        <m:r>
                          <a:rPr lang="en-AU" sz="1200" i="1">
                            <a:latin typeface="Cambria Math" panose="02040503050406030204" pitchFamily="18" charset="0"/>
                            <a:ea typeface="Cambria Math" panose="02040503050406030204" pitchFamily="18" charset="0"/>
                          </a:rPr>
                          <m:t>𝜔</m:t>
                        </m:r>
                      </m:e>
                      <m:sub>
                        <m:r>
                          <a:rPr lang="en-US" sz="1200" b="0" i="1" smtClean="0">
                            <a:latin typeface="Cambria Math" panose="02040503050406030204" pitchFamily="18" charset="0"/>
                          </a:rPr>
                          <m:t>2</m:t>
                        </m:r>
                      </m:sub>
                    </m:sSub>
                  </m:oMath>
                </a14:m>
                <a:r>
                  <a:rPr lang="en-NZ" baseline="0" dirty="0" smtClean="0"/>
                  <a:t> add to 1, </a:t>
                </a:r>
                <a14:m>
                  <m:oMath xmlns:m="http://schemas.openxmlformats.org/officeDocument/2006/math">
                    <m:sSub>
                      <m:sSubPr>
                        <m:ctrlPr>
                          <a:rPr lang="en-AU" sz="1200" i="1" smtClean="0">
                            <a:latin typeface="Cambria Math" panose="02040503050406030204" pitchFamily="18" charset="0"/>
                          </a:rPr>
                        </m:ctrlPr>
                      </m:sSubPr>
                      <m:e>
                        <m:r>
                          <a:rPr lang="en-US" sz="1200" b="0" i="1" smtClean="0">
                            <a:latin typeface="Cambria Math" panose="02040503050406030204" pitchFamily="18" charset="0"/>
                          </a:rPr>
                          <m:t>𝑟𝑢𝑛𝑃𝑎𝑡h</m:t>
                        </m:r>
                      </m:e>
                      <m:sub>
                        <m:r>
                          <a:rPr lang="en-US" sz="1200" b="0" i="1" smtClean="0">
                            <a:latin typeface="Cambria Math" panose="02040503050406030204" pitchFamily="18" charset="0"/>
                          </a:rPr>
                          <m:t>𝑖</m:t>
                        </m:r>
                      </m:sub>
                    </m:sSub>
                  </m:oMath>
                </a14:m>
                <a:r>
                  <a:rPr lang="en-NZ" dirty="0" smtClean="0"/>
                  <a:t> corresponds to the longest path from the start node to the end node of a solution (measured using </a:t>
                </a:r>
                <a:r>
                  <a:rPr lang="en-NZ" baseline="0" dirty="0" smtClean="0"/>
                  <a:t>a longest path algorithm), and </a:t>
                </a:r>
                <a14:m>
                  <m:oMath xmlns:m="http://schemas.openxmlformats.org/officeDocument/2006/math">
                    <m:sSub>
                      <m:sSubPr>
                        <m:ctrlPr>
                          <a:rPr lang="en-AU" sz="1200" i="1" smtClean="0">
                            <a:latin typeface="Cambria Math" panose="02040503050406030204" pitchFamily="18" charset="0"/>
                          </a:rPr>
                        </m:ctrlPr>
                      </m:sSubPr>
                      <m:e>
                        <m:r>
                          <a:rPr lang="en-US" sz="1200" b="0" i="1" smtClean="0">
                            <a:latin typeface="Cambria Math" panose="02040503050406030204" pitchFamily="18" charset="0"/>
                          </a:rPr>
                          <m:t>#</m:t>
                        </m:r>
                        <m:r>
                          <a:rPr lang="en-US" sz="1200" b="0" i="1" smtClean="0">
                            <a:latin typeface="Cambria Math" panose="02040503050406030204" pitchFamily="18" charset="0"/>
                          </a:rPr>
                          <m:t>𝑎𝑡𝑜𝑚𝑖𝑐𝑆𝑒𝑟𝑣𝑖𝑐𝑒</m:t>
                        </m:r>
                      </m:e>
                      <m:sub>
                        <m:r>
                          <a:rPr lang="en-US" sz="1200" b="0" i="1" smtClean="0">
                            <a:latin typeface="Cambria Math" panose="02040503050406030204" pitchFamily="18" charset="0"/>
                          </a:rPr>
                          <m:t>𝑖</m:t>
                        </m:r>
                      </m:sub>
                    </m:sSub>
                  </m:oMath>
                </a14:m>
                <a:r>
                  <a:rPr lang="en-NZ" dirty="0" smtClean="0"/>
                  <a:t> corresponds to the total number of service nodes included in a solution.</a:t>
                </a:r>
                <a:endParaRPr lang="en-NZ" dirty="0" smtClean="0"/>
              </a:p>
            </p:txBody>
          </p:sp>
        </mc:Choice>
        <mc:Fallback>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The</a:t>
                </a:r>
                <a:r>
                  <a:rPr lang="en-NZ" baseline="0" dirty="0" smtClean="0"/>
                  <a:t> fitness function used in this approach encourages the creation of solutions containing the lowest possible number of atomic services, and the shortest possible paths from the start to the end node. These measures are used as indicatives of the quality of a solution, since solutions with less services and shorter paths are likely to execute faster. </a:t>
                </a:r>
              </a:p>
              <a:p>
                <a:pPr marL="171450" indent="-171450">
                  <a:buFont typeface="Arial" pitchFamily="34" charset="0"/>
                  <a:buChar char="•"/>
                </a:pPr>
                <a:r>
                  <a:rPr lang="en-NZ" dirty="0" smtClean="0"/>
                  <a:t>This is a maximising function</a:t>
                </a:r>
                <a:r>
                  <a:rPr lang="en-NZ" baseline="0" dirty="0" smtClean="0"/>
                  <a:t> where the weights </a:t>
                </a:r>
                <a:r>
                  <a:rPr lang="en-AU" sz="1200" i="0">
                    <a:latin typeface="Cambria Math" panose="02040503050406030204" pitchFamily="18" charset="0"/>
                    <a:ea typeface="Cambria Math" panose="02040503050406030204" pitchFamily="18" charset="0"/>
                  </a:rPr>
                  <a:t>𝜔</a:t>
                </a:r>
                <a:r>
                  <a:rPr lang="en-AU" sz="1200" i="0" smtClean="0">
                    <a:latin typeface="Cambria Math" panose="02040503050406030204" pitchFamily="18" charset="0"/>
                    <a:ea typeface="Cambria Math" panose="02040503050406030204" pitchFamily="18" charset="0"/>
                  </a:rPr>
                  <a:t>_</a:t>
                </a:r>
                <a:r>
                  <a:rPr lang="en-US" sz="1200" b="0" i="0" smtClean="0">
                    <a:latin typeface="Cambria Math" panose="02040503050406030204" pitchFamily="18" charset="0"/>
                  </a:rPr>
                  <a:t>1</a:t>
                </a:r>
                <a:r>
                  <a:rPr lang="en-NZ" baseline="0" dirty="0" smtClean="0"/>
                  <a:t> and </a:t>
                </a:r>
                <a:r>
                  <a:rPr lang="en-AU" sz="1200" i="0">
                    <a:latin typeface="Cambria Math" panose="02040503050406030204" pitchFamily="18" charset="0"/>
                    <a:ea typeface="Cambria Math" panose="02040503050406030204" pitchFamily="18" charset="0"/>
                  </a:rPr>
                  <a:t>𝜔</a:t>
                </a:r>
                <a:r>
                  <a:rPr lang="en-US" sz="1200" b="0" i="0" smtClean="0">
                    <a:latin typeface="Cambria Math" panose="02040503050406030204" pitchFamily="18" charset="0"/>
                    <a:ea typeface="Cambria Math" panose="02040503050406030204" pitchFamily="18" charset="0"/>
                  </a:rPr>
                  <a:t>_</a:t>
                </a:r>
                <a:r>
                  <a:rPr lang="en-US" sz="1200" b="0" i="0" smtClean="0">
                    <a:latin typeface="Cambria Math" panose="02040503050406030204" pitchFamily="18" charset="0"/>
                  </a:rPr>
                  <a:t>2</a:t>
                </a:r>
                <a:r>
                  <a:rPr lang="en-NZ" baseline="0" dirty="0" smtClean="0"/>
                  <a:t> add to 1, </a:t>
                </a:r>
                <a:r>
                  <a:rPr lang="en-AU" sz="1200" i="0" smtClean="0">
                    <a:latin typeface="Cambria Math" panose="02040503050406030204" pitchFamily="18" charset="0"/>
                  </a:rPr>
                  <a:t>〖</a:t>
                </a:r>
                <a:r>
                  <a:rPr lang="en-US" sz="1200" b="0" i="0" smtClean="0">
                    <a:latin typeface="Cambria Math" panose="02040503050406030204" pitchFamily="18" charset="0"/>
                  </a:rPr>
                  <a:t>𝑟𝑢𝑛𝑃𝑎𝑡ℎ</a:t>
                </a:r>
                <a:r>
                  <a:rPr lang="en-AU" sz="1200" b="0" i="0" smtClean="0">
                    <a:latin typeface="Cambria Math" panose="02040503050406030204" pitchFamily="18" charset="0"/>
                  </a:rPr>
                  <a:t>〗_</a:t>
                </a:r>
                <a:r>
                  <a:rPr lang="en-US" sz="1200" b="0" i="0" smtClean="0">
                    <a:latin typeface="Cambria Math" panose="02040503050406030204" pitchFamily="18" charset="0"/>
                  </a:rPr>
                  <a:t>𝑖</a:t>
                </a:r>
                <a:r>
                  <a:rPr lang="en-NZ" dirty="0" smtClean="0"/>
                  <a:t> corresponds to the longest path from the start node to the end node of a solution (measured using </a:t>
                </a:r>
                <a:r>
                  <a:rPr lang="en-NZ" baseline="0" dirty="0" smtClean="0"/>
                  <a:t>a longest path algorithm), and </a:t>
                </a:r>
                <a:r>
                  <a:rPr lang="en-AU" sz="1200" i="0" smtClean="0">
                    <a:latin typeface="Cambria Math" panose="02040503050406030204" pitchFamily="18" charset="0"/>
                  </a:rPr>
                  <a:t>〖</a:t>
                </a:r>
                <a:r>
                  <a:rPr lang="en-US" sz="1200" b="0" i="0" smtClean="0">
                    <a:latin typeface="Cambria Math" panose="02040503050406030204" pitchFamily="18" charset="0"/>
                  </a:rPr>
                  <a:t>#𝑎𝑡𝑜𝑚𝑖𝑐𝑆𝑒𝑟𝑣𝑖𝑐𝑒</a:t>
                </a:r>
                <a:r>
                  <a:rPr lang="en-AU" sz="1200" b="0" i="0" smtClean="0">
                    <a:latin typeface="Cambria Math" panose="02040503050406030204" pitchFamily="18" charset="0"/>
                  </a:rPr>
                  <a:t>〗_</a:t>
                </a:r>
                <a:r>
                  <a:rPr lang="en-US" sz="1200" b="0" i="0" smtClean="0">
                    <a:latin typeface="Cambria Math" panose="02040503050406030204" pitchFamily="18" charset="0"/>
                  </a:rPr>
                  <a:t>𝑖</a:t>
                </a:r>
                <a:r>
                  <a:rPr lang="en-NZ" dirty="0" smtClean="0"/>
                  <a:t> corresponds to the total number of service nodes included in a solution.</a:t>
                </a:r>
                <a:endParaRPr lang="en-NZ" dirty="0" smtClean="0"/>
              </a:p>
            </p:txBody>
          </p:sp>
        </mc:Fallback>
      </mc:AlternateContent>
      <p:sp>
        <p:nvSpPr>
          <p:cNvPr id="4" name="Slide Number Placeholder 3"/>
          <p:cNvSpPr>
            <a:spLocks noGrp="1"/>
          </p:cNvSpPr>
          <p:nvPr>
            <p:ph type="sldNum" sz="quarter" idx="10"/>
          </p:nvPr>
        </p:nvSpPr>
        <p:spPr/>
        <p:txBody>
          <a:bodyPr/>
          <a:lstStyle/>
          <a:p>
            <a:fld id="{DA199DCF-AB93-4777-B83C-2FF91E06030C}" type="slidenum">
              <a:rPr lang="en-NZ" smtClean="0"/>
              <a:t>11</a:t>
            </a:fld>
            <a:endParaRPr lang="en-NZ"/>
          </a:p>
        </p:txBody>
      </p:sp>
    </p:spTree>
    <p:extLst>
      <p:ext uri="{BB962C8B-B14F-4D97-AF65-F5344CB8AC3E}">
        <p14:creationId xmlns:p14="http://schemas.microsoft.com/office/powerpoint/2010/main" val="2597605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Experiments were conducted to test the performance of </a:t>
            </a:r>
            <a:r>
              <a:rPr lang="en-NZ" dirty="0" err="1" smtClean="0"/>
              <a:t>GraphEvol</a:t>
            </a:r>
            <a:r>
              <a:rPr lang="en-NZ" dirty="0" smtClean="0"/>
              <a:t> against</a:t>
            </a:r>
            <a:r>
              <a:rPr lang="en-NZ" baseline="0" dirty="0" smtClean="0"/>
              <a:t> a tree-based GP composition approach from the literature.</a:t>
            </a:r>
          </a:p>
          <a:p>
            <a:pPr marL="171450" indent="-171450">
              <a:buFont typeface="Arial" pitchFamily="34" charset="0"/>
              <a:buChar char="•"/>
            </a:pPr>
            <a:r>
              <a:rPr lang="en-NZ" baseline="0" dirty="0" smtClean="0"/>
              <a:t>The fitness function implemented by us is exactly the same as the one used by the tree-based GP approach, and we have used the same benchmark datasets as those authors (OWL-S TC and WSC2008).</a:t>
            </a:r>
          </a:p>
          <a:p>
            <a:pPr marL="171450" indent="-171450">
              <a:buFont typeface="Arial" pitchFamily="34" charset="0"/>
              <a:buChar char="•"/>
            </a:pPr>
            <a:r>
              <a:rPr lang="en-NZ" baseline="0" dirty="0" smtClean="0"/>
              <a:t>We have also used the same parameters as those used by the tree-based GP.</a:t>
            </a:r>
          </a:p>
          <a:p>
            <a:pPr marL="171450" indent="-171450">
              <a:buFont typeface="Arial" pitchFamily="34" charset="0"/>
              <a:buChar char="•"/>
            </a:pPr>
            <a:r>
              <a:rPr lang="en-NZ" baseline="0" dirty="0" smtClean="0"/>
              <a:t>Therefore, we can directly compare the quality of the solutions produced by the two approaches.</a:t>
            </a:r>
            <a:endParaRPr lang="en-NZ" dirty="0" smtClean="0"/>
          </a:p>
        </p:txBody>
      </p:sp>
      <p:sp>
        <p:nvSpPr>
          <p:cNvPr id="4" name="Slide Number Placeholder 3"/>
          <p:cNvSpPr>
            <a:spLocks noGrp="1"/>
          </p:cNvSpPr>
          <p:nvPr>
            <p:ph type="sldNum" sz="quarter" idx="10"/>
          </p:nvPr>
        </p:nvSpPr>
        <p:spPr/>
        <p:txBody>
          <a:bodyPr/>
          <a:lstStyle/>
          <a:p>
            <a:fld id="{DA199DCF-AB93-4777-B83C-2FF91E06030C}" type="slidenum">
              <a:rPr lang="en-NZ" smtClean="0"/>
              <a:t>12</a:t>
            </a:fld>
            <a:endParaRPr lang="en-NZ"/>
          </a:p>
        </p:txBody>
      </p:sp>
    </p:spTree>
    <p:extLst>
      <p:ext uri="{BB962C8B-B14F-4D97-AF65-F5344CB8AC3E}">
        <p14:creationId xmlns:p14="http://schemas.microsoft.com/office/powerpoint/2010/main" val="1107970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Experiment</a:t>
            </a:r>
            <a:r>
              <a:rPr lang="en-NZ" baseline="0" dirty="0" smtClean="0"/>
              <a:t> results are shown in this table. As we can see, the average path length and number of atomic services is consistently significantly lower for </a:t>
            </a:r>
            <a:r>
              <a:rPr lang="en-NZ" baseline="0" dirty="0" err="1" smtClean="0"/>
              <a:t>GraphEvol</a:t>
            </a:r>
            <a:r>
              <a:rPr lang="en-NZ" baseline="0" dirty="0" smtClean="0"/>
              <a:t> as opposed to GP (this was measured using unpaired t-tests at 0.05 significance level).</a:t>
            </a:r>
          </a:p>
          <a:p>
            <a:pPr marL="171450" indent="-171450">
              <a:buFont typeface="Arial" pitchFamily="34" charset="0"/>
              <a:buChar char="•"/>
            </a:pPr>
            <a:r>
              <a:rPr lang="en-NZ" baseline="0" dirty="0" smtClean="0"/>
              <a:t>For OWL-S TC 3, the quality of both approaches was equivalent.</a:t>
            </a:r>
          </a:p>
          <a:p>
            <a:pPr marL="171450" indent="-171450">
              <a:buFont typeface="Arial" pitchFamily="34" charset="0"/>
              <a:buChar char="•"/>
            </a:pPr>
            <a:r>
              <a:rPr lang="en-NZ" baseline="0" dirty="0" smtClean="0"/>
              <a:t>These results show that </a:t>
            </a:r>
            <a:r>
              <a:rPr lang="en-NZ" baseline="0" dirty="0" err="1" smtClean="0"/>
              <a:t>GraphEvol</a:t>
            </a:r>
            <a:r>
              <a:rPr lang="en-NZ" baseline="0" dirty="0" smtClean="0"/>
              <a:t> is a powerful alternative when performing fully automated Web service composition.</a:t>
            </a:r>
          </a:p>
          <a:p>
            <a:pPr marL="171450" indent="-171450">
              <a:buFont typeface="Arial" pitchFamily="34" charset="0"/>
              <a:buChar char="•"/>
            </a:pPr>
            <a:r>
              <a:rPr lang="en-NZ" baseline="0" dirty="0" smtClean="0"/>
              <a:t>As for the execution time, we cannot directly compare  it, as the two approaches were run in different environments. However, the patterns displayed by </a:t>
            </a:r>
            <a:r>
              <a:rPr lang="en-NZ" baseline="0" dirty="0" err="1" smtClean="0"/>
              <a:t>GraphEvol</a:t>
            </a:r>
            <a:r>
              <a:rPr lang="en-NZ" baseline="0" dirty="0" smtClean="0"/>
              <a:t> and GP are roughly similar.</a:t>
            </a:r>
          </a:p>
        </p:txBody>
      </p:sp>
      <p:sp>
        <p:nvSpPr>
          <p:cNvPr id="4" name="Slide Number Placeholder 3"/>
          <p:cNvSpPr>
            <a:spLocks noGrp="1"/>
          </p:cNvSpPr>
          <p:nvPr>
            <p:ph type="sldNum" sz="quarter" idx="10"/>
          </p:nvPr>
        </p:nvSpPr>
        <p:spPr/>
        <p:txBody>
          <a:bodyPr/>
          <a:lstStyle/>
          <a:p>
            <a:fld id="{DA199DCF-AB93-4777-B83C-2FF91E06030C}" type="slidenum">
              <a:rPr lang="en-NZ" smtClean="0"/>
              <a:t>13</a:t>
            </a:fld>
            <a:endParaRPr lang="en-NZ"/>
          </a:p>
        </p:txBody>
      </p:sp>
    </p:spTree>
    <p:extLst>
      <p:ext uri="{BB962C8B-B14F-4D97-AF65-F5344CB8AC3E}">
        <p14:creationId xmlns:p14="http://schemas.microsoft.com/office/powerpoint/2010/main" val="42770332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71450" indent="-171450">
              <a:buFont typeface="Arial" pitchFamily="34" charset="0"/>
              <a:buChar char="•"/>
            </a:pPr>
            <a:r>
              <a:rPr lang="en-NZ" dirty="0" smtClean="0"/>
              <a:t>This work presented </a:t>
            </a:r>
            <a:r>
              <a:rPr lang="en-NZ" dirty="0" err="1" smtClean="0"/>
              <a:t>GraphEvol</a:t>
            </a:r>
            <a:r>
              <a:rPr lang="en-NZ" dirty="0" smtClean="0"/>
              <a:t>,</a:t>
            </a:r>
            <a:r>
              <a:rPr lang="en-NZ" baseline="0" dirty="0" smtClean="0"/>
              <a:t> which is an evolutionary computation technique aimed at performing fully automated Web service composition.</a:t>
            </a:r>
          </a:p>
          <a:p>
            <a:pPr marL="171450" indent="-171450">
              <a:buFont typeface="Arial" pitchFamily="34" charset="0"/>
              <a:buChar char="•"/>
            </a:pPr>
            <a:r>
              <a:rPr lang="en-NZ" baseline="0" dirty="0" smtClean="0"/>
              <a:t>The key advantage of </a:t>
            </a:r>
            <a:r>
              <a:rPr lang="en-NZ" baseline="0" dirty="0" err="1" smtClean="0"/>
              <a:t>GraphEvol</a:t>
            </a:r>
            <a:r>
              <a:rPr lang="en-NZ" baseline="0" dirty="0" smtClean="0"/>
              <a:t> is that it represents compositions directly as graphs, which means that it is simpler to enforce the functional correctness of solutions.</a:t>
            </a:r>
          </a:p>
          <a:p>
            <a:pPr marL="171450" indent="-171450">
              <a:buFont typeface="Arial" pitchFamily="34" charset="0"/>
              <a:buChar char="•"/>
            </a:pPr>
            <a:r>
              <a:rPr lang="en-NZ" baseline="0" dirty="0" smtClean="0"/>
              <a:t>To support this graph representation, we rely on a graph-building algorithm to initialise the population, and also on modified mutation and crossover operators.</a:t>
            </a:r>
          </a:p>
          <a:p>
            <a:pPr marL="171450" indent="-171450">
              <a:buFont typeface="Arial" pitchFamily="34" charset="0"/>
              <a:buChar char="•"/>
            </a:pPr>
            <a:r>
              <a:rPr lang="en-NZ" baseline="0" dirty="0" smtClean="0"/>
              <a:t>When compared to a traditional tree-based GP approach, results show that </a:t>
            </a:r>
            <a:r>
              <a:rPr lang="en-NZ" baseline="0" dirty="0" err="1" smtClean="0"/>
              <a:t>GraphEvol</a:t>
            </a:r>
            <a:r>
              <a:rPr lang="en-NZ" baseline="0" dirty="0" smtClean="0"/>
              <a:t> produces solutions with better quality, showing that it is a promising technique.</a:t>
            </a:r>
          </a:p>
          <a:p>
            <a:pPr marL="171450" indent="-171450">
              <a:buFont typeface="Arial" pitchFamily="34" charset="0"/>
              <a:buChar char="•"/>
            </a:pPr>
            <a:r>
              <a:rPr lang="en-NZ" baseline="0" dirty="0" smtClean="0"/>
              <a:t>In our future work, we would like to test </a:t>
            </a:r>
            <a:r>
              <a:rPr lang="en-NZ" baseline="0" dirty="0" err="1" smtClean="0"/>
              <a:t>GraphEvol</a:t>
            </a:r>
            <a:r>
              <a:rPr lang="en-NZ" baseline="0" dirty="0" smtClean="0"/>
              <a:t> using more sophisticated Quality of Service measures, including the availability, reliability, and financial cost of services.</a:t>
            </a:r>
            <a:endParaRPr lang="en-NZ" dirty="0" smtClean="0"/>
          </a:p>
        </p:txBody>
      </p:sp>
      <p:sp>
        <p:nvSpPr>
          <p:cNvPr id="4" name="Slide Number Placeholder 3"/>
          <p:cNvSpPr>
            <a:spLocks noGrp="1"/>
          </p:cNvSpPr>
          <p:nvPr>
            <p:ph type="sldNum" sz="quarter" idx="10"/>
          </p:nvPr>
        </p:nvSpPr>
        <p:spPr/>
        <p:txBody>
          <a:bodyPr/>
          <a:lstStyle/>
          <a:p>
            <a:fld id="{DA199DCF-AB93-4777-B83C-2FF91E06030C}" type="slidenum">
              <a:rPr lang="en-NZ" smtClean="0"/>
              <a:t>14</a:t>
            </a:fld>
            <a:endParaRPr lang="en-NZ"/>
          </a:p>
        </p:txBody>
      </p:sp>
    </p:spTree>
    <p:extLst>
      <p:ext uri="{BB962C8B-B14F-4D97-AF65-F5344CB8AC3E}">
        <p14:creationId xmlns:p14="http://schemas.microsoft.com/office/powerpoint/2010/main" val="3033353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None/>
            </a:pPr>
            <a:r>
              <a:rPr lang="en-NZ" dirty="0" smtClean="0"/>
              <a:t>Thank you for listening! Are there any questions?</a:t>
            </a:r>
            <a:endParaRPr lang="en-NZ" dirty="0" smtClean="0"/>
          </a:p>
        </p:txBody>
      </p:sp>
      <p:sp>
        <p:nvSpPr>
          <p:cNvPr id="4" name="Slide Number Placeholder 3"/>
          <p:cNvSpPr>
            <a:spLocks noGrp="1"/>
          </p:cNvSpPr>
          <p:nvPr>
            <p:ph type="sldNum" sz="quarter" idx="10"/>
          </p:nvPr>
        </p:nvSpPr>
        <p:spPr/>
        <p:txBody>
          <a:bodyPr/>
          <a:lstStyle/>
          <a:p>
            <a:fld id="{DA199DCF-AB93-4777-B83C-2FF91E06030C}" type="slidenum">
              <a:rPr lang="en-NZ" smtClean="0"/>
              <a:t>15</a:t>
            </a:fld>
            <a:endParaRPr lang="en-NZ"/>
          </a:p>
        </p:txBody>
      </p:sp>
    </p:spTree>
    <p:extLst>
      <p:ext uri="{BB962C8B-B14F-4D97-AF65-F5344CB8AC3E}">
        <p14:creationId xmlns:p14="http://schemas.microsoft.com/office/powerpoint/2010/main" val="4233563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This work</a:t>
            </a:r>
            <a:r>
              <a:rPr lang="en-NZ" baseline="0" dirty="0" smtClean="0"/>
              <a:t> builds on the concept of Service-Oriented Computing.</a:t>
            </a:r>
          </a:p>
          <a:p>
            <a:pPr>
              <a:buFont typeface="Arial" pitchFamily="34" charset="0"/>
              <a:buChar char="•"/>
            </a:pPr>
            <a:r>
              <a:rPr lang="en-NZ" baseline="0" dirty="0" smtClean="0"/>
              <a:t> The key idea in SOC is to organise business processes and data into independent modules which can then be reused in applications as needed.</a:t>
            </a:r>
          </a:p>
          <a:p>
            <a:pPr>
              <a:buFont typeface="Arial" pitchFamily="34" charset="0"/>
              <a:buChar char="•"/>
            </a:pPr>
            <a:r>
              <a:rPr lang="en-NZ" baseline="0" dirty="0" smtClean="0"/>
              <a:t> For example, an e-commerce website may need to perform currency conversion depending on the location of its current customer, and so it uses an already existing currency conversion module.</a:t>
            </a:r>
          </a:p>
          <a:p>
            <a:pPr>
              <a:buFont typeface="Arial" pitchFamily="34" charset="0"/>
              <a:buChar char="•"/>
            </a:pPr>
            <a:r>
              <a:rPr lang="en-NZ" baseline="0" dirty="0" smtClean="0"/>
              <a:t> The basic components in SOC are services, which are functionality modules accessible over the network. In this example, currency conversion is a Web service.</a:t>
            </a:r>
            <a:endParaRPr lang="en-NZ" dirty="0"/>
          </a:p>
        </p:txBody>
      </p:sp>
      <p:sp>
        <p:nvSpPr>
          <p:cNvPr id="4" name="Slide Number Placeholder 3"/>
          <p:cNvSpPr>
            <a:spLocks noGrp="1"/>
          </p:cNvSpPr>
          <p:nvPr>
            <p:ph type="sldNum" sz="quarter" idx="10"/>
          </p:nvPr>
        </p:nvSpPr>
        <p:spPr/>
        <p:txBody>
          <a:bodyPr/>
          <a:lstStyle/>
          <a:p>
            <a:fld id="{DA199DCF-AB93-4777-B83C-2FF91E06030C}" type="slidenum">
              <a:rPr lang="en-NZ" smtClean="0"/>
              <a:t>1</a:t>
            </a:fld>
            <a:endParaRPr lang="en-NZ"/>
          </a:p>
        </p:txBody>
      </p:sp>
    </p:spTree>
    <p:extLst>
      <p:ext uri="{BB962C8B-B14F-4D97-AF65-F5344CB8AC3E}">
        <p14:creationId xmlns:p14="http://schemas.microsoft.com/office/powerpoint/2010/main" val="1597525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 The combination of multiple modular Web services in order to achieve a single, more complex task is known as Web service composition.</a:t>
            </a:r>
          </a:p>
          <a:p>
            <a:pPr>
              <a:buFont typeface="Arial" pitchFamily="34" charset="0"/>
              <a:buChar char="•"/>
            </a:pPr>
            <a:r>
              <a:rPr lang="en-NZ" baseline="0" dirty="0" smtClean="0"/>
              <a:t> For example, imagine we need to create a service that provides the weather forecast of a location based on its ZIP code. We can identify and connect two different services, one that identifies a city based on a ZIP code and another that uses the city and date information to produce the forecast.</a:t>
            </a:r>
            <a:endParaRPr lang="en-NZ" dirty="0"/>
          </a:p>
        </p:txBody>
      </p:sp>
      <p:sp>
        <p:nvSpPr>
          <p:cNvPr id="4" name="Slide Number Placeholder 3"/>
          <p:cNvSpPr>
            <a:spLocks noGrp="1"/>
          </p:cNvSpPr>
          <p:nvPr>
            <p:ph type="sldNum" sz="quarter" idx="10"/>
          </p:nvPr>
        </p:nvSpPr>
        <p:spPr/>
        <p:txBody>
          <a:bodyPr/>
          <a:lstStyle/>
          <a:p>
            <a:fld id="{DA199DCF-AB93-4777-B83C-2FF91E06030C}" type="slidenum">
              <a:rPr lang="en-NZ" smtClean="0"/>
              <a:t>2</a:t>
            </a:fld>
            <a:endParaRPr lang="en-NZ"/>
          </a:p>
        </p:txBody>
      </p:sp>
    </p:spTree>
    <p:extLst>
      <p:ext uri="{BB962C8B-B14F-4D97-AF65-F5344CB8AC3E}">
        <p14:creationId xmlns:p14="http://schemas.microsoft.com/office/powerpoint/2010/main" val="2373402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 The complexity of Web service compositions is in the number of aspects it needs to address simultaneously.</a:t>
            </a:r>
          </a:p>
          <a:p>
            <a:pPr>
              <a:buFont typeface="Arial" pitchFamily="34" charset="0"/>
              <a:buChar char="•"/>
            </a:pPr>
            <a:r>
              <a:rPr lang="en-NZ" baseline="0" dirty="0" smtClean="0"/>
              <a:t> The first aspect is the functionality of compositions. Web service composition solutions must be functionally correct, meaning that the inputs to each service included are completely fulfilled using compatible connections. This is important because it ensures that the composite application can be fully executed at runtime.</a:t>
            </a:r>
          </a:p>
          <a:p>
            <a:pPr>
              <a:buFont typeface="Arial" pitchFamily="34" charset="0"/>
              <a:buChar char="•"/>
            </a:pPr>
            <a:r>
              <a:rPr lang="en-NZ" baseline="0" dirty="0" smtClean="0"/>
              <a:t> The second aspect is that of composition constructs, which determine how services are configured in the composition. In this research we assume that services may either be organised in a sequence construct, where services are chained so that the output of a preceding service feeds the input of the next, or in a parallel construct, where services are executed simultaneously in an independent manner.</a:t>
            </a:r>
          </a:p>
          <a:p>
            <a:pPr>
              <a:buFont typeface="Arial" pitchFamily="34" charset="0"/>
              <a:buChar char="•"/>
            </a:pPr>
            <a:r>
              <a:rPr lang="en-NZ" baseline="0" dirty="0" smtClean="0"/>
              <a:t> The third aspect is the quality of compositions. For example, the more services in a composition, the longer that composition takes to produce a result; therefore, a composition with less services would be considered to have better quality than a larger composition.</a:t>
            </a:r>
          </a:p>
          <a:p>
            <a:pPr>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fld id="{DA199DCF-AB93-4777-B83C-2FF91E06030C}" type="slidenum">
              <a:rPr lang="en-NZ" smtClean="0"/>
              <a:t>3</a:t>
            </a:fld>
            <a:endParaRPr lang="en-NZ"/>
          </a:p>
        </p:txBody>
      </p:sp>
    </p:spTree>
    <p:extLst>
      <p:ext uri="{BB962C8B-B14F-4D97-AF65-F5344CB8AC3E}">
        <p14:creationId xmlns:p14="http://schemas.microsoft.com/office/powerpoint/2010/main" val="857815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baseline="0" dirty="0" smtClean="0"/>
              <a:t> There are many different strategies that have been employed to the problem of Web service composition.</a:t>
            </a:r>
          </a:p>
          <a:p>
            <a:pPr>
              <a:buFont typeface="Arial" pitchFamily="34" charset="0"/>
              <a:buChar char="•"/>
            </a:pPr>
            <a:r>
              <a:rPr lang="en-NZ" baseline="0" dirty="0" smtClean="0"/>
              <a:t> One popular group is that of planning-based approaches. The central idea of these approaches is to create a composition solution step by step, each time adding a new service whose input is completely fulfilled by the existing values available. The advantage of this is that it makes it easy to check that the connections between services are correct, however it is difficult to optimise the quality of compositions using this method.</a:t>
            </a:r>
          </a:p>
          <a:p>
            <a:pPr>
              <a:buFont typeface="Arial" pitchFamily="34" charset="0"/>
              <a:buChar char="•"/>
            </a:pPr>
            <a:r>
              <a:rPr lang="en-NZ" baseline="0" dirty="0" smtClean="0"/>
              <a:t> The composition problem has also been tackled by using traditional optimisation approaches, such as Integer Linear Programming. These approaches allow us to optimise the quality of the final composition solutions; however, they do not scale well as the number of candidate atomic services grows, since the connection possibilities become exponentially larger.</a:t>
            </a:r>
          </a:p>
          <a:p>
            <a:pPr>
              <a:buFont typeface="Arial" pitchFamily="34" charset="0"/>
              <a:buChar char="•"/>
            </a:pPr>
            <a:r>
              <a:rPr lang="en-NZ" baseline="0" dirty="0" smtClean="0"/>
              <a:t> Finally, we have evolutionary computation approaches, where the quality of solutions is gradually optimised using concepts borrowed from the Darwinian theory of evolution. These approaches are especially promising because they allow us to optimise composition solutions in a way that scales well for large numbers of candidate services.</a:t>
            </a:r>
            <a:endParaRPr lang="en-NZ" dirty="0"/>
          </a:p>
        </p:txBody>
      </p:sp>
      <p:sp>
        <p:nvSpPr>
          <p:cNvPr id="4" name="Slide Number Placeholder 3"/>
          <p:cNvSpPr>
            <a:spLocks noGrp="1"/>
          </p:cNvSpPr>
          <p:nvPr>
            <p:ph type="sldNum" sz="quarter" idx="10"/>
          </p:nvPr>
        </p:nvSpPr>
        <p:spPr/>
        <p:txBody>
          <a:bodyPr/>
          <a:lstStyle/>
          <a:p>
            <a:fld id="{DA199DCF-AB93-4777-B83C-2FF91E06030C}" type="slidenum">
              <a:rPr lang="en-NZ" smtClean="0"/>
              <a:t>4</a:t>
            </a:fld>
            <a:endParaRPr lang="en-NZ"/>
          </a:p>
        </p:txBody>
      </p:sp>
    </p:spTree>
    <p:extLst>
      <p:ext uri="{BB962C8B-B14F-4D97-AF65-F5344CB8AC3E}">
        <p14:creationId xmlns:p14="http://schemas.microsoft.com/office/powerpoint/2010/main" val="533181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One of the most promising evolutionary</a:t>
            </a:r>
            <a:r>
              <a:rPr lang="en-NZ" baseline="0" dirty="0" smtClean="0"/>
              <a:t> computing approaches to composition is genetic programming (GP), because it allows us to simultaneously construct a composition workflow and optimise the atomic services in it.</a:t>
            </a:r>
          </a:p>
          <a:p>
            <a:pPr>
              <a:buFont typeface="Arial" pitchFamily="34" charset="0"/>
              <a:buChar char="•"/>
            </a:pPr>
            <a:r>
              <a:rPr lang="en-NZ" dirty="0" smtClean="0"/>
              <a:t> GP approaches represent solutions as trees, where the terminal nodes are candidate services and the non-terminal nodes represent workflow constructs.</a:t>
            </a:r>
          </a:p>
          <a:p>
            <a:pPr marL="0" marR="0" indent="0" algn="l" defTabSz="914400" rtl="0" eaLnBrk="1" fontAlgn="auto" latinLnBrk="0" hangingPunct="1">
              <a:lnSpc>
                <a:spcPct val="100000"/>
              </a:lnSpc>
              <a:spcBef>
                <a:spcPts val="0"/>
              </a:spcBef>
              <a:spcAft>
                <a:spcPts val="0"/>
              </a:spcAft>
              <a:buClrTx/>
              <a:buSzTx/>
              <a:buFont typeface="Arial" pitchFamily="34" charset="0"/>
              <a:buChar char="•"/>
              <a:tabLst/>
              <a:defRPr/>
            </a:pPr>
            <a:r>
              <a:rPr lang="en-NZ" baseline="0" dirty="0" smtClean="0"/>
              <a:t> In the example shown here, adapted from the literature, we have a Web service composition that sets up accommodation and transport for a trip. Based on the destination city, arrival data, and departure date, it finds and books a hotel, as well as finding a car rental company and renting a car.</a:t>
            </a:r>
            <a:endParaRPr lang="en-NZ" dirty="0" smtClean="0"/>
          </a:p>
          <a:p>
            <a:pPr>
              <a:buFont typeface="Arial" pitchFamily="34" charset="0"/>
              <a:buChar char="•"/>
            </a:pPr>
            <a:r>
              <a:rPr lang="en-NZ" dirty="0" smtClean="0"/>
              <a:t> A population of these trees is</a:t>
            </a:r>
            <a:r>
              <a:rPr lang="en-NZ" baseline="0" dirty="0" smtClean="0"/>
              <a:t> randomly created, and genetic operations are then applied to these trees. These operations include mutation, where a </a:t>
            </a:r>
            <a:r>
              <a:rPr lang="en-NZ" baseline="0" dirty="0" err="1" smtClean="0"/>
              <a:t>subtree</a:t>
            </a:r>
            <a:r>
              <a:rPr lang="en-NZ" baseline="0" dirty="0" smtClean="0"/>
              <a:t> of a candidate is randomly modified to introduce diversity, and crossover, where the </a:t>
            </a:r>
            <a:r>
              <a:rPr lang="en-NZ" baseline="0" dirty="0" err="1" smtClean="0"/>
              <a:t>subtrees</a:t>
            </a:r>
            <a:r>
              <a:rPr lang="en-NZ" baseline="0" dirty="0" smtClean="0"/>
              <a:t> of two candidates are swapped to create children that have characteristics from both parents.</a:t>
            </a:r>
          </a:p>
          <a:p>
            <a:pPr>
              <a:buFont typeface="Arial" pitchFamily="34" charset="0"/>
              <a:buChar char="•"/>
            </a:pPr>
            <a:r>
              <a:rPr lang="en-NZ" baseline="0" dirty="0" smtClean="0"/>
              <a:t> The main limitation with using GP is that, as we are trying to encode a graph-like framework into a tree structure, it may be difficult to check that the connections between the different services in the composition are functionally correct.</a:t>
            </a:r>
          </a:p>
        </p:txBody>
      </p:sp>
      <p:sp>
        <p:nvSpPr>
          <p:cNvPr id="4" name="Slide Number Placeholder 3"/>
          <p:cNvSpPr>
            <a:spLocks noGrp="1"/>
          </p:cNvSpPr>
          <p:nvPr>
            <p:ph type="sldNum" sz="quarter" idx="10"/>
          </p:nvPr>
        </p:nvSpPr>
        <p:spPr/>
        <p:txBody>
          <a:bodyPr/>
          <a:lstStyle/>
          <a:p>
            <a:fld id="{DA199DCF-AB93-4777-B83C-2FF91E06030C}" type="slidenum">
              <a:rPr lang="en-NZ" smtClean="0"/>
              <a:t>5</a:t>
            </a:fld>
            <a:endParaRPr lang="en-NZ"/>
          </a:p>
        </p:txBody>
      </p:sp>
    </p:spTree>
    <p:extLst>
      <p:ext uri="{BB962C8B-B14F-4D97-AF65-F5344CB8AC3E}">
        <p14:creationId xmlns:p14="http://schemas.microsoft.com/office/powerpoint/2010/main" val="3888993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The approach proposed in this work represents solutions directly as a graph</a:t>
            </a:r>
            <a:r>
              <a:rPr lang="en-NZ" baseline="0" dirty="0" smtClean="0"/>
              <a:t> with Web service nodes.</a:t>
            </a:r>
          </a:p>
          <a:p>
            <a:pPr>
              <a:buFont typeface="Arial" pitchFamily="34" charset="0"/>
              <a:buChar char="•"/>
            </a:pPr>
            <a:r>
              <a:rPr lang="en-NZ" baseline="0" dirty="0" smtClean="0"/>
              <a:t> As we can see from this example, the travel-booking composition that we previously saw as a tree can now be easily visualised in its graph form.</a:t>
            </a:r>
          </a:p>
          <a:p>
            <a:pPr>
              <a:buFont typeface="Arial" pitchFamily="34" charset="0"/>
              <a:buChar char="•"/>
            </a:pPr>
            <a:r>
              <a:rPr lang="en-NZ" baseline="0" dirty="0" smtClean="0"/>
              <a:t> This allows us to directly check that the connections between services have been satisfied, however we must implement mutation and crossover operations so that they handle graphs instead of the simpler concept of </a:t>
            </a:r>
            <a:r>
              <a:rPr lang="en-NZ" baseline="0" dirty="0" err="1" smtClean="0"/>
              <a:t>subtrees</a:t>
            </a:r>
            <a:r>
              <a:rPr lang="en-NZ" baseline="0" dirty="0" smtClean="0"/>
              <a:t>.</a:t>
            </a:r>
          </a:p>
          <a:p>
            <a:pPr>
              <a:buFont typeface="Arial" pitchFamily="34" charset="0"/>
              <a:buChar char="•"/>
            </a:pPr>
            <a:r>
              <a:rPr lang="en-NZ" baseline="0" dirty="0" smtClean="0"/>
              <a:t> Another important aspect of </a:t>
            </a:r>
            <a:r>
              <a:rPr lang="en-NZ" baseline="0" dirty="0" err="1" smtClean="0"/>
              <a:t>GraphEvol</a:t>
            </a:r>
            <a:r>
              <a:rPr lang="en-NZ" baseline="0" dirty="0" smtClean="0"/>
              <a:t> is that it uses a graph-building algorithm for creating the initial solutions, as we will discuss in the upcoming slides.</a:t>
            </a:r>
          </a:p>
        </p:txBody>
      </p:sp>
      <p:sp>
        <p:nvSpPr>
          <p:cNvPr id="4" name="Slide Number Placeholder 3"/>
          <p:cNvSpPr>
            <a:spLocks noGrp="1"/>
          </p:cNvSpPr>
          <p:nvPr>
            <p:ph type="sldNum" sz="quarter" idx="10"/>
          </p:nvPr>
        </p:nvSpPr>
        <p:spPr/>
        <p:txBody>
          <a:bodyPr/>
          <a:lstStyle/>
          <a:p>
            <a:fld id="{DA199DCF-AB93-4777-B83C-2FF91E06030C}" type="slidenum">
              <a:rPr lang="en-NZ" smtClean="0"/>
              <a:t>6</a:t>
            </a:fld>
            <a:endParaRPr lang="en-NZ"/>
          </a:p>
        </p:txBody>
      </p:sp>
    </p:spTree>
    <p:extLst>
      <p:ext uri="{BB962C8B-B14F-4D97-AF65-F5344CB8AC3E}">
        <p14:creationId xmlns:p14="http://schemas.microsoft.com/office/powerpoint/2010/main" val="3728035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Here we</a:t>
            </a:r>
            <a:r>
              <a:rPr lang="en-NZ" baseline="0" dirty="0" smtClean="0"/>
              <a:t> have the overview of the </a:t>
            </a:r>
            <a:r>
              <a:rPr lang="en-NZ" baseline="0" dirty="0" err="1" smtClean="0"/>
              <a:t>GraphEvol</a:t>
            </a:r>
            <a:r>
              <a:rPr lang="en-NZ" baseline="0" dirty="0" smtClean="0"/>
              <a:t> technique, which we will then explore in detail in subsequent slides. </a:t>
            </a:r>
            <a:r>
              <a:rPr lang="en-NZ" dirty="0" smtClean="0"/>
              <a:t>The</a:t>
            </a:r>
            <a:r>
              <a:rPr lang="en-NZ" baseline="0" dirty="0" smtClean="0"/>
              <a:t> algorithm works on the basic principle of a fitness function. A fitness function is used to evaluate the quality of a composition candidate in the population; the higher the quality, the more attractive that candidate is to us. We breed the best candidates to achieve the fittest solution possible.</a:t>
            </a:r>
          </a:p>
          <a:p>
            <a:pPr>
              <a:buFont typeface="Arial" pitchFamily="34" charset="0"/>
              <a:buChar char="•"/>
            </a:pPr>
            <a:r>
              <a:rPr lang="en-NZ" baseline="0" dirty="0" smtClean="0"/>
              <a:t> We begin by initialising the population by building an initial set of graphs.</a:t>
            </a:r>
          </a:p>
          <a:p>
            <a:pPr>
              <a:buFont typeface="Arial" pitchFamily="34" charset="0"/>
              <a:buChar char="•"/>
            </a:pPr>
            <a:r>
              <a:rPr lang="en-NZ" baseline="0" dirty="0" smtClean="0"/>
              <a:t> We then evaluate each of these graphs to determine their quality.</a:t>
            </a:r>
          </a:p>
          <a:p>
            <a:pPr>
              <a:buFont typeface="Arial" pitchFamily="34" charset="0"/>
              <a:buChar char="•"/>
            </a:pPr>
            <a:r>
              <a:rPr lang="en-NZ" baseline="0" dirty="0" smtClean="0"/>
              <a:t> Then, for a set number of generations we do the following steps:</a:t>
            </a:r>
          </a:p>
          <a:p>
            <a:pPr>
              <a:buFont typeface="Arial" pitchFamily="34" charset="0"/>
              <a:buChar char="•"/>
            </a:pPr>
            <a:r>
              <a:rPr lang="en-NZ" baseline="0" dirty="0" smtClean="0"/>
              <a:t> We select the fittest candidates (i.e. The candidates with the highest quality) to be reproduced, which involves using mutation and crossover operators.</a:t>
            </a:r>
          </a:p>
          <a:p>
            <a:pPr>
              <a:buFont typeface="Arial" pitchFamily="34" charset="0"/>
              <a:buChar char="•"/>
            </a:pPr>
            <a:r>
              <a:rPr lang="en-NZ" baseline="0" dirty="0" smtClean="0"/>
              <a:t> We apply these operators, generating offspring that may have a better quality than their parents.</a:t>
            </a:r>
          </a:p>
          <a:p>
            <a:pPr>
              <a:buFont typeface="Arial" pitchFamily="34" charset="0"/>
              <a:buChar char="•"/>
            </a:pPr>
            <a:r>
              <a:rPr lang="en-NZ" baseline="0" dirty="0" smtClean="0"/>
              <a:t>Then we evaluate the fitness of these newly created graphs, and replace the lowest-quality individuals in the population with the new candidates.</a:t>
            </a:r>
          </a:p>
          <a:p>
            <a:pPr>
              <a:buFont typeface="Arial" pitchFamily="34" charset="0"/>
              <a:buChar char="•"/>
            </a:pPr>
            <a:r>
              <a:rPr lang="en-NZ" baseline="0" dirty="0" smtClean="0"/>
              <a:t> Finally, we select the fittest candidate from the final population to be our composition solution.</a:t>
            </a:r>
            <a:endParaRPr lang="en-NZ" dirty="0" smtClean="0"/>
          </a:p>
        </p:txBody>
      </p:sp>
      <p:sp>
        <p:nvSpPr>
          <p:cNvPr id="4" name="Slide Number Placeholder 3"/>
          <p:cNvSpPr>
            <a:spLocks noGrp="1"/>
          </p:cNvSpPr>
          <p:nvPr>
            <p:ph type="sldNum" sz="quarter" idx="10"/>
          </p:nvPr>
        </p:nvSpPr>
        <p:spPr/>
        <p:txBody>
          <a:bodyPr/>
          <a:lstStyle/>
          <a:p>
            <a:fld id="{DA199DCF-AB93-4777-B83C-2FF91E06030C}" type="slidenum">
              <a:rPr lang="en-NZ" smtClean="0"/>
              <a:t>7</a:t>
            </a:fld>
            <a:endParaRPr lang="en-NZ"/>
          </a:p>
        </p:txBody>
      </p:sp>
    </p:spTree>
    <p:extLst>
      <p:ext uri="{BB962C8B-B14F-4D97-AF65-F5344CB8AC3E}">
        <p14:creationId xmlns:p14="http://schemas.microsoft.com/office/powerpoint/2010/main" val="3520265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 typeface="Arial" pitchFamily="34" charset="0"/>
              <a:buChar char="•"/>
            </a:pPr>
            <a:r>
              <a:rPr lang="en-NZ" dirty="0" smtClean="0"/>
              <a:t> The general idea of</a:t>
            </a:r>
            <a:r>
              <a:rPr lang="en-NZ" baseline="0" dirty="0" smtClean="0"/>
              <a:t> the graph-building algorithm is to build solutions step by step, each time adding a new service whose input is completely fulfilled by the existing values available. After each addition, we check whether the overall desired input can be created, and we stop if we can.</a:t>
            </a:r>
          </a:p>
          <a:p>
            <a:pPr>
              <a:buFont typeface="Arial" pitchFamily="34" charset="0"/>
              <a:buChar char="•"/>
            </a:pPr>
            <a:r>
              <a:rPr lang="en-NZ" baseline="0" dirty="0" smtClean="0"/>
              <a:t> As an example, we revisit our weather forecast example from earlier.</a:t>
            </a:r>
          </a:p>
          <a:p>
            <a:pPr>
              <a:buFont typeface="Arial" pitchFamily="34" charset="0"/>
              <a:buChar char="•"/>
            </a:pPr>
            <a:r>
              <a:rPr lang="en-NZ" baseline="0" dirty="0" smtClean="0"/>
              <a:t> In step 1, we begin with the overall composition input of </a:t>
            </a:r>
            <a:r>
              <a:rPr lang="en-NZ" baseline="0" dirty="0" err="1" smtClean="0"/>
              <a:t>ZipCode</a:t>
            </a:r>
            <a:r>
              <a:rPr lang="en-NZ" baseline="0" dirty="0" smtClean="0"/>
              <a:t> and date.</a:t>
            </a:r>
          </a:p>
          <a:p>
            <a:pPr>
              <a:buFont typeface="Arial" pitchFamily="34" charset="0"/>
              <a:buChar char="•"/>
            </a:pPr>
            <a:r>
              <a:rPr lang="en-NZ" baseline="0" dirty="0" smtClean="0"/>
              <a:t> With those values, in step 2 we can </a:t>
            </a:r>
            <a:r>
              <a:rPr lang="en-NZ" baseline="0" dirty="0" err="1" smtClean="0"/>
              <a:t>fulil</a:t>
            </a:r>
            <a:r>
              <a:rPr lang="en-NZ" baseline="0" dirty="0" smtClean="0"/>
              <a:t> the </a:t>
            </a:r>
            <a:r>
              <a:rPr lang="en-NZ" baseline="0" dirty="0" err="1" smtClean="0"/>
              <a:t>LocationByZip</a:t>
            </a:r>
            <a:r>
              <a:rPr lang="en-NZ" baseline="0" dirty="0" smtClean="0"/>
              <a:t> service, so we add it in; we check if we are producing our overall composition output, and conclude that we are still not producing it (</a:t>
            </a:r>
            <a:r>
              <a:rPr lang="en-NZ" baseline="0" dirty="0" err="1" smtClean="0"/>
              <a:t>WeatherInfo</a:t>
            </a:r>
            <a:r>
              <a:rPr lang="en-NZ" baseline="0" dirty="0" smtClean="0"/>
              <a:t>) is missing.</a:t>
            </a:r>
          </a:p>
          <a:p>
            <a:pPr>
              <a:buFont typeface="Arial" pitchFamily="34" charset="0"/>
              <a:buChar char="•"/>
            </a:pPr>
            <a:r>
              <a:rPr lang="en-NZ" baseline="0" dirty="0" smtClean="0"/>
              <a:t> We then try to add another service and manage to connect the Weather service in step 3, as all its inputs are satisfied; finally, we determine that we are now producing the overall desired output and we stop the building process.</a:t>
            </a:r>
            <a:endParaRPr lang="en-NZ" dirty="0" smtClean="0"/>
          </a:p>
        </p:txBody>
      </p:sp>
      <p:sp>
        <p:nvSpPr>
          <p:cNvPr id="4" name="Slide Number Placeholder 3"/>
          <p:cNvSpPr>
            <a:spLocks noGrp="1"/>
          </p:cNvSpPr>
          <p:nvPr>
            <p:ph type="sldNum" sz="quarter" idx="10"/>
          </p:nvPr>
        </p:nvSpPr>
        <p:spPr/>
        <p:txBody>
          <a:bodyPr/>
          <a:lstStyle/>
          <a:p>
            <a:fld id="{DA199DCF-AB93-4777-B83C-2FF91E06030C}" type="slidenum">
              <a:rPr lang="en-NZ" smtClean="0"/>
              <a:t>8</a:t>
            </a:fld>
            <a:endParaRPr lang="en-NZ"/>
          </a:p>
        </p:txBody>
      </p:sp>
    </p:spTree>
    <p:extLst>
      <p:ext uri="{BB962C8B-B14F-4D97-AF65-F5344CB8AC3E}">
        <p14:creationId xmlns:p14="http://schemas.microsoft.com/office/powerpoint/2010/main" val="281570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1A3197-75B8-4951-8868-046CFE6D6C76}" type="datetime1">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3978A20-965F-4F0D-97DA-FEBED1AE91C6}" type="datetime1">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4BEA4E-C202-47CD-BEE0-3832B5F1578C}" type="datetime1">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ACE602-1E48-43B2-AA82-2B596FDB7B78}" type="datetime1">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62E93C-A3BD-49A1-8B14-92EAE9A84F32}" type="datetime1">
              <a:rPr lang="en-US" smtClean="0"/>
              <a:t>8/21/2015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8DDF3AC-831C-4F58-AD15-86C2596BE158}" type="datetime1">
              <a:rPr lang="en-US" smtClean="0"/>
              <a:t>8/21/2015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BEA8F8-4F74-45B2-8AAB-44EB3B4F6BE2}" type="datetime1">
              <a:rPr lang="en-US" smtClean="0"/>
              <a:t>8/21/2015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2EABEC4-22B6-4010-8C4D-607BD486F4BC}" type="datetime1">
              <a:rPr lang="en-US" smtClean="0"/>
              <a:t>8/21/2015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C4E5A-CC54-412A-B774-7DDB176BF947}" type="datetime1">
              <a:rPr lang="en-US" smtClean="0"/>
              <a:t>8/21/2015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E0828E-ADF1-4C4A-AD43-9AF8D38BE783}" type="datetime1">
              <a:rPr lang="en-US" smtClean="0"/>
              <a:t>8/21/2015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1A652C2-5CDE-4A2A-85FE-305DB493AB0D}" type="datetime1">
              <a:rPr lang="en-US" smtClean="0"/>
              <a:t>8/21/2015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27000" b="-2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92355F-44BC-45C9-B35E-699F647CDAC2}" type="datetime1">
              <a:rPr lang="en-US" smtClean="0"/>
              <a:t>8/21/2015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52550"/>
            <a:ext cx="8458200" cy="1085850"/>
          </a:xfrm>
          <a:solidFill>
            <a:schemeClr val="accent6">
              <a:lumMod val="75000"/>
              <a:alpha val="50000"/>
            </a:schemeClr>
          </a:solidFill>
        </p:spPr>
        <p:txBody>
          <a:bodyPr>
            <a:normAutofit fontScale="90000"/>
          </a:bodyPr>
          <a:lstStyle/>
          <a:p>
            <a:r>
              <a:rPr lang="en-NZ" sz="3600" b="1" dirty="0" smtClean="0"/>
              <a:t>	</a:t>
            </a:r>
            <a:r>
              <a:rPr lang="en-NZ" sz="3600" b="1" dirty="0" err="1" smtClean="0"/>
              <a:t>GraphEvol</a:t>
            </a:r>
            <a:r>
              <a:rPr lang="en-NZ" sz="3600" b="1" dirty="0" smtClean="0"/>
              <a:t>: A Graph Evolution Technique for Web Service Composition</a:t>
            </a:r>
            <a:endParaRPr lang="en-NZ" sz="3600" b="1" dirty="0"/>
          </a:p>
        </p:txBody>
      </p:sp>
      <p:sp>
        <p:nvSpPr>
          <p:cNvPr id="3" name="Subtitle 2"/>
          <p:cNvSpPr>
            <a:spLocks noGrp="1"/>
          </p:cNvSpPr>
          <p:nvPr>
            <p:ph type="subTitle" idx="1"/>
          </p:nvPr>
        </p:nvSpPr>
        <p:spPr>
          <a:xfrm>
            <a:off x="1371600" y="2819400"/>
            <a:ext cx="6400800" cy="457200"/>
          </a:xfrm>
        </p:spPr>
        <p:txBody>
          <a:bodyPr>
            <a:normAutofit/>
          </a:bodyPr>
          <a:lstStyle/>
          <a:p>
            <a:r>
              <a:rPr lang="en-NZ" sz="2000" dirty="0" err="1" smtClean="0">
                <a:solidFill>
                  <a:schemeClr val="tx1"/>
                </a:solidFill>
              </a:rPr>
              <a:t>Alexandre</a:t>
            </a:r>
            <a:r>
              <a:rPr lang="en-NZ" sz="2000" dirty="0" smtClean="0">
                <a:solidFill>
                  <a:schemeClr val="tx1"/>
                </a:solidFill>
              </a:rPr>
              <a:t> </a:t>
            </a:r>
            <a:r>
              <a:rPr lang="en-NZ" sz="2000" dirty="0" err="1" smtClean="0">
                <a:solidFill>
                  <a:schemeClr val="tx1"/>
                </a:solidFill>
              </a:rPr>
              <a:t>Sawczuk</a:t>
            </a:r>
            <a:r>
              <a:rPr lang="en-NZ" sz="2000" dirty="0" smtClean="0">
                <a:solidFill>
                  <a:schemeClr val="tx1"/>
                </a:solidFill>
              </a:rPr>
              <a:t> </a:t>
            </a:r>
            <a:r>
              <a:rPr lang="en-NZ" sz="2000" dirty="0" err="1" smtClean="0">
                <a:solidFill>
                  <a:schemeClr val="tx1"/>
                </a:solidFill>
              </a:rPr>
              <a:t>da</a:t>
            </a:r>
            <a:r>
              <a:rPr lang="en-NZ" sz="2000" dirty="0" smtClean="0">
                <a:solidFill>
                  <a:schemeClr val="tx1"/>
                </a:solidFill>
              </a:rPr>
              <a:t> Silva, </a:t>
            </a:r>
            <a:r>
              <a:rPr lang="en-NZ" sz="2000" dirty="0" err="1" smtClean="0">
                <a:solidFill>
                  <a:schemeClr val="tx1"/>
                </a:solidFill>
              </a:rPr>
              <a:t>Hui</a:t>
            </a:r>
            <a:r>
              <a:rPr lang="en-NZ" sz="2000" dirty="0" smtClean="0">
                <a:solidFill>
                  <a:schemeClr val="tx1"/>
                </a:solidFill>
              </a:rPr>
              <a:t> Ma, </a:t>
            </a:r>
            <a:r>
              <a:rPr lang="en-NZ" sz="2000" dirty="0" err="1" smtClean="0">
                <a:solidFill>
                  <a:schemeClr val="tx1"/>
                </a:solidFill>
              </a:rPr>
              <a:t>Mengjie</a:t>
            </a:r>
            <a:r>
              <a:rPr lang="en-NZ" sz="2000" dirty="0" smtClean="0">
                <a:solidFill>
                  <a:schemeClr val="tx1"/>
                </a:solidFill>
              </a:rPr>
              <a:t> Zhang</a:t>
            </a:r>
            <a:endParaRPr lang="en-NZ" sz="2000" dirty="0">
              <a:solidFill>
                <a:schemeClr val="tx1"/>
              </a:solidFill>
            </a:endParaRPr>
          </a:p>
        </p:txBody>
      </p:sp>
      <p:pic>
        <p:nvPicPr>
          <p:cNvPr id="4" name="Picture 3" descr="ECRG_picture.png"/>
          <p:cNvPicPr>
            <a:picLocks noChangeAspect="1"/>
          </p:cNvPicPr>
          <p:nvPr/>
        </p:nvPicPr>
        <p:blipFill>
          <a:blip r:embed="rId3" cstate="print"/>
          <a:stretch>
            <a:fillRect/>
          </a:stretch>
        </p:blipFill>
        <p:spPr>
          <a:xfrm>
            <a:off x="2785869" y="3569205"/>
            <a:ext cx="3572263" cy="1459995"/>
          </a:xfrm>
          <a:prstGeom prst="rect">
            <a:avLst/>
          </a:prstGeom>
        </p:spPr>
      </p:pic>
      <p:sp>
        <p:nvSpPr>
          <p:cNvPr id="5" name="Subtitle 2"/>
          <p:cNvSpPr txBox="1">
            <a:spLocks/>
          </p:cNvSpPr>
          <p:nvPr/>
        </p:nvSpPr>
        <p:spPr>
          <a:xfrm>
            <a:off x="723900" y="5410200"/>
            <a:ext cx="7696200" cy="685800"/>
          </a:xfrm>
          <a:prstGeom prst="rect">
            <a:avLst/>
          </a:prstGeom>
        </p:spPr>
        <p:txBody>
          <a:bodyPr vert="horz" lIns="91440" tIns="45720" rIns="91440" bIns="45720" rtlCol="0">
            <a:normAutofit fontScale="850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NZ" sz="2000" dirty="0" smtClean="0"/>
              <a:t>26</a:t>
            </a:r>
            <a:r>
              <a:rPr lang="en-NZ" sz="2000" baseline="30000" dirty="0" smtClean="0"/>
              <a:t>th</a:t>
            </a:r>
            <a:r>
              <a:rPr lang="en-NZ" sz="2000" dirty="0" smtClean="0"/>
              <a:t> International Conference on Databases and Expert System Applications (DEXA)</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NZ" sz="2000" b="0" i="0" u="none" strike="noStrike" kern="1200" cap="none" spc="0" normalizeH="0" baseline="0" noProof="0" dirty="0" smtClean="0">
                <a:ln>
                  <a:noFill/>
                </a:ln>
                <a:solidFill>
                  <a:schemeClr val="tx1"/>
                </a:solidFill>
                <a:effectLst/>
                <a:uLnTx/>
                <a:uFillTx/>
                <a:latin typeface="+mn-lt"/>
                <a:ea typeface="+mn-ea"/>
                <a:cs typeface="+mn-cs"/>
              </a:rPr>
              <a:t>Valencia,</a:t>
            </a:r>
            <a:r>
              <a:rPr kumimoji="0" lang="en-NZ" sz="2000" b="0" i="0" u="none" strike="noStrike" kern="1200" cap="none" spc="0" normalizeH="0" noProof="0" dirty="0" smtClean="0">
                <a:ln>
                  <a:noFill/>
                </a:ln>
                <a:solidFill>
                  <a:schemeClr val="tx1"/>
                </a:solidFill>
                <a:effectLst/>
                <a:uLnTx/>
                <a:uFillTx/>
                <a:latin typeface="+mn-lt"/>
                <a:ea typeface="+mn-ea"/>
                <a:cs typeface="+mn-cs"/>
              </a:rPr>
              <a:t> </a:t>
            </a:r>
            <a:r>
              <a:rPr kumimoji="0" lang="en-NZ" sz="2000" b="0" i="0" u="none" strike="noStrike" kern="1200" cap="none" spc="0" normalizeH="0" noProof="0" dirty="0" smtClean="0">
                <a:ln>
                  <a:noFill/>
                </a:ln>
                <a:solidFill>
                  <a:schemeClr val="tx1"/>
                </a:solidFill>
                <a:effectLst/>
                <a:uLnTx/>
                <a:uFillTx/>
                <a:latin typeface="+mn-lt"/>
                <a:ea typeface="+mn-ea"/>
                <a:cs typeface="+mn-cs"/>
              </a:rPr>
              <a:t>Spain,</a:t>
            </a:r>
            <a:r>
              <a:rPr kumimoji="0" lang="en-NZ"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NZ" sz="2000" b="0" i="0" u="none" strike="noStrike" kern="1200" cap="none" spc="0" normalizeH="0" baseline="0" noProof="0" dirty="0" smtClean="0">
                <a:ln>
                  <a:noFill/>
                </a:ln>
                <a:solidFill>
                  <a:schemeClr val="tx1"/>
                </a:solidFill>
                <a:effectLst/>
                <a:uLnTx/>
                <a:uFillTx/>
                <a:latin typeface="+mn-lt"/>
                <a:ea typeface="+mn-ea"/>
                <a:cs typeface="+mn-cs"/>
              </a:rPr>
              <a:t>1-4 September 2015</a:t>
            </a:r>
            <a:endParaRPr kumimoji="0" lang="en-NZ"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Mutation</a:t>
            </a:r>
            <a:endParaRPr lang="en-NZ" sz="3200" b="1"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9</a:t>
            </a:fld>
            <a:endParaRPr lang="en-US" sz="1600" b="1" dirty="0">
              <a:solidFill>
                <a:schemeClr val="tx1"/>
              </a:solidFill>
            </a:endParaRPr>
          </a:p>
        </p:txBody>
      </p:sp>
      <p:sp>
        <p:nvSpPr>
          <p:cNvPr id="6" name="Content Placeholder 2"/>
          <p:cNvSpPr>
            <a:spLocks noGrp="1"/>
          </p:cNvSpPr>
          <p:nvPr>
            <p:ph idx="1"/>
          </p:nvPr>
        </p:nvSpPr>
        <p:spPr>
          <a:xfrm>
            <a:off x="457200" y="1295400"/>
            <a:ext cx="8229600" cy="838200"/>
          </a:xfrm>
        </p:spPr>
        <p:txBody>
          <a:bodyPr>
            <a:normAutofit/>
          </a:bodyPr>
          <a:lstStyle/>
          <a:p>
            <a:pPr marL="0" indent="0">
              <a:buNone/>
            </a:pPr>
            <a:r>
              <a:rPr lang="en-NZ" sz="2400" dirty="0" smtClean="0"/>
              <a:t>Replaces subpart of candidate graph with newly generated fragment:</a:t>
            </a:r>
            <a:endParaRPr lang="en-NZ" sz="2400" dirty="0" smtClean="0"/>
          </a:p>
          <a:p>
            <a:pPr marL="0" indent="0">
              <a:buNone/>
            </a:pPr>
            <a:endParaRPr lang="en-NZ" sz="2400" dirty="0" smtClean="0"/>
          </a:p>
          <a:p>
            <a:pPr marL="0" indent="0">
              <a:buNone/>
            </a:pPr>
            <a:endParaRPr lang="en-NZ" sz="2400" dirty="0" smtClean="0"/>
          </a:p>
        </p:txBody>
      </p:sp>
      <p:sp>
        <p:nvSpPr>
          <p:cNvPr id="7" name="Oval 6"/>
          <p:cNvSpPr/>
          <p:nvPr/>
        </p:nvSpPr>
        <p:spPr>
          <a:xfrm>
            <a:off x="2286000" y="2895600"/>
            <a:ext cx="914400" cy="3810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Start</a:t>
            </a:r>
            <a:endParaRPr lang="en-NZ" dirty="0">
              <a:solidFill>
                <a:schemeClr val="tx1"/>
              </a:solidFill>
            </a:endParaRPr>
          </a:p>
        </p:txBody>
      </p:sp>
      <p:sp>
        <p:nvSpPr>
          <p:cNvPr id="8" name="Oval 7"/>
          <p:cNvSpPr/>
          <p:nvPr/>
        </p:nvSpPr>
        <p:spPr>
          <a:xfrm>
            <a:off x="3352800" y="27432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A</a:t>
            </a:r>
            <a:endParaRPr lang="en-NZ" dirty="0">
              <a:solidFill>
                <a:schemeClr val="tx1"/>
              </a:solidFill>
            </a:endParaRPr>
          </a:p>
        </p:txBody>
      </p:sp>
      <p:sp>
        <p:nvSpPr>
          <p:cNvPr id="9" name="Oval 8"/>
          <p:cNvSpPr/>
          <p:nvPr/>
        </p:nvSpPr>
        <p:spPr>
          <a:xfrm>
            <a:off x="3352800" y="33528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B</a:t>
            </a:r>
            <a:endParaRPr lang="en-NZ" dirty="0">
              <a:solidFill>
                <a:schemeClr val="tx1"/>
              </a:solidFill>
            </a:endParaRPr>
          </a:p>
        </p:txBody>
      </p:sp>
      <p:sp>
        <p:nvSpPr>
          <p:cNvPr id="11" name="Oval 10"/>
          <p:cNvSpPr/>
          <p:nvPr/>
        </p:nvSpPr>
        <p:spPr>
          <a:xfrm>
            <a:off x="3960341" y="2410502"/>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C</a:t>
            </a:r>
            <a:endParaRPr lang="en-NZ" dirty="0">
              <a:solidFill>
                <a:schemeClr val="tx1"/>
              </a:solidFill>
            </a:endParaRPr>
          </a:p>
        </p:txBody>
      </p:sp>
      <p:cxnSp>
        <p:nvCxnSpPr>
          <p:cNvPr id="13" name="Straight Arrow Connector 12"/>
          <p:cNvCxnSpPr>
            <a:stCxn id="7" idx="7"/>
            <a:endCxn id="8" idx="2"/>
          </p:cNvCxnSpPr>
          <p:nvPr/>
        </p:nvCxnSpPr>
        <p:spPr>
          <a:xfrm flipV="1">
            <a:off x="3066489" y="2933700"/>
            <a:ext cx="286311" cy="1769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5"/>
            <a:endCxn id="9" idx="2"/>
          </p:cNvCxnSpPr>
          <p:nvPr/>
        </p:nvCxnSpPr>
        <p:spPr>
          <a:xfrm>
            <a:off x="3066489" y="3220804"/>
            <a:ext cx="286311" cy="32249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7"/>
            <a:endCxn id="11" idx="2"/>
          </p:cNvCxnSpPr>
          <p:nvPr/>
        </p:nvCxnSpPr>
        <p:spPr>
          <a:xfrm flipV="1">
            <a:off x="3678004" y="2601002"/>
            <a:ext cx="282337" cy="197994"/>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3960341" y="3020102"/>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a:t>
            </a:r>
            <a:endParaRPr lang="en-NZ" dirty="0">
              <a:solidFill>
                <a:schemeClr val="tx1"/>
              </a:solidFill>
            </a:endParaRPr>
          </a:p>
        </p:txBody>
      </p:sp>
      <p:cxnSp>
        <p:nvCxnSpPr>
          <p:cNvPr id="29" name="Straight Arrow Connector 28"/>
          <p:cNvCxnSpPr>
            <a:stCxn id="8" idx="5"/>
            <a:endCxn id="28" idx="2"/>
          </p:cNvCxnSpPr>
          <p:nvPr/>
        </p:nvCxnSpPr>
        <p:spPr>
          <a:xfrm>
            <a:off x="3678004" y="3068404"/>
            <a:ext cx="282337" cy="14219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3966329" y="35052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a:t>
            </a:r>
            <a:endParaRPr lang="en-NZ" dirty="0">
              <a:solidFill>
                <a:schemeClr val="tx1"/>
              </a:solidFill>
            </a:endParaRPr>
          </a:p>
        </p:txBody>
      </p:sp>
      <p:cxnSp>
        <p:nvCxnSpPr>
          <p:cNvPr id="34" name="Straight Arrow Connector 33"/>
          <p:cNvCxnSpPr>
            <a:stCxn id="9" idx="5"/>
            <a:endCxn id="33" idx="2"/>
          </p:cNvCxnSpPr>
          <p:nvPr/>
        </p:nvCxnSpPr>
        <p:spPr>
          <a:xfrm>
            <a:off x="3678004" y="3678004"/>
            <a:ext cx="288325" cy="1769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4579858" y="35052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H</a:t>
            </a:r>
            <a:endParaRPr lang="en-NZ" dirty="0">
              <a:solidFill>
                <a:schemeClr val="tx1"/>
              </a:solidFill>
            </a:endParaRPr>
          </a:p>
        </p:txBody>
      </p:sp>
      <p:cxnSp>
        <p:nvCxnSpPr>
          <p:cNvPr id="39" name="Straight Arrow Connector 38"/>
          <p:cNvCxnSpPr>
            <a:stCxn id="33" idx="6"/>
            <a:endCxn id="38" idx="2"/>
          </p:cNvCxnSpPr>
          <p:nvPr/>
        </p:nvCxnSpPr>
        <p:spPr>
          <a:xfrm>
            <a:off x="4347329" y="3695700"/>
            <a:ext cx="232529" cy="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4569561" y="2410502"/>
            <a:ext cx="381000" cy="381000"/>
          </a:xfrm>
          <a:prstGeom prst="ellipse">
            <a:avLst/>
          </a:prstGeom>
          <a:solidFill>
            <a:schemeClr val="accent5">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F</a:t>
            </a:r>
            <a:endParaRPr lang="en-NZ" dirty="0">
              <a:solidFill>
                <a:schemeClr val="tx1"/>
              </a:solidFill>
            </a:endParaRPr>
          </a:p>
        </p:txBody>
      </p:sp>
      <p:sp>
        <p:nvSpPr>
          <p:cNvPr id="43" name="Oval 42"/>
          <p:cNvSpPr/>
          <p:nvPr/>
        </p:nvSpPr>
        <p:spPr>
          <a:xfrm>
            <a:off x="4579858" y="3020102"/>
            <a:ext cx="381000" cy="381000"/>
          </a:xfrm>
          <a:prstGeom prst="ellipse">
            <a:avLst/>
          </a:prstGeom>
          <a:solidFill>
            <a:schemeClr val="accent5">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G</a:t>
            </a:r>
            <a:endParaRPr lang="en-NZ" dirty="0">
              <a:solidFill>
                <a:schemeClr val="tx1"/>
              </a:solidFill>
            </a:endParaRPr>
          </a:p>
        </p:txBody>
      </p:sp>
      <p:cxnSp>
        <p:nvCxnSpPr>
          <p:cNvPr id="44" name="Straight Arrow Connector 43"/>
          <p:cNvCxnSpPr>
            <a:stCxn id="11" idx="6"/>
            <a:endCxn id="42" idx="2"/>
          </p:cNvCxnSpPr>
          <p:nvPr/>
        </p:nvCxnSpPr>
        <p:spPr>
          <a:xfrm>
            <a:off x="4341341" y="2601002"/>
            <a:ext cx="228220"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8" idx="6"/>
            <a:endCxn id="43" idx="2"/>
          </p:cNvCxnSpPr>
          <p:nvPr/>
        </p:nvCxnSpPr>
        <p:spPr>
          <a:xfrm>
            <a:off x="4341341" y="3210602"/>
            <a:ext cx="238517" cy="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1" idx="5"/>
            <a:endCxn id="43" idx="1"/>
          </p:cNvCxnSpPr>
          <p:nvPr/>
        </p:nvCxnSpPr>
        <p:spPr>
          <a:xfrm>
            <a:off x="4285545" y="2735706"/>
            <a:ext cx="350109" cy="340192"/>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42" idx="4"/>
            <a:endCxn id="43" idx="0"/>
          </p:cNvCxnSpPr>
          <p:nvPr/>
        </p:nvCxnSpPr>
        <p:spPr>
          <a:xfrm>
            <a:off x="4760061" y="2791502"/>
            <a:ext cx="10297" cy="22860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5135913" y="2684696"/>
            <a:ext cx="381000" cy="381000"/>
          </a:xfrm>
          <a:prstGeom prst="ellipse">
            <a:avLst/>
          </a:prstGeom>
          <a:solidFill>
            <a:schemeClr val="accent5">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I</a:t>
            </a:r>
            <a:endParaRPr lang="en-NZ" dirty="0">
              <a:solidFill>
                <a:schemeClr val="tx1"/>
              </a:solidFill>
            </a:endParaRPr>
          </a:p>
        </p:txBody>
      </p:sp>
      <p:sp>
        <p:nvSpPr>
          <p:cNvPr id="59" name="Oval 58"/>
          <p:cNvSpPr/>
          <p:nvPr/>
        </p:nvSpPr>
        <p:spPr>
          <a:xfrm>
            <a:off x="5129735" y="3207894"/>
            <a:ext cx="381000" cy="381000"/>
          </a:xfrm>
          <a:prstGeom prst="ellipse">
            <a:avLst/>
          </a:prstGeom>
          <a:solidFill>
            <a:schemeClr val="accent5">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J</a:t>
            </a:r>
            <a:endParaRPr lang="en-NZ" dirty="0">
              <a:solidFill>
                <a:schemeClr val="tx1"/>
              </a:solidFill>
            </a:endParaRPr>
          </a:p>
        </p:txBody>
      </p:sp>
      <p:cxnSp>
        <p:nvCxnSpPr>
          <p:cNvPr id="60" name="Straight Arrow Connector 59"/>
          <p:cNvCxnSpPr>
            <a:stCxn id="42" idx="6"/>
            <a:endCxn id="58" idx="1"/>
          </p:cNvCxnSpPr>
          <p:nvPr/>
        </p:nvCxnSpPr>
        <p:spPr>
          <a:xfrm>
            <a:off x="4950561" y="2601002"/>
            <a:ext cx="241148" cy="13949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3" idx="6"/>
            <a:endCxn id="59" idx="1"/>
          </p:cNvCxnSpPr>
          <p:nvPr/>
        </p:nvCxnSpPr>
        <p:spPr>
          <a:xfrm>
            <a:off x="4960858" y="3210602"/>
            <a:ext cx="224673" cy="53088"/>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38" idx="6"/>
            <a:endCxn id="59" idx="3"/>
          </p:cNvCxnSpPr>
          <p:nvPr/>
        </p:nvCxnSpPr>
        <p:spPr>
          <a:xfrm flipV="1">
            <a:off x="4960858" y="3533098"/>
            <a:ext cx="224673" cy="162602"/>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5791200" y="2895600"/>
            <a:ext cx="790266" cy="381000"/>
          </a:xfrm>
          <a:prstGeom prst="ellipse">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End</a:t>
            </a:r>
            <a:endParaRPr lang="en-NZ" dirty="0">
              <a:solidFill>
                <a:schemeClr val="tx1"/>
              </a:solidFill>
            </a:endParaRPr>
          </a:p>
        </p:txBody>
      </p:sp>
      <p:cxnSp>
        <p:nvCxnSpPr>
          <p:cNvPr id="73" name="Straight Arrow Connector 72"/>
          <p:cNvCxnSpPr>
            <a:stCxn id="58" idx="6"/>
            <a:endCxn id="70" idx="1"/>
          </p:cNvCxnSpPr>
          <p:nvPr/>
        </p:nvCxnSpPr>
        <p:spPr>
          <a:xfrm>
            <a:off x="5516913" y="2875196"/>
            <a:ext cx="390019" cy="7620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59" idx="6"/>
            <a:endCxn id="70" idx="3"/>
          </p:cNvCxnSpPr>
          <p:nvPr/>
        </p:nvCxnSpPr>
        <p:spPr>
          <a:xfrm flipV="1">
            <a:off x="5510735" y="3220804"/>
            <a:ext cx="396197" cy="17759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2514600" y="5410200"/>
            <a:ext cx="914400" cy="3810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Start</a:t>
            </a:r>
            <a:endParaRPr lang="en-NZ" dirty="0">
              <a:solidFill>
                <a:schemeClr val="tx1"/>
              </a:solidFill>
            </a:endParaRPr>
          </a:p>
        </p:txBody>
      </p:sp>
      <p:sp>
        <p:nvSpPr>
          <p:cNvPr id="113" name="Oval 112"/>
          <p:cNvSpPr/>
          <p:nvPr/>
        </p:nvSpPr>
        <p:spPr>
          <a:xfrm>
            <a:off x="3581400" y="52578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A</a:t>
            </a:r>
            <a:endParaRPr lang="en-NZ" dirty="0">
              <a:solidFill>
                <a:schemeClr val="tx1"/>
              </a:solidFill>
            </a:endParaRPr>
          </a:p>
        </p:txBody>
      </p:sp>
      <p:sp>
        <p:nvSpPr>
          <p:cNvPr id="114" name="Oval 113"/>
          <p:cNvSpPr/>
          <p:nvPr/>
        </p:nvSpPr>
        <p:spPr>
          <a:xfrm>
            <a:off x="3581400" y="58674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B</a:t>
            </a:r>
            <a:endParaRPr lang="en-NZ" dirty="0">
              <a:solidFill>
                <a:schemeClr val="tx1"/>
              </a:solidFill>
            </a:endParaRPr>
          </a:p>
        </p:txBody>
      </p:sp>
      <p:sp>
        <p:nvSpPr>
          <p:cNvPr id="115" name="Oval 114"/>
          <p:cNvSpPr/>
          <p:nvPr/>
        </p:nvSpPr>
        <p:spPr>
          <a:xfrm>
            <a:off x="4188941" y="4925102"/>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C</a:t>
            </a:r>
            <a:endParaRPr lang="en-NZ" dirty="0">
              <a:solidFill>
                <a:schemeClr val="tx1"/>
              </a:solidFill>
            </a:endParaRPr>
          </a:p>
        </p:txBody>
      </p:sp>
      <p:cxnSp>
        <p:nvCxnSpPr>
          <p:cNvPr id="116" name="Straight Arrow Connector 115"/>
          <p:cNvCxnSpPr>
            <a:stCxn id="112" idx="7"/>
            <a:endCxn id="113" idx="2"/>
          </p:cNvCxnSpPr>
          <p:nvPr/>
        </p:nvCxnSpPr>
        <p:spPr>
          <a:xfrm flipV="1">
            <a:off x="3295089" y="5448300"/>
            <a:ext cx="286311" cy="1769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12" idx="5"/>
            <a:endCxn id="114" idx="2"/>
          </p:cNvCxnSpPr>
          <p:nvPr/>
        </p:nvCxnSpPr>
        <p:spPr>
          <a:xfrm>
            <a:off x="3295089" y="5735404"/>
            <a:ext cx="286311" cy="32249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13" idx="7"/>
            <a:endCxn id="115" idx="2"/>
          </p:cNvCxnSpPr>
          <p:nvPr/>
        </p:nvCxnSpPr>
        <p:spPr>
          <a:xfrm flipV="1">
            <a:off x="3906604" y="5115602"/>
            <a:ext cx="282337" cy="197994"/>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9" name="Oval 118"/>
          <p:cNvSpPr/>
          <p:nvPr/>
        </p:nvSpPr>
        <p:spPr>
          <a:xfrm>
            <a:off x="4188941" y="5534702"/>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D</a:t>
            </a:r>
            <a:endParaRPr lang="en-NZ" dirty="0">
              <a:solidFill>
                <a:schemeClr val="tx1"/>
              </a:solidFill>
            </a:endParaRPr>
          </a:p>
        </p:txBody>
      </p:sp>
      <p:cxnSp>
        <p:nvCxnSpPr>
          <p:cNvPr id="120" name="Straight Arrow Connector 119"/>
          <p:cNvCxnSpPr>
            <a:stCxn id="113" idx="5"/>
            <a:endCxn id="119" idx="2"/>
          </p:cNvCxnSpPr>
          <p:nvPr/>
        </p:nvCxnSpPr>
        <p:spPr>
          <a:xfrm>
            <a:off x="3906604" y="5583004"/>
            <a:ext cx="282337" cy="14219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1" name="Oval 120"/>
          <p:cNvSpPr/>
          <p:nvPr/>
        </p:nvSpPr>
        <p:spPr>
          <a:xfrm>
            <a:off x="4194929" y="60198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E</a:t>
            </a:r>
            <a:endParaRPr lang="en-NZ" dirty="0">
              <a:solidFill>
                <a:schemeClr val="tx1"/>
              </a:solidFill>
            </a:endParaRPr>
          </a:p>
        </p:txBody>
      </p:sp>
      <p:cxnSp>
        <p:nvCxnSpPr>
          <p:cNvPr id="122" name="Straight Arrow Connector 121"/>
          <p:cNvCxnSpPr>
            <a:stCxn id="114" idx="5"/>
            <a:endCxn id="121" idx="2"/>
          </p:cNvCxnSpPr>
          <p:nvPr/>
        </p:nvCxnSpPr>
        <p:spPr>
          <a:xfrm>
            <a:off x="3906604" y="6192604"/>
            <a:ext cx="288325" cy="1769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3" name="Oval 122"/>
          <p:cNvSpPr/>
          <p:nvPr/>
        </p:nvSpPr>
        <p:spPr>
          <a:xfrm>
            <a:off x="4808458" y="60198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H</a:t>
            </a:r>
            <a:endParaRPr lang="en-NZ" dirty="0">
              <a:solidFill>
                <a:schemeClr val="tx1"/>
              </a:solidFill>
            </a:endParaRPr>
          </a:p>
        </p:txBody>
      </p:sp>
      <p:cxnSp>
        <p:nvCxnSpPr>
          <p:cNvPr id="124" name="Straight Arrow Connector 123"/>
          <p:cNvCxnSpPr>
            <a:stCxn id="121" idx="6"/>
            <a:endCxn id="123" idx="2"/>
          </p:cNvCxnSpPr>
          <p:nvPr/>
        </p:nvCxnSpPr>
        <p:spPr>
          <a:xfrm>
            <a:off x="4575929" y="6210300"/>
            <a:ext cx="232529" cy="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4808458" y="5334000"/>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K</a:t>
            </a:r>
            <a:endParaRPr lang="en-NZ" dirty="0">
              <a:solidFill>
                <a:schemeClr val="tx1"/>
              </a:solidFill>
            </a:endParaRPr>
          </a:p>
        </p:txBody>
      </p:sp>
      <p:cxnSp>
        <p:nvCxnSpPr>
          <p:cNvPr id="128" name="Straight Arrow Connector 127"/>
          <p:cNvCxnSpPr>
            <a:stCxn id="119" idx="6"/>
            <a:endCxn id="126" idx="2"/>
          </p:cNvCxnSpPr>
          <p:nvPr/>
        </p:nvCxnSpPr>
        <p:spPr>
          <a:xfrm flipV="1">
            <a:off x="4569941" y="5524500"/>
            <a:ext cx="238517" cy="200702"/>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a:stCxn id="115" idx="5"/>
            <a:endCxn id="126" idx="1"/>
          </p:cNvCxnSpPr>
          <p:nvPr/>
        </p:nvCxnSpPr>
        <p:spPr>
          <a:xfrm>
            <a:off x="4514145" y="5250306"/>
            <a:ext cx="350109" cy="139490"/>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5438466" y="5334000"/>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L</a:t>
            </a:r>
            <a:endParaRPr lang="en-NZ" dirty="0">
              <a:solidFill>
                <a:schemeClr val="tx1"/>
              </a:solidFill>
            </a:endParaRPr>
          </a:p>
        </p:txBody>
      </p:sp>
      <p:cxnSp>
        <p:nvCxnSpPr>
          <p:cNvPr id="134" name="Straight Arrow Connector 133"/>
          <p:cNvCxnSpPr>
            <a:stCxn id="126" idx="6"/>
            <a:endCxn id="132" idx="2"/>
          </p:cNvCxnSpPr>
          <p:nvPr/>
        </p:nvCxnSpPr>
        <p:spPr>
          <a:xfrm>
            <a:off x="5189458" y="5524500"/>
            <a:ext cx="249008" cy="0"/>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a:stCxn id="123" idx="0"/>
            <a:endCxn id="126" idx="4"/>
          </p:cNvCxnSpPr>
          <p:nvPr/>
        </p:nvCxnSpPr>
        <p:spPr>
          <a:xfrm flipV="1">
            <a:off x="4998958" y="5715000"/>
            <a:ext cx="0" cy="304800"/>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6047873" y="5334000"/>
            <a:ext cx="790266" cy="381000"/>
          </a:xfrm>
          <a:prstGeom prst="ellipse">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End</a:t>
            </a:r>
            <a:endParaRPr lang="en-NZ" dirty="0">
              <a:solidFill>
                <a:schemeClr val="tx1"/>
              </a:solidFill>
            </a:endParaRPr>
          </a:p>
        </p:txBody>
      </p:sp>
      <p:cxnSp>
        <p:nvCxnSpPr>
          <p:cNvPr id="138" name="Straight Arrow Connector 137"/>
          <p:cNvCxnSpPr>
            <a:stCxn id="132" idx="6"/>
            <a:endCxn id="136" idx="2"/>
          </p:cNvCxnSpPr>
          <p:nvPr/>
        </p:nvCxnSpPr>
        <p:spPr>
          <a:xfrm>
            <a:off x="5819466" y="5524500"/>
            <a:ext cx="228407" cy="0"/>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39" name="Down Arrow 138"/>
          <p:cNvSpPr/>
          <p:nvPr/>
        </p:nvSpPr>
        <p:spPr>
          <a:xfrm>
            <a:off x="4191380" y="4191000"/>
            <a:ext cx="60922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0" name="Oval Callout 139"/>
          <p:cNvSpPr/>
          <p:nvPr/>
        </p:nvSpPr>
        <p:spPr>
          <a:xfrm>
            <a:off x="7122734" y="2192333"/>
            <a:ext cx="994531" cy="580348"/>
          </a:xfrm>
          <a:prstGeom prst="wedgeEllipseCallout">
            <a:avLst>
              <a:gd name="adj1" fmla="val -271416"/>
              <a:gd name="adj2" fmla="val 75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Root</a:t>
            </a:r>
            <a:endParaRPr lang="en-AU" dirty="0">
              <a:solidFill>
                <a:schemeClr val="tx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3" name="Straight Arrow Connector 132"/>
          <p:cNvCxnSpPr>
            <a:stCxn id="124" idx="6"/>
            <a:endCxn id="114" idx="1"/>
          </p:cNvCxnSpPr>
          <p:nvPr/>
        </p:nvCxnSpPr>
        <p:spPr>
          <a:xfrm>
            <a:off x="6319150" y="4000500"/>
            <a:ext cx="670450" cy="32249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Crossover</a:t>
            </a:r>
            <a:endParaRPr lang="en-NZ" sz="3200" b="1"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10</a:t>
            </a:fld>
            <a:endParaRPr lang="en-US" sz="1600" b="1" dirty="0">
              <a:solidFill>
                <a:schemeClr val="tx1"/>
              </a:solidFill>
            </a:endParaRPr>
          </a:p>
        </p:txBody>
      </p:sp>
      <p:sp>
        <p:nvSpPr>
          <p:cNvPr id="6" name="Content Placeholder 2"/>
          <p:cNvSpPr>
            <a:spLocks noGrp="1"/>
          </p:cNvSpPr>
          <p:nvPr>
            <p:ph idx="1"/>
          </p:nvPr>
        </p:nvSpPr>
        <p:spPr>
          <a:xfrm>
            <a:off x="457200" y="1295400"/>
            <a:ext cx="8229600" cy="533400"/>
          </a:xfrm>
        </p:spPr>
        <p:txBody>
          <a:bodyPr>
            <a:normAutofit/>
          </a:bodyPr>
          <a:lstStyle/>
          <a:p>
            <a:pPr marL="0" indent="0">
              <a:buNone/>
            </a:pPr>
            <a:r>
              <a:rPr lang="en-NZ" sz="2400" dirty="0" smtClean="0"/>
              <a:t>Merges two parents and extracts a new candidate:</a:t>
            </a:r>
            <a:endParaRPr lang="en-NZ" sz="2400" dirty="0" smtClean="0"/>
          </a:p>
          <a:p>
            <a:pPr marL="0" indent="0">
              <a:buNone/>
            </a:pPr>
            <a:endParaRPr lang="en-NZ" sz="2400" dirty="0" smtClean="0"/>
          </a:p>
          <a:p>
            <a:pPr marL="0" indent="0">
              <a:buNone/>
            </a:pPr>
            <a:endParaRPr lang="en-NZ" sz="2400" dirty="0" smtClean="0"/>
          </a:p>
        </p:txBody>
      </p:sp>
      <p:sp>
        <p:nvSpPr>
          <p:cNvPr id="7" name="Oval 6"/>
          <p:cNvSpPr/>
          <p:nvPr/>
        </p:nvSpPr>
        <p:spPr>
          <a:xfrm>
            <a:off x="381000" y="2667000"/>
            <a:ext cx="914400" cy="3810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Start</a:t>
            </a:r>
            <a:endParaRPr lang="en-NZ" dirty="0">
              <a:solidFill>
                <a:schemeClr val="tx1"/>
              </a:solidFill>
            </a:endParaRPr>
          </a:p>
        </p:txBody>
      </p:sp>
      <p:sp>
        <p:nvSpPr>
          <p:cNvPr id="8" name="Oval 7"/>
          <p:cNvSpPr/>
          <p:nvPr/>
        </p:nvSpPr>
        <p:spPr>
          <a:xfrm>
            <a:off x="1447800" y="2390098"/>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1</a:t>
            </a:r>
            <a:endParaRPr lang="en-NZ" dirty="0">
              <a:solidFill>
                <a:schemeClr val="tx1"/>
              </a:solidFill>
            </a:endParaRPr>
          </a:p>
        </p:txBody>
      </p:sp>
      <p:sp>
        <p:nvSpPr>
          <p:cNvPr id="9" name="Oval 8"/>
          <p:cNvSpPr/>
          <p:nvPr/>
        </p:nvSpPr>
        <p:spPr>
          <a:xfrm>
            <a:off x="1447800" y="3007192"/>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2</a:t>
            </a:r>
            <a:endParaRPr lang="en-NZ" dirty="0">
              <a:solidFill>
                <a:schemeClr val="tx1"/>
              </a:solidFill>
            </a:endParaRPr>
          </a:p>
        </p:txBody>
      </p:sp>
      <p:sp>
        <p:nvSpPr>
          <p:cNvPr id="10" name="Oval 9"/>
          <p:cNvSpPr/>
          <p:nvPr/>
        </p:nvSpPr>
        <p:spPr>
          <a:xfrm>
            <a:off x="2055341" y="20574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3</a:t>
            </a:r>
            <a:endParaRPr lang="en-NZ" dirty="0">
              <a:solidFill>
                <a:schemeClr val="tx1"/>
              </a:solidFill>
            </a:endParaRPr>
          </a:p>
        </p:txBody>
      </p:sp>
      <p:cxnSp>
        <p:nvCxnSpPr>
          <p:cNvPr id="11" name="Straight Arrow Connector 10"/>
          <p:cNvCxnSpPr>
            <a:stCxn id="7" idx="7"/>
            <a:endCxn id="8" idx="2"/>
          </p:cNvCxnSpPr>
          <p:nvPr/>
        </p:nvCxnSpPr>
        <p:spPr>
          <a:xfrm flipV="1">
            <a:off x="1161489" y="2580598"/>
            <a:ext cx="286311" cy="14219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5"/>
            <a:endCxn id="9" idx="2"/>
          </p:cNvCxnSpPr>
          <p:nvPr/>
        </p:nvCxnSpPr>
        <p:spPr>
          <a:xfrm>
            <a:off x="1161489" y="2992204"/>
            <a:ext cx="286311" cy="2054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7"/>
            <a:endCxn id="10" idx="2"/>
          </p:cNvCxnSpPr>
          <p:nvPr/>
        </p:nvCxnSpPr>
        <p:spPr>
          <a:xfrm flipV="1">
            <a:off x="1773004" y="2247900"/>
            <a:ext cx="282337" cy="197994"/>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2055341" y="26670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4</a:t>
            </a:r>
            <a:endParaRPr lang="en-NZ" dirty="0">
              <a:solidFill>
                <a:schemeClr val="tx1"/>
              </a:solidFill>
            </a:endParaRPr>
          </a:p>
        </p:txBody>
      </p:sp>
      <p:cxnSp>
        <p:nvCxnSpPr>
          <p:cNvPr id="15" name="Straight Arrow Connector 14"/>
          <p:cNvCxnSpPr>
            <a:stCxn id="8" idx="5"/>
            <a:endCxn id="14" idx="2"/>
          </p:cNvCxnSpPr>
          <p:nvPr/>
        </p:nvCxnSpPr>
        <p:spPr>
          <a:xfrm>
            <a:off x="1773004" y="2715302"/>
            <a:ext cx="282337" cy="14219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2055341" y="3286106"/>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5</a:t>
            </a:r>
            <a:endParaRPr lang="en-NZ" dirty="0">
              <a:solidFill>
                <a:schemeClr val="tx1"/>
              </a:solidFill>
            </a:endParaRPr>
          </a:p>
        </p:txBody>
      </p:sp>
      <p:cxnSp>
        <p:nvCxnSpPr>
          <p:cNvPr id="17" name="Straight Arrow Connector 16"/>
          <p:cNvCxnSpPr>
            <a:stCxn id="9" idx="5"/>
            <a:endCxn id="16" idx="2"/>
          </p:cNvCxnSpPr>
          <p:nvPr/>
        </p:nvCxnSpPr>
        <p:spPr>
          <a:xfrm>
            <a:off x="1773004" y="3332396"/>
            <a:ext cx="282337" cy="14421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6"/>
            <a:endCxn id="20" idx="3"/>
          </p:cNvCxnSpPr>
          <p:nvPr/>
        </p:nvCxnSpPr>
        <p:spPr>
          <a:xfrm flipV="1">
            <a:off x="2436341" y="3378963"/>
            <a:ext cx="282337" cy="97643"/>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2662882" y="3053759"/>
            <a:ext cx="381000" cy="381000"/>
          </a:xfrm>
          <a:prstGeom prst="ellipse">
            <a:avLst/>
          </a:prstGeom>
          <a:solidFill>
            <a:schemeClr val="accent5">
              <a:lumMod val="20000"/>
              <a:lumOff val="8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7</a:t>
            </a:r>
            <a:endParaRPr lang="en-NZ" dirty="0">
              <a:solidFill>
                <a:schemeClr val="tx1"/>
              </a:solidFill>
            </a:endParaRPr>
          </a:p>
        </p:txBody>
      </p:sp>
      <p:sp>
        <p:nvSpPr>
          <p:cNvPr id="21" name="Oval 20"/>
          <p:cNvSpPr/>
          <p:nvPr/>
        </p:nvSpPr>
        <p:spPr>
          <a:xfrm>
            <a:off x="2662882" y="2386003"/>
            <a:ext cx="381000" cy="381000"/>
          </a:xfrm>
          <a:prstGeom prst="ellipse">
            <a:avLst/>
          </a:prstGeom>
          <a:solidFill>
            <a:schemeClr val="accent5">
              <a:lumMod val="20000"/>
              <a:lumOff val="8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6</a:t>
            </a:r>
            <a:endParaRPr lang="en-NZ" dirty="0">
              <a:solidFill>
                <a:schemeClr val="tx1"/>
              </a:solidFill>
            </a:endParaRPr>
          </a:p>
        </p:txBody>
      </p:sp>
      <p:cxnSp>
        <p:nvCxnSpPr>
          <p:cNvPr id="23" name="Straight Arrow Connector 22"/>
          <p:cNvCxnSpPr>
            <a:stCxn id="14" idx="6"/>
            <a:endCxn id="21" idx="3"/>
          </p:cNvCxnSpPr>
          <p:nvPr/>
        </p:nvCxnSpPr>
        <p:spPr>
          <a:xfrm flipV="1">
            <a:off x="2436341" y="2711207"/>
            <a:ext cx="282337" cy="146293"/>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0" idx="6"/>
            <a:endCxn id="21" idx="1"/>
          </p:cNvCxnSpPr>
          <p:nvPr/>
        </p:nvCxnSpPr>
        <p:spPr>
          <a:xfrm>
            <a:off x="2436341" y="2247900"/>
            <a:ext cx="282337" cy="193899"/>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0" idx="6"/>
            <a:endCxn id="31" idx="3"/>
          </p:cNvCxnSpPr>
          <p:nvPr/>
        </p:nvCxnSpPr>
        <p:spPr>
          <a:xfrm flipV="1">
            <a:off x="3043882" y="2991293"/>
            <a:ext cx="398069" cy="25296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1" idx="6"/>
            <a:endCxn id="31" idx="1"/>
          </p:cNvCxnSpPr>
          <p:nvPr/>
        </p:nvCxnSpPr>
        <p:spPr>
          <a:xfrm>
            <a:off x="3043882" y="2576503"/>
            <a:ext cx="398069" cy="145382"/>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3326219" y="2666089"/>
            <a:ext cx="790266" cy="3810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End</a:t>
            </a:r>
            <a:endParaRPr lang="en-NZ" dirty="0">
              <a:solidFill>
                <a:schemeClr val="tx1"/>
              </a:solidFill>
            </a:endParaRPr>
          </a:p>
        </p:txBody>
      </p:sp>
      <p:cxnSp>
        <p:nvCxnSpPr>
          <p:cNvPr id="36" name="Straight Arrow Connector 35"/>
          <p:cNvCxnSpPr>
            <a:stCxn id="9" idx="7"/>
            <a:endCxn id="14" idx="2"/>
          </p:cNvCxnSpPr>
          <p:nvPr/>
        </p:nvCxnSpPr>
        <p:spPr>
          <a:xfrm flipV="1">
            <a:off x="1773004" y="2857500"/>
            <a:ext cx="282337" cy="2054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0" name="Oval 59"/>
          <p:cNvSpPr/>
          <p:nvPr/>
        </p:nvSpPr>
        <p:spPr>
          <a:xfrm>
            <a:off x="379315" y="4724400"/>
            <a:ext cx="914400" cy="3810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Start</a:t>
            </a:r>
            <a:endParaRPr lang="en-NZ" dirty="0">
              <a:solidFill>
                <a:schemeClr val="tx1"/>
              </a:solidFill>
            </a:endParaRPr>
          </a:p>
        </p:txBody>
      </p:sp>
      <p:sp>
        <p:nvSpPr>
          <p:cNvPr id="61" name="Oval 60"/>
          <p:cNvSpPr/>
          <p:nvPr/>
        </p:nvSpPr>
        <p:spPr>
          <a:xfrm>
            <a:off x="1446115" y="4447498"/>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1</a:t>
            </a:r>
            <a:endParaRPr lang="en-NZ" dirty="0">
              <a:solidFill>
                <a:schemeClr val="tx1"/>
              </a:solidFill>
            </a:endParaRPr>
          </a:p>
        </p:txBody>
      </p:sp>
      <p:sp>
        <p:nvSpPr>
          <p:cNvPr id="62" name="Oval 61"/>
          <p:cNvSpPr/>
          <p:nvPr/>
        </p:nvSpPr>
        <p:spPr>
          <a:xfrm>
            <a:off x="836515" y="5342595"/>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8</a:t>
            </a:r>
            <a:endParaRPr lang="en-NZ" dirty="0">
              <a:solidFill>
                <a:schemeClr val="tx1"/>
              </a:solidFill>
            </a:endParaRPr>
          </a:p>
        </p:txBody>
      </p:sp>
      <p:sp>
        <p:nvSpPr>
          <p:cNvPr id="63" name="Oval 62"/>
          <p:cNvSpPr/>
          <p:nvPr/>
        </p:nvSpPr>
        <p:spPr>
          <a:xfrm>
            <a:off x="2053656" y="41148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3</a:t>
            </a:r>
            <a:endParaRPr lang="en-NZ" dirty="0">
              <a:solidFill>
                <a:schemeClr val="tx1"/>
              </a:solidFill>
            </a:endParaRPr>
          </a:p>
        </p:txBody>
      </p:sp>
      <p:cxnSp>
        <p:nvCxnSpPr>
          <p:cNvPr id="64" name="Straight Arrow Connector 63"/>
          <p:cNvCxnSpPr>
            <a:stCxn id="60" idx="7"/>
            <a:endCxn id="61" idx="2"/>
          </p:cNvCxnSpPr>
          <p:nvPr/>
        </p:nvCxnSpPr>
        <p:spPr>
          <a:xfrm flipV="1">
            <a:off x="1159804" y="4637998"/>
            <a:ext cx="286311" cy="14219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60" idx="4"/>
            <a:endCxn id="62" idx="0"/>
          </p:cNvCxnSpPr>
          <p:nvPr/>
        </p:nvCxnSpPr>
        <p:spPr>
          <a:xfrm>
            <a:off x="836515" y="5105400"/>
            <a:ext cx="190500" cy="237195"/>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61" idx="7"/>
            <a:endCxn id="63" idx="2"/>
          </p:cNvCxnSpPr>
          <p:nvPr/>
        </p:nvCxnSpPr>
        <p:spPr>
          <a:xfrm flipV="1">
            <a:off x="1771319" y="4305300"/>
            <a:ext cx="282337" cy="197994"/>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7" name="Oval 66"/>
          <p:cNvSpPr/>
          <p:nvPr/>
        </p:nvSpPr>
        <p:spPr>
          <a:xfrm>
            <a:off x="2053656" y="47244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4</a:t>
            </a:r>
            <a:endParaRPr lang="en-NZ" dirty="0">
              <a:solidFill>
                <a:schemeClr val="tx1"/>
              </a:solidFill>
            </a:endParaRPr>
          </a:p>
        </p:txBody>
      </p:sp>
      <p:cxnSp>
        <p:nvCxnSpPr>
          <p:cNvPr id="68" name="Straight Arrow Connector 67"/>
          <p:cNvCxnSpPr>
            <a:stCxn id="61" idx="5"/>
            <a:endCxn id="67" idx="2"/>
          </p:cNvCxnSpPr>
          <p:nvPr/>
        </p:nvCxnSpPr>
        <p:spPr>
          <a:xfrm>
            <a:off x="1771319" y="4772702"/>
            <a:ext cx="282337" cy="14219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9" name="Oval 68"/>
          <p:cNvSpPr/>
          <p:nvPr/>
        </p:nvSpPr>
        <p:spPr>
          <a:xfrm>
            <a:off x="1600200" y="5343506"/>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9</a:t>
            </a:r>
            <a:endParaRPr lang="en-NZ" dirty="0">
              <a:solidFill>
                <a:schemeClr val="tx1"/>
              </a:solidFill>
            </a:endParaRPr>
          </a:p>
        </p:txBody>
      </p:sp>
      <p:cxnSp>
        <p:nvCxnSpPr>
          <p:cNvPr id="70" name="Straight Arrow Connector 69"/>
          <p:cNvCxnSpPr>
            <a:stCxn id="62" idx="6"/>
            <a:endCxn id="69" idx="2"/>
          </p:cNvCxnSpPr>
          <p:nvPr/>
        </p:nvCxnSpPr>
        <p:spPr>
          <a:xfrm>
            <a:off x="1217515" y="5533095"/>
            <a:ext cx="382685" cy="911"/>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9" idx="6"/>
            <a:endCxn id="72" idx="2"/>
          </p:cNvCxnSpPr>
          <p:nvPr/>
        </p:nvCxnSpPr>
        <p:spPr>
          <a:xfrm flipV="1">
            <a:off x="1981200" y="5533095"/>
            <a:ext cx="380604" cy="911"/>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2" name="Oval 71"/>
          <p:cNvSpPr/>
          <p:nvPr/>
        </p:nvSpPr>
        <p:spPr>
          <a:xfrm>
            <a:off x="2361804" y="5342595"/>
            <a:ext cx="381000" cy="381000"/>
          </a:xfrm>
          <a:prstGeom prst="ellipse">
            <a:avLst/>
          </a:prstGeom>
          <a:solidFill>
            <a:schemeClr val="accent5">
              <a:lumMod val="20000"/>
              <a:lumOff val="8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5</a:t>
            </a:r>
            <a:endParaRPr lang="en-NZ" dirty="0">
              <a:solidFill>
                <a:schemeClr val="tx1"/>
              </a:solidFill>
            </a:endParaRPr>
          </a:p>
        </p:txBody>
      </p:sp>
      <p:sp>
        <p:nvSpPr>
          <p:cNvPr id="73" name="Oval 72"/>
          <p:cNvSpPr/>
          <p:nvPr/>
        </p:nvSpPr>
        <p:spPr>
          <a:xfrm>
            <a:off x="2661197" y="4443403"/>
            <a:ext cx="381000" cy="381000"/>
          </a:xfrm>
          <a:prstGeom prst="ellipse">
            <a:avLst/>
          </a:prstGeom>
          <a:solidFill>
            <a:schemeClr val="accent5">
              <a:lumMod val="20000"/>
              <a:lumOff val="8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6</a:t>
            </a:r>
            <a:endParaRPr lang="en-NZ" dirty="0">
              <a:solidFill>
                <a:schemeClr val="tx1"/>
              </a:solidFill>
            </a:endParaRPr>
          </a:p>
        </p:txBody>
      </p:sp>
      <p:cxnSp>
        <p:nvCxnSpPr>
          <p:cNvPr id="74" name="Straight Arrow Connector 73"/>
          <p:cNvCxnSpPr>
            <a:stCxn id="67" idx="6"/>
            <a:endCxn id="73" idx="3"/>
          </p:cNvCxnSpPr>
          <p:nvPr/>
        </p:nvCxnSpPr>
        <p:spPr>
          <a:xfrm flipV="1">
            <a:off x="2434656" y="4768607"/>
            <a:ext cx="282337" cy="146293"/>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63" idx="6"/>
            <a:endCxn id="73" idx="1"/>
          </p:cNvCxnSpPr>
          <p:nvPr/>
        </p:nvCxnSpPr>
        <p:spPr>
          <a:xfrm>
            <a:off x="2434656" y="4305300"/>
            <a:ext cx="282337" cy="193899"/>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90" idx="7"/>
            <a:endCxn id="78" idx="4"/>
          </p:cNvCxnSpPr>
          <p:nvPr/>
        </p:nvCxnSpPr>
        <p:spPr>
          <a:xfrm flipV="1">
            <a:off x="3448612" y="5104489"/>
            <a:ext cx="271055" cy="293902"/>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a:stCxn id="73" idx="6"/>
            <a:endCxn id="78" idx="1"/>
          </p:cNvCxnSpPr>
          <p:nvPr/>
        </p:nvCxnSpPr>
        <p:spPr>
          <a:xfrm>
            <a:off x="3042197" y="4633903"/>
            <a:ext cx="398069" cy="145382"/>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3324534" y="4723489"/>
            <a:ext cx="790266" cy="3810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End</a:t>
            </a:r>
            <a:endParaRPr lang="en-NZ" dirty="0">
              <a:solidFill>
                <a:schemeClr val="tx1"/>
              </a:solidFill>
            </a:endParaRPr>
          </a:p>
        </p:txBody>
      </p:sp>
      <p:sp>
        <p:nvSpPr>
          <p:cNvPr id="90" name="Oval 89"/>
          <p:cNvSpPr/>
          <p:nvPr/>
        </p:nvSpPr>
        <p:spPr>
          <a:xfrm>
            <a:off x="3123408" y="5342595"/>
            <a:ext cx="381000" cy="381000"/>
          </a:xfrm>
          <a:prstGeom prst="ellipse">
            <a:avLst/>
          </a:prstGeom>
          <a:solidFill>
            <a:schemeClr val="accent5">
              <a:lumMod val="20000"/>
              <a:lumOff val="8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0</a:t>
            </a:r>
            <a:endParaRPr lang="en-NZ" dirty="0">
              <a:solidFill>
                <a:schemeClr val="tx1"/>
              </a:solidFill>
            </a:endParaRPr>
          </a:p>
        </p:txBody>
      </p:sp>
      <p:cxnSp>
        <p:nvCxnSpPr>
          <p:cNvPr id="94" name="Straight Arrow Connector 93"/>
          <p:cNvCxnSpPr>
            <a:stCxn id="72" idx="6"/>
            <a:endCxn id="90" idx="2"/>
          </p:cNvCxnSpPr>
          <p:nvPr/>
        </p:nvCxnSpPr>
        <p:spPr>
          <a:xfrm>
            <a:off x="2742804" y="5533095"/>
            <a:ext cx="380604" cy="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69" idx="0"/>
            <a:endCxn id="67" idx="3"/>
          </p:cNvCxnSpPr>
          <p:nvPr/>
        </p:nvCxnSpPr>
        <p:spPr>
          <a:xfrm flipV="1">
            <a:off x="1790700" y="5049604"/>
            <a:ext cx="318752" cy="293902"/>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4951315" y="3495694"/>
            <a:ext cx="914400" cy="381000"/>
          </a:xfrm>
          <a:prstGeom prst="ellipse">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Start</a:t>
            </a:r>
            <a:endParaRPr lang="en-NZ" dirty="0">
              <a:solidFill>
                <a:schemeClr val="tx1"/>
              </a:solidFill>
            </a:endParaRPr>
          </a:p>
        </p:txBody>
      </p:sp>
      <p:sp>
        <p:nvSpPr>
          <p:cNvPr id="103" name="Oval 102"/>
          <p:cNvSpPr/>
          <p:nvPr/>
        </p:nvSpPr>
        <p:spPr>
          <a:xfrm>
            <a:off x="6018115" y="3218792"/>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1</a:t>
            </a:r>
            <a:endParaRPr lang="en-NZ" dirty="0">
              <a:solidFill>
                <a:schemeClr val="tx1"/>
              </a:solidFill>
            </a:endParaRPr>
          </a:p>
        </p:txBody>
      </p:sp>
      <p:sp>
        <p:nvSpPr>
          <p:cNvPr id="104" name="Oval 103"/>
          <p:cNvSpPr/>
          <p:nvPr/>
        </p:nvSpPr>
        <p:spPr>
          <a:xfrm>
            <a:off x="5408515" y="4267200"/>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8</a:t>
            </a:r>
            <a:endParaRPr lang="en-NZ" dirty="0">
              <a:solidFill>
                <a:schemeClr val="tx1"/>
              </a:solidFill>
            </a:endParaRPr>
          </a:p>
        </p:txBody>
      </p:sp>
      <p:sp>
        <p:nvSpPr>
          <p:cNvPr id="105" name="Oval 104"/>
          <p:cNvSpPr/>
          <p:nvPr/>
        </p:nvSpPr>
        <p:spPr>
          <a:xfrm>
            <a:off x="6625656" y="2886094"/>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3</a:t>
            </a:r>
            <a:endParaRPr lang="en-NZ" dirty="0">
              <a:solidFill>
                <a:schemeClr val="tx1"/>
              </a:solidFill>
            </a:endParaRPr>
          </a:p>
        </p:txBody>
      </p:sp>
      <p:cxnSp>
        <p:nvCxnSpPr>
          <p:cNvPr id="106" name="Straight Arrow Connector 105"/>
          <p:cNvCxnSpPr>
            <a:stCxn id="102" idx="7"/>
            <a:endCxn id="103" idx="2"/>
          </p:cNvCxnSpPr>
          <p:nvPr/>
        </p:nvCxnSpPr>
        <p:spPr>
          <a:xfrm flipV="1">
            <a:off x="5731804" y="3409292"/>
            <a:ext cx="286311" cy="142198"/>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stCxn id="102" idx="4"/>
            <a:endCxn id="104" idx="0"/>
          </p:cNvCxnSpPr>
          <p:nvPr/>
        </p:nvCxnSpPr>
        <p:spPr>
          <a:xfrm>
            <a:off x="5408515" y="3876694"/>
            <a:ext cx="190500" cy="390506"/>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a:stCxn id="103" idx="7"/>
            <a:endCxn id="105" idx="2"/>
          </p:cNvCxnSpPr>
          <p:nvPr/>
        </p:nvCxnSpPr>
        <p:spPr>
          <a:xfrm flipV="1">
            <a:off x="6343319" y="3076594"/>
            <a:ext cx="282337" cy="197994"/>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09" name="Oval 108"/>
          <p:cNvSpPr/>
          <p:nvPr/>
        </p:nvSpPr>
        <p:spPr>
          <a:xfrm>
            <a:off x="6625656" y="3495694"/>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4</a:t>
            </a:r>
            <a:endParaRPr lang="en-NZ" dirty="0">
              <a:solidFill>
                <a:schemeClr val="tx1"/>
              </a:solidFill>
            </a:endParaRPr>
          </a:p>
        </p:txBody>
      </p:sp>
      <p:cxnSp>
        <p:nvCxnSpPr>
          <p:cNvPr id="110" name="Straight Arrow Connector 109"/>
          <p:cNvCxnSpPr>
            <a:stCxn id="103" idx="5"/>
            <a:endCxn id="109" idx="2"/>
          </p:cNvCxnSpPr>
          <p:nvPr/>
        </p:nvCxnSpPr>
        <p:spPr>
          <a:xfrm>
            <a:off x="6343319" y="3543996"/>
            <a:ext cx="282337" cy="142198"/>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1" name="Oval 110"/>
          <p:cNvSpPr/>
          <p:nvPr/>
        </p:nvSpPr>
        <p:spPr>
          <a:xfrm>
            <a:off x="6172200" y="4267200"/>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9</a:t>
            </a:r>
            <a:endParaRPr lang="en-NZ" dirty="0">
              <a:solidFill>
                <a:schemeClr val="tx1"/>
              </a:solidFill>
            </a:endParaRPr>
          </a:p>
        </p:txBody>
      </p:sp>
      <p:cxnSp>
        <p:nvCxnSpPr>
          <p:cNvPr id="112" name="Straight Arrow Connector 111"/>
          <p:cNvCxnSpPr>
            <a:stCxn id="104" idx="6"/>
            <a:endCxn id="111" idx="2"/>
          </p:cNvCxnSpPr>
          <p:nvPr/>
        </p:nvCxnSpPr>
        <p:spPr>
          <a:xfrm>
            <a:off x="5789515" y="4457700"/>
            <a:ext cx="382685" cy="0"/>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111" idx="6"/>
            <a:endCxn id="114" idx="2"/>
          </p:cNvCxnSpPr>
          <p:nvPr/>
        </p:nvCxnSpPr>
        <p:spPr>
          <a:xfrm>
            <a:off x="6553200" y="4457700"/>
            <a:ext cx="380604" cy="0"/>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14" name="Oval 113"/>
          <p:cNvSpPr/>
          <p:nvPr/>
        </p:nvSpPr>
        <p:spPr>
          <a:xfrm>
            <a:off x="6933804" y="4267200"/>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5</a:t>
            </a:r>
            <a:endParaRPr lang="en-NZ" dirty="0">
              <a:solidFill>
                <a:schemeClr val="tx1"/>
              </a:solidFill>
            </a:endParaRPr>
          </a:p>
        </p:txBody>
      </p:sp>
      <p:sp>
        <p:nvSpPr>
          <p:cNvPr id="115" name="Oval 114"/>
          <p:cNvSpPr/>
          <p:nvPr/>
        </p:nvSpPr>
        <p:spPr>
          <a:xfrm>
            <a:off x="7233197" y="3214697"/>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6</a:t>
            </a:r>
            <a:endParaRPr lang="en-NZ" dirty="0">
              <a:solidFill>
                <a:schemeClr val="tx1"/>
              </a:solidFill>
            </a:endParaRPr>
          </a:p>
        </p:txBody>
      </p:sp>
      <p:cxnSp>
        <p:nvCxnSpPr>
          <p:cNvPr id="116" name="Straight Arrow Connector 115"/>
          <p:cNvCxnSpPr>
            <a:stCxn id="109" idx="6"/>
            <a:endCxn id="115" idx="3"/>
          </p:cNvCxnSpPr>
          <p:nvPr/>
        </p:nvCxnSpPr>
        <p:spPr>
          <a:xfrm flipV="1">
            <a:off x="7006656" y="3539901"/>
            <a:ext cx="282337" cy="146293"/>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105" idx="6"/>
            <a:endCxn id="115" idx="1"/>
          </p:cNvCxnSpPr>
          <p:nvPr/>
        </p:nvCxnSpPr>
        <p:spPr>
          <a:xfrm>
            <a:off x="7006656" y="3076594"/>
            <a:ext cx="282337" cy="193899"/>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21" idx="7"/>
            <a:endCxn id="120" idx="4"/>
          </p:cNvCxnSpPr>
          <p:nvPr/>
        </p:nvCxnSpPr>
        <p:spPr>
          <a:xfrm flipV="1">
            <a:off x="8020612" y="3875783"/>
            <a:ext cx="271055" cy="447213"/>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5" idx="6"/>
            <a:endCxn id="120" idx="1"/>
          </p:cNvCxnSpPr>
          <p:nvPr/>
        </p:nvCxnSpPr>
        <p:spPr>
          <a:xfrm>
            <a:off x="7614197" y="3405197"/>
            <a:ext cx="398069" cy="145382"/>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0" name="Oval 119"/>
          <p:cNvSpPr/>
          <p:nvPr/>
        </p:nvSpPr>
        <p:spPr>
          <a:xfrm>
            <a:off x="7896534" y="3494783"/>
            <a:ext cx="790266" cy="381000"/>
          </a:xfrm>
          <a:prstGeom prst="ellipse">
            <a:avLst/>
          </a:prstGeom>
          <a:solidFill>
            <a:schemeClr val="bg1"/>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End</a:t>
            </a:r>
            <a:endParaRPr lang="en-NZ" dirty="0">
              <a:solidFill>
                <a:schemeClr val="tx1"/>
              </a:solidFill>
            </a:endParaRPr>
          </a:p>
        </p:txBody>
      </p:sp>
      <p:sp>
        <p:nvSpPr>
          <p:cNvPr id="121" name="Oval 120"/>
          <p:cNvSpPr/>
          <p:nvPr/>
        </p:nvSpPr>
        <p:spPr>
          <a:xfrm>
            <a:off x="7695408" y="4267200"/>
            <a:ext cx="381000" cy="381000"/>
          </a:xfrm>
          <a:prstGeom prst="ellipse">
            <a:avLst/>
          </a:prstGeom>
          <a:solidFill>
            <a:schemeClr val="accent5">
              <a:lumMod val="20000"/>
              <a:lumOff val="80000"/>
            </a:schemeClr>
          </a:solidFill>
          <a:ln w="12700">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0</a:t>
            </a:r>
            <a:endParaRPr lang="en-NZ" dirty="0">
              <a:solidFill>
                <a:schemeClr val="tx1"/>
              </a:solidFill>
            </a:endParaRPr>
          </a:p>
        </p:txBody>
      </p:sp>
      <p:cxnSp>
        <p:nvCxnSpPr>
          <p:cNvPr id="122" name="Straight Arrow Connector 121"/>
          <p:cNvCxnSpPr>
            <a:stCxn id="114" idx="6"/>
            <a:endCxn id="121" idx="2"/>
          </p:cNvCxnSpPr>
          <p:nvPr/>
        </p:nvCxnSpPr>
        <p:spPr>
          <a:xfrm>
            <a:off x="7314804" y="4457700"/>
            <a:ext cx="380604" cy="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1" idx="0"/>
            <a:endCxn id="109" idx="3"/>
          </p:cNvCxnSpPr>
          <p:nvPr/>
        </p:nvCxnSpPr>
        <p:spPr>
          <a:xfrm flipV="1">
            <a:off x="6362700" y="3820898"/>
            <a:ext cx="318752" cy="446302"/>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24" name="Oval 123"/>
          <p:cNvSpPr/>
          <p:nvPr/>
        </p:nvSpPr>
        <p:spPr>
          <a:xfrm>
            <a:off x="5938150" y="38100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solidFill>
                  <a:schemeClr val="tx1"/>
                </a:solidFill>
              </a:rPr>
              <a:t>2</a:t>
            </a:r>
            <a:endParaRPr lang="en-NZ" dirty="0">
              <a:solidFill>
                <a:schemeClr val="tx1"/>
              </a:solidFill>
            </a:endParaRPr>
          </a:p>
        </p:txBody>
      </p:sp>
      <p:cxnSp>
        <p:nvCxnSpPr>
          <p:cNvPr id="125" name="Straight Arrow Connector 124"/>
          <p:cNvCxnSpPr>
            <a:stCxn id="102" idx="5"/>
            <a:endCxn id="124" idx="1"/>
          </p:cNvCxnSpPr>
          <p:nvPr/>
        </p:nvCxnSpPr>
        <p:spPr>
          <a:xfrm>
            <a:off x="5731804" y="3820898"/>
            <a:ext cx="262142" cy="4489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7391400" y="3829388"/>
            <a:ext cx="381000" cy="381000"/>
          </a:xfrm>
          <a:prstGeom prst="ellipse">
            <a:avLst/>
          </a:prstGeom>
          <a:solidFill>
            <a:schemeClr val="accent5">
              <a:lumMod val="20000"/>
              <a:lumOff val="80000"/>
            </a:schemeClr>
          </a:solid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7</a:t>
            </a:r>
            <a:endParaRPr lang="en-NZ" dirty="0">
              <a:solidFill>
                <a:schemeClr val="tx1"/>
              </a:solidFill>
            </a:endParaRPr>
          </a:p>
        </p:txBody>
      </p:sp>
      <p:cxnSp>
        <p:nvCxnSpPr>
          <p:cNvPr id="137" name="Straight Arrow Connector 136"/>
          <p:cNvCxnSpPr>
            <a:stCxn id="114" idx="7"/>
            <a:endCxn id="136" idx="3"/>
          </p:cNvCxnSpPr>
          <p:nvPr/>
        </p:nvCxnSpPr>
        <p:spPr>
          <a:xfrm flipV="1">
            <a:off x="7259008" y="4154592"/>
            <a:ext cx="188188" cy="168404"/>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36" idx="6"/>
            <a:endCxn id="120" idx="3"/>
          </p:cNvCxnSpPr>
          <p:nvPr/>
        </p:nvCxnSpPr>
        <p:spPr>
          <a:xfrm flipV="1">
            <a:off x="7772400" y="3819987"/>
            <a:ext cx="239866" cy="199901"/>
          </a:xfrm>
          <a:prstGeom prst="straightConnector1">
            <a:avLst/>
          </a:prstGeom>
          <a:ln w="381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145" name="Bent Arrow 144"/>
          <p:cNvSpPr/>
          <p:nvPr/>
        </p:nvSpPr>
        <p:spPr>
          <a:xfrm>
            <a:off x="3601012" y="3782798"/>
            <a:ext cx="1047188" cy="6368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
        <p:nvSpPr>
          <p:cNvPr id="146" name="Bent Arrow 145"/>
          <p:cNvSpPr/>
          <p:nvPr/>
        </p:nvSpPr>
        <p:spPr>
          <a:xfrm flipV="1">
            <a:off x="3600170" y="3457594"/>
            <a:ext cx="1047188" cy="636802"/>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Fitness Function</a:t>
            </a:r>
            <a:endParaRPr lang="en-NZ" sz="3200" b="1"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11</a:t>
            </a:fld>
            <a:endParaRPr lang="en-US" sz="1600" b="1" dirty="0">
              <a:solidFill>
                <a:schemeClr val="tx1"/>
              </a:solidFill>
            </a:endParaRPr>
          </a:p>
        </p:txBody>
      </p:sp>
      <p:sp>
        <p:nvSpPr>
          <p:cNvPr id="6" name="Content Placeholder 2"/>
          <p:cNvSpPr>
            <a:spLocks noGrp="1"/>
          </p:cNvSpPr>
          <p:nvPr>
            <p:ph idx="1"/>
          </p:nvPr>
        </p:nvSpPr>
        <p:spPr>
          <a:xfrm>
            <a:off x="457200" y="1295400"/>
            <a:ext cx="8229600" cy="533400"/>
          </a:xfrm>
        </p:spPr>
        <p:txBody>
          <a:bodyPr>
            <a:normAutofit/>
          </a:bodyPr>
          <a:lstStyle/>
          <a:p>
            <a:pPr marL="0" indent="0">
              <a:buNone/>
            </a:pPr>
            <a:r>
              <a:rPr lang="en-NZ" sz="2400" dirty="0" smtClean="0"/>
              <a:t>Encourages smallest number of nodes and shortest paths:</a:t>
            </a:r>
            <a:endParaRPr lang="en-NZ" sz="2400" dirty="0" smtClean="0"/>
          </a:p>
          <a:p>
            <a:pPr marL="0" indent="0">
              <a:buNone/>
            </a:pPr>
            <a:endParaRPr lang="en-NZ" sz="2400" dirty="0" smtClean="0"/>
          </a:p>
          <a:p>
            <a:pPr marL="0" indent="0">
              <a:buNone/>
            </a:pPr>
            <a:endParaRPr lang="en-NZ" sz="2400" dirty="0" smtClean="0"/>
          </a:p>
        </p:txBody>
      </p:sp>
      <mc:AlternateContent xmlns:mc="http://schemas.openxmlformats.org/markup-compatibility/2006">
        <mc:Choice xmlns:a14="http://schemas.microsoft.com/office/drawing/2010/main" Requires="a14">
          <p:sp>
            <p:nvSpPr>
              <p:cNvPr id="3" name="TextBox 2"/>
              <p:cNvSpPr txBox="1"/>
              <p:nvPr/>
            </p:nvSpPr>
            <p:spPr>
              <a:xfrm>
                <a:off x="1333501" y="2286000"/>
                <a:ext cx="6476999" cy="75629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2400" b="0" i="1" smtClean="0">
                              <a:solidFill>
                                <a:schemeClr val="accent6">
                                  <a:lumMod val="50000"/>
                                </a:schemeClr>
                              </a:solidFill>
                              <a:latin typeface="Cambria Math" panose="02040503050406030204" pitchFamily="18" charset="0"/>
                            </a:rPr>
                          </m:ctrlPr>
                        </m:sSubPr>
                        <m:e>
                          <m:r>
                            <a:rPr lang="en-US" sz="2400" b="0" i="1" smtClean="0">
                              <a:solidFill>
                                <a:schemeClr val="accent6">
                                  <a:lumMod val="50000"/>
                                </a:schemeClr>
                              </a:solidFill>
                              <a:latin typeface="Cambria Math" panose="02040503050406030204" pitchFamily="18" charset="0"/>
                            </a:rPr>
                            <m:t>𝑓𝑖𝑡𝑛𝑒𝑠𝑠</m:t>
                          </m:r>
                        </m:e>
                        <m:sub>
                          <m:r>
                            <a:rPr lang="en-US" sz="2400" b="0" i="1" smtClean="0">
                              <a:solidFill>
                                <a:schemeClr val="accent6">
                                  <a:lumMod val="50000"/>
                                </a:schemeClr>
                              </a:solidFill>
                              <a:latin typeface="Cambria Math" panose="02040503050406030204" pitchFamily="18" charset="0"/>
                            </a:rPr>
                            <m:t>𝑖</m:t>
                          </m:r>
                        </m:sub>
                      </m:sSub>
                      <m:r>
                        <a:rPr lang="en-AU" sz="2400" i="1" smtClean="0">
                          <a:solidFill>
                            <a:schemeClr val="accent6">
                              <a:lumMod val="50000"/>
                            </a:schemeClr>
                          </a:solidFill>
                          <a:latin typeface="Cambria Math" panose="02040503050406030204" pitchFamily="18" charset="0"/>
                        </a:rPr>
                        <m:t>=</m:t>
                      </m:r>
                      <m:sSub>
                        <m:sSubPr>
                          <m:ctrlPr>
                            <a:rPr lang="en-AU" sz="2400" i="1" smtClean="0">
                              <a:solidFill>
                                <a:schemeClr val="accent6">
                                  <a:lumMod val="50000"/>
                                </a:schemeClr>
                              </a:solidFill>
                              <a:latin typeface="Cambria Math" panose="02040503050406030204" pitchFamily="18" charset="0"/>
                            </a:rPr>
                          </m:ctrlPr>
                        </m:sSubPr>
                        <m:e>
                          <m:r>
                            <a:rPr lang="en-AU" sz="2400" i="1" smtClean="0">
                              <a:solidFill>
                                <a:schemeClr val="accent6">
                                  <a:lumMod val="50000"/>
                                </a:schemeClr>
                              </a:solidFill>
                              <a:latin typeface="Cambria Math" panose="02040503050406030204" pitchFamily="18" charset="0"/>
                              <a:ea typeface="Cambria Math" panose="02040503050406030204" pitchFamily="18" charset="0"/>
                            </a:rPr>
                            <m:t>𝜔</m:t>
                          </m:r>
                        </m:e>
                        <m:sub>
                          <m:r>
                            <a:rPr lang="en-US" sz="2400" b="0" i="1" smtClean="0">
                              <a:solidFill>
                                <a:schemeClr val="accent6">
                                  <a:lumMod val="50000"/>
                                </a:schemeClr>
                              </a:solidFill>
                              <a:latin typeface="Cambria Math" panose="02040503050406030204" pitchFamily="18" charset="0"/>
                            </a:rPr>
                            <m:t>1</m:t>
                          </m:r>
                        </m:sub>
                      </m:sSub>
                      <m:f>
                        <m:fPr>
                          <m:ctrlPr>
                            <a:rPr lang="en-AU" sz="2400" i="1" smtClean="0">
                              <a:solidFill>
                                <a:schemeClr val="accent6">
                                  <a:lumMod val="50000"/>
                                </a:schemeClr>
                              </a:solidFill>
                              <a:latin typeface="Cambria Math" panose="02040503050406030204" pitchFamily="18" charset="0"/>
                            </a:rPr>
                          </m:ctrlPr>
                        </m:fPr>
                        <m:num>
                          <m:r>
                            <a:rPr lang="en-US" sz="2400" b="0" i="1" smtClean="0">
                              <a:solidFill>
                                <a:schemeClr val="accent6">
                                  <a:lumMod val="50000"/>
                                </a:schemeClr>
                              </a:solidFill>
                              <a:latin typeface="Cambria Math" panose="02040503050406030204" pitchFamily="18" charset="0"/>
                            </a:rPr>
                            <m:t>1</m:t>
                          </m:r>
                        </m:num>
                        <m:den>
                          <m:sSub>
                            <m:sSubPr>
                              <m:ctrlPr>
                                <a:rPr lang="en-AU" sz="2400" i="1" smtClean="0">
                                  <a:solidFill>
                                    <a:schemeClr val="accent6">
                                      <a:lumMod val="50000"/>
                                    </a:schemeClr>
                                  </a:solidFill>
                                  <a:latin typeface="Cambria Math" panose="02040503050406030204" pitchFamily="18" charset="0"/>
                                </a:rPr>
                              </m:ctrlPr>
                            </m:sSubPr>
                            <m:e>
                              <m:r>
                                <a:rPr lang="en-US" sz="2400" b="0" i="1" smtClean="0">
                                  <a:solidFill>
                                    <a:schemeClr val="accent6">
                                      <a:lumMod val="50000"/>
                                    </a:schemeClr>
                                  </a:solidFill>
                                  <a:latin typeface="Cambria Math" panose="02040503050406030204" pitchFamily="18" charset="0"/>
                                </a:rPr>
                                <m:t>𝑟𝑢𝑛𝑃𝑎𝑡h</m:t>
                              </m:r>
                            </m:e>
                            <m:sub>
                              <m:r>
                                <a:rPr lang="en-US" sz="2400" b="0" i="1" smtClean="0">
                                  <a:solidFill>
                                    <a:schemeClr val="accent6">
                                      <a:lumMod val="50000"/>
                                    </a:schemeClr>
                                  </a:solidFill>
                                  <a:latin typeface="Cambria Math" panose="02040503050406030204" pitchFamily="18" charset="0"/>
                                </a:rPr>
                                <m:t>𝑖</m:t>
                              </m:r>
                            </m:sub>
                          </m:sSub>
                        </m:den>
                      </m:f>
                      <m:r>
                        <a:rPr lang="en-US" sz="2400" b="0" i="1" smtClean="0">
                          <a:solidFill>
                            <a:schemeClr val="accent6">
                              <a:lumMod val="50000"/>
                            </a:schemeClr>
                          </a:solidFill>
                          <a:latin typeface="Cambria Math" panose="02040503050406030204" pitchFamily="18" charset="0"/>
                        </a:rPr>
                        <m:t>+</m:t>
                      </m:r>
                      <m:sSub>
                        <m:sSubPr>
                          <m:ctrlPr>
                            <a:rPr lang="en-US" sz="2400" b="0" i="1" smtClean="0">
                              <a:solidFill>
                                <a:schemeClr val="accent6">
                                  <a:lumMod val="50000"/>
                                </a:schemeClr>
                              </a:solidFill>
                              <a:latin typeface="Cambria Math" panose="02040503050406030204" pitchFamily="18" charset="0"/>
                            </a:rPr>
                          </m:ctrlPr>
                        </m:sSubPr>
                        <m:e>
                          <m:r>
                            <a:rPr lang="en-AU" sz="2400" i="1">
                              <a:solidFill>
                                <a:schemeClr val="accent6">
                                  <a:lumMod val="50000"/>
                                </a:schemeClr>
                              </a:solidFill>
                              <a:latin typeface="Cambria Math" panose="02040503050406030204" pitchFamily="18" charset="0"/>
                              <a:ea typeface="Cambria Math" panose="02040503050406030204" pitchFamily="18" charset="0"/>
                            </a:rPr>
                            <m:t>𝜔</m:t>
                          </m:r>
                        </m:e>
                        <m:sub>
                          <m:r>
                            <a:rPr lang="en-US" sz="2400" b="0" i="1" smtClean="0">
                              <a:solidFill>
                                <a:schemeClr val="accent6">
                                  <a:lumMod val="50000"/>
                                </a:schemeClr>
                              </a:solidFill>
                              <a:latin typeface="Cambria Math" panose="02040503050406030204" pitchFamily="18" charset="0"/>
                            </a:rPr>
                            <m:t>2</m:t>
                          </m:r>
                        </m:sub>
                      </m:sSub>
                      <m:f>
                        <m:fPr>
                          <m:ctrlPr>
                            <a:rPr lang="en-US" sz="2400" b="0" i="1" smtClean="0">
                              <a:solidFill>
                                <a:schemeClr val="accent6">
                                  <a:lumMod val="50000"/>
                                </a:schemeClr>
                              </a:solidFill>
                              <a:latin typeface="Cambria Math" panose="02040503050406030204" pitchFamily="18" charset="0"/>
                            </a:rPr>
                          </m:ctrlPr>
                        </m:fPr>
                        <m:num>
                          <m:r>
                            <a:rPr lang="en-US" sz="2400" b="0" i="1" smtClean="0">
                              <a:solidFill>
                                <a:schemeClr val="accent6">
                                  <a:lumMod val="50000"/>
                                </a:schemeClr>
                              </a:solidFill>
                              <a:latin typeface="Cambria Math" panose="02040503050406030204" pitchFamily="18" charset="0"/>
                            </a:rPr>
                            <m:t>1</m:t>
                          </m:r>
                        </m:num>
                        <m:den>
                          <m:sSub>
                            <m:sSubPr>
                              <m:ctrlPr>
                                <a:rPr lang="en-US" sz="2400" b="0" i="1" smtClean="0">
                                  <a:solidFill>
                                    <a:schemeClr val="accent6">
                                      <a:lumMod val="50000"/>
                                    </a:schemeClr>
                                  </a:solidFill>
                                  <a:latin typeface="Cambria Math" panose="02040503050406030204" pitchFamily="18" charset="0"/>
                                </a:rPr>
                              </m:ctrlPr>
                            </m:sSubPr>
                            <m:e>
                              <m:r>
                                <a:rPr lang="en-US" sz="2400" b="0" i="1" smtClean="0">
                                  <a:solidFill>
                                    <a:schemeClr val="accent6">
                                      <a:lumMod val="50000"/>
                                    </a:schemeClr>
                                  </a:solidFill>
                                  <a:latin typeface="Cambria Math" panose="02040503050406030204" pitchFamily="18" charset="0"/>
                                </a:rPr>
                                <m:t>#</m:t>
                              </m:r>
                              <m:r>
                                <a:rPr lang="en-US" sz="2400" b="0" i="1" smtClean="0">
                                  <a:solidFill>
                                    <a:schemeClr val="accent6">
                                      <a:lumMod val="50000"/>
                                    </a:schemeClr>
                                  </a:solidFill>
                                  <a:latin typeface="Cambria Math" panose="02040503050406030204" pitchFamily="18" charset="0"/>
                                </a:rPr>
                                <m:t>𝑎𝑡𝑜𝑚𝑖𝑐𝑆𝑒𝑟𝑣𝑖𝑐𝑒</m:t>
                              </m:r>
                            </m:e>
                            <m:sub>
                              <m:r>
                                <a:rPr lang="en-US" sz="2400" b="0" i="1" smtClean="0">
                                  <a:solidFill>
                                    <a:schemeClr val="accent6">
                                      <a:lumMod val="50000"/>
                                    </a:schemeClr>
                                  </a:solidFill>
                                  <a:latin typeface="Cambria Math" panose="02040503050406030204" pitchFamily="18" charset="0"/>
                                </a:rPr>
                                <m:t>𝑖</m:t>
                              </m:r>
                            </m:sub>
                          </m:sSub>
                        </m:den>
                      </m:f>
                    </m:oMath>
                  </m:oMathPara>
                </a14:m>
                <a:endParaRPr lang="en-AU" sz="2400" dirty="0">
                  <a:solidFill>
                    <a:schemeClr val="accent6">
                      <a:lumMod val="50000"/>
                    </a:schemeClr>
                  </a:solidFill>
                </a:endParaRPr>
              </a:p>
            </p:txBody>
          </p:sp>
        </mc:Choice>
        <mc:Fallback>
          <p:sp>
            <p:nvSpPr>
              <p:cNvPr id="3" name="TextBox 2"/>
              <p:cNvSpPr txBox="1">
                <a:spLocks noRot="1" noChangeAspect="1" noMove="1" noResize="1" noEditPoints="1" noAdjustHandles="1" noChangeArrowheads="1" noChangeShapeType="1" noTextEdit="1"/>
              </p:cNvSpPr>
              <p:nvPr/>
            </p:nvSpPr>
            <p:spPr>
              <a:xfrm>
                <a:off x="1333501" y="2286000"/>
                <a:ext cx="6476999" cy="756297"/>
              </a:xfrm>
              <a:prstGeom prst="rect">
                <a:avLst/>
              </a:prstGeom>
              <a:blipFill rotWithShape="0">
                <a:blip r:embed="rId3"/>
                <a:stretch>
                  <a:fillRect/>
                </a:stretch>
              </a:blipFill>
            </p:spPr>
            <p:txBody>
              <a:bodyPr/>
              <a:lstStyle/>
              <a:p>
                <a:r>
                  <a:rPr lang="en-AU">
                    <a:noFill/>
                  </a:rPr>
                  <a:t> </a:t>
                </a:r>
              </a:p>
            </p:txBody>
          </p:sp>
        </mc:Fallback>
      </mc:AlternateContent>
      <p:sp>
        <p:nvSpPr>
          <p:cNvPr id="7" name="Content Placeholder 2"/>
          <p:cNvSpPr txBox="1">
            <a:spLocks/>
          </p:cNvSpPr>
          <p:nvPr/>
        </p:nvSpPr>
        <p:spPr>
          <a:xfrm>
            <a:off x="457200" y="3429000"/>
            <a:ext cx="11430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NZ" sz="2400" dirty="0"/>
              <a:t>w</a:t>
            </a:r>
            <a:r>
              <a:rPr lang="en-NZ" sz="2400" dirty="0" smtClean="0"/>
              <a:t>here:</a:t>
            </a:r>
          </a:p>
          <a:p>
            <a:pPr marL="0" indent="0">
              <a:buFont typeface="Arial" pitchFamily="34" charset="0"/>
              <a:buNone/>
            </a:pPr>
            <a:endParaRPr lang="en-NZ" sz="2400" dirty="0" smtClean="0"/>
          </a:p>
          <a:p>
            <a:pPr marL="0" indent="0">
              <a:buFont typeface="Arial" pitchFamily="34" charset="0"/>
              <a:buNone/>
            </a:pPr>
            <a:endParaRPr lang="en-NZ" sz="2400" dirty="0" smtClean="0"/>
          </a:p>
        </p:txBody>
      </p:sp>
      <mc:AlternateContent xmlns:mc="http://schemas.openxmlformats.org/markup-compatibility/2006">
        <mc:Choice xmlns:a14="http://schemas.microsoft.com/office/drawing/2010/main" Requires="a14">
          <p:sp>
            <p:nvSpPr>
              <p:cNvPr id="8" name="TextBox 7"/>
              <p:cNvSpPr txBox="1"/>
              <p:nvPr/>
            </p:nvSpPr>
            <p:spPr>
              <a:xfrm>
                <a:off x="533400" y="4114800"/>
                <a:ext cx="1905000" cy="30777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AU" sz="2000" i="1" smtClean="0">
                              <a:latin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AU" sz="2000" i="1">
                              <a:latin typeface="Cambria Math" panose="02040503050406030204" pitchFamily="18" charset="0"/>
                              <a:ea typeface="Cambria Math" panose="02040503050406030204" pitchFamily="18" charset="0"/>
                            </a:rPr>
                            <m:t>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m:t>
                      </m:r>
                    </m:oMath>
                  </m:oMathPara>
                </a14:m>
                <a:endParaRPr lang="en-AU" sz="2000" dirty="0"/>
              </a:p>
            </p:txBody>
          </p:sp>
        </mc:Choice>
        <mc:Fallback>
          <p:sp>
            <p:nvSpPr>
              <p:cNvPr id="8" name="TextBox 7"/>
              <p:cNvSpPr txBox="1">
                <a:spLocks noRot="1" noChangeAspect="1" noMove="1" noResize="1" noEditPoints="1" noAdjustHandles="1" noChangeArrowheads="1" noChangeShapeType="1" noTextEdit="1"/>
              </p:cNvSpPr>
              <p:nvPr/>
            </p:nvSpPr>
            <p:spPr>
              <a:xfrm>
                <a:off x="533400" y="4114800"/>
                <a:ext cx="1905000" cy="307777"/>
              </a:xfrm>
              <a:prstGeom prst="rect">
                <a:avLst/>
              </a:prstGeom>
              <a:blipFill rotWithShape="0">
                <a:blip r:embed="rId4"/>
                <a:stretch>
                  <a:fillRect b="-1600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0" name="TextBox 9"/>
              <p:cNvSpPr txBox="1"/>
              <p:nvPr/>
            </p:nvSpPr>
            <p:spPr>
              <a:xfrm>
                <a:off x="762000" y="4572000"/>
                <a:ext cx="4876800" cy="307777"/>
              </a:xfrm>
              <a:prstGeom prst="rect">
                <a:avLst/>
              </a:prstGeom>
              <a:noFill/>
            </p:spPr>
            <p:txBody>
              <a:bodyPr wrap="square" lIns="0" tIns="0" rIns="0" bIns="0" rtlCol="0">
                <a:spAutoFit/>
              </a:bodyPr>
              <a:lstStyle/>
              <a:p>
                <a14:m>
                  <m:oMath xmlns:m="http://schemas.openxmlformats.org/officeDocument/2006/math">
                    <m:sSub>
                      <m:sSubPr>
                        <m:ctrlPr>
                          <a:rPr lang="en-AU" sz="2000" i="1" smtClean="0">
                            <a:latin typeface="Cambria Math" panose="02040503050406030204" pitchFamily="18" charset="0"/>
                          </a:rPr>
                        </m:ctrlPr>
                      </m:sSubPr>
                      <m:e>
                        <m:r>
                          <a:rPr lang="en-US" sz="2000" b="0" i="1" smtClean="0">
                            <a:latin typeface="Cambria Math" panose="02040503050406030204" pitchFamily="18" charset="0"/>
                          </a:rPr>
                          <m:t>𝑟𝑢𝑛𝑃𝑎𝑡h</m:t>
                        </m:r>
                      </m:e>
                      <m:sub>
                        <m:r>
                          <a:rPr lang="en-US" sz="2000" b="0" i="1" smtClean="0">
                            <a:latin typeface="Cambria Math" panose="02040503050406030204" pitchFamily="18" charset="0"/>
                          </a:rPr>
                          <m:t>𝑖</m:t>
                        </m:r>
                      </m:sub>
                    </m:sSub>
                  </m:oMath>
                </a14:m>
                <a:r>
                  <a:rPr lang="en-AU" sz="2000" dirty="0" smtClean="0"/>
                  <a:t> is the longest start-end path </a:t>
                </a:r>
                <a:endParaRPr lang="en-AU" sz="2000" dirty="0"/>
              </a:p>
            </p:txBody>
          </p:sp>
        </mc:Choice>
        <mc:Fallback>
          <p:sp>
            <p:nvSpPr>
              <p:cNvPr id="10" name="TextBox 9"/>
              <p:cNvSpPr txBox="1">
                <a:spLocks noRot="1" noChangeAspect="1" noMove="1" noResize="1" noEditPoints="1" noAdjustHandles="1" noChangeArrowheads="1" noChangeShapeType="1" noTextEdit="1"/>
              </p:cNvSpPr>
              <p:nvPr/>
            </p:nvSpPr>
            <p:spPr>
              <a:xfrm>
                <a:off x="762000" y="4572000"/>
                <a:ext cx="4876800" cy="307777"/>
              </a:xfrm>
              <a:prstGeom prst="rect">
                <a:avLst/>
              </a:prstGeom>
              <a:blipFill rotWithShape="0">
                <a:blip r:embed="rId5"/>
                <a:stretch>
                  <a:fillRect l="-1875" t="-26000" b="-50000"/>
                </a:stretch>
              </a:blipFill>
            </p:spPr>
            <p:txBody>
              <a:bodyPr/>
              <a:lstStyle/>
              <a:p>
                <a:r>
                  <a:rPr lang="en-AU">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62000" y="5029200"/>
                <a:ext cx="8001000" cy="307777"/>
              </a:xfrm>
              <a:prstGeom prst="rect">
                <a:avLst/>
              </a:prstGeom>
              <a:noFill/>
            </p:spPr>
            <p:txBody>
              <a:bodyPr wrap="square" lIns="0" tIns="0" rIns="0" bIns="0" rtlCol="0">
                <a:spAutoFit/>
              </a:bodyPr>
              <a:lstStyle/>
              <a:p>
                <a14:m>
                  <m:oMath xmlns:m="http://schemas.openxmlformats.org/officeDocument/2006/math">
                    <m:sSub>
                      <m:sSubPr>
                        <m:ctrlPr>
                          <a:rPr lang="en-AU" sz="2000" i="1" smtClean="0">
                            <a:latin typeface="Cambria Math" panose="02040503050406030204" pitchFamily="18" charset="0"/>
                          </a:rPr>
                        </m:ctrlPr>
                      </m:sSubPr>
                      <m:e>
                        <m:r>
                          <a:rPr lang="en-US" sz="2000" b="0" i="1" smtClean="0">
                            <a:latin typeface="Cambria Math" panose="02040503050406030204" pitchFamily="18" charset="0"/>
                          </a:rPr>
                          <m:t>#</m:t>
                        </m:r>
                        <m:r>
                          <a:rPr lang="en-US" sz="2000" b="0" i="1" smtClean="0">
                            <a:latin typeface="Cambria Math" panose="02040503050406030204" pitchFamily="18" charset="0"/>
                          </a:rPr>
                          <m:t>𝑎𝑡𝑜𝑚𝑖𝑐𝑆𝑒𝑟𝑣𝑖𝑐𝑒</m:t>
                        </m:r>
                      </m:e>
                      <m:sub>
                        <m:r>
                          <a:rPr lang="en-US" sz="2000" b="0" i="1" smtClean="0">
                            <a:latin typeface="Cambria Math" panose="02040503050406030204" pitchFamily="18" charset="0"/>
                          </a:rPr>
                          <m:t>𝑖</m:t>
                        </m:r>
                      </m:sub>
                    </m:sSub>
                  </m:oMath>
                </a14:m>
                <a:r>
                  <a:rPr lang="en-AU" sz="2000" dirty="0" smtClean="0"/>
                  <a:t> is the total number of services in composition</a:t>
                </a:r>
                <a:endParaRPr lang="en-AU" sz="2000" dirty="0"/>
              </a:p>
            </p:txBody>
          </p:sp>
        </mc:Choice>
        <mc:Fallback>
          <p:sp>
            <p:nvSpPr>
              <p:cNvPr id="11" name="TextBox 10"/>
              <p:cNvSpPr txBox="1">
                <a:spLocks noRot="1" noChangeAspect="1" noMove="1" noResize="1" noEditPoints="1" noAdjustHandles="1" noChangeArrowheads="1" noChangeShapeType="1" noTextEdit="1"/>
              </p:cNvSpPr>
              <p:nvPr/>
            </p:nvSpPr>
            <p:spPr>
              <a:xfrm>
                <a:off x="762000" y="5029200"/>
                <a:ext cx="8001000" cy="307777"/>
              </a:xfrm>
              <a:prstGeom prst="rect">
                <a:avLst/>
              </a:prstGeom>
              <a:blipFill rotWithShape="0">
                <a:blip r:embed="rId6"/>
                <a:stretch>
                  <a:fillRect l="-1066" t="-26000" b="-50000"/>
                </a:stretch>
              </a:blipFill>
            </p:spPr>
            <p:txBody>
              <a:bodyPr/>
              <a:lstStyle/>
              <a:p>
                <a:r>
                  <a:rPr lang="en-AU">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Experiments</a:t>
            </a:r>
            <a:endParaRPr lang="en-NZ" sz="3200" b="1"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12</a:t>
            </a:fld>
            <a:endParaRPr lang="en-US" sz="1600" b="1" dirty="0">
              <a:solidFill>
                <a:schemeClr val="tx1"/>
              </a:solidFill>
            </a:endParaRPr>
          </a:p>
        </p:txBody>
      </p:sp>
      <p:sp>
        <p:nvSpPr>
          <p:cNvPr id="6" name="Content Placeholder 2"/>
          <p:cNvSpPr>
            <a:spLocks noGrp="1"/>
          </p:cNvSpPr>
          <p:nvPr>
            <p:ph idx="1"/>
          </p:nvPr>
        </p:nvSpPr>
        <p:spPr>
          <a:xfrm>
            <a:off x="457200" y="1295400"/>
            <a:ext cx="8229600" cy="1066800"/>
          </a:xfrm>
        </p:spPr>
        <p:txBody>
          <a:bodyPr>
            <a:normAutofit/>
          </a:bodyPr>
          <a:lstStyle/>
          <a:p>
            <a:pPr marL="0" indent="0">
              <a:buNone/>
            </a:pPr>
            <a:r>
              <a:rPr lang="en-NZ" sz="2400" dirty="0" smtClean="0"/>
              <a:t>Compared performance of </a:t>
            </a:r>
            <a:r>
              <a:rPr lang="en-NZ" sz="2400" dirty="0" err="1" smtClean="0"/>
              <a:t>GraphEvol</a:t>
            </a:r>
            <a:r>
              <a:rPr lang="en-NZ" sz="2400" dirty="0" smtClean="0"/>
              <a:t> against a tree-based GP approach from the literature.</a:t>
            </a:r>
            <a:endParaRPr lang="en-NZ" sz="2400" dirty="0" smtClean="0"/>
          </a:p>
          <a:p>
            <a:pPr marL="0" indent="0">
              <a:buNone/>
            </a:pPr>
            <a:endParaRPr lang="en-NZ" sz="2400" dirty="0" smtClean="0"/>
          </a:p>
          <a:p>
            <a:pPr marL="0" indent="0">
              <a:buNone/>
            </a:pPr>
            <a:endParaRPr lang="en-NZ" sz="2400" dirty="0" smtClean="0"/>
          </a:p>
        </p:txBody>
      </p:sp>
      <p:sp>
        <p:nvSpPr>
          <p:cNvPr id="7" name="Content Placeholder 2"/>
          <p:cNvSpPr txBox="1">
            <a:spLocks/>
          </p:cNvSpPr>
          <p:nvPr/>
        </p:nvSpPr>
        <p:spPr>
          <a:xfrm>
            <a:off x="990600" y="2209800"/>
            <a:ext cx="6172200"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chemeClr val="accent1"/>
              </a:buClr>
              <a:buFont typeface="Wingdings" panose="05000000000000000000" pitchFamily="2" charset="2"/>
              <a:buChar char="Ø"/>
            </a:pPr>
            <a:r>
              <a:rPr lang="en-NZ" sz="2400" dirty="0" smtClean="0"/>
              <a:t>OWL-S TC and WSC2008 datasets were used.</a:t>
            </a:r>
          </a:p>
          <a:p>
            <a:pPr marL="0" indent="0">
              <a:buFont typeface="Arial" pitchFamily="34" charset="0"/>
              <a:buNone/>
            </a:pPr>
            <a:endParaRPr lang="en-NZ" sz="2400" dirty="0" smtClean="0"/>
          </a:p>
          <a:p>
            <a:pPr marL="0" indent="0">
              <a:buFont typeface="Arial" pitchFamily="34" charset="0"/>
              <a:buNone/>
            </a:pPr>
            <a:endParaRPr lang="en-NZ" sz="2400" dirty="0" smtClean="0"/>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310553204"/>
                  </p:ext>
                </p:extLst>
              </p:nvPr>
            </p:nvGraphicFramePr>
            <p:xfrm>
              <a:off x="1524000" y="2910840"/>
              <a:ext cx="6096000" cy="33375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Parameter</a:t>
                          </a:r>
                          <a:endParaRPr lang="en-AU" dirty="0"/>
                        </a:p>
                      </a:txBody>
                      <a:tcPr/>
                    </a:tc>
                    <a:tc>
                      <a:txBody>
                        <a:bodyPr/>
                        <a:lstStyle/>
                        <a:p>
                          <a:r>
                            <a:rPr lang="en-US" dirty="0" smtClean="0"/>
                            <a:t>Value</a:t>
                          </a:r>
                          <a:endParaRPr lang="en-AU" dirty="0"/>
                        </a:p>
                      </a:txBody>
                      <a:tcPr/>
                    </a:tc>
                  </a:tr>
                  <a:tr h="370840">
                    <a:tc>
                      <a:txBody>
                        <a:bodyPr/>
                        <a:lstStyle/>
                        <a:p>
                          <a:r>
                            <a:rPr lang="en-US" dirty="0" smtClean="0"/>
                            <a:t>Independent</a:t>
                          </a:r>
                          <a:r>
                            <a:rPr lang="en-US" baseline="0" dirty="0" smtClean="0"/>
                            <a:t> runs</a:t>
                          </a:r>
                          <a:endParaRPr lang="en-AU" dirty="0"/>
                        </a:p>
                      </a:txBody>
                      <a:tcPr/>
                    </a:tc>
                    <a:tc>
                      <a:txBody>
                        <a:bodyPr/>
                        <a:lstStyle/>
                        <a:p>
                          <a:r>
                            <a:rPr lang="en-US" dirty="0" smtClean="0"/>
                            <a:t>30</a:t>
                          </a:r>
                          <a:endParaRPr lang="en-AU" dirty="0"/>
                        </a:p>
                      </a:txBody>
                      <a:tcPr/>
                    </a:tc>
                  </a:tr>
                  <a:tr h="370840">
                    <a:tc>
                      <a:txBody>
                        <a:bodyPr/>
                        <a:lstStyle/>
                        <a:p>
                          <a:r>
                            <a:rPr lang="en-US" dirty="0" smtClean="0"/>
                            <a:t>Population size</a:t>
                          </a:r>
                          <a:endParaRPr lang="en-AU" dirty="0"/>
                        </a:p>
                      </a:txBody>
                      <a:tcPr/>
                    </a:tc>
                    <a:tc>
                      <a:txBody>
                        <a:bodyPr/>
                        <a:lstStyle/>
                        <a:p>
                          <a:r>
                            <a:rPr lang="en-US" dirty="0" smtClean="0"/>
                            <a:t>200</a:t>
                          </a:r>
                          <a:endParaRPr lang="en-AU" dirty="0"/>
                        </a:p>
                      </a:txBody>
                      <a:tcPr/>
                    </a:tc>
                  </a:tr>
                  <a:tr h="370840">
                    <a:tc>
                      <a:txBody>
                        <a:bodyPr/>
                        <a:lstStyle/>
                        <a:p>
                          <a:r>
                            <a:rPr lang="en-US" dirty="0" smtClean="0"/>
                            <a:t>Generations</a:t>
                          </a:r>
                          <a:endParaRPr lang="en-AU" dirty="0"/>
                        </a:p>
                      </a:txBody>
                      <a:tcPr/>
                    </a:tc>
                    <a:tc>
                      <a:txBody>
                        <a:bodyPr/>
                        <a:lstStyle/>
                        <a:p>
                          <a:r>
                            <a:rPr lang="en-US" dirty="0" smtClean="0"/>
                            <a:t>20</a:t>
                          </a:r>
                          <a:endParaRPr lang="en-AU" dirty="0"/>
                        </a:p>
                      </a:txBody>
                      <a:tcPr/>
                    </a:tc>
                  </a:tr>
                  <a:tr h="370840">
                    <a:tc>
                      <a:txBody>
                        <a:bodyPr/>
                        <a:lstStyle/>
                        <a:p>
                          <a:r>
                            <a:rPr lang="en-US" dirty="0" smtClean="0"/>
                            <a:t>Mutation</a:t>
                          </a:r>
                          <a:r>
                            <a:rPr lang="en-US" baseline="0" dirty="0" smtClean="0"/>
                            <a:t> probability</a:t>
                          </a:r>
                          <a:endParaRPr lang="en-AU" dirty="0"/>
                        </a:p>
                      </a:txBody>
                      <a:tcPr/>
                    </a:tc>
                    <a:tc>
                      <a:txBody>
                        <a:bodyPr/>
                        <a:lstStyle/>
                        <a:p>
                          <a:r>
                            <a:rPr lang="en-US" dirty="0" smtClean="0"/>
                            <a:t>0.05</a:t>
                          </a:r>
                          <a:endParaRPr lang="en-AU" dirty="0"/>
                        </a:p>
                      </a:txBody>
                      <a:tcPr/>
                    </a:tc>
                  </a:tr>
                  <a:tr h="370840">
                    <a:tc>
                      <a:txBody>
                        <a:bodyPr/>
                        <a:lstStyle/>
                        <a:p>
                          <a:r>
                            <a:rPr lang="en-US" dirty="0" smtClean="0"/>
                            <a:t>Crossover probability</a:t>
                          </a:r>
                          <a:endParaRPr lang="en-AU" dirty="0"/>
                        </a:p>
                      </a:txBody>
                      <a:tcPr/>
                    </a:tc>
                    <a:tc>
                      <a:txBody>
                        <a:bodyPr/>
                        <a:lstStyle/>
                        <a:p>
                          <a:r>
                            <a:rPr lang="en-US" dirty="0" smtClean="0"/>
                            <a:t>0.5</a:t>
                          </a:r>
                          <a:endParaRPr lang="en-AU" dirty="0"/>
                        </a:p>
                      </a:txBody>
                      <a:tcPr/>
                    </a:tc>
                  </a:tr>
                  <a:tr h="370840">
                    <a:tc>
                      <a:txBody>
                        <a:bodyPr/>
                        <a:lstStyle/>
                        <a:p>
                          <a:r>
                            <a:rPr lang="en-US" dirty="0" smtClean="0"/>
                            <a:t>Reproduction probability</a:t>
                          </a:r>
                          <a:endParaRPr lang="en-AU" dirty="0"/>
                        </a:p>
                      </a:txBody>
                      <a:tcPr/>
                    </a:tc>
                    <a:tc>
                      <a:txBody>
                        <a:bodyPr/>
                        <a:lstStyle/>
                        <a:p>
                          <a:r>
                            <a:rPr lang="en-US" dirty="0" smtClean="0"/>
                            <a:t>0.45</a:t>
                          </a:r>
                          <a:endParaRPr lang="en-AU" dirty="0"/>
                        </a:p>
                      </a:txBody>
                      <a:tcPr/>
                    </a:tc>
                  </a:tr>
                  <a:tr h="370840">
                    <a:tc>
                      <a:txBody>
                        <a:bodyPr/>
                        <a:lstStyle/>
                        <a:p>
                          <a:pPr/>
                          <a14:m>
                            <m:oMathPara xmlns:m="http://schemas.openxmlformats.org/officeDocument/2006/math">
                              <m:oMathParaPr>
                                <m:jc m:val="left"/>
                              </m:oMathParaPr>
                              <m:oMath xmlns:m="http://schemas.openxmlformats.org/officeDocument/2006/math">
                                <m:sSub>
                                  <m:sSubPr>
                                    <m:ctrlPr>
                                      <a:rPr lang="en-AU" sz="1800" i="1" smtClean="0">
                                        <a:latin typeface="Cambria Math" panose="02040503050406030204" pitchFamily="18" charset="0"/>
                                      </a:rPr>
                                    </m:ctrlPr>
                                  </m:sSubPr>
                                  <m:e>
                                    <m:r>
                                      <a:rPr lang="en-AU" sz="1800" i="1">
                                        <a:latin typeface="Cambria Math" panose="02040503050406030204" pitchFamily="18" charset="0"/>
                                        <a:ea typeface="Cambria Math" panose="02040503050406030204" pitchFamily="18" charset="0"/>
                                      </a:rPr>
                                      <m:t>𝜔</m:t>
                                    </m:r>
                                  </m:e>
                                  <m:sub>
                                    <m:r>
                                      <a:rPr lang="en-US" sz="1800" b="0" i="1" smtClean="0">
                                        <a:latin typeface="Cambria Math" panose="02040503050406030204" pitchFamily="18" charset="0"/>
                                      </a:rPr>
                                      <m:t>1</m:t>
                                    </m:r>
                                  </m:sub>
                                </m:sSub>
                              </m:oMath>
                            </m:oMathPara>
                          </a14:m>
                          <a:endParaRPr lang="en-AU" dirty="0"/>
                        </a:p>
                      </a:txBody>
                      <a:tcPr/>
                    </a:tc>
                    <a:tc>
                      <a:txBody>
                        <a:bodyPr/>
                        <a:lstStyle/>
                        <a:p>
                          <a:r>
                            <a:rPr lang="en-US" dirty="0" smtClean="0"/>
                            <a:t>0.5</a:t>
                          </a:r>
                          <a:endParaRPr lang="en-AU" dirty="0"/>
                        </a:p>
                      </a:txBody>
                      <a:tcPr/>
                    </a:tc>
                  </a:tr>
                  <a:tr h="370840">
                    <a:tc>
                      <a:txBody>
                        <a:bodyPr/>
                        <a:lstStyle/>
                        <a:p>
                          <a:pPr/>
                          <a14:m>
                            <m:oMathPara xmlns:m="http://schemas.openxmlformats.org/officeDocument/2006/math">
                              <m:oMathParaPr>
                                <m:jc m:val="left"/>
                              </m:oMathParaPr>
                              <m:oMath xmlns:m="http://schemas.openxmlformats.org/officeDocument/2006/math">
                                <m:sSub>
                                  <m:sSubPr>
                                    <m:ctrlPr>
                                      <a:rPr lang="en-AU" sz="1800" i="1" smtClean="0">
                                        <a:latin typeface="Cambria Math" panose="02040503050406030204" pitchFamily="18" charset="0"/>
                                      </a:rPr>
                                    </m:ctrlPr>
                                  </m:sSubPr>
                                  <m:e>
                                    <m:r>
                                      <a:rPr lang="en-AU" sz="1800" i="1">
                                        <a:latin typeface="Cambria Math" panose="02040503050406030204" pitchFamily="18" charset="0"/>
                                        <a:ea typeface="Cambria Math" panose="02040503050406030204" pitchFamily="18" charset="0"/>
                                      </a:rPr>
                                      <m:t>𝜔</m:t>
                                    </m:r>
                                  </m:e>
                                  <m:sub>
                                    <m:r>
                                      <a:rPr lang="en-US" sz="1800" b="0" i="1" smtClean="0">
                                        <a:latin typeface="Cambria Math" panose="02040503050406030204" pitchFamily="18" charset="0"/>
                                      </a:rPr>
                                      <m:t>2</m:t>
                                    </m:r>
                                  </m:sub>
                                </m:sSub>
                              </m:oMath>
                            </m:oMathPara>
                          </a14:m>
                          <a:endParaRPr lang="en-AU" dirty="0"/>
                        </a:p>
                      </a:txBody>
                      <a:tcPr/>
                    </a:tc>
                    <a:tc>
                      <a:txBody>
                        <a:bodyPr/>
                        <a:lstStyle/>
                        <a:p>
                          <a:r>
                            <a:rPr lang="en-US" dirty="0" smtClean="0"/>
                            <a:t>0.5</a:t>
                          </a:r>
                          <a:endParaRPr lang="en-AU" dirty="0"/>
                        </a:p>
                      </a:txBody>
                      <a:tcPr/>
                    </a:tc>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310553204"/>
                  </p:ext>
                </p:extLst>
              </p:nvPr>
            </p:nvGraphicFramePr>
            <p:xfrm>
              <a:off x="1524000" y="2910840"/>
              <a:ext cx="6096000" cy="33375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dirty="0" smtClean="0"/>
                            <a:t>Parameter</a:t>
                          </a:r>
                          <a:endParaRPr lang="en-AU" dirty="0"/>
                        </a:p>
                      </a:txBody>
                      <a:tcPr/>
                    </a:tc>
                    <a:tc>
                      <a:txBody>
                        <a:bodyPr/>
                        <a:lstStyle/>
                        <a:p>
                          <a:r>
                            <a:rPr lang="en-US" dirty="0" smtClean="0"/>
                            <a:t>Value</a:t>
                          </a:r>
                          <a:endParaRPr lang="en-AU" dirty="0"/>
                        </a:p>
                      </a:txBody>
                      <a:tcPr/>
                    </a:tc>
                  </a:tr>
                  <a:tr h="370840">
                    <a:tc>
                      <a:txBody>
                        <a:bodyPr/>
                        <a:lstStyle/>
                        <a:p>
                          <a:r>
                            <a:rPr lang="en-US" dirty="0" smtClean="0"/>
                            <a:t>Independent</a:t>
                          </a:r>
                          <a:r>
                            <a:rPr lang="en-US" baseline="0" dirty="0" smtClean="0"/>
                            <a:t> runs</a:t>
                          </a:r>
                          <a:endParaRPr lang="en-AU" dirty="0"/>
                        </a:p>
                      </a:txBody>
                      <a:tcPr/>
                    </a:tc>
                    <a:tc>
                      <a:txBody>
                        <a:bodyPr/>
                        <a:lstStyle/>
                        <a:p>
                          <a:r>
                            <a:rPr lang="en-US" dirty="0" smtClean="0"/>
                            <a:t>30</a:t>
                          </a:r>
                          <a:endParaRPr lang="en-AU" dirty="0"/>
                        </a:p>
                      </a:txBody>
                      <a:tcPr/>
                    </a:tc>
                  </a:tr>
                  <a:tr h="370840">
                    <a:tc>
                      <a:txBody>
                        <a:bodyPr/>
                        <a:lstStyle/>
                        <a:p>
                          <a:r>
                            <a:rPr lang="en-US" dirty="0" smtClean="0"/>
                            <a:t>Population size</a:t>
                          </a:r>
                          <a:endParaRPr lang="en-AU" dirty="0"/>
                        </a:p>
                      </a:txBody>
                      <a:tcPr/>
                    </a:tc>
                    <a:tc>
                      <a:txBody>
                        <a:bodyPr/>
                        <a:lstStyle/>
                        <a:p>
                          <a:r>
                            <a:rPr lang="en-US" dirty="0" smtClean="0"/>
                            <a:t>200</a:t>
                          </a:r>
                          <a:endParaRPr lang="en-AU" dirty="0"/>
                        </a:p>
                      </a:txBody>
                      <a:tcPr/>
                    </a:tc>
                  </a:tr>
                  <a:tr h="370840">
                    <a:tc>
                      <a:txBody>
                        <a:bodyPr/>
                        <a:lstStyle/>
                        <a:p>
                          <a:r>
                            <a:rPr lang="en-US" dirty="0" smtClean="0"/>
                            <a:t>Generations</a:t>
                          </a:r>
                          <a:endParaRPr lang="en-AU" dirty="0"/>
                        </a:p>
                      </a:txBody>
                      <a:tcPr/>
                    </a:tc>
                    <a:tc>
                      <a:txBody>
                        <a:bodyPr/>
                        <a:lstStyle/>
                        <a:p>
                          <a:r>
                            <a:rPr lang="en-US" dirty="0" smtClean="0"/>
                            <a:t>20</a:t>
                          </a:r>
                          <a:endParaRPr lang="en-AU" dirty="0"/>
                        </a:p>
                      </a:txBody>
                      <a:tcPr/>
                    </a:tc>
                  </a:tr>
                  <a:tr h="370840">
                    <a:tc>
                      <a:txBody>
                        <a:bodyPr/>
                        <a:lstStyle/>
                        <a:p>
                          <a:r>
                            <a:rPr lang="en-US" dirty="0" smtClean="0"/>
                            <a:t>Mutation</a:t>
                          </a:r>
                          <a:r>
                            <a:rPr lang="en-US" baseline="0" dirty="0" smtClean="0"/>
                            <a:t> probability</a:t>
                          </a:r>
                          <a:endParaRPr lang="en-AU" dirty="0"/>
                        </a:p>
                      </a:txBody>
                      <a:tcPr/>
                    </a:tc>
                    <a:tc>
                      <a:txBody>
                        <a:bodyPr/>
                        <a:lstStyle/>
                        <a:p>
                          <a:r>
                            <a:rPr lang="en-US" dirty="0" smtClean="0"/>
                            <a:t>0.05</a:t>
                          </a:r>
                          <a:endParaRPr lang="en-AU" dirty="0"/>
                        </a:p>
                      </a:txBody>
                      <a:tcPr/>
                    </a:tc>
                  </a:tr>
                  <a:tr h="370840">
                    <a:tc>
                      <a:txBody>
                        <a:bodyPr/>
                        <a:lstStyle/>
                        <a:p>
                          <a:r>
                            <a:rPr lang="en-US" dirty="0" smtClean="0"/>
                            <a:t>Crossover probability</a:t>
                          </a:r>
                          <a:endParaRPr lang="en-AU" dirty="0"/>
                        </a:p>
                      </a:txBody>
                      <a:tcPr/>
                    </a:tc>
                    <a:tc>
                      <a:txBody>
                        <a:bodyPr/>
                        <a:lstStyle/>
                        <a:p>
                          <a:r>
                            <a:rPr lang="en-US" dirty="0" smtClean="0"/>
                            <a:t>0.5</a:t>
                          </a:r>
                          <a:endParaRPr lang="en-AU" dirty="0"/>
                        </a:p>
                      </a:txBody>
                      <a:tcPr/>
                    </a:tc>
                  </a:tr>
                  <a:tr h="370840">
                    <a:tc>
                      <a:txBody>
                        <a:bodyPr/>
                        <a:lstStyle/>
                        <a:p>
                          <a:r>
                            <a:rPr lang="en-US" dirty="0" smtClean="0"/>
                            <a:t>Reproduction probability</a:t>
                          </a:r>
                          <a:endParaRPr lang="en-AU" dirty="0"/>
                        </a:p>
                      </a:txBody>
                      <a:tcPr/>
                    </a:tc>
                    <a:tc>
                      <a:txBody>
                        <a:bodyPr/>
                        <a:lstStyle/>
                        <a:p>
                          <a:r>
                            <a:rPr lang="en-US" dirty="0" smtClean="0"/>
                            <a:t>0.45</a:t>
                          </a:r>
                          <a:endParaRPr lang="en-AU" dirty="0"/>
                        </a:p>
                      </a:txBody>
                      <a:tcPr/>
                    </a:tc>
                  </a:tr>
                  <a:tr h="370840">
                    <a:tc>
                      <a:txBody>
                        <a:bodyPr/>
                        <a:lstStyle/>
                        <a:p>
                          <a:endParaRPr lang="en-US"/>
                        </a:p>
                      </a:txBody>
                      <a:tcPr>
                        <a:blipFill rotWithShape="0">
                          <a:blip r:embed="rId3"/>
                          <a:stretch>
                            <a:fillRect l="-400" t="-706557" r="-101000" b="-124590"/>
                          </a:stretch>
                        </a:blipFill>
                      </a:tcPr>
                    </a:tc>
                    <a:tc>
                      <a:txBody>
                        <a:bodyPr/>
                        <a:lstStyle/>
                        <a:p>
                          <a:r>
                            <a:rPr lang="en-US" dirty="0" smtClean="0"/>
                            <a:t>0.5</a:t>
                          </a:r>
                          <a:endParaRPr lang="en-AU" dirty="0"/>
                        </a:p>
                      </a:txBody>
                      <a:tcPr/>
                    </a:tc>
                  </a:tr>
                  <a:tr h="370840">
                    <a:tc>
                      <a:txBody>
                        <a:bodyPr/>
                        <a:lstStyle/>
                        <a:p>
                          <a:endParaRPr lang="en-US"/>
                        </a:p>
                      </a:txBody>
                      <a:tcPr>
                        <a:blipFill rotWithShape="0">
                          <a:blip r:embed="rId3"/>
                          <a:stretch>
                            <a:fillRect l="-400" t="-806557" r="-101000" b="-24590"/>
                          </a:stretch>
                        </a:blipFill>
                      </a:tcPr>
                    </a:tc>
                    <a:tc>
                      <a:txBody>
                        <a:bodyPr/>
                        <a:lstStyle/>
                        <a:p>
                          <a:r>
                            <a:rPr lang="en-US" dirty="0" smtClean="0"/>
                            <a:t>0.5</a:t>
                          </a:r>
                          <a:endParaRPr lang="en-AU" dirty="0"/>
                        </a:p>
                      </a:txBody>
                      <a:tcPr/>
                    </a:tc>
                  </a:tr>
                </a:tbl>
              </a:graphicData>
            </a:graphic>
          </p:graphicFrame>
        </mc:Fallback>
      </mc:AlternateContent>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Results</a:t>
            </a:r>
            <a:endParaRPr lang="en-NZ" sz="3200" b="1"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13</a:t>
            </a:fld>
            <a:endParaRPr lang="en-US" sz="1600" b="1" dirty="0">
              <a:solidFill>
                <a:schemeClr val="tx1"/>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111870957"/>
              </p:ext>
            </p:extLst>
          </p:nvPr>
        </p:nvGraphicFramePr>
        <p:xfrm>
          <a:off x="380998" y="1905000"/>
          <a:ext cx="8305801" cy="3708400"/>
        </p:xfrm>
        <a:graphic>
          <a:graphicData uri="http://schemas.openxmlformats.org/drawingml/2006/table">
            <a:tbl>
              <a:tblPr firstRow="1" bandRow="1">
                <a:tableStyleId>{5C22544A-7EE6-4342-B048-85BDC9FD1C3A}</a:tableStyleId>
              </a:tblPr>
              <a:tblGrid>
                <a:gridCol w="1066802"/>
                <a:gridCol w="1306284"/>
                <a:gridCol w="1055916"/>
                <a:gridCol w="1317170"/>
                <a:gridCol w="1186543"/>
                <a:gridCol w="1077687"/>
                <a:gridCol w="1295399"/>
              </a:tblGrid>
              <a:tr h="370840">
                <a:tc>
                  <a:txBody>
                    <a:bodyPr/>
                    <a:lstStyle/>
                    <a:p>
                      <a:pPr algn="ctr"/>
                      <a:endParaRPr lang="en-AU" dirty="0"/>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noFill/>
                  </a:tcPr>
                </a:tc>
                <a:tc gridSpan="3">
                  <a:txBody>
                    <a:bodyPr/>
                    <a:lstStyle/>
                    <a:p>
                      <a:pPr algn="ctr"/>
                      <a:r>
                        <a:rPr lang="en-US" b="1" dirty="0" err="1" smtClean="0"/>
                        <a:t>GraphEvol</a:t>
                      </a:r>
                      <a:endParaRPr lang="en-AU" b="1" dirty="0"/>
                    </a:p>
                  </a:txBody>
                  <a:tcPr/>
                </a:tc>
                <a:tc hMerge="1">
                  <a:txBody>
                    <a:bodyPr/>
                    <a:lstStyle/>
                    <a:p>
                      <a:endParaRPr lang="en-AU" dirty="0"/>
                    </a:p>
                  </a:txBody>
                  <a:tcPr/>
                </a:tc>
                <a:tc hMerge="1">
                  <a:txBody>
                    <a:bodyPr/>
                    <a:lstStyle/>
                    <a:p>
                      <a:endParaRPr lang="en-AU" dirty="0"/>
                    </a:p>
                  </a:txBody>
                  <a:tcPr/>
                </a:tc>
                <a:tc gridSpan="3">
                  <a:txBody>
                    <a:bodyPr/>
                    <a:lstStyle/>
                    <a:p>
                      <a:pPr algn="ctr"/>
                      <a:r>
                        <a:rPr lang="en-US" dirty="0" smtClean="0"/>
                        <a:t>GP Approach</a:t>
                      </a:r>
                      <a:endParaRPr lang="en-AU" dirty="0"/>
                    </a:p>
                  </a:txBody>
                  <a:tcPr/>
                </a:tc>
                <a:tc hMerge="1">
                  <a:txBody>
                    <a:bodyPr/>
                    <a:lstStyle/>
                    <a:p>
                      <a:endParaRPr lang="en-AU"/>
                    </a:p>
                  </a:txBody>
                  <a:tcPr/>
                </a:tc>
                <a:tc hMerge="1">
                  <a:txBody>
                    <a:bodyPr/>
                    <a:lstStyle/>
                    <a:p>
                      <a:endParaRPr lang="en-AU" dirty="0"/>
                    </a:p>
                  </a:txBody>
                  <a:tcPr/>
                </a:tc>
              </a:tr>
              <a:tr h="370840">
                <a:tc>
                  <a:txBody>
                    <a:bodyPr/>
                    <a:lstStyle/>
                    <a:p>
                      <a:pPr algn="ctr"/>
                      <a:r>
                        <a:rPr lang="en-US" b="1" dirty="0" smtClean="0"/>
                        <a:t>Task</a:t>
                      </a:r>
                      <a:endParaRPr lang="en-AU" b="1" dirty="0"/>
                    </a:p>
                  </a:txBody>
                  <a:tcPr>
                    <a:solidFill>
                      <a:schemeClr val="accent1">
                        <a:lumMod val="60000"/>
                        <a:lumOff val="40000"/>
                      </a:schemeClr>
                    </a:solidFill>
                  </a:tcPr>
                </a:tc>
                <a:tc>
                  <a:txBody>
                    <a:bodyPr/>
                    <a:lstStyle/>
                    <a:p>
                      <a:pPr algn="ctr"/>
                      <a:r>
                        <a:rPr lang="en-US" b="1" dirty="0" smtClean="0"/>
                        <a:t>Time (</a:t>
                      </a:r>
                      <a:r>
                        <a:rPr lang="en-US" b="1" dirty="0" err="1" smtClean="0"/>
                        <a:t>ms</a:t>
                      </a:r>
                      <a:r>
                        <a:rPr lang="en-US" b="1" dirty="0" smtClean="0"/>
                        <a:t>)</a:t>
                      </a:r>
                      <a:endParaRPr lang="en-AU" b="1" dirty="0"/>
                    </a:p>
                  </a:txBody>
                  <a:tcPr>
                    <a:solidFill>
                      <a:schemeClr val="accent1">
                        <a:lumMod val="60000"/>
                        <a:lumOff val="40000"/>
                      </a:schemeClr>
                    </a:solidFill>
                  </a:tcPr>
                </a:tc>
                <a:tc>
                  <a:txBody>
                    <a:bodyPr/>
                    <a:lstStyle/>
                    <a:p>
                      <a:r>
                        <a:rPr lang="en-US" b="1" dirty="0" err="1" smtClean="0"/>
                        <a:t>runPath</a:t>
                      </a:r>
                      <a:endParaRPr lang="en-AU" b="1" dirty="0"/>
                    </a:p>
                  </a:txBody>
                  <a:tcPr>
                    <a:solidFill>
                      <a:schemeClr val="accent1">
                        <a:lumMod val="60000"/>
                        <a:lumOff val="40000"/>
                      </a:schemeClr>
                    </a:solidFill>
                  </a:tcPr>
                </a:tc>
                <a:tc>
                  <a:txBody>
                    <a:bodyPr/>
                    <a:lstStyle/>
                    <a:p>
                      <a:r>
                        <a:rPr lang="en-US" b="1" dirty="0" smtClean="0"/>
                        <a:t>#</a:t>
                      </a:r>
                      <a:r>
                        <a:rPr lang="en-US" b="1" dirty="0" err="1" smtClean="0"/>
                        <a:t>atomServ</a:t>
                      </a:r>
                      <a:endParaRPr lang="en-AU" b="1" dirty="0"/>
                    </a:p>
                  </a:txBody>
                  <a:tcPr>
                    <a:solidFill>
                      <a:schemeClr val="accent1">
                        <a:lumMod val="60000"/>
                        <a:lumOff val="40000"/>
                      </a:schemeClr>
                    </a:solidFill>
                  </a:tcPr>
                </a:tc>
                <a:tc>
                  <a:txBody>
                    <a:bodyPr/>
                    <a:lstStyle/>
                    <a:p>
                      <a:r>
                        <a:rPr lang="en-US" b="1" dirty="0" smtClean="0"/>
                        <a:t>Time (</a:t>
                      </a:r>
                      <a:r>
                        <a:rPr lang="en-US" b="1" dirty="0" err="1" smtClean="0"/>
                        <a:t>ms</a:t>
                      </a:r>
                      <a:r>
                        <a:rPr lang="en-US" b="1" dirty="0" smtClean="0"/>
                        <a:t>)</a:t>
                      </a:r>
                      <a:endParaRPr lang="en-AU" b="1" dirty="0"/>
                    </a:p>
                  </a:txBody>
                  <a:tcPr>
                    <a:solidFill>
                      <a:schemeClr val="accent1">
                        <a:lumMod val="60000"/>
                        <a:lumOff val="40000"/>
                      </a:schemeClr>
                    </a:solidFill>
                  </a:tcPr>
                </a:tc>
                <a:tc>
                  <a:txBody>
                    <a:bodyPr/>
                    <a:lstStyle/>
                    <a:p>
                      <a:r>
                        <a:rPr lang="en-US" b="1" dirty="0" err="1" smtClean="0"/>
                        <a:t>runPath</a:t>
                      </a:r>
                      <a:endParaRPr lang="en-AU" b="1" dirty="0"/>
                    </a:p>
                  </a:txBody>
                  <a:tcPr>
                    <a:solidFill>
                      <a:schemeClr val="accent1">
                        <a:lumMod val="60000"/>
                        <a:lumOff val="40000"/>
                      </a:schemeClr>
                    </a:solidFill>
                  </a:tcPr>
                </a:tc>
                <a:tc>
                  <a:txBody>
                    <a:bodyPr/>
                    <a:lstStyle/>
                    <a:p>
                      <a:r>
                        <a:rPr lang="en-US" b="1" dirty="0" smtClean="0"/>
                        <a:t>#</a:t>
                      </a:r>
                      <a:r>
                        <a:rPr lang="en-US" b="1" dirty="0" err="1" smtClean="0"/>
                        <a:t>atomServ</a:t>
                      </a:r>
                      <a:endParaRPr lang="en-AU" b="1" dirty="0"/>
                    </a:p>
                  </a:txBody>
                  <a:tcPr>
                    <a:solidFill>
                      <a:schemeClr val="accent1">
                        <a:lumMod val="60000"/>
                        <a:lumOff val="40000"/>
                      </a:schemeClr>
                    </a:solidFill>
                  </a:tcPr>
                </a:tc>
              </a:tr>
              <a:tr h="370840">
                <a:tc>
                  <a:txBody>
                    <a:bodyPr/>
                    <a:lstStyle/>
                    <a:p>
                      <a:pPr algn="ctr"/>
                      <a:r>
                        <a:rPr lang="en-US" dirty="0" smtClean="0"/>
                        <a:t>OWL-S-1</a:t>
                      </a:r>
                      <a:endParaRPr lang="en-AU" dirty="0"/>
                    </a:p>
                  </a:txBody>
                  <a:tcPr/>
                </a:tc>
                <a:tc>
                  <a:txBody>
                    <a:bodyPr/>
                    <a:lstStyle/>
                    <a:p>
                      <a:pPr algn="ctr"/>
                      <a:r>
                        <a:rPr lang="en-US" dirty="0" smtClean="0"/>
                        <a:t>469.6</a:t>
                      </a:r>
                      <a:endParaRPr lang="en-AU" dirty="0"/>
                    </a:p>
                  </a:txBody>
                  <a:tcPr/>
                </a:tc>
                <a:tc>
                  <a:txBody>
                    <a:bodyPr/>
                    <a:lstStyle/>
                    <a:p>
                      <a:pPr algn="ctr"/>
                      <a:r>
                        <a:rPr lang="en-US" dirty="0" smtClean="0"/>
                        <a:t>1</a:t>
                      </a:r>
                      <a:endParaRPr lang="en-AU" dirty="0"/>
                    </a:p>
                  </a:txBody>
                  <a:tcPr>
                    <a:solidFill>
                      <a:schemeClr val="accent6">
                        <a:lumMod val="20000"/>
                        <a:lumOff val="80000"/>
                      </a:schemeClr>
                    </a:solidFill>
                  </a:tcPr>
                </a:tc>
                <a:tc>
                  <a:txBody>
                    <a:bodyPr/>
                    <a:lstStyle/>
                    <a:p>
                      <a:pPr algn="ctr"/>
                      <a:r>
                        <a:rPr lang="en-US" dirty="0" smtClean="0"/>
                        <a:t>1</a:t>
                      </a:r>
                      <a:endParaRPr lang="en-AU" dirty="0"/>
                    </a:p>
                  </a:txBody>
                  <a:tcPr>
                    <a:solidFill>
                      <a:schemeClr val="accent6">
                        <a:lumMod val="20000"/>
                        <a:lumOff val="80000"/>
                      </a:schemeClr>
                    </a:solidFill>
                  </a:tcPr>
                </a:tc>
                <a:tc>
                  <a:txBody>
                    <a:bodyPr/>
                    <a:lstStyle/>
                    <a:p>
                      <a:pPr algn="ctr"/>
                      <a:r>
                        <a:rPr lang="en-US" dirty="0" smtClean="0"/>
                        <a:t>749.0</a:t>
                      </a:r>
                      <a:endParaRPr lang="en-AU" dirty="0"/>
                    </a:p>
                  </a:txBody>
                  <a:tcPr/>
                </a:tc>
                <a:tc>
                  <a:txBody>
                    <a:bodyPr/>
                    <a:lstStyle/>
                    <a:p>
                      <a:pPr algn="ctr"/>
                      <a:r>
                        <a:rPr lang="en-US" dirty="0" smtClean="0"/>
                        <a:t>1</a:t>
                      </a:r>
                      <a:endParaRPr lang="en-AU" dirty="0"/>
                    </a:p>
                  </a:txBody>
                  <a:tcPr/>
                </a:tc>
                <a:tc>
                  <a:txBody>
                    <a:bodyPr/>
                    <a:lstStyle/>
                    <a:p>
                      <a:pPr algn="ctr"/>
                      <a:r>
                        <a:rPr lang="en-US" dirty="0" smtClean="0"/>
                        <a:t>1</a:t>
                      </a:r>
                      <a:endParaRPr lang="en-AU"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OWL-S-2</a:t>
                      </a:r>
                      <a:endParaRPr lang="en-AU" dirty="0" smtClean="0"/>
                    </a:p>
                  </a:txBody>
                  <a:tcPr/>
                </a:tc>
                <a:tc>
                  <a:txBody>
                    <a:bodyPr/>
                    <a:lstStyle/>
                    <a:p>
                      <a:pPr algn="ctr"/>
                      <a:r>
                        <a:rPr lang="en-US" dirty="0" smtClean="0"/>
                        <a:t>326.7</a:t>
                      </a:r>
                      <a:endParaRPr lang="en-AU"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 </a:t>
                      </a:r>
                      <a:r>
                        <a:rPr lang="en-US" sz="1400" dirty="0" smtClean="0"/>
                        <a:t>↓</a:t>
                      </a:r>
                      <a:endParaRPr lang="en-AU" sz="1400" dirty="0" smtClean="0"/>
                    </a:p>
                  </a:txBody>
                  <a:tcP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 </a:t>
                      </a:r>
                      <a:r>
                        <a:rPr lang="en-US" sz="1400" dirty="0" smtClean="0"/>
                        <a:t>↓</a:t>
                      </a:r>
                      <a:endParaRPr lang="en-AU" sz="1400" dirty="0" smtClean="0"/>
                    </a:p>
                  </a:txBody>
                  <a:tcPr>
                    <a:solidFill>
                      <a:schemeClr val="accent6">
                        <a:lumMod val="40000"/>
                        <a:lumOff val="60000"/>
                      </a:schemeClr>
                    </a:solidFill>
                  </a:tcPr>
                </a:tc>
                <a:tc>
                  <a:txBody>
                    <a:bodyPr/>
                    <a:lstStyle/>
                    <a:p>
                      <a:pPr algn="ctr"/>
                      <a:r>
                        <a:rPr lang="en-US" dirty="0" smtClean="0"/>
                        <a:t>484.0</a:t>
                      </a:r>
                      <a:endParaRPr lang="en-AU" dirty="0"/>
                    </a:p>
                  </a:txBody>
                  <a:tcPr/>
                </a:tc>
                <a:tc>
                  <a:txBody>
                    <a:bodyPr/>
                    <a:lstStyle/>
                    <a:p>
                      <a:pPr algn="ctr"/>
                      <a:r>
                        <a:rPr lang="en-US" dirty="0" smtClean="0"/>
                        <a:t>2</a:t>
                      </a:r>
                      <a:endParaRPr lang="en-AU" dirty="0"/>
                    </a:p>
                  </a:txBody>
                  <a:tcPr/>
                </a:tc>
                <a:tc>
                  <a:txBody>
                    <a:bodyPr/>
                    <a:lstStyle/>
                    <a:p>
                      <a:pPr algn="ctr"/>
                      <a:r>
                        <a:rPr lang="en-US" dirty="0" smtClean="0"/>
                        <a:t>2</a:t>
                      </a:r>
                      <a:endParaRPr lang="en-AU"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OWL-S-3</a:t>
                      </a:r>
                      <a:endParaRPr lang="en-AU" dirty="0" smtClean="0"/>
                    </a:p>
                  </a:txBody>
                  <a:tcPr/>
                </a:tc>
                <a:tc>
                  <a:txBody>
                    <a:bodyPr/>
                    <a:lstStyle/>
                    <a:p>
                      <a:pPr algn="ctr"/>
                      <a:r>
                        <a:rPr lang="en-US" dirty="0" smtClean="0"/>
                        <a:t>517.2</a:t>
                      </a:r>
                      <a:endParaRPr lang="en-AU" dirty="0"/>
                    </a:p>
                  </a:txBody>
                  <a:tcPr/>
                </a:tc>
                <a:tc>
                  <a:txBody>
                    <a:bodyPr/>
                    <a:lstStyle/>
                    <a:p>
                      <a:pPr algn="ctr"/>
                      <a:r>
                        <a:rPr lang="en-US" dirty="0" smtClean="0"/>
                        <a:t>2</a:t>
                      </a:r>
                      <a:endParaRPr lang="en-AU" dirty="0"/>
                    </a:p>
                  </a:txBody>
                  <a:tcPr>
                    <a:solidFill>
                      <a:schemeClr val="accent6">
                        <a:lumMod val="20000"/>
                        <a:lumOff val="80000"/>
                      </a:schemeClr>
                    </a:solidFill>
                  </a:tcPr>
                </a:tc>
                <a:tc>
                  <a:txBody>
                    <a:bodyPr/>
                    <a:lstStyle/>
                    <a:p>
                      <a:pPr algn="ctr"/>
                      <a:r>
                        <a:rPr lang="en-US" dirty="0" smtClean="0"/>
                        <a:t>2</a:t>
                      </a:r>
                      <a:endParaRPr lang="en-AU" dirty="0"/>
                    </a:p>
                  </a:txBody>
                  <a:tcPr>
                    <a:solidFill>
                      <a:schemeClr val="accent6">
                        <a:lumMod val="20000"/>
                        <a:lumOff val="80000"/>
                      </a:schemeClr>
                    </a:solidFill>
                  </a:tcPr>
                </a:tc>
                <a:tc>
                  <a:txBody>
                    <a:bodyPr/>
                    <a:lstStyle/>
                    <a:p>
                      <a:pPr algn="ctr"/>
                      <a:r>
                        <a:rPr lang="en-US" dirty="0" smtClean="0"/>
                        <a:t>473.6</a:t>
                      </a:r>
                      <a:endParaRPr lang="en-AU" dirty="0"/>
                    </a:p>
                  </a:txBody>
                  <a:tcPr/>
                </a:tc>
                <a:tc>
                  <a:txBody>
                    <a:bodyPr/>
                    <a:lstStyle/>
                    <a:p>
                      <a:pPr algn="ctr"/>
                      <a:r>
                        <a:rPr lang="en-US" dirty="0" smtClean="0"/>
                        <a:t>2</a:t>
                      </a:r>
                      <a:endParaRPr lang="en-AU" dirty="0"/>
                    </a:p>
                  </a:txBody>
                  <a:tcPr/>
                </a:tc>
                <a:tc>
                  <a:txBody>
                    <a:bodyPr/>
                    <a:lstStyle/>
                    <a:p>
                      <a:pPr algn="ctr"/>
                      <a:r>
                        <a:rPr lang="en-US" dirty="0" smtClean="0"/>
                        <a:t>2</a:t>
                      </a:r>
                      <a:endParaRPr lang="en-AU"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OWL-S-4</a:t>
                      </a:r>
                      <a:endParaRPr lang="en-AU" dirty="0" smtClean="0"/>
                    </a:p>
                  </a:txBody>
                  <a:tcPr/>
                </a:tc>
                <a:tc>
                  <a:txBody>
                    <a:bodyPr/>
                    <a:lstStyle/>
                    <a:p>
                      <a:pPr algn="ctr"/>
                      <a:r>
                        <a:rPr lang="en-US" dirty="0" smtClean="0"/>
                        <a:t>674.2</a:t>
                      </a:r>
                      <a:endParaRPr lang="en-AU"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 </a:t>
                      </a:r>
                      <a:r>
                        <a:rPr lang="en-US" sz="1400" dirty="0" smtClean="0"/>
                        <a:t>↓</a:t>
                      </a:r>
                      <a:endParaRPr lang="en-AU" sz="1400" dirty="0" smtClean="0"/>
                    </a:p>
                  </a:txBody>
                  <a:tcP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4 </a:t>
                      </a:r>
                      <a:r>
                        <a:rPr lang="en-US" sz="1400" dirty="0" smtClean="0"/>
                        <a:t>↓</a:t>
                      </a:r>
                      <a:endParaRPr lang="en-AU" sz="1400" dirty="0" smtClean="0"/>
                    </a:p>
                  </a:txBody>
                  <a:tcPr>
                    <a:solidFill>
                      <a:schemeClr val="accent6">
                        <a:lumMod val="40000"/>
                        <a:lumOff val="60000"/>
                      </a:schemeClr>
                    </a:solidFill>
                  </a:tcPr>
                </a:tc>
                <a:tc>
                  <a:txBody>
                    <a:bodyPr/>
                    <a:lstStyle/>
                    <a:p>
                      <a:pPr algn="ctr"/>
                      <a:r>
                        <a:rPr lang="en-US" dirty="0" smtClean="0"/>
                        <a:t>3010.2</a:t>
                      </a:r>
                      <a:endParaRPr lang="en-AU" dirty="0"/>
                    </a:p>
                  </a:txBody>
                  <a:tcPr/>
                </a:tc>
                <a:tc>
                  <a:txBody>
                    <a:bodyPr/>
                    <a:lstStyle/>
                    <a:p>
                      <a:pPr algn="ctr"/>
                      <a:r>
                        <a:rPr lang="en-US" dirty="0" smtClean="0"/>
                        <a:t>2.2</a:t>
                      </a:r>
                      <a:endParaRPr lang="en-AU" dirty="0"/>
                    </a:p>
                  </a:txBody>
                  <a:tcPr/>
                </a:tc>
                <a:tc>
                  <a:txBody>
                    <a:bodyPr/>
                    <a:lstStyle/>
                    <a:p>
                      <a:pPr algn="ctr"/>
                      <a:r>
                        <a:rPr lang="en-US" dirty="0" smtClean="0"/>
                        <a:t>5.7</a:t>
                      </a:r>
                      <a:endParaRPr lang="en-AU" dirty="0"/>
                    </a:p>
                  </a:txBody>
                  <a:tcPr/>
                </a:tc>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OWL-S-5</a:t>
                      </a:r>
                      <a:endParaRPr lang="en-AU" dirty="0" smtClean="0"/>
                    </a:p>
                  </a:txBody>
                  <a:tcPr/>
                </a:tc>
                <a:tc>
                  <a:txBody>
                    <a:bodyPr/>
                    <a:lstStyle/>
                    <a:p>
                      <a:pPr algn="ctr"/>
                      <a:r>
                        <a:rPr lang="en-US" dirty="0" smtClean="0"/>
                        <a:t>472.2</a:t>
                      </a:r>
                      <a:endParaRPr lang="en-AU" dirty="0"/>
                    </a:p>
                  </a:txBody>
                  <a:tcPr/>
                </a:tc>
                <a:tc>
                  <a:txBody>
                    <a:bodyPr/>
                    <a:lstStyle/>
                    <a:p>
                      <a:pPr algn="ctr"/>
                      <a:r>
                        <a:rPr lang="en-US" dirty="0" smtClean="0"/>
                        <a:t>1</a:t>
                      </a:r>
                      <a:endParaRPr lang="en-AU" dirty="0"/>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 </a:t>
                      </a:r>
                      <a:r>
                        <a:rPr lang="en-US" sz="1400" dirty="0" smtClean="0"/>
                        <a:t>↓</a:t>
                      </a:r>
                      <a:endParaRPr lang="en-AU" sz="1400" dirty="0" smtClean="0"/>
                    </a:p>
                  </a:txBody>
                  <a:tcPr>
                    <a:solidFill>
                      <a:schemeClr val="accent6">
                        <a:lumMod val="20000"/>
                        <a:lumOff val="80000"/>
                      </a:schemeClr>
                    </a:solidFill>
                  </a:tcPr>
                </a:tc>
                <a:tc>
                  <a:txBody>
                    <a:bodyPr/>
                    <a:lstStyle/>
                    <a:p>
                      <a:pPr algn="ctr"/>
                      <a:r>
                        <a:rPr lang="en-US" dirty="0" smtClean="0"/>
                        <a:t>1098.3</a:t>
                      </a:r>
                      <a:endParaRPr lang="en-AU" dirty="0"/>
                    </a:p>
                  </a:txBody>
                  <a:tcPr/>
                </a:tc>
                <a:tc>
                  <a:txBody>
                    <a:bodyPr/>
                    <a:lstStyle/>
                    <a:p>
                      <a:pPr algn="ctr"/>
                      <a:r>
                        <a:rPr lang="en-US" dirty="0" smtClean="0"/>
                        <a:t>1</a:t>
                      </a:r>
                      <a:endParaRPr lang="en-AU" dirty="0"/>
                    </a:p>
                  </a:txBody>
                  <a:tcPr/>
                </a:tc>
                <a:tc>
                  <a:txBody>
                    <a:bodyPr/>
                    <a:lstStyle/>
                    <a:p>
                      <a:pPr algn="ctr"/>
                      <a:r>
                        <a:rPr lang="en-US" dirty="0" smtClean="0"/>
                        <a:t>3.3</a:t>
                      </a:r>
                      <a:endParaRPr lang="en-AU" dirty="0"/>
                    </a:p>
                  </a:txBody>
                  <a:tcPr/>
                </a:tc>
              </a:tr>
              <a:tr h="370840">
                <a:tc>
                  <a:txBody>
                    <a:bodyPr/>
                    <a:lstStyle/>
                    <a:p>
                      <a:pPr algn="ctr"/>
                      <a:r>
                        <a:rPr lang="en-US" dirty="0" smtClean="0"/>
                        <a:t>WSC-1</a:t>
                      </a:r>
                      <a:endParaRPr lang="en-AU" dirty="0"/>
                    </a:p>
                  </a:txBody>
                  <a:tcPr/>
                </a:tc>
                <a:tc>
                  <a:txBody>
                    <a:bodyPr/>
                    <a:lstStyle/>
                    <a:p>
                      <a:pPr algn="ctr"/>
                      <a:r>
                        <a:rPr lang="en-US" dirty="0" smtClean="0"/>
                        <a:t>699.4</a:t>
                      </a:r>
                      <a:endParaRPr lang="en-AU"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 </a:t>
                      </a:r>
                      <a:r>
                        <a:rPr lang="en-US" sz="1400" dirty="0" smtClean="0"/>
                        <a:t>↓</a:t>
                      </a:r>
                      <a:endParaRPr lang="en-AU" sz="1400" dirty="0" smtClean="0"/>
                    </a:p>
                  </a:txBody>
                  <a:tcP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10 </a:t>
                      </a:r>
                      <a:r>
                        <a:rPr lang="en-US" sz="1400" dirty="0" smtClean="0"/>
                        <a:t>↓</a:t>
                      </a:r>
                      <a:endParaRPr lang="en-AU" sz="1400" dirty="0" smtClean="0"/>
                    </a:p>
                  </a:txBody>
                  <a:tcPr>
                    <a:solidFill>
                      <a:schemeClr val="accent6">
                        <a:lumMod val="40000"/>
                        <a:lumOff val="60000"/>
                      </a:schemeClr>
                    </a:solidFill>
                  </a:tcPr>
                </a:tc>
                <a:tc>
                  <a:txBody>
                    <a:bodyPr/>
                    <a:lstStyle/>
                    <a:p>
                      <a:pPr algn="ctr"/>
                      <a:r>
                        <a:rPr lang="en-US" dirty="0" smtClean="0"/>
                        <a:t>6919.7</a:t>
                      </a:r>
                      <a:endParaRPr lang="en-AU" dirty="0"/>
                    </a:p>
                  </a:txBody>
                  <a:tcPr/>
                </a:tc>
                <a:tc>
                  <a:txBody>
                    <a:bodyPr/>
                    <a:lstStyle/>
                    <a:p>
                      <a:pPr algn="ctr"/>
                      <a:r>
                        <a:rPr lang="en-US" dirty="0" smtClean="0"/>
                        <a:t>6</a:t>
                      </a:r>
                      <a:endParaRPr lang="en-AU" dirty="0"/>
                    </a:p>
                  </a:txBody>
                  <a:tcPr/>
                </a:tc>
                <a:tc>
                  <a:txBody>
                    <a:bodyPr/>
                    <a:lstStyle/>
                    <a:p>
                      <a:pPr algn="ctr"/>
                      <a:r>
                        <a:rPr lang="en-US" dirty="0" smtClean="0"/>
                        <a:t>15.8</a:t>
                      </a:r>
                      <a:endParaRPr lang="en-AU" dirty="0"/>
                    </a:p>
                  </a:txBody>
                  <a:tcPr/>
                </a:tc>
              </a:tr>
              <a:tr h="370840">
                <a:tc>
                  <a:txBody>
                    <a:bodyPr/>
                    <a:lstStyle/>
                    <a:p>
                      <a:pPr algn="ctr"/>
                      <a:r>
                        <a:rPr lang="en-US" dirty="0" smtClean="0"/>
                        <a:t>WSC-2</a:t>
                      </a:r>
                      <a:endParaRPr lang="en-AU" dirty="0"/>
                    </a:p>
                  </a:txBody>
                  <a:tcPr/>
                </a:tc>
                <a:tc>
                  <a:txBody>
                    <a:bodyPr/>
                    <a:lstStyle/>
                    <a:p>
                      <a:pPr algn="ctr"/>
                      <a:r>
                        <a:rPr lang="en-US" dirty="0" smtClean="0"/>
                        <a:t>734.6</a:t>
                      </a:r>
                      <a:endParaRPr lang="en-AU"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3 </a:t>
                      </a:r>
                      <a:r>
                        <a:rPr lang="en-US" sz="1400" dirty="0" smtClean="0"/>
                        <a:t>↓</a:t>
                      </a:r>
                      <a:endParaRPr lang="en-AU" sz="1400" dirty="0" smtClean="0"/>
                    </a:p>
                  </a:txBody>
                  <a:tcPr>
                    <a:solidFill>
                      <a:schemeClr val="accent6">
                        <a:lumMod val="20000"/>
                        <a:lumOff val="8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5 </a:t>
                      </a:r>
                      <a:r>
                        <a:rPr lang="en-US" sz="1400" dirty="0" smtClean="0"/>
                        <a:t>↓</a:t>
                      </a:r>
                      <a:endParaRPr lang="en-AU" sz="1400" dirty="0" smtClean="0"/>
                    </a:p>
                  </a:txBody>
                  <a:tcPr>
                    <a:solidFill>
                      <a:schemeClr val="accent6">
                        <a:lumMod val="20000"/>
                        <a:lumOff val="80000"/>
                      </a:schemeClr>
                    </a:solidFill>
                  </a:tcPr>
                </a:tc>
                <a:tc>
                  <a:txBody>
                    <a:bodyPr/>
                    <a:lstStyle/>
                    <a:p>
                      <a:pPr algn="ctr"/>
                      <a:r>
                        <a:rPr lang="en-US" dirty="0" smtClean="0"/>
                        <a:t>11137.2</a:t>
                      </a:r>
                      <a:endParaRPr lang="en-AU" dirty="0"/>
                    </a:p>
                  </a:txBody>
                  <a:tcPr/>
                </a:tc>
                <a:tc>
                  <a:txBody>
                    <a:bodyPr/>
                    <a:lstStyle/>
                    <a:p>
                      <a:pPr algn="ctr"/>
                      <a:r>
                        <a:rPr lang="en-US" dirty="0" smtClean="0"/>
                        <a:t>3.5</a:t>
                      </a:r>
                      <a:endParaRPr lang="en-AU" dirty="0"/>
                    </a:p>
                  </a:txBody>
                  <a:tcPr/>
                </a:tc>
                <a:tc>
                  <a:txBody>
                    <a:bodyPr/>
                    <a:lstStyle/>
                    <a:p>
                      <a:pPr algn="ctr"/>
                      <a:r>
                        <a:rPr lang="en-US" dirty="0" smtClean="0"/>
                        <a:t>6</a:t>
                      </a:r>
                      <a:endParaRPr lang="en-AU" dirty="0"/>
                    </a:p>
                  </a:txBody>
                  <a:tcPr/>
                </a:tc>
              </a:tr>
              <a:tr h="370840">
                <a:tc>
                  <a:txBody>
                    <a:bodyPr/>
                    <a:lstStyle/>
                    <a:p>
                      <a:pPr algn="ctr"/>
                      <a:r>
                        <a:rPr lang="en-US" dirty="0" smtClean="0"/>
                        <a:t>WSC-5</a:t>
                      </a:r>
                      <a:endParaRPr lang="en-AU" dirty="0"/>
                    </a:p>
                  </a:txBody>
                  <a:tcPr/>
                </a:tc>
                <a:tc>
                  <a:txBody>
                    <a:bodyPr/>
                    <a:lstStyle/>
                    <a:p>
                      <a:pPr algn="ctr"/>
                      <a:r>
                        <a:rPr lang="en-US" dirty="0" smtClean="0"/>
                        <a:t>918.4</a:t>
                      </a:r>
                      <a:endParaRPr lang="en-AU"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8 </a:t>
                      </a:r>
                      <a:r>
                        <a:rPr lang="en-US" sz="1400" dirty="0" smtClean="0"/>
                        <a:t>↓</a:t>
                      </a:r>
                      <a:endParaRPr lang="en-AU" sz="1400" dirty="0" smtClean="0"/>
                    </a:p>
                  </a:txBody>
                  <a:tcPr>
                    <a:solidFill>
                      <a:schemeClr val="accent6">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20 </a:t>
                      </a:r>
                      <a:r>
                        <a:rPr lang="en-US" sz="1400" dirty="0" smtClean="0"/>
                        <a:t>↓</a:t>
                      </a:r>
                      <a:endParaRPr lang="en-AU" sz="1400" dirty="0" smtClean="0"/>
                    </a:p>
                  </a:txBody>
                  <a:tcPr>
                    <a:solidFill>
                      <a:schemeClr val="accent6">
                        <a:lumMod val="40000"/>
                        <a:lumOff val="60000"/>
                      </a:schemeClr>
                    </a:solidFill>
                  </a:tcPr>
                </a:tc>
                <a:tc>
                  <a:txBody>
                    <a:bodyPr/>
                    <a:lstStyle/>
                    <a:p>
                      <a:pPr algn="ctr"/>
                      <a:r>
                        <a:rPr lang="en-US" dirty="0" smtClean="0"/>
                        <a:t>95360.2</a:t>
                      </a:r>
                      <a:endParaRPr lang="en-AU" dirty="0"/>
                    </a:p>
                  </a:txBody>
                  <a:tcPr/>
                </a:tc>
                <a:tc>
                  <a:txBody>
                    <a:bodyPr/>
                    <a:lstStyle/>
                    <a:p>
                      <a:pPr algn="ctr"/>
                      <a:r>
                        <a:rPr lang="en-US" dirty="0" smtClean="0"/>
                        <a:t>9.2</a:t>
                      </a:r>
                      <a:endParaRPr lang="en-AU" dirty="0"/>
                    </a:p>
                  </a:txBody>
                  <a:tcPr/>
                </a:tc>
                <a:tc>
                  <a:txBody>
                    <a:bodyPr/>
                    <a:lstStyle/>
                    <a:p>
                      <a:pPr algn="ctr"/>
                      <a:r>
                        <a:rPr lang="en-US" dirty="0" smtClean="0"/>
                        <a:t>49.9</a:t>
                      </a:r>
                      <a:endParaRPr lang="en-AU" dirty="0"/>
                    </a:p>
                  </a:txBody>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a:t>
            </a:r>
            <a:r>
              <a:rPr lang="en-NZ" sz="3200" b="1" dirty="0" smtClean="0"/>
              <a:t>Conclusion</a:t>
            </a:r>
            <a:endParaRPr lang="en-NZ" sz="3200" b="1"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14</a:t>
            </a:fld>
            <a:endParaRPr lang="en-US" sz="1600" b="1" dirty="0">
              <a:solidFill>
                <a:schemeClr val="tx1"/>
              </a:solidFill>
            </a:endParaRPr>
          </a:p>
        </p:txBody>
      </p:sp>
      <p:sp>
        <p:nvSpPr>
          <p:cNvPr id="5" name="Content Placeholder 4"/>
          <p:cNvSpPr>
            <a:spLocks noGrp="1"/>
          </p:cNvSpPr>
          <p:nvPr>
            <p:ph idx="1"/>
          </p:nvPr>
        </p:nvSpPr>
        <p:spPr>
          <a:xfrm>
            <a:off x="609600" y="1752600"/>
            <a:ext cx="7829550" cy="2667000"/>
          </a:xfrm>
        </p:spPr>
        <p:txBody>
          <a:bodyPr>
            <a:normAutofit/>
          </a:bodyPr>
          <a:lstStyle/>
          <a:p>
            <a:pPr>
              <a:buClr>
                <a:schemeClr val="accent1"/>
              </a:buClr>
              <a:buFont typeface="Wingdings" panose="05000000000000000000" pitchFamily="2" charset="2"/>
              <a:buChar char="Ø"/>
            </a:pPr>
            <a:r>
              <a:rPr lang="en-NZ" sz="2400" dirty="0" err="1" smtClean="0"/>
              <a:t>GraphEvol</a:t>
            </a:r>
            <a:r>
              <a:rPr lang="en-NZ" sz="2400" dirty="0" smtClean="0"/>
              <a:t> represents solutions directly as graphs</a:t>
            </a:r>
          </a:p>
          <a:p>
            <a:pPr lvl="1">
              <a:buClr>
                <a:schemeClr val="accent1"/>
              </a:buClr>
              <a:buFont typeface="Wingdings" panose="05000000000000000000" pitchFamily="2" charset="2"/>
              <a:buChar char="§"/>
            </a:pPr>
            <a:r>
              <a:rPr lang="en-NZ" sz="2400" dirty="0" smtClean="0"/>
              <a:t>Relies on graph-building algorithm</a:t>
            </a:r>
          </a:p>
          <a:p>
            <a:pPr lvl="1">
              <a:buClr>
                <a:schemeClr val="accent1"/>
              </a:buClr>
              <a:buFont typeface="Wingdings" panose="05000000000000000000" pitchFamily="2" charset="2"/>
              <a:buChar char="§"/>
            </a:pPr>
            <a:r>
              <a:rPr lang="en-NZ" sz="2400" dirty="0" smtClean="0"/>
              <a:t>Uses modified crossover and mutation</a:t>
            </a:r>
          </a:p>
          <a:p>
            <a:pPr marL="457200" lvl="1" indent="0">
              <a:buClr>
                <a:schemeClr val="accent1"/>
              </a:buClr>
              <a:buNone/>
            </a:pPr>
            <a:endParaRPr lang="en-NZ" sz="2400" dirty="0" smtClean="0"/>
          </a:p>
          <a:p>
            <a:pPr>
              <a:buClr>
                <a:schemeClr val="accent1"/>
              </a:buClr>
              <a:buFont typeface="Wingdings" panose="05000000000000000000" pitchFamily="2" charset="2"/>
              <a:buChar char="Ø"/>
            </a:pPr>
            <a:r>
              <a:rPr lang="en-NZ" sz="2400" dirty="0" smtClean="0"/>
              <a:t>Experiment results showed </a:t>
            </a:r>
            <a:r>
              <a:rPr lang="en-NZ" sz="2400" dirty="0" err="1" smtClean="0"/>
              <a:t>GraphEvol</a:t>
            </a:r>
            <a:r>
              <a:rPr lang="en-NZ" sz="2400" dirty="0" smtClean="0"/>
              <a:t> produces better quality solutions</a:t>
            </a:r>
            <a:endParaRPr lang="en-NZ" sz="2400" dirty="0"/>
          </a:p>
        </p:txBody>
      </p:sp>
      <p:sp>
        <p:nvSpPr>
          <p:cNvPr id="6" name="Content Placeholder 4"/>
          <p:cNvSpPr txBox="1">
            <a:spLocks/>
          </p:cNvSpPr>
          <p:nvPr/>
        </p:nvSpPr>
        <p:spPr>
          <a:xfrm>
            <a:off x="704850" y="5334002"/>
            <a:ext cx="7734300" cy="533398"/>
          </a:xfrm>
          <a:prstGeom prst="rect">
            <a:avLst/>
          </a:prstGeom>
          <a:solidFill>
            <a:schemeClr val="accent6">
              <a:lumMod val="20000"/>
              <a:lumOff val="80000"/>
            </a:schemeClr>
          </a:solidFill>
          <a:ln>
            <a:solidFill>
              <a:schemeClr val="tx1"/>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NZ" sz="2400" b="1" dirty="0" smtClean="0"/>
              <a:t>Future work: </a:t>
            </a:r>
            <a:r>
              <a:rPr lang="en-NZ" sz="2400" dirty="0" smtClean="0"/>
              <a:t>consider more sophisticated quality measures.</a:t>
            </a:r>
            <a:endParaRPr lang="en-NZ"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Thank you!</a:t>
            </a:r>
            <a:endParaRPr lang="en-NZ" sz="3200" b="1"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15</a:t>
            </a:fld>
            <a:endParaRPr lang="en-US" sz="1600" b="1" dirty="0">
              <a:solidFill>
                <a:schemeClr val="tx1"/>
              </a:solidFill>
            </a:endParaRPr>
          </a:p>
        </p:txBody>
      </p:sp>
      <p:sp>
        <p:nvSpPr>
          <p:cNvPr id="5" name="Content Placeholder 4"/>
          <p:cNvSpPr>
            <a:spLocks noGrp="1"/>
          </p:cNvSpPr>
          <p:nvPr>
            <p:ph idx="1"/>
          </p:nvPr>
        </p:nvSpPr>
        <p:spPr>
          <a:xfrm>
            <a:off x="3543300" y="3162300"/>
            <a:ext cx="2057400" cy="533400"/>
          </a:xfrm>
        </p:spPr>
        <p:txBody>
          <a:bodyPr>
            <a:normAutofit lnSpcReduction="10000"/>
          </a:bodyPr>
          <a:lstStyle/>
          <a:p>
            <a:pPr>
              <a:buNone/>
            </a:pPr>
            <a:r>
              <a:rPr lang="en-NZ" dirty="0" smtClean="0"/>
              <a:t>Questions?</a:t>
            </a:r>
            <a:endParaRPr lang="en-NZ"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Service-Oriented Computing</a:t>
            </a:r>
            <a:endParaRPr lang="en-NZ" sz="3200" b="1" dirty="0"/>
          </a:p>
        </p:txBody>
      </p:sp>
      <p:sp>
        <p:nvSpPr>
          <p:cNvPr id="3" name="Content Placeholder 2"/>
          <p:cNvSpPr>
            <a:spLocks noGrp="1"/>
          </p:cNvSpPr>
          <p:nvPr>
            <p:ph idx="1"/>
          </p:nvPr>
        </p:nvSpPr>
        <p:spPr>
          <a:xfrm>
            <a:off x="457200" y="1600201"/>
            <a:ext cx="8229600" cy="838200"/>
          </a:xfrm>
        </p:spPr>
        <p:txBody>
          <a:bodyPr>
            <a:normAutofit/>
          </a:bodyPr>
          <a:lstStyle/>
          <a:p>
            <a:pPr marL="0" indent="0">
              <a:buNone/>
            </a:pPr>
            <a:r>
              <a:rPr lang="en-NZ" sz="2400" dirty="0" smtClean="0"/>
              <a:t>Organise processes and data in reusable modules for integration into new applications.</a:t>
            </a:r>
            <a:endParaRPr lang="en-NZ" sz="2400"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1</a:t>
            </a:fld>
            <a:endParaRPr lang="en-US" sz="1600" b="1" dirty="0">
              <a:solidFill>
                <a:schemeClr val="tx1"/>
              </a:solidFill>
            </a:endParaRPr>
          </a:p>
        </p:txBody>
      </p:sp>
      <p:sp>
        <p:nvSpPr>
          <p:cNvPr id="6" name="Content Placeholder 2"/>
          <p:cNvSpPr txBox="1">
            <a:spLocks/>
          </p:cNvSpPr>
          <p:nvPr/>
        </p:nvSpPr>
        <p:spPr>
          <a:xfrm>
            <a:off x="457200" y="5105400"/>
            <a:ext cx="8229600" cy="838200"/>
          </a:xfrm>
          <a:prstGeom prst="rect">
            <a:avLst/>
          </a:prstGeom>
          <a:solidFill>
            <a:schemeClr val="accent6">
              <a:lumMod val="20000"/>
              <a:lumOff val="80000"/>
            </a:schemeClr>
          </a:solidFill>
          <a:ln>
            <a:solidFill>
              <a:schemeClr val="tx1"/>
            </a:solidFill>
          </a:ln>
        </p:spPr>
        <p:txBody>
          <a:bodyPr vert="horz" lIns="91440" tIns="45720" rIns="91440" bIns="45720" rtlCol="0">
            <a:normAutofit fontScale="92500"/>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NZ" sz="2400" b="1" i="0" u="none" strike="noStrike" kern="1200" cap="none" spc="0" normalizeH="0" baseline="0" noProof="0" dirty="0" smtClean="0">
                <a:ln>
                  <a:noFill/>
                </a:ln>
                <a:solidFill>
                  <a:schemeClr val="tx1"/>
                </a:solidFill>
                <a:effectLst/>
                <a:uLnTx/>
                <a:uFillTx/>
                <a:latin typeface="+mn-lt"/>
                <a:ea typeface="+mn-ea"/>
                <a:cs typeface="+mn-cs"/>
              </a:rPr>
              <a:t>Web service:</a:t>
            </a:r>
            <a:r>
              <a:rPr kumimoji="0" lang="en-NZ" sz="2400" b="0" i="0" u="none" strike="noStrike" kern="1200" cap="none" spc="0" normalizeH="0" baseline="0" noProof="0" dirty="0" smtClean="0">
                <a:ln>
                  <a:noFill/>
                </a:ln>
                <a:solidFill>
                  <a:schemeClr val="tx1"/>
                </a:solidFill>
                <a:effectLst/>
                <a:uLnTx/>
                <a:uFillTx/>
                <a:latin typeface="+mn-lt"/>
                <a:ea typeface="+mn-ea"/>
                <a:cs typeface="+mn-cs"/>
              </a:rPr>
              <a:t> A</a:t>
            </a:r>
            <a:r>
              <a:rPr kumimoji="0" lang="en-NZ" sz="2400" b="0" i="0" u="none" strike="noStrike" kern="1200" cap="none" spc="0" normalizeH="0" noProof="0" dirty="0" smtClean="0">
                <a:ln>
                  <a:noFill/>
                </a:ln>
                <a:solidFill>
                  <a:schemeClr val="tx1"/>
                </a:solidFill>
                <a:effectLst/>
                <a:uLnTx/>
                <a:uFillTx/>
                <a:latin typeface="+mn-lt"/>
                <a:ea typeface="+mn-ea"/>
                <a:cs typeface="+mn-cs"/>
              </a:rPr>
              <a:t> functionality module that provides operations accessible over the network via a standard communication protocol.</a:t>
            </a:r>
            <a:endParaRPr kumimoji="0" lang="en-NZ"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6"/>
          <p:cNvSpPr/>
          <p:nvPr/>
        </p:nvSpPr>
        <p:spPr>
          <a:xfrm>
            <a:off x="1219200" y="3352800"/>
            <a:ext cx="1371600" cy="76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ysClr val="windowText" lastClr="000000"/>
                </a:solidFill>
              </a:rPr>
              <a:t>Calculate  total bill</a:t>
            </a:r>
            <a:endParaRPr lang="en-NZ" dirty="0">
              <a:solidFill>
                <a:sysClr val="windowText" lastClr="000000"/>
              </a:solidFill>
            </a:endParaRPr>
          </a:p>
        </p:txBody>
      </p:sp>
      <p:sp>
        <p:nvSpPr>
          <p:cNvPr id="8" name="Rectangle 7"/>
          <p:cNvSpPr/>
          <p:nvPr/>
        </p:nvSpPr>
        <p:spPr>
          <a:xfrm>
            <a:off x="6400800" y="3352800"/>
            <a:ext cx="1371600" cy="762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ysClr val="windowText" lastClr="000000"/>
                </a:solidFill>
              </a:rPr>
              <a:t>Process payment</a:t>
            </a:r>
            <a:endParaRPr lang="en-NZ" dirty="0">
              <a:solidFill>
                <a:sysClr val="windowText" lastClr="000000"/>
              </a:solidFill>
            </a:endParaRPr>
          </a:p>
        </p:txBody>
      </p:sp>
      <p:sp>
        <p:nvSpPr>
          <p:cNvPr id="9" name="Oval 8"/>
          <p:cNvSpPr/>
          <p:nvPr/>
        </p:nvSpPr>
        <p:spPr>
          <a:xfrm>
            <a:off x="3619500" y="3200400"/>
            <a:ext cx="1752600" cy="10668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ysClr val="windowText" lastClr="000000"/>
                </a:solidFill>
              </a:rPr>
              <a:t>Currency conversion</a:t>
            </a:r>
            <a:endParaRPr lang="en-NZ" dirty="0">
              <a:solidFill>
                <a:sysClr val="windowText" lastClr="000000"/>
              </a:solidFill>
            </a:endParaRPr>
          </a:p>
        </p:txBody>
      </p:sp>
      <p:sp>
        <p:nvSpPr>
          <p:cNvPr id="10" name="Right Arrow 9"/>
          <p:cNvSpPr/>
          <p:nvPr/>
        </p:nvSpPr>
        <p:spPr>
          <a:xfrm>
            <a:off x="2609850" y="3619500"/>
            <a:ext cx="990600" cy="228600"/>
          </a:xfrm>
          <a:prstGeom prst="rightArrow">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ight Arrow 10"/>
          <p:cNvSpPr/>
          <p:nvPr/>
        </p:nvSpPr>
        <p:spPr>
          <a:xfrm>
            <a:off x="5391150" y="3619500"/>
            <a:ext cx="990600" cy="228600"/>
          </a:xfrm>
          <a:prstGeom prst="rightArrow">
            <a:avLst/>
          </a:prstGeom>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ounded Rectangle 16"/>
          <p:cNvSpPr/>
          <p:nvPr/>
        </p:nvSpPr>
        <p:spPr>
          <a:xfrm>
            <a:off x="2362200" y="2286000"/>
            <a:ext cx="4267200" cy="3962400"/>
          </a:xfrm>
          <a:prstGeom prst="round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Web Service Composition</a:t>
            </a:r>
            <a:endParaRPr lang="en-NZ" sz="3200" b="1" dirty="0"/>
          </a:p>
        </p:txBody>
      </p:sp>
      <p:sp>
        <p:nvSpPr>
          <p:cNvPr id="3" name="Content Placeholder 2"/>
          <p:cNvSpPr>
            <a:spLocks noGrp="1"/>
          </p:cNvSpPr>
          <p:nvPr>
            <p:ph idx="1"/>
          </p:nvPr>
        </p:nvSpPr>
        <p:spPr>
          <a:xfrm>
            <a:off x="457200" y="1371600"/>
            <a:ext cx="8229600" cy="838200"/>
          </a:xfrm>
        </p:spPr>
        <p:txBody>
          <a:bodyPr>
            <a:normAutofit/>
          </a:bodyPr>
          <a:lstStyle/>
          <a:p>
            <a:pPr marL="0" indent="0">
              <a:buNone/>
            </a:pPr>
            <a:r>
              <a:rPr lang="en-NZ" sz="2400" dirty="0" smtClean="0"/>
              <a:t>The combination of Web services to achieve a more complex task:</a:t>
            </a:r>
            <a:endParaRPr lang="en-NZ" sz="2400"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2</a:t>
            </a:fld>
            <a:endParaRPr lang="en-US" sz="1600" b="1" dirty="0">
              <a:solidFill>
                <a:schemeClr val="tx1"/>
              </a:solidFill>
            </a:endParaRPr>
          </a:p>
        </p:txBody>
      </p:sp>
      <p:sp>
        <p:nvSpPr>
          <p:cNvPr id="7" name="Rectangle 6"/>
          <p:cNvSpPr/>
          <p:nvPr/>
        </p:nvSpPr>
        <p:spPr>
          <a:xfrm>
            <a:off x="609600" y="3771900"/>
            <a:ext cx="1371600" cy="838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smtClean="0">
                <a:solidFill>
                  <a:sysClr val="windowText" lastClr="000000"/>
                </a:solidFill>
              </a:rPr>
              <a:t>Input: </a:t>
            </a:r>
            <a:r>
              <a:rPr lang="en-NZ" dirty="0" err="1" smtClean="0">
                <a:solidFill>
                  <a:sysClr val="windowText" lastClr="000000"/>
                </a:solidFill>
              </a:rPr>
              <a:t>ZipCode</a:t>
            </a:r>
            <a:r>
              <a:rPr lang="en-NZ" dirty="0" smtClean="0">
                <a:solidFill>
                  <a:sysClr val="windowText" lastClr="000000"/>
                </a:solidFill>
              </a:rPr>
              <a:t>, Date</a:t>
            </a:r>
            <a:endParaRPr lang="en-NZ" dirty="0">
              <a:solidFill>
                <a:sysClr val="windowText" lastClr="000000"/>
              </a:solidFill>
            </a:endParaRPr>
          </a:p>
        </p:txBody>
      </p:sp>
      <p:sp>
        <p:nvSpPr>
          <p:cNvPr id="8" name="Rectangle 7"/>
          <p:cNvSpPr/>
          <p:nvPr/>
        </p:nvSpPr>
        <p:spPr>
          <a:xfrm>
            <a:off x="6934200" y="3771900"/>
            <a:ext cx="1371600" cy="838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smtClean="0">
                <a:solidFill>
                  <a:sysClr val="windowText" lastClr="000000"/>
                </a:solidFill>
              </a:rPr>
              <a:t>Output:</a:t>
            </a:r>
          </a:p>
          <a:p>
            <a:pPr algn="ctr"/>
            <a:r>
              <a:rPr lang="en-NZ" dirty="0" smtClean="0">
                <a:solidFill>
                  <a:sysClr val="windowText" lastClr="000000"/>
                </a:solidFill>
              </a:rPr>
              <a:t>City, </a:t>
            </a:r>
            <a:r>
              <a:rPr lang="en-NZ" dirty="0" err="1" smtClean="0">
                <a:solidFill>
                  <a:sysClr val="windowText" lastClr="000000"/>
                </a:solidFill>
              </a:rPr>
              <a:t>WeatherInfo</a:t>
            </a:r>
            <a:endParaRPr lang="en-NZ" dirty="0">
              <a:solidFill>
                <a:sysClr val="windowText" lastClr="000000"/>
              </a:solidFill>
            </a:endParaRPr>
          </a:p>
        </p:txBody>
      </p:sp>
      <p:sp>
        <p:nvSpPr>
          <p:cNvPr id="13" name="Rounded Rectangle 12"/>
          <p:cNvSpPr/>
          <p:nvPr/>
        </p:nvSpPr>
        <p:spPr>
          <a:xfrm>
            <a:off x="2743200" y="3124200"/>
            <a:ext cx="16002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solidFill>
                  <a:schemeClr val="tx1"/>
                </a:solidFill>
              </a:rPr>
              <a:t>LocationByZip</a:t>
            </a:r>
            <a:endParaRPr lang="en-NZ" dirty="0">
              <a:solidFill>
                <a:schemeClr val="tx1"/>
              </a:solidFill>
            </a:endParaRPr>
          </a:p>
        </p:txBody>
      </p:sp>
      <p:sp>
        <p:nvSpPr>
          <p:cNvPr id="14" name="Rounded Rectangle 13"/>
          <p:cNvSpPr/>
          <p:nvPr/>
        </p:nvSpPr>
        <p:spPr>
          <a:xfrm>
            <a:off x="4419600" y="4648200"/>
            <a:ext cx="16002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solidFill>
                  <a:schemeClr val="tx1"/>
                </a:solidFill>
              </a:rPr>
              <a:t>USWeather</a:t>
            </a:r>
            <a:endParaRPr lang="en-NZ" dirty="0">
              <a:solidFill>
                <a:schemeClr val="tx1"/>
              </a:solidFill>
            </a:endParaRPr>
          </a:p>
        </p:txBody>
      </p:sp>
      <p:sp>
        <p:nvSpPr>
          <p:cNvPr id="15" name="TextBox 14"/>
          <p:cNvSpPr txBox="1"/>
          <p:nvPr/>
        </p:nvSpPr>
        <p:spPr>
          <a:xfrm>
            <a:off x="2743200" y="2438400"/>
            <a:ext cx="1600200" cy="584775"/>
          </a:xfrm>
          <a:prstGeom prst="rect">
            <a:avLst/>
          </a:prstGeom>
          <a:noFill/>
        </p:spPr>
        <p:txBody>
          <a:bodyPr wrap="square" rtlCol="0">
            <a:spAutoFit/>
          </a:bodyPr>
          <a:lstStyle/>
          <a:p>
            <a:r>
              <a:rPr lang="en-NZ" sz="1600" b="1" dirty="0" smtClean="0"/>
              <a:t>Input: </a:t>
            </a:r>
            <a:r>
              <a:rPr lang="en-NZ" sz="1600" dirty="0" err="1" smtClean="0"/>
              <a:t>ZipCode</a:t>
            </a:r>
            <a:endParaRPr lang="en-NZ" sz="1600" dirty="0" smtClean="0"/>
          </a:p>
          <a:p>
            <a:r>
              <a:rPr lang="en-NZ" sz="1600" b="1" dirty="0" smtClean="0"/>
              <a:t>Output: </a:t>
            </a:r>
            <a:r>
              <a:rPr lang="en-NZ" sz="1600" dirty="0" smtClean="0"/>
              <a:t>City</a:t>
            </a:r>
            <a:endParaRPr lang="en-NZ" sz="1600" dirty="0"/>
          </a:p>
        </p:txBody>
      </p:sp>
      <p:sp>
        <p:nvSpPr>
          <p:cNvPr id="16" name="TextBox 15"/>
          <p:cNvSpPr txBox="1"/>
          <p:nvPr/>
        </p:nvSpPr>
        <p:spPr>
          <a:xfrm>
            <a:off x="4419600" y="5562600"/>
            <a:ext cx="2057400" cy="584775"/>
          </a:xfrm>
          <a:prstGeom prst="rect">
            <a:avLst/>
          </a:prstGeom>
          <a:noFill/>
        </p:spPr>
        <p:txBody>
          <a:bodyPr wrap="square" rtlCol="0">
            <a:spAutoFit/>
          </a:bodyPr>
          <a:lstStyle/>
          <a:p>
            <a:r>
              <a:rPr lang="en-NZ" sz="1600" b="1" dirty="0" smtClean="0"/>
              <a:t>Input: </a:t>
            </a:r>
            <a:r>
              <a:rPr lang="en-NZ" sz="1600" dirty="0" smtClean="0"/>
              <a:t>City, Date</a:t>
            </a:r>
          </a:p>
          <a:p>
            <a:r>
              <a:rPr lang="en-NZ" sz="1600" b="1" dirty="0" smtClean="0"/>
              <a:t>Output: </a:t>
            </a:r>
            <a:r>
              <a:rPr lang="en-NZ" sz="1600" dirty="0" err="1" smtClean="0"/>
              <a:t>WeatherInfo</a:t>
            </a:r>
            <a:endParaRPr lang="en-NZ" sz="1600" dirty="0"/>
          </a:p>
        </p:txBody>
      </p:sp>
      <p:cxnSp>
        <p:nvCxnSpPr>
          <p:cNvPr id="19" name="Straight Arrow Connector 18"/>
          <p:cNvCxnSpPr>
            <a:stCxn id="7" idx="3"/>
            <a:endCxn id="13" idx="1"/>
          </p:cNvCxnSpPr>
          <p:nvPr/>
        </p:nvCxnSpPr>
        <p:spPr>
          <a:xfrm flipV="1">
            <a:off x="1981200" y="3543300"/>
            <a:ext cx="762000" cy="6477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7" idx="3"/>
            <a:endCxn id="14" idx="1"/>
          </p:cNvCxnSpPr>
          <p:nvPr/>
        </p:nvCxnSpPr>
        <p:spPr>
          <a:xfrm>
            <a:off x="1981200" y="4191000"/>
            <a:ext cx="2438400" cy="8763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3" idx="3"/>
            <a:endCxn id="8" idx="1"/>
          </p:cNvCxnSpPr>
          <p:nvPr/>
        </p:nvCxnSpPr>
        <p:spPr>
          <a:xfrm>
            <a:off x="4343400" y="3543300"/>
            <a:ext cx="2590800" cy="6477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4" idx="3"/>
            <a:endCxn id="8" idx="1"/>
          </p:cNvCxnSpPr>
          <p:nvPr/>
        </p:nvCxnSpPr>
        <p:spPr>
          <a:xfrm flipV="1">
            <a:off x="6019800" y="4191000"/>
            <a:ext cx="914400" cy="8763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6200000" flipH="1">
            <a:off x="4114800" y="4038600"/>
            <a:ext cx="685800" cy="5334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The Aspects of Service Composition</a:t>
            </a:r>
            <a:endParaRPr lang="en-NZ" sz="3200" b="1" dirty="0"/>
          </a:p>
        </p:txBody>
      </p:sp>
      <p:sp>
        <p:nvSpPr>
          <p:cNvPr id="3" name="Content Placeholder 2"/>
          <p:cNvSpPr>
            <a:spLocks noGrp="1"/>
          </p:cNvSpPr>
          <p:nvPr>
            <p:ph idx="1"/>
          </p:nvPr>
        </p:nvSpPr>
        <p:spPr>
          <a:xfrm>
            <a:off x="457200" y="1371600"/>
            <a:ext cx="8229600" cy="1066800"/>
          </a:xfrm>
        </p:spPr>
        <p:txBody>
          <a:bodyPr>
            <a:normAutofit/>
          </a:bodyPr>
          <a:lstStyle/>
          <a:p>
            <a:pPr marL="0" indent="0">
              <a:buNone/>
            </a:pPr>
            <a:r>
              <a:rPr lang="en-NZ" sz="2400" dirty="0" smtClean="0"/>
              <a:t>The intricacy of Web service composition lies in the number of distinct aspects it must simultaneously account for:</a:t>
            </a:r>
          </a:p>
          <a:p>
            <a:pPr marL="0" indent="0">
              <a:buNone/>
            </a:pPr>
            <a:endParaRPr lang="en-NZ"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3</a:t>
            </a:fld>
            <a:endParaRPr lang="en-US" sz="1600" b="1" dirty="0">
              <a:solidFill>
                <a:schemeClr val="tx1"/>
              </a:solidFill>
            </a:endParaRPr>
          </a:p>
        </p:txBody>
      </p:sp>
      <p:sp>
        <p:nvSpPr>
          <p:cNvPr id="20" name="Rounded Rectangle 19"/>
          <p:cNvSpPr/>
          <p:nvPr/>
        </p:nvSpPr>
        <p:spPr>
          <a:xfrm>
            <a:off x="457200" y="2590800"/>
            <a:ext cx="2590800" cy="3200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2" name="Rounded Rectangle 21"/>
          <p:cNvSpPr/>
          <p:nvPr/>
        </p:nvSpPr>
        <p:spPr>
          <a:xfrm>
            <a:off x="3124200" y="2590800"/>
            <a:ext cx="2590800" cy="3200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4" name="Rounded Rectangle 23"/>
          <p:cNvSpPr/>
          <p:nvPr/>
        </p:nvSpPr>
        <p:spPr>
          <a:xfrm>
            <a:off x="5791200" y="2590800"/>
            <a:ext cx="2590800" cy="32004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6" name="Rectangle 25"/>
          <p:cNvSpPr/>
          <p:nvPr/>
        </p:nvSpPr>
        <p:spPr>
          <a:xfrm>
            <a:off x="3429000" y="5867400"/>
            <a:ext cx="1905000" cy="830997"/>
          </a:xfrm>
          <a:prstGeom prst="rect">
            <a:avLst/>
          </a:prstGeom>
        </p:spPr>
        <p:txBody>
          <a:bodyPr wrap="square">
            <a:spAutoFit/>
          </a:bodyPr>
          <a:lstStyle/>
          <a:p>
            <a:pPr algn="ctr"/>
            <a:r>
              <a:rPr lang="en-NZ" sz="2400" dirty="0" smtClean="0"/>
              <a:t>Composition constructs</a:t>
            </a:r>
            <a:endParaRPr lang="en-NZ" sz="2400" dirty="0"/>
          </a:p>
        </p:txBody>
      </p:sp>
      <p:sp>
        <p:nvSpPr>
          <p:cNvPr id="27" name="Rectangle 26"/>
          <p:cNvSpPr/>
          <p:nvPr/>
        </p:nvSpPr>
        <p:spPr>
          <a:xfrm>
            <a:off x="685800" y="2971800"/>
            <a:ext cx="990600" cy="646331"/>
          </a:xfrm>
          <a:prstGeom prst="rect">
            <a:avLst/>
          </a:prstGeom>
        </p:spPr>
        <p:txBody>
          <a:bodyPr wrap="square">
            <a:spAutoFit/>
          </a:bodyPr>
          <a:lstStyle/>
          <a:p>
            <a:pPr algn="ctr"/>
            <a:r>
              <a:rPr lang="en-NZ" b="1" dirty="0" smtClean="0"/>
              <a:t>Output:</a:t>
            </a:r>
            <a:r>
              <a:rPr lang="en-NZ" dirty="0" smtClean="0"/>
              <a:t> </a:t>
            </a:r>
          </a:p>
          <a:p>
            <a:pPr algn="ctr"/>
            <a:r>
              <a:rPr lang="en-NZ" dirty="0" smtClean="0"/>
              <a:t>City</a:t>
            </a:r>
            <a:endParaRPr lang="en-NZ" dirty="0"/>
          </a:p>
        </p:txBody>
      </p:sp>
      <p:sp>
        <p:nvSpPr>
          <p:cNvPr id="28" name="Rectangle 27"/>
          <p:cNvSpPr/>
          <p:nvPr/>
        </p:nvSpPr>
        <p:spPr>
          <a:xfrm>
            <a:off x="6096000" y="5867400"/>
            <a:ext cx="1905000" cy="830997"/>
          </a:xfrm>
          <a:prstGeom prst="rect">
            <a:avLst/>
          </a:prstGeom>
        </p:spPr>
        <p:txBody>
          <a:bodyPr wrap="square">
            <a:spAutoFit/>
          </a:bodyPr>
          <a:lstStyle/>
          <a:p>
            <a:pPr algn="ctr"/>
            <a:r>
              <a:rPr lang="en-NZ" sz="2400" dirty="0" smtClean="0"/>
              <a:t>Composition quality</a:t>
            </a:r>
            <a:endParaRPr lang="en-NZ" sz="2400" dirty="0"/>
          </a:p>
        </p:txBody>
      </p:sp>
      <p:sp>
        <p:nvSpPr>
          <p:cNvPr id="29" name="Oval 28"/>
          <p:cNvSpPr/>
          <p:nvPr/>
        </p:nvSpPr>
        <p:spPr>
          <a:xfrm>
            <a:off x="990600" y="3648752"/>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0" name="Oval 29"/>
          <p:cNvSpPr/>
          <p:nvPr/>
        </p:nvSpPr>
        <p:spPr>
          <a:xfrm>
            <a:off x="2133600" y="3648752"/>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32" name="Oval 31"/>
          <p:cNvSpPr/>
          <p:nvPr/>
        </p:nvSpPr>
        <p:spPr>
          <a:xfrm>
            <a:off x="990600" y="44958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36" name="Straight Arrow Connector 35"/>
          <p:cNvCxnSpPr>
            <a:stCxn id="32" idx="6"/>
            <a:endCxn id="30" idx="3"/>
          </p:cNvCxnSpPr>
          <p:nvPr/>
        </p:nvCxnSpPr>
        <p:spPr>
          <a:xfrm flipV="1">
            <a:off x="1371600" y="3973956"/>
            <a:ext cx="817796" cy="712344"/>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914400" y="6091535"/>
            <a:ext cx="1905000" cy="461665"/>
          </a:xfrm>
          <a:prstGeom prst="rect">
            <a:avLst/>
          </a:prstGeom>
        </p:spPr>
        <p:txBody>
          <a:bodyPr wrap="square">
            <a:spAutoFit/>
          </a:bodyPr>
          <a:lstStyle/>
          <a:p>
            <a:r>
              <a:rPr lang="en-NZ" sz="2400" dirty="0" smtClean="0"/>
              <a:t>Functionality</a:t>
            </a:r>
            <a:endParaRPr lang="en-NZ" sz="2400" dirty="0"/>
          </a:p>
        </p:txBody>
      </p:sp>
      <p:sp>
        <p:nvSpPr>
          <p:cNvPr id="38" name="Rectangle 37"/>
          <p:cNvSpPr/>
          <p:nvPr/>
        </p:nvSpPr>
        <p:spPr>
          <a:xfrm>
            <a:off x="609600" y="4953000"/>
            <a:ext cx="990600" cy="646331"/>
          </a:xfrm>
          <a:prstGeom prst="rect">
            <a:avLst/>
          </a:prstGeom>
        </p:spPr>
        <p:txBody>
          <a:bodyPr wrap="square">
            <a:spAutoFit/>
          </a:bodyPr>
          <a:lstStyle/>
          <a:p>
            <a:pPr algn="ctr"/>
            <a:r>
              <a:rPr lang="en-NZ" b="1" dirty="0" smtClean="0"/>
              <a:t>Output:</a:t>
            </a:r>
            <a:r>
              <a:rPr lang="en-NZ" dirty="0" smtClean="0"/>
              <a:t> </a:t>
            </a:r>
          </a:p>
          <a:p>
            <a:pPr algn="ctr"/>
            <a:r>
              <a:rPr lang="en-NZ" dirty="0" smtClean="0"/>
              <a:t>Date</a:t>
            </a:r>
            <a:endParaRPr lang="en-NZ" dirty="0"/>
          </a:p>
        </p:txBody>
      </p:sp>
      <p:sp>
        <p:nvSpPr>
          <p:cNvPr id="39" name="Rectangle 38"/>
          <p:cNvSpPr/>
          <p:nvPr/>
        </p:nvSpPr>
        <p:spPr>
          <a:xfrm>
            <a:off x="1828800" y="4191000"/>
            <a:ext cx="1143000" cy="646331"/>
          </a:xfrm>
          <a:prstGeom prst="rect">
            <a:avLst/>
          </a:prstGeom>
        </p:spPr>
        <p:txBody>
          <a:bodyPr wrap="square">
            <a:spAutoFit/>
          </a:bodyPr>
          <a:lstStyle/>
          <a:p>
            <a:pPr algn="ctr"/>
            <a:r>
              <a:rPr lang="en-NZ" b="1" dirty="0" smtClean="0"/>
              <a:t>Input:</a:t>
            </a:r>
            <a:r>
              <a:rPr lang="en-NZ" dirty="0" smtClean="0"/>
              <a:t> </a:t>
            </a:r>
          </a:p>
          <a:p>
            <a:pPr algn="ctr"/>
            <a:r>
              <a:rPr lang="en-NZ" dirty="0" smtClean="0"/>
              <a:t>City, Date</a:t>
            </a:r>
            <a:endParaRPr lang="en-NZ" dirty="0"/>
          </a:p>
        </p:txBody>
      </p:sp>
      <p:cxnSp>
        <p:nvCxnSpPr>
          <p:cNvPr id="47" name="Straight Arrow Connector 46"/>
          <p:cNvCxnSpPr>
            <a:stCxn id="29" idx="6"/>
            <a:endCxn id="30" idx="2"/>
          </p:cNvCxnSpPr>
          <p:nvPr/>
        </p:nvCxnSpPr>
        <p:spPr>
          <a:xfrm>
            <a:off x="1371600" y="3839252"/>
            <a:ext cx="7620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3657600" y="32766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49" name="Oval 48"/>
          <p:cNvSpPr/>
          <p:nvPr/>
        </p:nvSpPr>
        <p:spPr>
          <a:xfrm>
            <a:off x="4800600" y="32766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50" name="Straight Arrow Connector 49"/>
          <p:cNvCxnSpPr>
            <a:stCxn id="48" idx="6"/>
            <a:endCxn id="49" idx="2"/>
          </p:cNvCxnSpPr>
          <p:nvPr/>
        </p:nvCxnSpPr>
        <p:spPr>
          <a:xfrm>
            <a:off x="4038600" y="3467100"/>
            <a:ext cx="7620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4191000" y="45720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52" name="Oval 51"/>
          <p:cNvSpPr/>
          <p:nvPr/>
        </p:nvSpPr>
        <p:spPr>
          <a:xfrm>
            <a:off x="4191000" y="51816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53" name="Straight Arrow Connector 52"/>
          <p:cNvCxnSpPr>
            <a:endCxn id="51" idx="2"/>
          </p:cNvCxnSpPr>
          <p:nvPr/>
        </p:nvCxnSpPr>
        <p:spPr>
          <a:xfrm flipV="1">
            <a:off x="3733800" y="4762500"/>
            <a:ext cx="457200" cy="2667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52" idx="2"/>
          </p:cNvCxnSpPr>
          <p:nvPr/>
        </p:nvCxnSpPr>
        <p:spPr>
          <a:xfrm>
            <a:off x="3733800" y="5029200"/>
            <a:ext cx="457200" cy="3429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1" idx="6"/>
          </p:cNvCxnSpPr>
          <p:nvPr/>
        </p:nvCxnSpPr>
        <p:spPr>
          <a:xfrm>
            <a:off x="4572000" y="4762500"/>
            <a:ext cx="457200" cy="2667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52" idx="6"/>
          </p:cNvCxnSpPr>
          <p:nvPr/>
        </p:nvCxnSpPr>
        <p:spPr>
          <a:xfrm flipV="1">
            <a:off x="4572000" y="5029200"/>
            <a:ext cx="457200" cy="3429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886200" y="2831068"/>
            <a:ext cx="1143000" cy="369332"/>
          </a:xfrm>
          <a:prstGeom prst="rect">
            <a:avLst/>
          </a:prstGeom>
        </p:spPr>
        <p:txBody>
          <a:bodyPr wrap="square">
            <a:spAutoFit/>
          </a:bodyPr>
          <a:lstStyle/>
          <a:p>
            <a:pPr algn="ctr"/>
            <a:r>
              <a:rPr lang="en-NZ" b="1" dirty="0" smtClean="0"/>
              <a:t>Sequence</a:t>
            </a:r>
            <a:endParaRPr lang="en-NZ" dirty="0"/>
          </a:p>
        </p:txBody>
      </p:sp>
      <p:sp>
        <p:nvSpPr>
          <p:cNvPr id="82" name="Rectangle 81"/>
          <p:cNvSpPr/>
          <p:nvPr/>
        </p:nvSpPr>
        <p:spPr>
          <a:xfrm>
            <a:off x="3810000" y="4050268"/>
            <a:ext cx="1143000" cy="369332"/>
          </a:xfrm>
          <a:prstGeom prst="rect">
            <a:avLst/>
          </a:prstGeom>
        </p:spPr>
        <p:txBody>
          <a:bodyPr wrap="square">
            <a:spAutoFit/>
          </a:bodyPr>
          <a:lstStyle/>
          <a:p>
            <a:pPr algn="ctr"/>
            <a:r>
              <a:rPr lang="en-NZ" b="1" dirty="0" smtClean="0"/>
              <a:t>Parallel</a:t>
            </a:r>
            <a:endParaRPr lang="en-NZ" dirty="0"/>
          </a:p>
        </p:txBody>
      </p:sp>
      <p:sp>
        <p:nvSpPr>
          <p:cNvPr id="83" name="Oval 82"/>
          <p:cNvSpPr/>
          <p:nvPr/>
        </p:nvSpPr>
        <p:spPr>
          <a:xfrm>
            <a:off x="6096000" y="33528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4" name="Oval 83"/>
          <p:cNvSpPr/>
          <p:nvPr/>
        </p:nvSpPr>
        <p:spPr>
          <a:xfrm>
            <a:off x="6629400" y="30480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5" name="Oval 84"/>
          <p:cNvSpPr/>
          <p:nvPr/>
        </p:nvSpPr>
        <p:spPr>
          <a:xfrm>
            <a:off x="6629400" y="36576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6" name="Oval 85"/>
          <p:cNvSpPr/>
          <p:nvPr/>
        </p:nvSpPr>
        <p:spPr>
          <a:xfrm>
            <a:off x="7239000" y="36576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7" name="Oval 86"/>
          <p:cNvSpPr/>
          <p:nvPr/>
        </p:nvSpPr>
        <p:spPr>
          <a:xfrm>
            <a:off x="7239000" y="30480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88" name="Oval 87"/>
          <p:cNvSpPr/>
          <p:nvPr/>
        </p:nvSpPr>
        <p:spPr>
          <a:xfrm>
            <a:off x="7772400" y="33528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90" name="Straight Arrow Connector 89"/>
          <p:cNvCxnSpPr>
            <a:stCxn id="83" idx="7"/>
            <a:endCxn id="84" idx="2"/>
          </p:cNvCxnSpPr>
          <p:nvPr/>
        </p:nvCxnSpPr>
        <p:spPr>
          <a:xfrm rot="5400000" flipH="1" flipV="1">
            <a:off x="6440254" y="3219450"/>
            <a:ext cx="170096" cy="20819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stCxn id="83" idx="5"/>
            <a:endCxn id="85" idx="2"/>
          </p:cNvCxnSpPr>
          <p:nvPr/>
        </p:nvCxnSpPr>
        <p:spPr>
          <a:xfrm rot="16200000" flipH="1">
            <a:off x="6440254" y="3658954"/>
            <a:ext cx="170096" cy="20819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a:stCxn id="84" idx="6"/>
            <a:endCxn id="87" idx="2"/>
          </p:cNvCxnSpPr>
          <p:nvPr/>
        </p:nvCxnSpPr>
        <p:spPr>
          <a:xfrm>
            <a:off x="7010400" y="3238500"/>
            <a:ext cx="2286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stCxn id="85" idx="6"/>
            <a:endCxn id="86" idx="2"/>
          </p:cNvCxnSpPr>
          <p:nvPr/>
        </p:nvCxnSpPr>
        <p:spPr>
          <a:xfrm>
            <a:off x="7010400" y="3848100"/>
            <a:ext cx="2286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87" idx="6"/>
            <a:endCxn id="88" idx="1"/>
          </p:cNvCxnSpPr>
          <p:nvPr/>
        </p:nvCxnSpPr>
        <p:spPr>
          <a:xfrm>
            <a:off x="7620000" y="3238500"/>
            <a:ext cx="208196" cy="17009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6" idx="6"/>
            <a:endCxn id="88" idx="3"/>
          </p:cNvCxnSpPr>
          <p:nvPr/>
        </p:nvCxnSpPr>
        <p:spPr>
          <a:xfrm flipV="1">
            <a:off x="7620000" y="3678004"/>
            <a:ext cx="208196" cy="170096"/>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84" idx="5"/>
            <a:endCxn id="86" idx="1"/>
          </p:cNvCxnSpPr>
          <p:nvPr/>
        </p:nvCxnSpPr>
        <p:spPr>
          <a:xfrm rot="16200000" flipH="1">
            <a:off x="6954604" y="3373204"/>
            <a:ext cx="340192" cy="340192"/>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6477000" y="49530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sp>
        <p:nvSpPr>
          <p:cNvPr id="105" name="Oval 104"/>
          <p:cNvSpPr/>
          <p:nvPr/>
        </p:nvSpPr>
        <p:spPr>
          <a:xfrm>
            <a:off x="7315200" y="4953000"/>
            <a:ext cx="381000" cy="381000"/>
          </a:xfrm>
          <a:prstGeom prst="ellipse">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dirty="0"/>
          </a:p>
        </p:txBody>
      </p:sp>
      <p:cxnSp>
        <p:nvCxnSpPr>
          <p:cNvPr id="106" name="Straight Arrow Connector 105"/>
          <p:cNvCxnSpPr>
            <a:stCxn id="104" idx="6"/>
            <a:endCxn id="105" idx="2"/>
          </p:cNvCxnSpPr>
          <p:nvPr/>
        </p:nvCxnSpPr>
        <p:spPr>
          <a:xfrm>
            <a:off x="6858000" y="5143500"/>
            <a:ext cx="4572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107" name="Rectangle 106"/>
          <p:cNvSpPr/>
          <p:nvPr/>
        </p:nvSpPr>
        <p:spPr>
          <a:xfrm>
            <a:off x="6781800" y="4343400"/>
            <a:ext cx="609600" cy="369332"/>
          </a:xfrm>
          <a:prstGeom prst="rect">
            <a:avLst/>
          </a:prstGeom>
        </p:spPr>
        <p:txBody>
          <a:bodyPr wrap="square">
            <a:spAutoFit/>
          </a:bodyPr>
          <a:lstStyle/>
          <a:p>
            <a:pPr algn="ctr"/>
            <a:r>
              <a:rPr lang="en-NZ" b="1" dirty="0" smtClean="0"/>
              <a:t>Vs.</a:t>
            </a:r>
            <a:endParaRPr lang="en-NZ"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Existing Composition Approaches</a:t>
            </a:r>
            <a:endParaRPr lang="en-NZ" sz="3200" b="1" dirty="0"/>
          </a:p>
        </p:txBody>
      </p:sp>
      <p:sp>
        <p:nvSpPr>
          <p:cNvPr id="3" name="Content Placeholder 2"/>
          <p:cNvSpPr>
            <a:spLocks noGrp="1"/>
          </p:cNvSpPr>
          <p:nvPr>
            <p:ph idx="1"/>
          </p:nvPr>
        </p:nvSpPr>
        <p:spPr>
          <a:xfrm>
            <a:off x="457200" y="1676400"/>
            <a:ext cx="8229600" cy="914400"/>
          </a:xfrm>
        </p:spPr>
        <p:txBody>
          <a:bodyPr>
            <a:normAutofit/>
          </a:bodyPr>
          <a:lstStyle/>
          <a:p>
            <a:pPr marL="0" indent="0">
              <a:buNone/>
            </a:pPr>
            <a:r>
              <a:rPr lang="en-NZ" sz="2400" dirty="0" smtClean="0"/>
              <a:t>Different strategies have been employed to the problem of Web service composition:</a:t>
            </a:r>
          </a:p>
          <a:p>
            <a:pPr marL="0" indent="0">
              <a:buNone/>
            </a:pPr>
            <a:endParaRPr lang="en-NZ" sz="2400" dirty="0" smtClean="0"/>
          </a:p>
          <a:p>
            <a:pPr marL="0" indent="0">
              <a:buNone/>
            </a:pPr>
            <a:endParaRPr lang="en-NZ"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4</a:t>
            </a:fld>
            <a:endParaRPr lang="en-US" sz="1600" b="1" dirty="0">
              <a:solidFill>
                <a:schemeClr val="tx1"/>
              </a:solidFill>
            </a:endParaRPr>
          </a:p>
        </p:txBody>
      </p:sp>
      <p:sp>
        <p:nvSpPr>
          <p:cNvPr id="18" name="TextBox 17"/>
          <p:cNvSpPr txBox="1"/>
          <p:nvPr/>
        </p:nvSpPr>
        <p:spPr>
          <a:xfrm>
            <a:off x="1905000" y="3535740"/>
            <a:ext cx="5638800" cy="1508105"/>
          </a:xfrm>
          <a:prstGeom prst="rect">
            <a:avLst/>
          </a:prstGeom>
          <a:noFill/>
        </p:spPr>
        <p:txBody>
          <a:bodyPr wrap="square" rtlCol="0">
            <a:spAutoFit/>
          </a:bodyPr>
          <a:lstStyle/>
          <a:p>
            <a:pPr>
              <a:spcAft>
                <a:spcPts val="1200"/>
              </a:spcAft>
              <a:buClr>
                <a:schemeClr val="accent1"/>
              </a:buClr>
              <a:buSzPct val="100000"/>
              <a:buFont typeface="Wingdings" pitchFamily="2" charset="2"/>
              <a:buChar char="Ø"/>
            </a:pPr>
            <a:r>
              <a:rPr lang="en-NZ" sz="2400" dirty="0" smtClean="0"/>
              <a:t> Planning-based approaches</a:t>
            </a:r>
          </a:p>
          <a:p>
            <a:pPr>
              <a:spcAft>
                <a:spcPts val="1200"/>
              </a:spcAft>
              <a:buClr>
                <a:schemeClr val="accent1"/>
              </a:buClr>
              <a:buSzPct val="100000"/>
              <a:buFont typeface="Wingdings" pitchFamily="2" charset="2"/>
              <a:buChar char="Ø"/>
            </a:pPr>
            <a:r>
              <a:rPr lang="en-NZ" sz="2400" dirty="0" smtClean="0"/>
              <a:t> Traditional optimisation approaches</a:t>
            </a:r>
          </a:p>
          <a:p>
            <a:pPr>
              <a:spcAft>
                <a:spcPts val="1200"/>
              </a:spcAft>
              <a:buClr>
                <a:schemeClr val="accent1"/>
              </a:buClr>
              <a:buSzPct val="100000"/>
              <a:buFont typeface="Wingdings" pitchFamily="2" charset="2"/>
              <a:buChar char="Ø"/>
            </a:pPr>
            <a:r>
              <a:rPr lang="en-NZ" sz="2400" dirty="0" smtClean="0"/>
              <a:t> Evolutionary computation approaches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Genetic Programming Approaches</a:t>
            </a:r>
            <a:endParaRPr lang="en-NZ" sz="3200" b="1" dirty="0"/>
          </a:p>
        </p:txBody>
      </p:sp>
      <p:sp>
        <p:nvSpPr>
          <p:cNvPr id="3" name="Content Placeholder 2"/>
          <p:cNvSpPr>
            <a:spLocks noGrp="1"/>
          </p:cNvSpPr>
          <p:nvPr>
            <p:ph idx="1"/>
          </p:nvPr>
        </p:nvSpPr>
        <p:spPr>
          <a:xfrm>
            <a:off x="457200" y="1371600"/>
            <a:ext cx="8229600" cy="914400"/>
          </a:xfrm>
        </p:spPr>
        <p:txBody>
          <a:bodyPr>
            <a:normAutofit/>
          </a:bodyPr>
          <a:lstStyle/>
          <a:p>
            <a:pPr marL="0" indent="0">
              <a:buNone/>
            </a:pPr>
            <a:r>
              <a:rPr lang="en-NZ" sz="2400" dirty="0" smtClean="0"/>
              <a:t>GP simultaneously constructs the composition workflow and optimise the services in it:</a:t>
            </a:r>
          </a:p>
          <a:p>
            <a:pPr marL="0" indent="0">
              <a:buNone/>
            </a:pPr>
            <a:endParaRPr lang="en-NZ" sz="2400" dirty="0" smtClean="0"/>
          </a:p>
          <a:p>
            <a:pPr marL="0" indent="0">
              <a:buNone/>
            </a:pPr>
            <a:endParaRPr lang="en-NZ"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5</a:t>
            </a:fld>
            <a:endParaRPr lang="en-US" sz="1600" b="1" dirty="0">
              <a:solidFill>
                <a:schemeClr val="tx1"/>
              </a:solidFill>
            </a:endParaRPr>
          </a:p>
        </p:txBody>
      </p:sp>
      <p:sp>
        <p:nvSpPr>
          <p:cNvPr id="6" name="Rounded Rectangle 5"/>
          <p:cNvSpPr/>
          <p:nvPr/>
        </p:nvSpPr>
        <p:spPr>
          <a:xfrm>
            <a:off x="1676400" y="4495800"/>
            <a:ext cx="12192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solidFill>
                  <a:schemeClr val="tx1"/>
                </a:solidFill>
              </a:rPr>
              <a:t>FindHotel</a:t>
            </a:r>
            <a:endParaRPr lang="en-NZ" dirty="0">
              <a:solidFill>
                <a:schemeClr val="tx1"/>
              </a:solidFill>
            </a:endParaRPr>
          </a:p>
        </p:txBody>
      </p:sp>
      <p:sp>
        <p:nvSpPr>
          <p:cNvPr id="7" name="Rounded Rectangle 6"/>
          <p:cNvSpPr/>
          <p:nvPr/>
        </p:nvSpPr>
        <p:spPr>
          <a:xfrm>
            <a:off x="3073400" y="4495800"/>
            <a:ext cx="12954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solidFill>
                  <a:schemeClr val="tx1"/>
                </a:solidFill>
              </a:rPr>
              <a:t>BookHotel</a:t>
            </a:r>
            <a:endParaRPr lang="en-NZ" dirty="0">
              <a:solidFill>
                <a:schemeClr val="tx1"/>
              </a:solidFill>
            </a:endParaRPr>
          </a:p>
        </p:txBody>
      </p:sp>
      <p:sp>
        <p:nvSpPr>
          <p:cNvPr id="8" name="Rounded Rectangle 7"/>
          <p:cNvSpPr/>
          <p:nvPr/>
        </p:nvSpPr>
        <p:spPr>
          <a:xfrm>
            <a:off x="4572000" y="4495800"/>
            <a:ext cx="13716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solidFill>
                  <a:schemeClr val="tx1"/>
                </a:solidFill>
              </a:rPr>
              <a:t>FindRentalCompany</a:t>
            </a:r>
            <a:endParaRPr lang="en-NZ" dirty="0">
              <a:solidFill>
                <a:schemeClr val="tx1"/>
              </a:solidFill>
            </a:endParaRPr>
          </a:p>
        </p:txBody>
      </p:sp>
      <p:sp>
        <p:nvSpPr>
          <p:cNvPr id="9" name="Rounded Rectangle 8"/>
          <p:cNvSpPr/>
          <p:nvPr/>
        </p:nvSpPr>
        <p:spPr>
          <a:xfrm>
            <a:off x="6172200" y="4495800"/>
            <a:ext cx="13716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solidFill>
                  <a:schemeClr val="tx1"/>
                </a:solidFill>
              </a:rPr>
              <a:t>RentalComBook</a:t>
            </a:r>
            <a:endParaRPr lang="en-NZ" dirty="0">
              <a:solidFill>
                <a:schemeClr val="tx1"/>
              </a:solidFill>
            </a:endParaRPr>
          </a:p>
        </p:txBody>
      </p:sp>
      <p:sp>
        <p:nvSpPr>
          <p:cNvPr id="10" name="Rounded Rectangle 9"/>
          <p:cNvSpPr/>
          <p:nvPr/>
        </p:nvSpPr>
        <p:spPr>
          <a:xfrm>
            <a:off x="3048000" y="3429000"/>
            <a:ext cx="1371600" cy="838200"/>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Sequence</a:t>
            </a:r>
            <a:endParaRPr lang="en-NZ" dirty="0">
              <a:solidFill>
                <a:schemeClr val="tx1"/>
              </a:solidFill>
            </a:endParaRPr>
          </a:p>
        </p:txBody>
      </p:sp>
      <p:sp>
        <p:nvSpPr>
          <p:cNvPr id="11" name="Rounded Rectangle 10"/>
          <p:cNvSpPr/>
          <p:nvPr/>
        </p:nvSpPr>
        <p:spPr>
          <a:xfrm>
            <a:off x="4572000" y="3429000"/>
            <a:ext cx="1371600" cy="838200"/>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Sequence</a:t>
            </a:r>
            <a:endParaRPr lang="en-NZ" dirty="0">
              <a:solidFill>
                <a:schemeClr val="tx1"/>
              </a:solidFill>
            </a:endParaRPr>
          </a:p>
        </p:txBody>
      </p:sp>
      <p:sp>
        <p:nvSpPr>
          <p:cNvPr id="12" name="Rounded Rectangle 11"/>
          <p:cNvSpPr/>
          <p:nvPr/>
        </p:nvSpPr>
        <p:spPr>
          <a:xfrm>
            <a:off x="3810000" y="2438400"/>
            <a:ext cx="1371600" cy="838200"/>
          </a:xfrm>
          <a:prstGeom prst="round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Parallel</a:t>
            </a:r>
            <a:endParaRPr lang="en-NZ" dirty="0">
              <a:solidFill>
                <a:schemeClr val="tx1"/>
              </a:solidFill>
            </a:endParaRPr>
          </a:p>
        </p:txBody>
      </p:sp>
      <p:cxnSp>
        <p:nvCxnSpPr>
          <p:cNvPr id="14" name="Straight Arrow Connector 13"/>
          <p:cNvCxnSpPr>
            <a:stCxn id="12" idx="2"/>
            <a:endCxn id="10" idx="0"/>
          </p:cNvCxnSpPr>
          <p:nvPr/>
        </p:nvCxnSpPr>
        <p:spPr>
          <a:xfrm rot="5400000">
            <a:off x="4038600" y="2971800"/>
            <a:ext cx="152400" cy="7620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2"/>
            <a:endCxn id="11" idx="0"/>
          </p:cNvCxnSpPr>
          <p:nvPr/>
        </p:nvCxnSpPr>
        <p:spPr>
          <a:xfrm rot="16200000" flipH="1">
            <a:off x="4800600" y="2971800"/>
            <a:ext cx="152400" cy="7620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2"/>
            <a:endCxn id="6" idx="0"/>
          </p:cNvCxnSpPr>
          <p:nvPr/>
        </p:nvCxnSpPr>
        <p:spPr>
          <a:xfrm rot="5400000">
            <a:off x="2895600" y="3657600"/>
            <a:ext cx="228600" cy="14478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0" idx="2"/>
            <a:endCxn id="7" idx="0"/>
          </p:cNvCxnSpPr>
          <p:nvPr/>
        </p:nvCxnSpPr>
        <p:spPr>
          <a:xfrm rot="5400000">
            <a:off x="3613150" y="4375150"/>
            <a:ext cx="228600" cy="127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a:endCxn id="8" idx="0"/>
          </p:cNvCxnSpPr>
          <p:nvPr/>
        </p:nvCxnSpPr>
        <p:spPr>
          <a:xfrm rot="5400000">
            <a:off x="5143500" y="4381500"/>
            <a:ext cx="2286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1" idx="2"/>
            <a:endCxn id="9" idx="0"/>
          </p:cNvCxnSpPr>
          <p:nvPr/>
        </p:nvCxnSpPr>
        <p:spPr>
          <a:xfrm rot="16200000" flipH="1">
            <a:off x="5943600" y="3581400"/>
            <a:ext cx="228600" cy="16002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Content Placeholder 2"/>
          <p:cNvSpPr txBox="1">
            <a:spLocks/>
          </p:cNvSpPr>
          <p:nvPr/>
        </p:nvSpPr>
        <p:spPr>
          <a:xfrm>
            <a:off x="723900" y="5715000"/>
            <a:ext cx="7696200" cy="533400"/>
          </a:xfrm>
          <a:prstGeom prst="rect">
            <a:avLst/>
          </a:prstGeom>
          <a:solidFill>
            <a:schemeClr val="accent6">
              <a:lumMod val="20000"/>
              <a:lumOff val="80000"/>
            </a:schemeClr>
          </a:solidFill>
          <a:ln>
            <a:solidFill>
              <a:schemeClr val="tx1"/>
            </a:solidFill>
          </a:ln>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NZ" sz="2400" b="1" i="0" u="none" strike="noStrike" kern="1200" cap="none" spc="0" normalizeH="0" baseline="0" noProof="0" dirty="0" smtClean="0">
                <a:ln>
                  <a:noFill/>
                </a:ln>
                <a:solidFill>
                  <a:schemeClr val="tx1"/>
                </a:solidFill>
                <a:effectLst/>
                <a:uLnTx/>
                <a:uFillTx/>
                <a:latin typeface="+mn-lt"/>
                <a:ea typeface="+mn-ea"/>
                <a:cs typeface="+mn-cs"/>
              </a:rPr>
              <a:t>Limitation:</a:t>
            </a:r>
            <a:r>
              <a:rPr kumimoji="0" lang="en-NZ"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NZ" sz="2400" b="0" i="0" u="none" strike="noStrike" kern="1200" cap="none" spc="0" normalizeH="0" noProof="0" dirty="0" smtClean="0">
                <a:ln>
                  <a:noFill/>
                </a:ln>
                <a:solidFill>
                  <a:schemeClr val="tx1"/>
                </a:solidFill>
                <a:effectLst/>
                <a:uLnTx/>
                <a:uFillTx/>
                <a:latin typeface="+mn-lt"/>
                <a:ea typeface="+mn-ea"/>
                <a:cs typeface="+mn-cs"/>
              </a:rPr>
              <a:t> difficult to check connections between services.  </a:t>
            </a: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NZ"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a:t>
            </a:r>
            <a:r>
              <a:rPr lang="en-NZ" sz="3200" b="1" dirty="0" err="1" smtClean="0"/>
              <a:t>GraphEvol</a:t>
            </a:r>
            <a:endParaRPr lang="en-NZ" sz="3200" b="1" dirty="0"/>
          </a:p>
        </p:txBody>
      </p:sp>
      <p:sp>
        <p:nvSpPr>
          <p:cNvPr id="3" name="Content Placeholder 2"/>
          <p:cNvSpPr>
            <a:spLocks noGrp="1"/>
          </p:cNvSpPr>
          <p:nvPr>
            <p:ph idx="1"/>
          </p:nvPr>
        </p:nvSpPr>
        <p:spPr>
          <a:xfrm>
            <a:off x="457200" y="1371600"/>
            <a:ext cx="8229600" cy="533400"/>
          </a:xfrm>
        </p:spPr>
        <p:txBody>
          <a:bodyPr>
            <a:normAutofit/>
          </a:bodyPr>
          <a:lstStyle/>
          <a:p>
            <a:pPr marL="0" indent="0">
              <a:buNone/>
            </a:pPr>
            <a:r>
              <a:rPr lang="en-NZ" sz="2400" dirty="0" smtClean="0"/>
              <a:t>Compositions are represented directly as graphs:</a:t>
            </a:r>
          </a:p>
          <a:p>
            <a:pPr marL="0" indent="0">
              <a:buNone/>
            </a:pPr>
            <a:endParaRPr lang="en-NZ" sz="2400" dirty="0" smtClean="0"/>
          </a:p>
          <a:p>
            <a:pPr marL="0" indent="0">
              <a:buNone/>
            </a:pPr>
            <a:endParaRPr lang="en-NZ" sz="2400" dirty="0" smtClean="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6</a:t>
            </a:fld>
            <a:endParaRPr lang="en-US" sz="1600" b="1" dirty="0">
              <a:solidFill>
                <a:schemeClr val="tx1"/>
              </a:solidFill>
            </a:endParaRPr>
          </a:p>
        </p:txBody>
      </p:sp>
      <p:sp>
        <p:nvSpPr>
          <p:cNvPr id="20" name="Rounded Rectangle 19"/>
          <p:cNvSpPr/>
          <p:nvPr/>
        </p:nvSpPr>
        <p:spPr>
          <a:xfrm>
            <a:off x="2933700" y="3276600"/>
            <a:ext cx="12192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solidFill>
                  <a:schemeClr val="tx1"/>
                </a:solidFill>
              </a:rPr>
              <a:t>FindHotel</a:t>
            </a:r>
            <a:endParaRPr lang="en-NZ" dirty="0">
              <a:solidFill>
                <a:schemeClr val="tx1"/>
              </a:solidFill>
            </a:endParaRPr>
          </a:p>
        </p:txBody>
      </p:sp>
      <p:sp>
        <p:nvSpPr>
          <p:cNvPr id="22" name="Rounded Rectangle 21"/>
          <p:cNvSpPr/>
          <p:nvPr/>
        </p:nvSpPr>
        <p:spPr>
          <a:xfrm>
            <a:off x="2895600" y="4495800"/>
            <a:ext cx="12954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solidFill>
                  <a:schemeClr val="tx1"/>
                </a:solidFill>
              </a:rPr>
              <a:t>BookHotel</a:t>
            </a:r>
            <a:endParaRPr lang="en-NZ" dirty="0">
              <a:solidFill>
                <a:schemeClr val="tx1"/>
              </a:solidFill>
            </a:endParaRPr>
          </a:p>
        </p:txBody>
      </p:sp>
      <p:sp>
        <p:nvSpPr>
          <p:cNvPr id="24" name="Rounded Rectangle 23"/>
          <p:cNvSpPr/>
          <p:nvPr/>
        </p:nvSpPr>
        <p:spPr>
          <a:xfrm>
            <a:off x="4876800" y="3276600"/>
            <a:ext cx="13716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solidFill>
                  <a:schemeClr val="tx1"/>
                </a:solidFill>
              </a:rPr>
              <a:t>FindRentalCompany</a:t>
            </a:r>
            <a:endParaRPr lang="en-NZ" dirty="0">
              <a:solidFill>
                <a:schemeClr val="tx1"/>
              </a:solidFill>
            </a:endParaRPr>
          </a:p>
        </p:txBody>
      </p:sp>
      <p:sp>
        <p:nvSpPr>
          <p:cNvPr id="27" name="Rounded Rectangle 26"/>
          <p:cNvSpPr/>
          <p:nvPr/>
        </p:nvSpPr>
        <p:spPr>
          <a:xfrm>
            <a:off x="4876800" y="4495800"/>
            <a:ext cx="13716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solidFill>
                  <a:schemeClr val="tx1"/>
                </a:solidFill>
              </a:rPr>
              <a:t>RentalComBook</a:t>
            </a:r>
            <a:endParaRPr lang="en-NZ" dirty="0">
              <a:solidFill>
                <a:schemeClr val="tx1"/>
              </a:solidFill>
            </a:endParaRPr>
          </a:p>
        </p:txBody>
      </p:sp>
      <p:cxnSp>
        <p:nvCxnSpPr>
          <p:cNvPr id="29" name="Straight Arrow Connector 28"/>
          <p:cNvCxnSpPr>
            <a:stCxn id="20" idx="2"/>
            <a:endCxn id="22" idx="0"/>
          </p:cNvCxnSpPr>
          <p:nvPr/>
        </p:nvCxnSpPr>
        <p:spPr>
          <a:xfrm rot="5400000">
            <a:off x="3352800" y="4305300"/>
            <a:ext cx="3810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2"/>
            <a:endCxn id="27" idx="0"/>
          </p:cNvCxnSpPr>
          <p:nvPr/>
        </p:nvCxnSpPr>
        <p:spPr>
          <a:xfrm rot="5400000">
            <a:off x="5372100" y="4305300"/>
            <a:ext cx="3810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4114800" y="2438400"/>
            <a:ext cx="914400" cy="4572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Start</a:t>
            </a:r>
            <a:endParaRPr lang="en-NZ" dirty="0">
              <a:solidFill>
                <a:schemeClr val="tx1"/>
              </a:solidFill>
            </a:endParaRPr>
          </a:p>
        </p:txBody>
      </p:sp>
      <p:sp>
        <p:nvSpPr>
          <p:cNvPr id="34" name="Oval 33"/>
          <p:cNvSpPr/>
          <p:nvPr/>
        </p:nvSpPr>
        <p:spPr>
          <a:xfrm>
            <a:off x="4114800" y="5715000"/>
            <a:ext cx="914400" cy="457200"/>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smtClean="0">
                <a:solidFill>
                  <a:schemeClr val="tx1"/>
                </a:solidFill>
              </a:rPr>
              <a:t>End</a:t>
            </a:r>
            <a:endParaRPr lang="en-NZ" dirty="0">
              <a:solidFill>
                <a:schemeClr val="tx1"/>
              </a:solidFill>
            </a:endParaRPr>
          </a:p>
        </p:txBody>
      </p:sp>
      <p:cxnSp>
        <p:nvCxnSpPr>
          <p:cNvPr id="36" name="Straight Arrow Connector 35"/>
          <p:cNvCxnSpPr>
            <a:stCxn id="33" idx="3"/>
            <a:endCxn id="20" idx="0"/>
          </p:cNvCxnSpPr>
          <p:nvPr/>
        </p:nvCxnSpPr>
        <p:spPr>
          <a:xfrm rot="5400000">
            <a:off x="3672029" y="2699917"/>
            <a:ext cx="447955" cy="705411"/>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3" idx="5"/>
            <a:endCxn id="24" idx="0"/>
          </p:cNvCxnSpPr>
          <p:nvPr/>
        </p:nvCxnSpPr>
        <p:spPr>
          <a:xfrm rot="16200000" flipH="1">
            <a:off x="5004967" y="2718966"/>
            <a:ext cx="447955" cy="667311"/>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22" idx="2"/>
            <a:endCxn id="34" idx="1"/>
          </p:cNvCxnSpPr>
          <p:nvPr/>
        </p:nvCxnSpPr>
        <p:spPr>
          <a:xfrm rot="16200000" flipH="1">
            <a:off x="3672028" y="5205271"/>
            <a:ext cx="447955" cy="705411"/>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7" idx="2"/>
            <a:endCxn id="34" idx="7"/>
          </p:cNvCxnSpPr>
          <p:nvPr/>
        </p:nvCxnSpPr>
        <p:spPr>
          <a:xfrm rot="5400000">
            <a:off x="5004968" y="5224322"/>
            <a:ext cx="447955" cy="667311"/>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The </a:t>
            </a:r>
            <a:r>
              <a:rPr lang="en-NZ" sz="3200" b="1" dirty="0" err="1" smtClean="0"/>
              <a:t>GraphEvol</a:t>
            </a:r>
            <a:r>
              <a:rPr lang="en-NZ" sz="3200" b="1" dirty="0" smtClean="0"/>
              <a:t> Process</a:t>
            </a:r>
            <a:endParaRPr lang="en-NZ" sz="3200" b="1" dirty="0"/>
          </a:p>
        </p:txBody>
      </p:sp>
      <p:sp>
        <p:nvSpPr>
          <p:cNvPr id="3" name="Content Placeholder 2"/>
          <p:cNvSpPr>
            <a:spLocks noGrp="1"/>
          </p:cNvSpPr>
          <p:nvPr>
            <p:ph idx="1"/>
          </p:nvPr>
        </p:nvSpPr>
        <p:spPr>
          <a:xfrm>
            <a:off x="457200" y="1905000"/>
            <a:ext cx="8229600" cy="3962400"/>
          </a:xfrm>
          <a:solidFill>
            <a:schemeClr val="bg1"/>
          </a:solidFill>
          <a:ln w="19050">
            <a:solidFill>
              <a:schemeClr val="tx1"/>
            </a:solidFill>
          </a:ln>
        </p:spPr>
        <p:txBody>
          <a:bodyPr>
            <a:normAutofit/>
          </a:bodyPr>
          <a:lstStyle/>
          <a:p>
            <a:pPr marL="457200" indent="-457200">
              <a:buFont typeface="+mj-lt"/>
              <a:buAutoNum type="arabicPeriod"/>
            </a:pPr>
            <a:r>
              <a:rPr lang="en-NZ" sz="2400" b="1" dirty="0" smtClean="0"/>
              <a:t> </a:t>
            </a:r>
            <a:r>
              <a:rPr lang="en-NZ" sz="2400" dirty="0" smtClean="0"/>
              <a:t>Initialise the population using graph-building algorithm.</a:t>
            </a:r>
          </a:p>
          <a:p>
            <a:pPr marL="457200" indent="-457200">
              <a:buFont typeface="+mj-lt"/>
              <a:buAutoNum type="arabicPeriod"/>
            </a:pPr>
            <a:r>
              <a:rPr lang="en-NZ" sz="2400" b="1" dirty="0" smtClean="0"/>
              <a:t> </a:t>
            </a:r>
            <a:r>
              <a:rPr lang="en-NZ" sz="2400" dirty="0" smtClean="0"/>
              <a:t>Evaluate the fitness of the initialised population.</a:t>
            </a:r>
          </a:p>
          <a:p>
            <a:pPr marL="457200" indent="-457200">
              <a:buNone/>
            </a:pPr>
            <a:r>
              <a:rPr lang="en-NZ" sz="2400" b="1" dirty="0" smtClean="0"/>
              <a:t>while</a:t>
            </a:r>
            <a:r>
              <a:rPr lang="en-NZ" sz="2400" dirty="0" smtClean="0"/>
              <a:t> </a:t>
            </a:r>
            <a:r>
              <a:rPr lang="en-NZ" sz="2400" i="1" dirty="0" smtClean="0"/>
              <a:t>max. generations not met</a:t>
            </a:r>
            <a:r>
              <a:rPr lang="en-NZ" sz="2400" dirty="0" smtClean="0"/>
              <a:t> </a:t>
            </a:r>
            <a:r>
              <a:rPr lang="en-NZ" sz="2400" b="1" dirty="0" smtClean="0"/>
              <a:t>do</a:t>
            </a:r>
          </a:p>
          <a:p>
            <a:pPr marL="1080000" indent="-457200">
              <a:buFont typeface="+mj-lt"/>
              <a:buAutoNum type="arabicPeriod" startAt="3"/>
            </a:pPr>
            <a:r>
              <a:rPr lang="en-NZ" sz="2400" b="1" dirty="0" smtClean="0"/>
              <a:t> </a:t>
            </a:r>
            <a:r>
              <a:rPr lang="en-NZ" sz="2400" dirty="0" smtClean="0"/>
              <a:t>Select the fittest candidates for reproduction.</a:t>
            </a:r>
          </a:p>
          <a:p>
            <a:pPr marL="1080000" indent="-457200">
              <a:buFont typeface="+mj-lt"/>
              <a:buAutoNum type="arabicPeriod" startAt="3"/>
            </a:pPr>
            <a:r>
              <a:rPr lang="en-NZ" sz="2400" b="1" dirty="0" smtClean="0"/>
              <a:t> </a:t>
            </a:r>
            <a:r>
              <a:rPr lang="en-NZ" sz="2400" dirty="0" smtClean="0"/>
              <a:t>Perform mutation and crossover on the selected candidates, generating offspring.</a:t>
            </a:r>
          </a:p>
          <a:p>
            <a:pPr marL="1080000" indent="-457200">
              <a:buFont typeface="+mj-lt"/>
              <a:buAutoNum type="arabicPeriod" startAt="3"/>
            </a:pPr>
            <a:r>
              <a:rPr lang="en-NZ" sz="2400" b="1" dirty="0" smtClean="0"/>
              <a:t> </a:t>
            </a:r>
            <a:r>
              <a:rPr lang="en-NZ" sz="2400" dirty="0" smtClean="0"/>
              <a:t>Evaluate the fitness of the new graph individuals.</a:t>
            </a:r>
          </a:p>
          <a:p>
            <a:pPr marL="1080000" indent="-457200">
              <a:buFont typeface="+mj-lt"/>
              <a:buAutoNum type="arabicPeriod" startAt="3"/>
            </a:pPr>
            <a:r>
              <a:rPr lang="en-NZ" sz="2400" b="1" dirty="0" smtClean="0"/>
              <a:t> </a:t>
            </a:r>
            <a:r>
              <a:rPr lang="en-NZ" sz="2400" dirty="0" smtClean="0"/>
              <a:t>Replace the lowest-fitness individuals in the population with the new graph individuals.</a:t>
            </a:r>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7</a:t>
            </a:fld>
            <a:endParaRPr lang="en-US" sz="1600" b="1" dirty="0">
              <a:solidFill>
                <a:schemeClr val="tx1"/>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686800" cy="792162"/>
          </a:xfrm>
          <a:solidFill>
            <a:schemeClr val="accent6">
              <a:lumMod val="75000"/>
              <a:alpha val="50000"/>
            </a:schemeClr>
          </a:solidFill>
        </p:spPr>
        <p:txBody>
          <a:bodyPr>
            <a:normAutofit/>
          </a:bodyPr>
          <a:lstStyle/>
          <a:p>
            <a:pPr algn="l"/>
            <a:r>
              <a:rPr lang="en-NZ" sz="3200" b="1" dirty="0" smtClean="0"/>
              <a:t>	Graph-Building Algorithm</a:t>
            </a:r>
            <a:endParaRPr lang="en-NZ" sz="3200" b="1" dirty="0"/>
          </a:p>
        </p:txBody>
      </p:sp>
      <p:sp>
        <p:nvSpPr>
          <p:cNvPr id="4" name="Slide Number Placeholder 3"/>
          <p:cNvSpPr>
            <a:spLocks noGrp="1"/>
          </p:cNvSpPr>
          <p:nvPr>
            <p:ph type="sldNum" sz="quarter" idx="12"/>
          </p:nvPr>
        </p:nvSpPr>
        <p:spPr/>
        <p:txBody>
          <a:bodyPr/>
          <a:lstStyle/>
          <a:p>
            <a:fld id="{B6F15528-21DE-4FAA-801E-634DDDAF4B2B}" type="slidenum">
              <a:rPr lang="en-US" sz="1600" b="1" smtClean="0">
                <a:solidFill>
                  <a:schemeClr val="tx1"/>
                </a:solidFill>
              </a:rPr>
              <a:pPr/>
              <a:t>8</a:t>
            </a:fld>
            <a:endParaRPr lang="en-US" sz="1600" b="1" dirty="0">
              <a:solidFill>
                <a:schemeClr val="tx1"/>
              </a:solidFill>
            </a:endParaRPr>
          </a:p>
        </p:txBody>
      </p:sp>
      <p:sp>
        <p:nvSpPr>
          <p:cNvPr id="6" name="Content Placeholder 2"/>
          <p:cNvSpPr>
            <a:spLocks noGrp="1"/>
          </p:cNvSpPr>
          <p:nvPr>
            <p:ph idx="1"/>
          </p:nvPr>
        </p:nvSpPr>
        <p:spPr>
          <a:xfrm>
            <a:off x="457200" y="1371600"/>
            <a:ext cx="8229600" cy="533400"/>
          </a:xfrm>
        </p:spPr>
        <p:txBody>
          <a:bodyPr>
            <a:normAutofit/>
          </a:bodyPr>
          <a:lstStyle/>
          <a:p>
            <a:pPr marL="0" indent="0">
              <a:buNone/>
            </a:pPr>
            <a:r>
              <a:rPr lang="en-NZ" sz="2400" dirty="0" smtClean="0"/>
              <a:t>Builds solutions step by step, always checking connections:</a:t>
            </a:r>
          </a:p>
          <a:p>
            <a:pPr marL="0" indent="0">
              <a:buNone/>
            </a:pPr>
            <a:endParaRPr lang="en-NZ" sz="2400" dirty="0" smtClean="0"/>
          </a:p>
          <a:p>
            <a:pPr marL="0" indent="0">
              <a:buNone/>
            </a:pPr>
            <a:endParaRPr lang="en-NZ" sz="2400" dirty="0" smtClean="0"/>
          </a:p>
        </p:txBody>
      </p:sp>
      <p:sp>
        <p:nvSpPr>
          <p:cNvPr id="7" name="Rounded Rectangle 6"/>
          <p:cNvSpPr/>
          <p:nvPr/>
        </p:nvSpPr>
        <p:spPr>
          <a:xfrm>
            <a:off x="609600" y="2014835"/>
            <a:ext cx="1905000" cy="3771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8" name="Rounded Rectangle 7"/>
          <p:cNvSpPr/>
          <p:nvPr/>
        </p:nvSpPr>
        <p:spPr>
          <a:xfrm>
            <a:off x="2590800" y="2014835"/>
            <a:ext cx="2133600" cy="377190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9" name="Rounded Rectangle 8"/>
          <p:cNvSpPr/>
          <p:nvPr/>
        </p:nvSpPr>
        <p:spPr>
          <a:xfrm>
            <a:off x="4800600" y="2014834"/>
            <a:ext cx="3733800" cy="3776366"/>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1" name="Rectangle 10"/>
          <p:cNvSpPr/>
          <p:nvPr/>
        </p:nvSpPr>
        <p:spPr>
          <a:xfrm>
            <a:off x="838200" y="3767435"/>
            <a:ext cx="1371600" cy="838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smtClean="0">
                <a:solidFill>
                  <a:sysClr val="windowText" lastClr="000000"/>
                </a:solidFill>
              </a:rPr>
              <a:t>Input: </a:t>
            </a:r>
            <a:r>
              <a:rPr lang="en-NZ" dirty="0" err="1" smtClean="0">
                <a:solidFill>
                  <a:sysClr val="windowText" lastClr="000000"/>
                </a:solidFill>
              </a:rPr>
              <a:t>ZipCode</a:t>
            </a:r>
            <a:r>
              <a:rPr lang="en-NZ" dirty="0" smtClean="0">
                <a:solidFill>
                  <a:sysClr val="windowText" lastClr="000000"/>
                </a:solidFill>
              </a:rPr>
              <a:t>, Date</a:t>
            </a:r>
            <a:endParaRPr lang="en-NZ" dirty="0">
              <a:solidFill>
                <a:sysClr val="windowText" lastClr="000000"/>
              </a:solidFill>
            </a:endParaRPr>
          </a:p>
        </p:txBody>
      </p:sp>
      <p:sp>
        <p:nvSpPr>
          <p:cNvPr id="12" name="Rectangle 11"/>
          <p:cNvSpPr/>
          <p:nvPr/>
        </p:nvSpPr>
        <p:spPr>
          <a:xfrm>
            <a:off x="2933700" y="2319635"/>
            <a:ext cx="1371600" cy="838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smtClean="0">
                <a:solidFill>
                  <a:sysClr val="windowText" lastClr="000000"/>
                </a:solidFill>
              </a:rPr>
              <a:t>Input: </a:t>
            </a:r>
            <a:r>
              <a:rPr lang="en-NZ" dirty="0" err="1" smtClean="0">
                <a:solidFill>
                  <a:sysClr val="windowText" lastClr="000000"/>
                </a:solidFill>
              </a:rPr>
              <a:t>ZipCode</a:t>
            </a:r>
            <a:r>
              <a:rPr lang="en-NZ" dirty="0" smtClean="0">
                <a:solidFill>
                  <a:sysClr val="windowText" lastClr="000000"/>
                </a:solidFill>
              </a:rPr>
              <a:t>, Date</a:t>
            </a:r>
            <a:endParaRPr lang="en-NZ" dirty="0">
              <a:solidFill>
                <a:sysClr val="windowText" lastClr="000000"/>
              </a:solidFill>
            </a:endParaRPr>
          </a:p>
        </p:txBody>
      </p:sp>
      <p:sp>
        <p:nvSpPr>
          <p:cNvPr id="13" name="Rounded Rectangle 12"/>
          <p:cNvSpPr/>
          <p:nvPr/>
        </p:nvSpPr>
        <p:spPr>
          <a:xfrm>
            <a:off x="2819400" y="3767435"/>
            <a:ext cx="16002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solidFill>
                  <a:schemeClr val="tx1"/>
                </a:solidFill>
              </a:rPr>
              <a:t>LocationByZip</a:t>
            </a:r>
            <a:endParaRPr lang="en-NZ" dirty="0">
              <a:solidFill>
                <a:schemeClr val="tx1"/>
              </a:solidFill>
            </a:endParaRPr>
          </a:p>
        </p:txBody>
      </p:sp>
      <p:sp>
        <p:nvSpPr>
          <p:cNvPr id="14" name="TextBox 13"/>
          <p:cNvSpPr txBox="1"/>
          <p:nvPr/>
        </p:nvSpPr>
        <p:spPr>
          <a:xfrm>
            <a:off x="2819400" y="4681835"/>
            <a:ext cx="1600200" cy="584775"/>
          </a:xfrm>
          <a:prstGeom prst="rect">
            <a:avLst/>
          </a:prstGeom>
          <a:noFill/>
        </p:spPr>
        <p:txBody>
          <a:bodyPr wrap="square" rtlCol="0">
            <a:spAutoFit/>
          </a:bodyPr>
          <a:lstStyle/>
          <a:p>
            <a:r>
              <a:rPr lang="en-NZ" sz="1600" b="1" dirty="0" smtClean="0"/>
              <a:t>Input: </a:t>
            </a:r>
            <a:r>
              <a:rPr lang="en-NZ" sz="1600" dirty="0" err="1" smtClean="0"/>
              <a:t>ZipCode</a:t>
            </a:r>
            <a:endParaRPr lang="en-NZ" sz="1600" dirty="0" smtClean="0"/>
          </a:p>
          <a:p>
            <a:r>
              <a:rPr lang="en-NZ" sz="1600" b="1" dirty="0" smtClean="0"/>
              <a:t>Output: </a:t>
            </a:r>
            <a:r>
              <a:rPr lang="en-NZ" sz="1600" dirty="0" smtClean="0"/>
              <a:t>City</a:t>
            </a:r>
            <a:endParaRPr lang="en-NZ" sz="1600" dirty="0"/>
          </a:p>
        </p:txBody>
      </p:sp>
      <p:cxnSp>
        <p:nvCxnSpPr>
          <p:cNvPr id="15" name="Straight Arrow Connector 14"/>
          <p:cNvCxnSpPr/>
          <p:nvPr/>
        </p:nvCxnSpPr>
        <p:spPr>
          <a:xfrm rot="5400000">
            <a:off x="3314700" y="3462635"/>
            <a:ext cx="6096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53000" y="2700635"/>
            <a:ext cx="1371600" cy="838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smtClean="0">
                <a:solidFill>
                  <a:sysClr val="windowText" lastClr="000000"/>
                </a:solidFill>
              </a:rPr>
              <a:t>Input: </a:t>
            </a:r>
            <a:r>
              <a:rPr lang="en-NZ" dirty="0" err="1" smtClean="0">
                <a:solidFill>
                  <a:sysClr val="windowText" lastClr="000000"/>
                </a:solidFill>
              </a:rPr>
              <a:t>ZipCode</a:t>
            </a:r>
            <a:r>
              <a:rPr lang="en-NZ" dirty="0" smtClean="0">
                <a:solidFill>
                  <a:sysClr val="windowText" lastClr="000000"/>
                </a:solidFill>
              </a:rPr>
              <a:t>, Date</a:t>
            </a:r>
            <a:endParaRPr lang="en-NZ" dirty="0">
              <a:solidFill>
                <a:sysClr val="windowText" lastClr="000000"/>
              </a:solidFill>
            </a:endParaRPr>
          </a:p>
        </p:txBody>
      </p:sp>
      <p:sp>
        <p:nvSpPr>
          <p:cNvPr id="24" name="Rectangle 23"/>
          <p:cNvSpPr/>
          <p:nvPr/>
        </p:nvSpPr>
        <p:spPr>
          <a:xfrm>
            <a:off x="6934200" y="4224635"/>
            <a:ext cx="1371600" cy="8382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b="1" dirty="0" smtClean="0">
                <a:solidFill>
                  <a:sysClr val="windowText" lastClr="000000"/>
                </a:solidFill>
              </a:rPr>
              <a:t>Output:</a:t>
            </a:r>
          </a:p>
          <a:p>
            <a:pPr algn="ctr"/>
            <a:r>
              <a:rPr lang="en-NZ" dirty="0" smtClean="0">
                <a:solidFill>
                  <a:sysClr val="windowText" lastClr="000000"/>
                </a:solidFill>
              </a:rPr>
              <a:t>City, </a:t>
            </a:r>
            <a:r>
              <a:rPr lang="en-NZ" dirty="0" err="1" smtClean="0">
                <a:solidFill>
                  <a:sysClr val="windowText" lastClr="000000"/>
                </a:solidFill>
              </a:rPr>
              <a:t>WeatherInfo</a:t>
            </a:r>
            <a:endParaRPr lang="en-NZ" dirty="0">
              <a:solidFill>
                <a:sysClr val="windowText" lastClr="000000"/>
              </a:solidFill>
            </a:endParaRPr>
          </a:p>
        </p:txBody>
      </p:sp>
      <p:sp>
        <p:nvSpPr>
          <p:cNvPr id="25" name="Rounded Rectangle 24"/>
          <p:cNvSpPr/>
          <p:nvPr/>
        </p:nvSpPr>
        <p:spPr>
          <a:xfrm>
            <a:off x="6705600" y="2700635"/>
            <a:ext cx="16002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solidFill>
                  <a:schemeClr val="tx1"/>
                </a:solidFill>
              </a:rPr>
              <a:t>LocationByZip</a:t>
            </a:r>
            <a:endParaRPr lang="en-NZ" dirty="0">
              <a:solidFill>
                <a:schemeClr val="tx1"/>
              </a:solidFill>
            </a:endParaRPr>
          </a:p>
        </p:txBody>
      </p:sp>
      <p:sp>
        <p:nvSpPr>
          <p:cNvPr id="26" name="Rounded Rectangle 25"/>
          <p:cNvSpPr/>
          <p:nvPr/>
        </p:nvSpPr>
        <p:spPr>
          <a:xfrm>
            <a:off x="5029200" y="4224635"/>
            <a:ext cx="1600200" cy="838200"/>
          </a:xfrm>
          <a:prstGeom prst="roundRect">
            <a:avLst/>
          </a:prstGeom>
          <a:solidFill>
            <a:schemeClr val="accent5">
              <a:lumMod val="20000"/>
              <a:lumOff val="80000"/>
            </a:schemeClr>
          </a:solidFill>
          <a:ln w="1270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err="1" smtClean="0">
                <a:solidFill>
                  <a:schemeClr val="tx1"/>
                </a:solidFill>
              </a:rPr>
              <a:t>USWeather</a:t>
            </a:r>
            <a:endParaRPr lang="en-NZ" dirty="0">
              <a:solidFill>
                <a:schemeClr val="tx1"/>
              </a:solidFill>
            </a:endParaRPr>
          </a:p>
        </p:txBody>
      </p:sp>
      <p:sp>
        <p:nvSpPr>
          <p:cNvPr id="27" name="TextBox 26"/>
          <p:cNvSpPr txBox="1"/>
          <p:nvPr/>
        </p:nvSpPr>
        <p:spPr>
          <a:xfrm>
            <a:off x="6705600" y="2091035"/>
            <a:ext cx="1600200" cy="584775"/>
          </a:xfrm>
          <a:prstGeom prst="rect">
            <a:avLst/>
          </a:prstGeom>
          <a:noFill/>
        </p:spPr>
        <p:txBody>
          <a:bodyPr wrap="square" rtlCol="0">
            <a:spAutoFit/>
          </a:bodyPr>
          <a:lstStyle/>
          <a:p>
            <a:r>
              <a:rPr lang="en-NZ" sz="1600" b="1" dirty="0" smtClean="0"/>
              <a:t>Input: </a:t>
            </a:r>
            <a:r>
              <a:rPr lang="en-NZ" sz="1600" dirty="0" err="1" smtClean="0"/>
              <a:t>ZipCode</a:t>
            </a:r>
            <a:endParaRPr lang="en-NZ" sz="1600" dirty="0" smtClean="0"/>
          </a:p>
          <a:p>
            <a:r>
              <a:rPr lang="en-NZ" sz="1600" b="1" dirty="0" smtClean="0"/>
              <a:t>Output: </a:t>
            </a:r>
            <a:r>
              <a:rPr lang="en-NZ" sz="1600" dirty="0" smtClean="0"/>
              <a:t>City</a:t>
            </a:r>
            <a:endParaRPr lang="en-NZ" sz="1600" dirty="0"/>
          </a:p>
        </p:txBody>
      </p:sp>
      <p:sp>
        <p:nvSpPr>
          <p:cNvPr id="28" name="TextBox 27"/>
          <p:cNvSpPr txBox="1"/>
          <p:nvPr/>
        </p:nvSpPr>
        <p:spPr>
          <a:xfrm>
            <a:off x="5105400" y="5139035"/>
            <a:ext cx="2057400" cy="584775"/>
          </a:xfrm>
          <a:prstGeom prst="rect">
            <a:avLst/>
          </a:prstGeom>
          <a:noFill/>
        </p:spPr>
        <p:txBody>
          <a:bodyPr wrap="square" rtlCol="0">
            <a:spAutoFit/>
          </a:bodyPr>
          <a:lstStyle/>
          <a:p>
            <a:r>
              <a:rPr lang="en-NZ" sz="1600" b="1" dirty="0" smtClean="0"/>
              <a:t>Input: </a:t>
            </a:r>
            <a:r>
              <a:rPr lang="en-NZ" sz="1600" dirty="0" smtClean="0"/>
              <a:t>City, Date</a:t>
            </a:r>
          </a:p>
          <a:p>
            <a:r>
              <a:rPr lang="en-NZ" sz="1600" b="1" dirty="0" smtClean="0"/>
              <a:t>Output: </a:t>
            </a:r>
            <a:r>
              <a:rPr lang="en-NZ" sz="1600" dirty="0" err="1" smtClean="0"/>
              <a:t>WeatherInfo</a:t>
            </a:r>
            <a:endParaRPr lang="en-NZ" sz="1600" dirty="0"/>
          </a:p>
        </p:txBody>
      </p:sp>
      <p:cxnSp>
        <p:nvCxnSpPr>
          <p:cNvPr id="46" name="Straight Arrow Connector 45"/>
          <p:cNvCxnSpPr>
            <a:stCxn id="23" idx="3"/>
            <a:endCxn id="25" idx="1"/>
          </p:cNvCxnSpPr>
          <p:nvPr/>
        </p:nvCxnSpPr>
        <p:spPr>
          <a:xfrm>
            <a:off x="6324600" y="3119735"/>
            <a:ext cx="3810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3"/>
            <a:endCxn id="24" idx="1"/>
          </p:cNvCxnSpPr>
          <p:nvPr/>
        </p:nvCxnSpPr>
        <p:spPr>
          <a:xfrm>
            <a:off x="6629400" y="4643735"/>
            <a:ext cx="304800" cy="1588"/>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5" idx="2"/>
            <a:endCxn id="24" idx="0"/>
          </p:cNvCxnSpPr>
          <p:nvPr/>
        </p:nvCxnSpPr>
        <p:spPr>
          <a:xfrm rot="16200000" flipH="1">
            <a:off x="7219950" y="3824585"/>
            <a:ext cx="685800" cy="1143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23" idx="2"/>
            <a:endCxn id="26" idx="0"/>
          </p:cNvCxnSpPr>
          <p:nvPr/>
        </p:nvCxnSpPr>
        <p:spPr>
          <a:xfrm rot="16200000" flipH="1">
            <a:off x="5391150" y="3786485"/>
            <a:ext cx="685800" cy="1905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rot="10800000" flipV="1">
            <a:off x="6248400" y="3538835"/>
            <a:ext cx="914400" cy="685800"/>
          </a:xfrm>
          <a:prstGeom prst="straightConnector1">
            <a:avLst/>
          </a:prstGeom>
          <a:ln w="19050">
            <a:solidFill>
              <a:schemeClr val="accent1">
                <a:lumMod val="50000"/>
              </a:schemeClr>
            </a:solidFill>
            <a:tailEnd type="arrow"/>
          </a:ln>
        </p:spPr>
        <p:style>
          <a:lnRef idx="1">
            <a:schemeClr val="accent1"/>
          </a:lnRef>
          <a:fillRef idx="0">
            <a:schemeClr val="accent1"/>
          </a:fillRef>
          <a:effectRef idx="0">
            <a:schemeClr val="accent1"/>
          </a:effectRef>
          <a:fontRef idx="minor">
            <a:schemeClr val="tx1"/>
          </a:fontRef>
        </p:style>
      </p:cxnSp>
      <p:sp>
        <p:nvSpPr>
          <p:cNvPr id="63" name="Rectangle 62"/>
          <p:cNvSpPr/>
          <p:nvPr/>
        </p:nvSpPr>
        <p:spPr>
          <a:xfrm>
            <a:off x="990600" y="5858470"/>
            <a:ext cx="1066800" cy="461665"/>
          </a:xfrm>
          <a:prstGeom prst="rect">
            <a:avLst/>
          </a:prstGeom>
        </p:spPr>
        <p:txBody>
          <a:bodyPr wrap="square">
            <a:spAutoFit/>
          </a:bodyPr>
          <a:lstStyle/>
          <a:p>
            <a:pPr algn="ctr"/>
            <a:r>
              <a:rPr lang="en-NZ" sz="2400" dirty="0" smtClean="0"/>
              <a:t>Step 1</a:t>
            </a:r>
            <a:endParaRPr lang="en-NZ" sz="2400" dirty="0"/>
          </a:p>
        </p:txBody>
      </p:sp>
      <p:sp>
        <p:nvSpPr>
          <p:cNvPr id="64" name="Rectangle 63"/>
          <p:cNvSpPr/>
          <p:nvPr/>
        </p:nvSpPr>
        <p:spPr>
          <a:xfrm>
            <a:off x="3048000" y="5862935"/>
            <a:ext cx="1066800" cy="461665"/>
          </a:xfrm>
          <a:prstGeom prst="rect">
            <a:avLst/>
          </a:prstGeom>
        </p:spPr>
        <p:txBody>
          <a:bodyPr wrap="square">
            <a:spAutoFit/>
          </a:bodyPr>
          <a:lstStyle/>
          <a:p>
            <a:pPr algn="ctr"/>
            <a:r>
              <a:rPr lang="en-NZ" sz="2400" dirty="0" smtClean="0"/>
              <a:t>Step 2</a:t>
            </a:r>
            <a:endParaRPr lang="en-NZ" sz="2400" dirty="0"/>
          </a:p>
        </p:txBody>
      </p:sp>
      <p:sp>
        <p:nvSpPr>
          <p:cNvPr id="65" name="Rectangle 64"/>
          <p:cNvSpPr/>
          <p:nvPr/>
        </p:nvSpPr>
        <p:spPr>
          <a:xfrm>
            <a:off x="6172200" y="5862935"/>
            <a:ext cx="1066800" cy="461665"/>
          </a:xfrm>
          <a:prstGeom prst="rect">
            <a:avLst/>
          </a:prstGeom>
        </p:spPr>
        <p:txBody>
          <a:bodyPr wrap="square">
            <a:spAutoFit/>
          </a:bodyPr>
          <a:lstStyle/>
          <a:p>
            <a:pPr algn="ctr"/>
            <a:r>
              <a:rPr lang="en-NZ" sz="2400" dirty="0" smtClean="0"/>
              <a:t>Step 3</a:t>
            </a:r>
            <a:endParaRPr lang="en-NZ" sz="2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1152</TotalTime>
  <Words>2677</Words>
  <Application>Microsoft Office PowerPoint</Application>
  <PresentationFormat>On-screen Show (4:3)</PresentationFormat>
  <Paragraphs>338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Cambria Math</vt:lpstr>
      <vt:lpstr>Wingdings</vt:lpstr>
      <vt:lpstr>Office Theme</vt:lpstr>
      <vt:lpstr> GraphEvol: A Graph Evolution Technique for Web Service Composition</vt:lpstr>
      <vt:lpstr> Service-Oriented Computing</vt:lpstr>
      <vt:lpstr> Web Service Composition</vt:lpstr>
      <vt:lpstr> The Aspects of Service Composition</vt:lpstr>
      <vt:lpstr> Existing Composition Approaches</vt:lpstr>
      <vt:lpstr> Genetic Programming Approaches</vt:lpstr>
      <vt:lpstr> GraphEvol</vt:lpstr>
      <vt:lpstr> The GraphEvol Process</vt:lpstr>
      <vt:lpstr> Graph-Building Algorithm</vt:lpstr>
      <vt:lpstr> Mutation</vt:lpstr>
      <vt:lpstr> Crossover</vt:lpstr>
      <vt:lpstr> Fitness Function</vt:lpstr>
      <vt:lpstr> Experiments</vt:lpstr>
      <vt:lpstr> Results</vt:lpstr>
      <vt:lpstr> Conclusion</vt:lpstr>
      <vt:lpstr> 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GraphEvol: A Graph Evolution Technique for Web Service Composition</dc:title>
  <dc:creator>Alex</dc:creator>
  <cp:lastModifiedBy>Alexandre Sawczuk Da Silva</cp:lastModifiedBy>
  <cp:revision>139</cp:revision>
  <cp:lastPrinted>2015-08-21T02:47:16Z</cp:lastPrinted>
  <dcterms:created xsi:type="dcterms:W3CDTF">2006-08-16T00:00:00Z</dcterms:created>
  <dcterms:modified xsi:type="dcterms:W3CDTF">2015-08-21T05:21:20Z</dcterms:modified>
</cp:coreProperties>
</file>