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75" r:id="rId5"/>
    <p:sldId id="281" r:id="rId6"/>
    <p:sldId id="282" r:id="rId7"/>
    <p:sldId id="261" r:id="rId8"/>
    <p:sldId id="262" r:id="rId9"/>
    <p:sldId id="283" r:id="rId10"/>
    <p:sldId id="284" r:id="rId11"/>
    <p:sldId id="265" r:id="rId12"/>
    <p:sldId id="266" r:id="rId13"/>
    <p:sldId id="277" r:id="rId14"/>
    <p:sldId id="280" r:id="rId15"/>
    <p:sldId id="269" r:id="rId16"/>
    <p:sldId id="278" r:id="rId17"/>
    <p:sldId id="271" r:id="rId18"/>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EA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16" autoAdjust="0"/>
    <p:restoredTop sz="73913" autoAdjust="0"/>
  </p:normalViewPr>
  <p:slideViewPr>
    <p:cSldViewPr>
      <p:cViewPr varScale="1">
        <p:scale>
          <a:sx n="78" d="100"/>
          <a:sy n="78" d="100"/>
        </p:scale>
        <p:origin x="20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5068B8EB-9180-4A65-9EC6-677A7C8C3278}" type="datetimeFigureOut">
              <a:rPr lang="en-AU" smtClean="0"/>
              <a:t>22/08/2016</a:t>
            </a:fld>
            <a:endParaRPr lang="en-AU"/>
          </a:p>
        </p:txBody>
      </p:sp>
      <p:sp>
        <p:nvSpPr>
          <p:cNvPr id="4" name="Footer Placehold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D270295D-7C64-47CB-81DF-3307B2B63486}" type="slidenum">
              <a:rPr lang="en-AU" smtClean="0"/>
              <a:t>‹#›</a:t>
            </a:fld>
            <a:endParaRPr lang="en-AU"/>
          </a:p>
        </p:txBody>
      </p:sp>
    </p:spTree>
    <p:extLst>
      <p:ext uri="{BB962C8B-B14F-4D97-AF65-F5344CB8AC3E}">
        <p14:creationId xmlns:p14="http://schemas.microsoft.com/office/powerpoint/2010/main" val="382993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DB04E694-6882-4BC6-8D08-CF4423E35496}" type="datetimeFigureOut">
              <a:rPr lang="en-US" smtClean="0"/>
              <a:t>8/22/2016</a:t>
            </a:fld>
            <a:endParaRPr lang="en-NZ"/>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DA199DCF-AB93-4777-B83C-2FF91E06030C}" type="slidenum">
              <a:rPr lang="en-NZ" smtClean="0"/>
              <a:t>‹#›</a:t>
            </a:fld>
            <a:endParaRPr lang="en-NZ"/>
          </a:p>
        </p:txBody>
      </p:sp>
    </p:spTree>
    <p:extLst>
      <p:ext uri="{BB962C8B-B14F-4D97-AF65-F5344CB8AC3E}">
        <p14:creationId xmlns:p14="http://schemas.microsoft.com/office/powerpoint/2010/main" val="57403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Good morning/afternoon! My</a:t>
            </a:r>
            <a:r>
              <a:rPr lang="en-NZ" baseline="0" dirty="0" smtClean="0"/>
              <a:t> name is Hui Ma, </a:t>
            </a:r>
            <a:r>
              <a:rPr lang="en-NZ" dirty="0" smtClean="0"/>
              <a:t>and today I am going to talk about</a:t>
            </a:r>
            <a:r>
              <a:rPr lang="en-NZ" baseline="0" dirty="0" smtClean="0"/>
              <a:t> our work on performing Web service compositions using a graph-based method that can handle multiple execution branches.</a:t>
            </a:r>
          </a:p>
        </p:txBody>
      </p:sp>
      <p:sp>
        <p:nvSpPr>
          <p:cNvPr id="4" name="Slide Number Placeholder 3"/>
          <p:cNvSpPr>
            <a:spLocks noGrp="1"/>
          </p:cNvSpPr>
          <p:nvPr>
            <p:ph type="sldNum" sz="quarter" idx="10"/>
          </p:nvPr>
        </p:nvSpPr>
        <p:spPr/>
        <p:txBody>
          <a:bodyPr/>
          <a:lstStyle/>
          <a:p>
            <a:fld id="{DA199DCF-AB93-4777-B83C-2FF91E06030C}" type="slidenum">
              <a:rPr lang="en-NZ" smtClean="0"/>
              <a:t>0</a:t>
            </a:fld>
            <a:endParaRPr lang="en-NZ"/>
          </a:p>
        </p:txBody>
      </p:sp>
    </p:spTree>
    <p:extLst>
      <p:ext uri="{BB962C8B-B14F-4D97-AF65-F5344CB8AC3E}">
        <p14:creationId xmlns:p14="http://schemas.microsoft.com/office/powerpoint/2010/main" val="3652552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Char char="•"/>
            </a:pPr>
            <a:r>
              <a:rPr lang="en-NZ" altLang="en-US" dirty="0" smtClean="0"/>
              <a:t> In order to decode a particle, we use a graph-building algorithm that constructs graphs from the start node to the end node.</a:t>
            </a:r>
          </a:p>
          <a:p>
            <a:pPr eaLnBrk="1" hangingPunct="1">
              <a:spcBef>
                <a:spcPct val="0"/>
              </a:spcBef>
              <a:buFontTx/>
              <a:buChar char="•"/>
            </a:pPr>
            <a:r>
              <a:rPr lang="en-NZ" altLang="en-US" baseline="0" dirty="0" smtClean="0"/>
              <a:t> We begin by finding a service whose inputs can be fulfilled by the given composition inputs, and we </a:t>
            </a:r>
            <a:r>
              <a:rPr lang="en-NZ" altLang="en-US" dirty="0" smtClean="0"/>
              <a:t>add it to the graph.</a:t>
            </a:r>
          </a:p>
          <a:p>
            <a:pPr eaLnBrk="1" hangingPunct="1">
              <a:spcBef>
                <a:spcPct val="0"/>
              </a:spcBef>
              <a:buFontTx/>
              <a:buChar char="•"/>
            </a:pPr>
            <a:r>
              <a:rPr lang="en-NZ" altLang="en-US" dirty="0" smtClean="0"/>
              <a:t> We</a:t>
            </a:r>
            <a:r>
              <a:rPr lang="en-NZ" altLang="en-US" baseline="0" dirty="0" smtClean="0"/>
              <a:t> then continue adding service whose inputs can be fulfilled, until we reach the value needed by our condition (d).</a:t>
            </a:r>
          </a:p>
          <a:p>
            <a:pPr eaLnBrk="1" hangingPunct="1">
              <a:spcBef>
                <a:spcPct val="0"/>
              </a:spcBef>
              <a:buFontTx/>
              <a:buChar char="•"/>
            </a:pPr>
            <a:r>
              <a:rPr lang="en-NZ" altLang="en-US" baseline="0" dirty="0" smtClean="0"/>
              <a:t> Once we reach that node, each branch is recursively created using the same process.</a:t>
            </a:r>
            <a:endParaRPr lang="en-NZ" altLang="en-US" dirty="0" smtClean="0"/>
          </a:p>
          <a:p>
            <a:pPr eaLnBrk="1" hangingPunct="1">
              <a:spcBef>
                <a:spcPct val="0"/>
              </a:spcBef>
              <a:buFontTx/>
              <a:buChar char="•"/>
            </a:pPr>
            <a:r>
              <a:rPr lang="en-NZ" altLang="en-US" dirty="0" smtClean="0"/>
              <a:t> Notice that this process may result in graphs that contain some services whose outputs are not used to fulfil any other service’s input, like service 1.</a:t>
            </a:r>
          </a:p>
          <a:p>
            <a:pPr eaLnBrk="1" hangingPunct="1">
              <a:spcBef>
                <a:spcPct val="0"/>
              </a:spcBef>
              <a:buFontTx/>
              <a:buChar char="•"/>
            </a:pPr>
            <a:r>
              <a:rPr lang="en-NZ" altLang="en-US" dirty="0" smtClean="0"/>
              <a:t> Nodes like these are removed at the end of the graph-building process.</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9B10233-D9B4-4FCA-879A-BDC851BAFE03}" type="slidenum">
              <a:rPr lang="en-NZ" altLang="en-US" smtClean="0"/>
              <a:pPr/>
              <a:t>9</a:t>
            </a:fld>
            <a:endParaRPr lang="en-NZ" altLang="en-US" smtClean="0"/>
          </a:p>
        </p:txBody>
      </p:sp>
    </p:spTree>
    <p:extLst>
      <p:ext uri="{BB962C8B-B14F-4D97-AF65-F5344CB8AC3E}">
        <p14:creationId xmlns:p14="http://schemas.microsoft.com/office/powerpoint/2010/main" val="48556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Intuitively,</a:t>
            </a:r>
            <a:r>
              <a:rPr lang="en-NZ" baseline="0" dirty="0" smtClean="0"/>
              <a:t> t</a:t>
            </a:r>
            <a:r>
              <a:rPr lang="en-NZ" dirty="0" smtClean="0"/>
              <a:t>he mutation operator for a graph candidate implements</a:t>
            </a:r>
            <a:r>
              <a:rPr lang="en-NZ" baseline="0" dirty="0" smtClean="0"/>
              <a:t> the same idea of a tree mutation: a subpart of the candidate should be removed and replaced with a new randomly generated fragment, while maintaining the functional properties of the original subpart (i.e. correct output-input matches). The difference is that the multiple dependency points in a graph require more careful consideration.</a:t>
            </a:r>
          </a:p>
          <a:p>
            <a:pPr marL="171450" indent="-171450">
              <a:buFont typeface="Arial" pitchFamily="34" charset="0"/>
              <a:buChar char="•"/>
            </a:pPr>
            <a:r>
              <a:rPr lang="en-NZ" dirty="0" smtClean="0"/>
              <a:t>Initially, a random node in the graph is selected as the mutation root (in this example, node 3), and any nodes that are dependent on it are identified.</a:t>
            </a:r>
          </a:p>
          <a:p>
            <a:pPr marL="171450" indent="-171450">
              <a:buFont typeface="Arial" pitchFamily="34" charset="0"/>
              <a:buChar char="•"/>
            </a:pPr>
            <a:r>
              <a:rPr lang="en-NZ" dirty="0" smtClean="0"/>
              <a:t>These nodes and their associated edges are then removed from the graph, and the partially</a:t>
            </a:r>
            <a:r>
              <a:rPr lang="en-NZ" baseline="0" dirty="0" smtClean="0"/>
              <a:t> constructed composition is fed into the graph building algorithm discussed earlier.</a:t>
            </a:r>
          </a:p>
          <a:p>
            <a:pPr marL="171450" indent="-171450">
              <a:buFont typeface="Arial" pitchFamily="34" charset="0"/>
              <a:buChar char="•"/>
            </a:pPr>
            <a:r>
              <a:rPr lang="en-NZ" baseline="0" dirty="0" smtClean="0"/>
              <a:t>The algorithm then finishes constructing the partially built composition, resulting in a candidate that retains some of the original features but also has new structures (node 0).</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10</a:t>
            </a:fld>
            <a:endParaRPr lang="en-NZ"/>
          </a:p>
        </p:txBody>
      </p:sp>
    </p:spTree>
    <p:extLst>
      <p:ext uri="{BB962C8B-B14F-4D97-AF65-F5344CB8AC3E}">
        <p14:creationId xmlns:p14="http://schemas.microsoft.com/office/powerpoint/2010/main" val="3287111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The basic idea</a:t>
            </a:r>
            <a:r>
              <a:rPr lang="en-NZ" baseline="0" dirty="0" smtClean="0"/>
              <a:t> of the crossover operator is to select two candidate graphs, merge them into a single structure, and then extract a new candidate out of this merged structure.</a:t>
            </a:r>
          </a:p>
          <a:p>
            <a:pPr marL="171450" indent="-171450">
              <a:buFont typeface="Arial" pitchFamily="34" charset="0"/>
              <a:buChar char="•"/>
            </a:pPr>
            <a:r>
              <a:rPr lang="en-NZ" baseline="0" dirty="0" smtClean="0"/>
              <a:t>By doing so, we reuse parts of the structure of both parents to create an original offspring, as intended by the traditional tree-based crossover.</a:t>
            </a:r>
          </a:p>
          <a:p>
            <a:pPr marL="171450" indent="-171450">
              <a:buFont typeface="Arial" pitchFamily="34" charset="0"/>
              <a:buChar char="•"/>
            </a:pPr>
            <a:r>
              <a:rPr lang="en-NZ" baseline="0" dirty="0" smtClean="0"/>
              <a:t>The merging process consists of combining any two nodes with the same name into a single node, maintaining all original dependencies from both graphs. This will create a structure that is functionally correct but presents redundant services and connections.</a:t>
            </a:r>
          </a:p>
          <a:p>
            <a:pPr marL="171450" indent="-171450">
              <a:buFont typeface="Arial" pitchFamily="34" charset="0"/>
              <a:buChar char="•"/>
            </a:pPr>
            <a:r>
              <a:rPr lang="en-NZ" baseline="0" dirty="0" smtClean="0"/>
              <a:t>Once the merge has taken place, an offspring can be extracted from the structure to obtain a new non-redundant solution (as the one highlighted in green in this example). This extraction is done using a modified version of the graph-building algorithm.</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11</a:t>
            </a:fld>
            <a:endParaRPr lang="en-NZ"/>
          </a:p>
        </p:txBody>
      </p:sp>
    </p:spTree>
    <p:extLst>
      <p:ext uri="{BB962C8B-B14F-4D97-AF65-F5344CB8AC3E}">
        <p14:creationId xmlns:p14="http://schemas.microsoft.com/office/powerpoint/2010/main" val="555255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Char char="•"/>
            </a:pPr>
            <a:r>
              <a:rPr lang="en-NZ" altLang="en-US" dirty="0" smtClean="0"/>
              <a:t> Once a candidate has been created</a:t>
            </a:r>
            <a:r>
              <a:rPr lang="en-NZ" altLang="en-US" baseline="0" dirty="0" smtClean="0"/>
              <a:t> or modified</a:t>
            </a:r>
            <a:r>
              <a:rPr lang="en-NZ" altLang="en-US" dirty="0" smtClean="0"/>
              <a:t>, we can then calculate its fitness.</a:t>
            </a:r>
          </a:p>
          <a:p>
            <a:pPr eaLnBrk="1" hangingPunct="1">
              <a:spcBef>
                <a:spcPct val="0"/>
              </a:spcBef>
              <a:buFontTx/>
              <a:buChar char="•"/>
            </a:pPr>
            <a:r>
              <a:rPr lang="en-NZ" altLang="en-US" dirty="0" smtClean="0"/>
              <a:t> This is done by performing a weighted sum of the overall </a:t>
            </a:r>
            <a:r>
              <a:rPr lang="en-NZ" altLang="en-US" dirty="0" err="1" smtClean="0"/>
              <a:t>QoS</a:t>
            </a:r>
            <a:r>
              <a:rPr lang="en-NZ" altLang="en-US" dirty="0" smtClean="0"/>
              <a:t> attributes for that candidate, where the weights are chosen by the composition requestor to indicate the relative importance of each </a:t>
            </a:r>
            <a:r>
              <a:rPr lang="en-NZ" altLang="en-US" dirty="0" err="1" smtClean="0"/>
              <a:t>QoS</a:t>
            </a:r>
            <a:r>
              <a:rPr lang="en-NZ" altLang="en-US" dirty="0" smtClean="0"/>
              <a:t> attribute.</a:t>
            </a:r>
          </a:p>
          <a:p>
            <a:pPr eaLnBrk="1" hangingPunct="1">
              <a:spcBef>
                <a:spcPct val="0"/>
              </a:spcBef>
              <a:buFontTx/>
              <a:buChar char="•"/>
            </a:pPr>
            <a:r>
              <a:rPr lang="en-NZ" altLang="en-US" dirty="0" smtClean="0"/>
              <a:t> Each of these attributes is calculated using the individual </a:t>
            </a:r>
            <a:r>
              <a:rPr lang="en-NZ" altLang="en-US" dirty="0" err="1" smtClean="0"/>
              <a:t>QoS</a:t>
            </a:r>
            <a:r>
              <a:rPr lang="en-NZ" altLang="en-US" dirty="0" smtClean="0"/>
              <a:t> attributes of the services included in the composition, as shown earlier.</a:t>
            </a:r>
          </a:p>
          <a:p>
            <a:pPr eaLnBrk="1" hangingPunct="1">
              <a:spcBef>
                <a:spcPct val="0"/>
              </a:spcBef>
              <a:buFontTx/>
              <a:buChar char="•"/>
            </a:pPr>
            <a:r>
              <a:rPr lang="en-NZ" altLang="en-US" dirty="0" smtClean="0"/>
              <a:t> These attributes are then normalised, and we ensure that the weights used add up to 1. This makes the resulting fitness score range from 0, which corresponds to the worst possible quality, to 1, which corresponds to the best possible quality.</a:t>
            </a:r>
          </a:p>
          <a:p>
            <a:pPr eaLnBrk="1" hangingPunct="1">
              <a:spcBef>
                <a:spcPct val="0"/>
              </a:spcBef>
              <a:buFontTx/>
              <a:buChar char="•"/>
            </a:pPr>
            <a:r>
              <a:rPr lang="en-NZ" altLang="en-US" dirty="0" smtClean="0"/>
              <a:t> Because this is a maximising function but we want the smallest possible time and cost, we offset those values by 1.</a:t>
            </a:r>
          </a:p>
          <a:p>
            <a:pPr eaLnBrk="1" hangingPunct="1">
              <a:spcBef>
                <a:spcPct val="0"/>
              </a:spcBef>
              <a:buFontTx/>
              <a:buChar char="•"/>
            </a:pPr>
            <a:r>
              <a:rPr lang="en-NZ" altLang="en-US" dirty="0" smtClean="0"/>
              <a:t> While not ideal, this fitness calculation is one of the standard ways in the field of evaluating the quality of compositions. This is why we have a adopted it in this work.</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4ED954F-899B-49FF-BFFA-EF2BF5B5FF34}" type="slidenum">
              <a:rPr lang="en-NZ" altLang="en-US" smtClean="0"/>
              <a:pPr/>
              <a:t>12</a:t>
            </a:fld>
            <a:endParaRPr lang="en-NZ" altLang="en-US" smtClean="0"/>
          </a:p>
        </p:txBody>
      </p:sp>
    </p:spTree>
    <p:extLst>
      <p:ext uri="{BB962C8B-B14F-4D97-AF65-F5344CB8AC3E}">
        <p14:creationId xmlns:p14="http://schemas.microsoft.com/office/powerpoint/2010/main" val="358126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Experiments were conducted to test the performance of </a:t>
            </a:r>
            <a:r>
              <a:rPr lang="en-NZ" dirty="0" err="1" smtClean="0"/>
              <a:t>GraphEvol</a:t>
            </a:r>
            <a:r>
              <a:rPr lang="en-NZ" dirty="0" smtClean="0"/>
              <a:t> against</a:t>
            </a:r>
            <a:r>
              <a:rPr lang="en-NZ" baseline="0" dirty="0" smtClean="0"/>
              <a:t> a tree-based GP composition approach that was previously proposed.</a:t>
            </a:r>
          </a:p>
          <a:p>
            <a:pPr marL="171450" indent="-171450">
              <a:buFont typeface="Arial" pitchFamily="34" charset="0"/>
              <a:buChar char="•"/>
            </a:pPr>
            <a:r>
              <a:rPr lang="en-NZ" baseline="0" dirty="0" smtClean="0"/>
              <a:t>We have used the same benchmark datasets as the one in that paper (based on WSC2008, but with conditional constraints).</a:t>
            </a:r>
          </a:p>
          <a:p>
            <a:pPr marL="171450" indent="-171450">
              <a:buFont typeface="Arial" pitchFamily="34" charset="0"/>
              <a:buChar char="•"/>
            </a:pPr>
            <a:r>
              <a:rPr lang="en-NZ" baseline="0" dirty="0" smtClean="0"/>
              <a:t>We have also used the same parameters for the two approaches, and ran them on the same environment.</a:t>
            </a:r>
          </a:p>
          <a:p>
            <a:pPr marL="171450" indent="-171450">
              <a:buFont typeface="Arial" pitchFamily="34" charset="0"/>
              <a:buChar char="•"/>
            </a:pPr>
            <a:r>
              <a:rPr lang="en-NZ" baseline="0" dirty="0" smtClean="0"/>
              <a:t>Therefore, we can directly compare the quality of the solutions produced by the two approaches.</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solidFill>
                  <a:prstClr val="black"/>
                </a:solidFill>
              </a:rPr>
              <a:pPr/>
              <a:t>13</a:t>
            </a:fld>
            <a:endParaRPr lang="en-NZ">
              <a:solidFill>
                <a:prstClr val="black"/>
              </a:solidFill>
            </a:endParaRPr>
          </a:p>
        </p:txBody>
      </p:sp>
    </p:spTree>
    <p:extLst>
      <p:ext uri="{BB962C8B-B14F-4D97-AF65-F5344CB8AC3E}">
        <p14:creationId xmlns:p14="http://schemas.microsoft.com/office/powerpoint/2010/main" val="142926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Experiment</a:t>
            </a:r>
            <a:r>
              <a:rPr lang="en-NZ" baseline="0" dirty="0" smtClean="0"/>
              <a:t> results are shown in this table. As we can see, the average time for the graph-based method is significantly shorter, even reaching a difference of two orders of magnitude for the largest dataset.</a:t>
            </a:r>
          </a:p>
          <a:p>
            <a:pPr marL="171450" indent="-171450">
              <a:buFont typeface="Arial" pitchFamily="34" charset="0"/>
              <a:buChar char="•"/>
            </a:pPr>
            <a:r>
              <a:rPr lang="en-NZ" baseline="0" dirty="0" smtClean="0"/>
              <a:t>For OWL-S TC 3, the quality of both approaches was equivalent.</a:t>
            </a:r>
          </a:p>
          <a:p>
            <a:pPr marL="171450" indent="-171450">
              <a:buFont typeface="Arial" pitchFamily="34" charset="0"/>
              <a:buChar char="•"/>
            </a:pPr>
            <a:r>
              <a:rPr lang="en-NZ" baseline="0" dirty="0" smtClean="0"/>
              <a:t>These results show that </a:t>
            </a:r>
            <a:r>
              <a:rPr lang="en-NZ" baseline="0" dirty="0" err="1" smtClean="0"/>
              <a:t>GraphEvol</a:t>
            </a:r>
            <a:r>
              <a:rPr lang="en-NZ" baseline="0" dirty="0" smtClean="0"/>
              <a:t> is a powerful alternative when performing fully automated Web service composition.</a:t>
            </a:r>
          </a:p>
          <a:p>
            <a:pPr marL="171450" indent="-171450">
              <a:buFont typeface="Arial" pitchFamily="34" charset="0"/>
              <a:buChar char="•"/>
            </a:pPr>
            <a:r>
              <a:rPr lang="en-NZ" baseline="0" dirty="0" smtClean="0"/>
              <a:t>As for the execution time, we cannot directly compare  it, as the two approaches were run in different environments. However, the patterns displayed by </a:t>
            </a:r>
            <a:r>
              <a:rPr lang="en-NZ" baseline="0" dirty="0" err="1" smtClean="0"/>
              <a:t>GraphEvol</a:t>
            </a:r>
            <a:r>
              <a:rPr lang="en-NZ" baseline="0" dirty="0" smtClean="0"/>
              <a:t> and GP are roughly similar.</a:t>
            </a:r>
          </a:p>
        </p:txBody>
      </p:sp>
      <p:sp>
        <p:nvSpPr>
          <p:cNvPr id="4" name="Slide Number Placeholder 3"/>
          <p:cNvSpPr>
            <a:spLocks noGrp="1"/>
          </p:cNvSpPr>
          <p:nvPr>
            <p:ph type="sldNum" sz="quarter" idx="10"/>
          </p:nvPr>
        </p:nvSpPr>
        <p:spPr/>
        <p:txBody>
          <a:bodyPr/>
          <a:lstStyle/>
          <a:p>
            <a:fld id="{DA199DCF-AB93-4777-B83C-2FF91E06030C}" type="slidenum">
              <a:rPr lang="en-NZ" smtClean="0"/>
              <a:t>14</a:t>
            </a:fld>
            <a:endParaRPr lang="en-NZ"/>
          </a:p>
        </p:txBody>
      </p:sp>
    </p:spTree>
    <p:extLst>
      <p:ext uri="{BB962C8B-B14F-4D97-AF65-F5344CB8AC3E}">
        <p14:creationId xmlns:p14="http://schemas.microsoft.com/office/powerpoint/2010/main" val="4277033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This work extended </a:t>
            </a:r>
            <a:r>
              <a:rPr lang="en-NZ" dirty="0" err="1" smtClean="0"/>
              <a:t>GraphEvol</a:t>
            </a:r>
            <a:r>
              <a:rPr lang="en-NZ" dirty="0" smtClean="0"/>
              <a:t>,</a:t>
            </a:r>
            <a:r>
              <a:rPr lang="en-NZ" baseline="0" dirty="0" smtClean="0"/>
              <a:t> which is an evolutionary computation technique aimed at performing fully automated Web service composition, to include programs with multiple branches.</a:t>
            </a:r>
          </a:p>
          <a:p>
            <a:pPr marL="171450" indent="-171450">
              <a:buFont typeface="Arial" pitchFamily="34" charset="0"/>
              <a:buChar char="•"/>
            </a:pPr>
            <a:r>
              <a:rPr lang="en-NZ" baseline="0" dirty="0" smtClean="0"/>
              <a:t>The key advantage of </a:t>
            </a:r>
            <a:r>
              <a:rPr lang="en-NZ" baseline="0" dirty="0" err="1" smtClean="0"/>
              <a:t>GraphEvol</a:t>
            </a:r>
            <a:r>
              <a:rPr lang="en-NZ" baseline="0" dirty="0" smtClean="0"/>
              <a:t> is that it represents compositions directly as graphs, which means that it is simpler to enforce the functional correctness of solutions.</a:t>
            </a:r>
          </a:p>
          <a:p>
            <a:pPr marL="171450" indent="-171450">
              <a:buFont typeface="Arial" pitchFamily="34" charset="0"/>
              <a:buChar char="•"/>
            </a:pPr>
            <a:r>
              <a:rPr lang="en-NZ" baseline="0" dirty="0" smtClean="0"/>
              <a:t>To support this graph representation, we rely on a graph-building algorithm to initialise the population, and also on modified mutation and crossover operators.</a:t>
            </a:r>
          </a:p>
          <a:p>
            <a:pPr marL="171450" indent="-171450">
              <a:buFont typeface="Arial" pitchFamily="34" charset="0"/>
              <a:buChar char="•"/>
            </a:pPr>
            <a:r>
              <a:rPr lang="en-NZ" baseline="0" dirty="0" smtClean="0"/>
              <a:t>When compared to a traditional tree-based GP approach, results show that </a:t>
            </a:r>
            <a:r>
              <a:rPr lang="en-NZ" baseline="0" dirty="0" err="1" smtClean="0"/>
              <a:t>GraphEvol</a:t>
            </a:r>
            <a:r>
              <a:rPr lang="en-NZ" baseline="0" dirty="0" smtClean="0"/>
              <a:t> produces solutions with significantly faster execution time, even though there is a slight drop in solution quality. This trade-off is promising to investigate.</a:t>
            </a:r>
          </a:p>
          <a:p>
            <a:pPr marL="171450" indent="-171450">
              <a:buFont typeface="Arial" pitchFamily="34" charset="0"/>
              <a:buChar char="•"/>
            </a:pPr>
            <a:r>
              <a:rPr lang="en-NZ" baseline="0" dirty="0" smtClean="0"/>
              <a:t>In our future work, we would like to test </a:t>
            </a:r>
            <a:r>
              <a:rPr lang="en-NZ" baseline="0" dirty="0" err="1" smtClean="0"/>
              <a:t>GraphEvol</a:t>
            </a:r>
            <a:r>
              <a:rPr lang="en-NZ" baseline="0" dirty="0" smtClean="0"/>
              <a:t> using more sophisticated genetic operators, to hopefully close the gap in quality.</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15</a:t>
            </a:fld>
            <a:endParaRPr lang="en-NZ"/>
          </a:p>
        </p:txBody>
      </p:sp>
    </p:spTree>
    <p:extLst>
      <p:ext uri="{BB962C8B-B14F-4D97-AF65-F5344CB8AC3E}">
        <p14:creationId xmlns:p14="http://schemas.microsoft.com/office/powerpoint/2010/main" val="233133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Thank you for listening! Are there any questions?</a:t>
            </a:r>
          </a:p>
        </p:txBody>
      </p:sp>
      <p:sp>
        <p:nvSpPr>
          <p:cNvPr id="4" name="Slide Number Placeholder 3"/>
          <p:cNvSpPr>
            <a:spLocks noGrp="1"/>
          </p:cNvSpPr>
          <p:nvPr>
            <p:ph type="sldNum" sz="quarter" idx="10"/>
          </p:nvPr>
        </p:nvSpPr>
        <p:spPr/>
        <p:txBody>
          <a:bodyPr/>
          <a:lstStyle/>
          <a:p>
            <a:fld id="{DA199DCF-AB93-4777-B83C-2FF91E06030C}" type="slidenum">
              <a:rPr lang="en-NZ" smtClean="0"/>
              <a:t>16</a:t>
            </a:fld>
            <a:endParaRPr lang="en-NZ"/>
          </a:p>
        </p:txBody>
      </p:sp>
    </p:spTree>
    <p:extLst>
      <p:ext uri="{BB962C8B-B14F-4D97-AF65-F5344CB8AC3E}">
        <p14:creationId xmlns:p14="http://schemas.microsoft.com/office/powerpoint/2010/main" val="423356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This work</a:t>
            </a:r>
            <a:r>
              <a:rPr lang="en-NZ" baseline="0" dirty="0" smtClean="0"/>
              <a:t> builds on the concept of Service-Oriented Computing.</a:t>
            </a:r>
          </a:p>
          <a:p>
            <a:pPr>
              <a:buFont typeface="Arial" pitchFamily="34" charset="0"/>
              <a:buChar char="•"/>
            </a:pPr>
            <a:r>
              <a:rPr lang="en-NZ" baseline="0" dirty="0" smtClean="0"/>
              <a:t> The key idea in SOC is to organise business processes and data into independent modules which can then be reused in applications as needed.</a:t>
            </a:r>
          </a:p>
          <a:p>
            <a:pPr>
              <a:buFont typeface="Arial" pitchFamily="34" charset="0"/>
              <a:buChar char="•"/>
            </a:pPr>
            <a:r>
              <a:rPr lang="en-NZ" baseline="0" dirty="0" smtClean="0"/>
              <a:t> For example, an e-commerce website may need to perform currency conversion depending on the location of its current customer, and so it uses an already existing currency conversion module.</a:t>
            </a:r>
          </a:p>
          <a:p>
            <a:pPr>
              <a:buFont typeface="Arial" pitchFamily="34" charset="0"/>
              <a:buChar char="•"/>
            </a:pPr>
            <a:r>
              <a:rPr lang="en-NZ" baseline="0" dirty="0" smtClean="0"/>
              <a:t> The basic components in SOC are services, which are functionality modules accessible over the network. In this example, currency conversion is a Web service.</a:t>
            </a:r>
            <a:endParaRPr lang="en-NZ" dirty="0"/>
          </a:p>
        </p:txBody>
      </p:sp>
      <p:sp>
        <p:nvSpPr>
          <p:cNvPr id="4" name="Slide Number Placeholder 3"/>
          <p:cNvSpPr>
            <a:spLocks noGrp="1"/>
          </p:cNvSpPr>
          <p:nvPr>
            <p:ph type="sldNum" sz="quarter" idx="10"/>
          </p:nvPr>
        </p:nvSpPr>
        <p:spPr/>
        <p:txBody>
          <a:bodyPr/>
          <a:lstStyle/>
          <a:p>
            <a:fld id="{DA199DCF-AB93-4777-B83C-2FF91E06030C}" type="slidenum">
              <a:rPr lang="en-NZ" smtClean="0"/>
              <a:t>1</a:t>
            </a:fld>
            <a:endParaRPr lang="en-NZ"/>
          </a:p>
        </p:txBody>
      </p:sp>
    </p:spTree>
    <p:extLst>
      <p:ext uri="{BB962C8B-B14F-4D97-AF65-F5344CB8AC3E}">
        <p14:creationId xmlns:p14="http://schemas.microsoft.com/office/powerpoint/2010/main" val="159752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The combination of multiple modular Web services in order to achieve a single, more complex task is known as Web service composition.</a:t>
            </a:r>
          </a:p>
          <a:p>
            <a:pPr>
              <a:buFont typeface="Arial" pitchFamily="34" charset="0"/>
              <a:buChar char="•"/>
            </a:pPr>
            <a:r>
              <a:rPr lang="en-NZ" baseline="0" dirty="0" smtClean="0"/>
              <a:t> For example, imagine we need to create a service that allows a costumer to purchase a book using different  methods of payment according to their account balance. More specifically, if the customer has enough money to pay for the selected book, then they would like to pay for it in full; otherwise they would like to pay for it in instalments.</a:t>
            </a:r>
          </a:p>
          <a:p>
            <a:pPr>
              <a:buFont typeface="Arial" pitchFamily="34" charset="0"/>
              <a:buChar char="•"/>
            </a:pPr>
            <a:r>
              <a:rPr lang="en-NZ" baseline="0" dirty="0" smtClean="0"/>
              <a:t> We see that the basic idea here is to identify and connect different services with complementary functionality, ensuring that the connections between the solutions are correct. For example, we can use the payment information output produced by the </a:t>
            </a:r>
            <a:r>
              <a:rPr lang="en-NZ" baseline="0" dirty="0" err="1" smtClean="0"/>
              <a:t>GetPaymentInfo</a:t>
            </a:r>
            <a:r>
              <a:rPr lang="en-NZ" baseline="0" dirty="0" smtClean="0"/>
              <a:t> service to run the Shipping service and produce our bill.</a:t>
            </a:r>
          </a:p>
        </p:txBody>
      </p:sp>
      <p:sp>
        <p:nvSpPr>
          <p:cNvPr id="4" name="Slide Number Placeholder 3"/>
          <p:cNvSpPr>
            <a:spLocks noGrp="1"/>
          </p:cNvSpPr>
          <p:nvPr>
            <p:ph type="sldNum" sz="quarter" idx="10"/>
          </p:nvPr>
        </p:nvSpPr>
        <p:spPr/>
        <p:txBody>
          <a:bodyPr/>
          <a:lstStyle/>
          <a:p>
            <a:fld id="{DA199DCF-AB93-4777-B83C-2FF91E06030C}" type="slidenum">
              <a:rPr lang="en-NZ" smtClean="0"/>
              <a:t>2</a:t>
            </a:fld>
            <a:endParaRPr lang="en-NZ"/>
          </a:p>
        </p:txBody>
      </p:sp>
    </p:spTree>
    <p:extLst>
      <p:ext uri="{BB962C8B-B14F-4D97-AF65-F5344CB8AC3E}">
        <p14:creationId xmlns:p14="http://schemas.microsoft.com/office/powerpoint/2010/main" val="237340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NZ" altLang="en-US" dirty="0" smtClean="0"/>
              <a:t>In addition to taking the correctness of compositions into account, we must also consider non-functional aspects of services when selecting them to , i.e. their Quality of Service attributes.</a:t>
            </a:r>
          </a:p>
          <a:p>
            <a:pPr marL="171450" indent="-171450" eaLnBrk="1" hangingPunct="1">
              <a:spcBef>
                <a:spcPct val="0"/>
              </a:spcBef>
              <a:buFontTx/>
              <a:buChar char="•"/>
            </a:pPr>
            <a:r>
              <a:rPr lang="en-NZ" altLang="en-US" dirty="0" smtClean="0"/>
              <a:t>In this work we take four popular </a:t>
            </a:r>
            <a:r>
              <a:rPr lang="en-NZ" altLang="en-US" dirty="0" err="1" smtClean="0"/>
              <a:t>QoS</a:t>
            </a:r>
            <a:r>
              <a:rPr lang="en-NZ" altLang="en-US" dirty="0" smtClean="0"/>
              <a:t> attributes into account: the service’s execution time, its financial cost, its probability of being available when requested, and the probability that the response it returns is reliable (i.e. it matches the expected).</a:t>
            </a:r>
          </a:p>
          <a:p>
            <a:pPr marL="171450" indent="-171450" eaLnBrk="1" hangingPunct="1">
              <a:spcBef>
                <a:spcPct val="0"/>
              </a:spcBef>
              <a:buFontTx/>
              <a:buChar char="•"/>
            </a:pPr>
            <a:r>
              <a:rPr lang="en-NZ" altLang="en-US" dirty="0" smtClean="0"/>
              <a:t>We calculate the overall quality by aggregating</a:t>
            </a:r>
            <a:r>
              <a:rPr lang="en-NZ" altLang="en-US" baseline="0" dirty="0" smtClean="0"/>
              <a:t> individual service values into single scores.</a:t>
            </a:r>
          </a:p>
          <a:p>
            <a:pPr marL="171450" indent="-171450" eaLnBrk="1" hangingPunct="1">
              <a:spcBef>
                <a:spcPct val="0"/>
              </a:spcBef>
              <a:buFontTx/>
              <a:buChar char="•"/>
            </a:pPr>
            <a:r>
              <a:rPr lang="en-NZ" altLang="en-US" baseline="0" dirty="0" smtClean="0"/>
              <a:t>We do this in parts for our solution, beginning with the initial path that leads to the checking of the condition. </a:t>
            </a:r>
            <a:r>
              <a:rPr lang="en-NZ" altLang="en-US" dirty="0" smtClean="0"/>
              <a:t>In this case, the overall availability and reliability are calculated by multiplying together the availability and reliability values of each individual service;</a:t>
            </a:r>
            <a:r>
              <a:rPr lang="en-NZ" altLang="en-US" baseline="0" dirty="0" smtClean="0"/>
              <a:t> t</a:t>
            </a:r>
            <a:r>
              <a:rPr lang="en-NZ" altLang="en-US" dirty="0" smtClean="0"/>
              <a:t>he overall cost is calculated by adding up the cost values of each individual service in the composition;</a:t>
            </a:r>
            <a:r>
              <a:rPr lang="en-NZ" altLang="en-US" baseline="0" dirty="0" smtClean="0"/>
              <a:t> the overall time is calculated by finding the longest path timewise, since it is possible to execute services in parallel.</a:t>
            </a:r>
            <a:endParaRPr lang="en-NZ" altLang="en-US" dirty="0" smtClean="0"/>
          </a:p>
          <a:p>
            <a:pPr marL="171450" indent="-171450" eaLnBrk="1" hangingPunct="1">
              <a:spcBef>
                <a:spcPct val="0"/>
              </a:spcBef>
              <a:buFontTx/>
              <a:buChar char="•"/>
            </a:pPr>
            <a:r>
              <a:rPr lang="en-NZ" altLang="en-US" baseline="0" dirty="0" smtClean="0"/>
              <a:t>Then we move on to calculating the overall </a:t>
            </a:r>
            <a:r>
              <a:rPr lang="en-NZ" altLang="en-US" baseline="0" dirty="0" err="1" smtClean="0"/>
              <a:t>QoS</a:t>
            </a:r>
            <a:r>
              <a:rPr lang="en-NZ" altLang="en-US" baseline="0" dirty="0" smtClean="0"/>
              <a:t> attributes for the branches. For each attribute, we do this by doing a weighted sum of the values in the two branches using its associated execution probability.</a:t>
            </a:r>
          </a:p>
          <a:p>
            <a:pPr marL="171450" indent="-171450" eaLnBrk="1" hangingPunct="1">
              <a:spcBef>
                <a:spcPct val="0"/>
              </a:spcBef>
              <a:buFontTx/>
              <a:buChar char="•"/>
            </a:pPr>
            <a:r>
              <a:rPr lang="en-NZ" altLang="en-US" dirty="0" smtClean="0"/>
              <a:t>Finally, the values</a:t>
            </a:r>
            <a:r>
              <a:rPr lang="en-NZ" altLang="en-US" baseline="0" dirty="0" smtClean="0"/>
              <a:t> for the first and the second parts of the composition are combined using the same aggregation rules (sum, multiplication) to obtain the overall </a:t>
            </a:r>
            <a:r>
              <a:rPr lang="en-NZ" altLang="en-US" baseline="0" dirty="0" err="1" smtClean="0"/>
              <a:t>QoS</a:t>
            </a:r>
            <a:r>
              <a:rPr lang="en-NZ" altLang="en-US" baseline="0" dirty="0" smtClean="0"/>
              <a:t> values for the composition.</a:t>
            </a:r>
            <a:endParaRPr lang="en-NZ" altLang="en-US" dirty="0" smtClean="0"/>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3E25110-5277-438B-BA84-7D120903348E}" type="slidenum">
              <a:rPr lang="en-NZ" altLang="en-US" smtClean="0"/>
              <a:pPr/>
              <a:t>3</a:t>
            </a:fld>
            <a:endParaRPr lang="en-NZ" altLang="en-US" smtClean="0"/>
          </a:p>
        </p:txBody>
      </p:sp>
    </p:spTree>
    <p:extLst>
      <p:ext uri="{BB962C8B-B14F-4D97-AF65-F5344CB8AC3E}">
        <p14:creationId xmlns:p14="http://schemas.microsoft.com/office/powerpoint/2010/main" val="4258648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The complexity of Web service compositions is in the number of aspects it needs to address simultaneously.</a:t>
            </a:r>
          </a:p>
          <a:p>
            <a:pPr>
              <a:buFont typeface="Arial" pitchFamily="34" charset="0"/>
              <a:buChar char="•"/>
            </a:pPr>
            <a:r>
              <a:rPr lang="en-NZ" baseline="0" dirty="0" smtClean="0"/>
              <a:t> The first aspect is the functionality of compositions. Web service composition solutions must be functionally correct, meaning that the inputs to each service included are completely fulfilled using compatible connections. This is important because it ensures that the composite application can be fully executed at runtime.</a:t>
            </a:r>
          </a:p>
          <a:p>
            <a:pPr>
              <a:buFont typeface="Arial" pitchFamily="34" charset="0"/>
              <a:buChar char="•"/>
            </a:pPr>
            <a:r>
              <a:rPr lang="en-NZ" baseline="0" dirty="0" smtClean="0"/>
              <a:t> The second aspect is that of composition constructs, which determine how services are configured in the composition. In this research we assume that services may be organised in a sequence construct, where services are chained so that the output of a preceding service feeds the input of the next, a parallel construct, where services are executed simultaneously in an independent manner, or a choice construct, whether only one of the possible paths is executed if its condition is met.</a:t>
            </a:r>
          </a:p>
          <a:p>
            <a:pPr>
              <a:buFont typeface="Arial" pitchFamily="34" charset="0"/>
              <a:buChar char="•"/>
            </a:pPr>
            <a:r>
              <a:rPr lang="en-NZ" baseline="0" dirty="0" smtClean="0"/>
              <a:t> The third aspect is the quality of compositions. For example, the more services in a composition, the longer that composition takes to produce a result; therefore, a composition with less services would be considered to have better quality than a larger composition.</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DA199DCF-AB93-4777-B83C-2FF91E06030C}" type="slidenum">
              <a:rPr lang="en-NZ" smtClean="0"/>
              <a:t>4</a:t>
            </a:fld>
            <a:endParaRPr lang="en-NZ"/>
          </a:p>
        </p:txBody>
      </p:sp>
    </p:spTree>
    <p:extLst>
      <p:ext uri="{BB962C8B-B14F-4D97-AF65-F5344CB8AC3E}">
        <p14:creationId xmlns:p14="http://schemas.microsoft.com/office/powerpoint/2010/main" val="399003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There are many different strategies that have been employed to the problem of Web service composition.</a:t>
            </a:r>
          </a:p>
          <a:p>
            <a:pPr>
              <a:buFont typeface="Arial" pitchFamily="34" charset="0"/>
              <a:buChar char="•"/>
            </a:pPr>
            <a:r>
              <a:rPr lang="en-NZ" baseline="0" dirty="0" smtClean="0"/>
              <a:t> One popular group is that of planning-based approaches. The central idea of these approaches is to create a composition solution step by step, each time adding a new service whose input is completely fulfilled by the existing values available. The advantage of this is that it makes it easy to check that the connections between services are correct, however it is difficult to optimise the quality of compositions using this method.</a:t>
            </a:r>
          </a:p>
          <a:p>
            <a:pPr>
              <a:buFont typeface="Arial" pitchFamily="34" charset="0"/>
              <a:buChar char="•"/>
            </a:pPr>
            <a:r>
              <a:rPr lang="en-NZ" baseline="0" dirty="0" smtClean="0"/>
              <a:t> The composition problem has also been tackled by using traditional optimisation approaches, such as Integer Linear Programming. These approaches allow us to optimise the quality of the final composition solutions; however, they do not scale well as the number of candidate atomic services grows, since the connection possibilities become exponentially larger.</a:t>
            </a:r>
          </a:p>
          <a:p>
            <a:pPr>
              <a:buFont typeface="Arial" pitchFamily="34" charset="0"/>
              <a:buChar char="•"/>
            </a:pPr>
            <a:r>
              <a:rPr lang="en-NZ" baseline="0" dirty="0" smtClean="0"/>
              <a:t> Finally, we have evolutionary computation approaches, where the quality of solutions is gradually optimised using concepts borrowed from the Darwinian theory of evolution. These approaches are especially promising because they allow us to optimise composition solutions in a way that scales well for large numbers of candidate services.</a:t>
            </a:r>
            <a:endParaRPr lang="en-NZ" dirty="0"/>
          </a:p>
        </p:txBody>
      </p:sp>
      <p:sp>
        <p:nvSpPr>
          <p:cNvPr id="4" name="Slide Number Placeholder 3"/>
          <p:cNvSpPr>
            <a:spLocks noGrp="1"/>
          </p:cNvSpPr>
          <p:nvPr>
            <p:ph type="sldNum" sz="quarter" idx="10"/>
          </p:nvPr>
        </p:nvSpPr>
        <p:spPr/>
        <p:txBody>
          <a:bodyPr/>
          <a:lstStyle/>
          <a:p>
            <a:fld id="{DA199DCF-AB93-4777-B83C-2FF91E06030C}" type="slidenum">
              <a:rPr lang="en-NZ" smtClean="0">
                <a:solidFill>
                  <a:prstClr val="black"/>
                </a:solidFill>
              </a:rPr>
              <a:pPr/>
              <a:t>5</a:t>
            </a:fld>
            <a:endParaRPr lang="en-NZ">
              <a:solidFill>
                <a:prstClr val="black"/>
              </a:solidFill>
            </a:endParaRPr>
          </a:p>
        </p:txBody>
      </p:sp>
    </p:spTree>
    <p:extLst>
      <p:ext uri="{BB962C8B-B14F-4D97-AF65-F5344CB8AC3E}">
        <p14:creationId xmlns:p14="http://schemas.microsoft.com/office/powerpoint/2010/main" val="178251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One of the most promising evolutionary</a:t>
            </a:r>
            <a:r>
              <a:rPr lang="en-NZ" baseline="0" dirty="0" smtClean="0"/>
              <a:t> computing approaches to composition is genetic programming (GP), because it allows us to simultaneously construct a composition workflow and optimise the atomic services in it.</a:t>
            </a:r>
          </a:p>
          <a:p>
            <a:pPr>
              <a:buFont typeface="Arial" pitchFamily="34" charset="0"/>
              <a:buChar char="•"/>
            </a:pPr>
            <a:r>
              <a:rPr lang="en-NZ" baseline="0" dirty="0" smtClean="0"/>
              <a:t> Genetic programming is an approach that solves optimisation problems by creating a population of candidate compositions, then repeatedly applying survival of the fittest rules to breed the final solution. </a:t>
            </a:r>
            <a:r>
              <a:rPr lang="en-NZ" dirty="0" smtClean="0"/>
              <a:t>GP approaches represent solutions as trees, where the terminal nodes are candidate services and the non-terminal nodes represent workflow constructs.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A population of these trees is</a:t>
            </a:r>
            <a:r>
              <a:rPr lang="en-NZ" baseline="0" dirty="0" smtClean="0"/>
              <a:t> randomly created, and genetic operations are then applied to these trees. These operations include mutation, where a </a:t>
            </a:r>
            <a:r>
              <a:rPr lang="en-NZ" baseline="0" dirty="0" err="1" smtClean="0"/>
              <a:t>subtree</a:t>
            </a:r>
            <a:r>
              <a:rPr lang="en-NZ" baseline="0" dirty="0" smtClean="0"/>
              <a:t> of a candidate is randomly modified to introduce diversity, and crossover, where the </a:t>
            </a:r>
            <a:r>
              <a:rPr lang="en-NZ" baseline="0" dirty="0" err="1" smtClean="0"/>
              <a:t>subtrees</a:t>
            </a:r>
            <a:r>
              <a:rPr lang="en-NZ" baseline="0" dirty="0" smtClean="0"/>
              <a:t> of two candidates are swapped to create children that have characteristics from both parents.</a:t>
            </a:r>
          </a:p>
          <a:p>
            <a:pPr>
              <a:buFont typeface="Arial" pitchFamily="34" charset="0"/>
              <a:buChar char="•"/>
            </a:pPr>
            <a:r>
              <a:rPr lang="en-NZ" baseline="0" dirty="0" smtClean="0"/>
              <a:t> The main limitation with using GP is that, as we are trying to encode a graph-like framework into a tree structure, it may be difficult to check that the connections between the different services in the composition are functionally correct.</a:t>
            </a:r>
          </a:p>
        </p:txBody>
      </p:sp>
      <p:sp>
        <p:nvSpPr>
          <p:cNvPr id="4" name="Slide Number Placeholder 3"/>
          <p:cNvSpPr>
            <a:spLocks noGrp="1"/>
          </p:cNvSpPr>
          <p:nvPr>
            <p:ph type="sldNum" sz="quarter" idx="10"/>
          </p:nvPr>
        </p:nvSpPr>
        <p:spPr/>
        <p:txBody>
          <a:bodyPr/>
          <a:lstStyle/>
          <a:p>
            <a:fld id="{DA199DCF-AB93-4777-B83C-2FF91E06030C}" type="slidenum">
              <a:rPr lang="en-NZ" smtClean="0"/>
              <a:t>6</a:t>
            </a:fld>
            <a:endParaRPr lang="en-NZ"/>
          </a:p>
        </p:txBody>
      </p:sp>
    </p:spTree>
    <p:extLst>
      <p:ext uri="{BB962C8B-B14F-4D97-AF65-F5344CB8AC3E}">
        <p14:creationId xmlns:p14="http://schemas.microsoft.com/office/powerpoint/2010/main" val="388899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 The approach proposed in this work represents solutions directly as a graph</a:t>
            </a:r>
            <a:r>
              <a:rPr lang="en-NZ" baseline="0" dirty="0" smtClean="0"/>
              <a:t> with Web service nodes. This idea was already introduced in a previous work, however in this paper we extend it by also allowing the creation of multiple independent execution branches.</a:t>
            </a:r>
          </a:p>
          <a:p>
            <a:pPr>
              <a:buFont typeface="Arial" pitchFamily="34" charset="0"/>
              <a:buChar char="•"/>
            </a:pPr>
            <a:r>
              <a:rPr lang="en-NZ" baseline="0" dirty="0" smtClean="0"/>
              <a:t> As we can see from this example, the composition that we previously saw as a tree can now be easily visualised in its graph form.</a:t>
            </a:r>
          </a:p>
          <a:p>
            <a:pPr>
              <a:buFont typeface="Arial" pitchFamily="34" charset="0"/>
              <a:buChar char="•"/>
            </a:pPr>
            <a:r>
              <a:rPr lang="en-NZ" baseline="0" dirty="0" smtClean="0"/>
              <a:t> This allows us to directly check that the connections between services have been satisfied, however we must implement mutation and crossover operations so that they handle graphs instead of the simpler concept of subtrees.</a:t>
            </a:r>
          </a:p>
          <a:p>
            <a:pPr>
              <a:buFont typeface="Arial" pitchFamily="34" charset="0"/>
              <a:buChar char="•"/>
            </a:pPr>
            <a:r>
              <a:rPr lang="en-NZ" baseline="0" dirty="0" smtClean="0"/>
              <a:t>Another important aspect of </a:t>
            </a:r>
            <a:r>
              <a:rPr lang="en-NZ" baseline="0" dirty="0" err="1" smtClean="0"/>
              <a:t>GraphEvol</a:t>
            </a:r>
            <a:r>
              <a:rPr lang="en-NZ" baseline="0" dirty="0" smtClean="0"/>
              <a:t> is that it uses a graph-building algorithm for creating the initial solutions, as we will discuss in the upcoming slides.</a:t>
            </a:r>
          </a:p>
        </p:txBody>
      </p:sp>
      <p:sp>
        <p:nvSpPr>
          <p:cNvPr id="4" name="Slide Number Placeholder 3"/>
          <p:cNvSpPr>
            <a:spLocks noGrp="1"/>
          </p:cNvSpPr>
          <p:nvPr>
            <p:ph type="sldNum" sz="quarter" idx="10"/>
          </p:nvPr>
        </p:nvSpPr>
        <p:spPr/>
        <p:txBody>
          <a:bodyPr/>
          <a:lstStyle/>
          <a:p>
            <a:fld id="{DA199DCF-AB93-4777-B83C-2FF91E06030C}" type="slidenum">
              <a:rPr lang="en-NZ" smtClean="0"/>
              <a:t>7</a:t>
            </a:fld>
            <a:endParaRPr lang="en-NZ"/>
          </a:p>
        </p:txBody>
      </p:sp>
    </p:spTree>
    <p:extLst>
      <p:ext uri="{BB962C8B-B14F-4D97-AF65-F5344CB8AC3E}">
        <p14:creationId xmlns:p14="http://schemas.microsoft.com/office/powerpoint/2010/main" val="3728035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Here we</a:t>
            </a:r>
            <a:r>
              <a:rPr lang="en-NZ" baseline="0" dirty="0" smtClean="0"/>
              <a:t> have the overview of the </a:t>
            </a:r>
            <a:r>
              <a:rPr lang="en-NZ" baseline="0" dirty="0" err="1" smtClean="0"/>
              <a:t>GraphEvol</a:t>
            </a:r>
            <a:r>
              <a:rPr lang="en-NZ" baseline="0" dirty="0" smtClean="0"/>
              <a:t> technique, which we will then explore in detail in subsequent slides. </a:t>
            </a:r>
            <a:r>
              <a:rPr lang="en-NZ" dirty="0" smtClean="0"/>
              <a:t>The</a:t>
            </a:r>
            <a:r>
              <a:rPr lang="en-NZ" baseline="0" dirty="0" smtClean="0"/>
              <a:t> algorithm works on the basic principle of a fitness function. A fitness function is used to evaluate the quality of a composition candidate in the population; the higher the quality, the more attractive that candidate is to us. We breed the best candidates to achieve the fittest solution possible.</a:t>
            </a:r>
          </a:p>
          <a:p>
            <a:pPr>
              <a:buFont typeface="Arial" pitchFamily="34" charset="0"/>
              <a:buChar char="•"/>
            </a:pPr>
            <a:r>
              <a:rPr lang="en-NZ" baseline="0" dirty="0" smtClean="0"/>
              <a:t> We begin by initialising the population by building an initial set of graphs.</a:t>
            </a:r>
          </a:p>
          <a:p>
            <a:pPr>
              <a:buFont typeface="Arial" pitchFamily="34" charset="0"/>
              <a:buChar char="•"/>
            </a:pPr>
            <a:r>
              <a:rPr lang="en-NZ" baseline="0" dirty="0" smtClean="0"/>
              <a:t> We then evaluate each of these graphs to determine their quality.</a:t>
            </a:r>
          </a:p>
          <a:p>
            <a:pPr>
              <a:buFont typeface="Arial" pitchFamily="34" charset="0"/>
              <a:buChar char="•"/>
            </a:pPr>
            <a:r>
              <a:rPr lang="en-NZ" baseline="0" dirty="0" smtClean="0"/>
              <a:t> Then, for a set number of generations we do the following steps:</a:t>
            </a:r>
          </a:p>
          <a:p>
            <a:pPr>
              <a:buFont typeface="Arial" pitchFamily="34" charset="0"/>
              <a:buChar char="•"/>
            </a:pPr>
            <a:r>
              <a:rPr lang="en-NZ" baseline="0" dirty="0" smtClean="0"/>
              <a:t> We select the fittest candidates (i.e. The candidates with the highest quality) to be reproduced, which involves using mutation and crossover operators.</a:t>
            </a:r>
          </a:p>
          <a:p>
            <a:pPr>
              <a:buFont typeface="Arial" pitchFamily="34" charset="0"/>
              <a:buChar char="•"/>
            </a:pPr>
            <a:r>
              <a:rPr lang="en-NZ" baseline="0" dirty="0" smtClean="0"/>
              <a:t> We apply these operators, generating offspring that may have a better quality than their parents.</a:t>
            </a:r>
          </a:p>
          <a:p>
            <a:pPr>
              <a:buFont typeface="Arial" pitchFamily="34" charset="0"/>
              <a:buChar char="•"/>
            </a:pPr>
            <a:r>
              <a:rPr lang="en-NZ" baseline="0" dirty="0" smtClean="0"/>
              <a:t>Then we evaluate the fitness of these newly created graphs, and replace the lowest-quality individuals in the population with the new candidates.</a:t>
            </a:r>
          </a:p>
          <a:p>
            <a:pPr>
              <a:buFont typeface="Arial" pitchFamily="34" charset="0"/>
              <a:buChar char="•"/>
            </a:pPr>
            <a:r>
              <a:rPr lang="en-NZ" baseline="0" dirty="0" smtClean="0"/>
              <a:t> Finally, we select the fittest candidate from the final population to be our composition solution.</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solidFill>
                  <a:prstClr val="black"/>
                </a:solidFill>
              </a:rPr>
              <a:pPr/>
              <a:t>8</a:t>
            </a:fld>
            <a:endParaRPr lang="en-NZ">
              <a:solidFill>
                <a:prstClr val="black"/>
              </a:solidFill>
            </a:endParaRPr>
          </a:p>
        </p:txBody>
      </p:sp>
    </p:spTree>
    <p:extLst>
      <p:ext uri="{BB962C8B-B14F-4D97-AF65-F5344CB8AC3E}">
        <p14:creationId xmlns:p14="http://schemas.microsoft.com/office/powerpoint/2010/main" val="331767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1A3197-75B8-4951-8868-046CFE6D6C76}"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78A20-965F-4F0D-97DA-FEBED1AE91C6}"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BEA4E-C202-47CD-BEE0-3832B5F1578C}"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CE602-1E48-43B2-AA82-2B596FDB7B78}"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2E93C-A3BD-49A1-8B14-92EAE9A84F32}"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DF3AC-831C-4F58-AD15-86C2596BE158}"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EA8F8-4F74-45B2-8AAB-44EB3B4F6BE2}" type="datetime1">
              <a:rPr lang="en-US" smtClean="0"/>
              <a:t>8/22/2016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EABEC4-22B6-4010-8C4D-607BD486F4BC}" type="datetime1">
              <a:rPr lang="en-US" smtClean="0"/>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C4E5A-CC54-412A-B774-7DDB176BF947}" type="datetime1">
              <a:rPr lang="en-US" smtClean="0"/>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E0828E-ADF1-4C4A-AD43-9AF8D38BE783}"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652C2-5CDE-4A2A-85FE-305DB493AB0D}"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2355F-44BC-45C9-B35E-699F647CDAC2}" type="datetime1">
              <a:rPr lang="en-US" smtClean="0"/>
              <a:t>8/22/2016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1.vsd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52550"/>
            <a:ext cx="8763000" cy="1085850"/>
          </a:xfrm>
          <a:solidFill>
            <a:schemeClr val="accent6">
              <a:lumMod val="75000"/>
              <a:alpha val="50000"/>
            </a:schemeClr>
          </a:solidFill>
        </p:spPr>
        <p:txBody>
          <a:bodyPr>
            <a:normAutofit fontScale="90000"/>
          </a:bodyPr>
          <a:lstStyle/>
          <a:p>
            <a:pPr defTabSz="360000"/>
            <a:r>
              <a:rPr lang="en-NZ" sz="3600" b="1" dirty="0"/>
              <a:t>	</a:t>
            </a:r>
            <a:r>
              <a:rPr lang="en-NZ" sz="3600" b="1" dirty="0" smtClean="0"/>
              <a:t>Handling Branched Web Service Composition</a:t>
            </a:r>
            <a:br>
              <a:rPr lang="en-NZ" sz="3600" b="1" dirty="0" smtClean="0"/>
            </a:br>
            <a:r>
              <a:rPr lang="en-NZ" sz="3600" b="1" dirty="0" smtClean="0"/>
              <a:t>with a </a:t>
            </a:r>
            <a:r>
              <a:rPr lang="en-NZ" sz="3600" b="1" dirty="0" err="1" smtClean="0"/>
              <a:t>QoS</a:t>
            </a:r>
            <a:r>
              <a:rPr lang="en-NZ" sz="3600" b="1" dirty="0" smtClean="0"/>
              <a:t>-Aware Graph-based Method</a:t>
            </a:r>
            <a:endParaRPr lang="en-NZ" sz="3600" b="1" dirty="0"/>
          </a:p>
        </p:txBody>
      </p:sp>
      <p:sp>
        <p:nvSpPr>
          <p:cNvPr id="3" name="Subtitle 2"/>
          <p:cNvSpPr>
            <a:spLocks noGrp="1"/>
          </p:cNvSpPr>
          <p:nvPr>
            <p:ph type="subTitle" idx="1"/>
          </p:nvPr>
        </p:nvSpPr>
        <p:spPr>
          <a:xfrm>
            <a:off x="914400" y="2819400"/>
            <a:ext cx="7315200" cy="457200"/>
          </a:xfrm>
        </p:spPr>
        <p:txBody>
          <a:bodyPr>
            <a:normAutofit/>
          </a:bodyPr>
          <a:lstStyle/>
          <a:p>
            <a:r>
              <a:rPr lang="en-NZ" sz="2000" dirty="0" smtClean="0">
                <a:solidFill>
                  <a:schemeClr val="tx1"/>
                </a:solidFill>
              </a:rPr>
              <a:t>Alexandre </a:t>
            </a:r>
            <a:r>
              <a:rPr lang="en-NZ" sz="2000" dirty="0" err="1" smtClean="0">
                <a:solidFill>
                  <a:schemeClr val="tx1"/>
                </a:solidFill>
              </a:rPr>
              <a:t>Sawczuk</a:t>
            </a:r>
            <a:r>
              <a:rPr lang="en-NZ" sz="2000" dirty="0" smtClean="0">
                <a:solidFill>
                  <a:schemeClr val="tx1"/>
                </a:solidFill>
              </a:rPr>
              <a:t> da Silva, </a:t>
            </a:r>
            <a:r>
              <a:rPr lang="en-NZ" sz="2000" b="1" dirty="0" smtClean="0">
                <a:solidFill>
                  <a:schemeClr val="tx1"/>
                </a:solidFill>
              </a:rPr>
              <a:t>Hui Ma</a:t>
            </a:r>
            <a:r>
              <a:rPr lang="en-NZ" sz="2000" dirty="0" smtClean="0">
                <a:solidFill>
                  <a:schemeClr val="tx1"/>
                </a:solidFill>
              </a:rPr>
              <a:t>, </a:t>
            </a:r>
            <a:r>
              <a:rPr lang="en-NZ" sz="2000" dirty="0" err="1" smtClean="0">
                <a:solidFill>
                  <a:schemeClr val="tx1"/>
                </a:solidFill>
              </a:rPr>
              <a:t>Mengjie</a:t>
            </a:r>
            <a:r>
              <a:rPr lang="en-NZ" sz="2000" dirty="0" smtClean="0">
                <a:solidFill>
                  <a:schemeClr val="tx1"/>
                </a:solidFill>
              </a:rPr>
              <a:t> Zhang, Sven Hartmann</a:t>
            </a:r>
            <a:endParaRPr lang="en-NZ" sz="2000" dirty="0">
              <a:solidFill>
                <a:schemeClr val="tx1"/>
              </a:solidFill>
            </a:endParaRPr>
          </a:p>
        </p:txBody>
      </p:sp>
      <p:pic>
        <p:nvPicPr>
          <p:cNvPr id="4" name="Picture 3" descr="ECRG_picture.png"/>
          <p:cNvPicPr>
            <a:picLocks noChangeAspect="1"/>
          </p:cNvPicPr>
          <p:nvPr/>
        </p:nvPicPr>
        <p:blipFill>
          <a:blip r:embed="rId3" cstate="print"/>
          <a:stretch>
            <a:fillRect/>
          </a:stretch>
        </p:blipFill>
        <p:spPr>
          <a:xfrm>
            <a:off x="2785869" y="3569205"/>
            <a:ext cx="3572263" cy="1459995"/>
          </a:xfrm>
          <a:prstGeom prst="rect">
            <a:avLst/>
          </a:prstGeom>
        </p:spPr>
      </p:pic>
      <p:sp>
        <p:nvSpPr>
          <p:cNvPr id="5" name="Subtitle 2"/>
          <p:cNvSpPr txBox="1">
            <a:spLocks/>
          </p:cNvSpPr>
          <p:nvPr/>
        </p:nvSpPr>
        <p:spPr>
          <a:xfrm>
            <a:off x="0" y="5410200"/>
            <a:ext cx="91440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NZ" sz="2000" dirty="0" smtClean="0"/>
              <a:t>17</a:t>
            </a:r>
            <a:r>
              <a:rPr lang="en-NZ" sz="2000" baseline="30000" dirty="0" smtClean="0"/>
              <a:t>th</a:t>
            </a:r>
            <a:r>
              <a:rPr lang="en-NZ" sz="2000" dirty="0" smtClean="0"/>
              <a:t> International Conference on Electronic Commerce and Web Technologies</a:t>
            </a:r>
          </a:p>
          <a:p>
            <a:pPr algn="ctr">
              <a:spcBef>
                <a:spcPct val="20000"/>
              </a:spcBef>
              <a:defRPr/>
            </a:pPr>
            <a:r>
              <a:rPr lang="en-NZ" sz="2000" dirty="0"/>
              <a:t>Porto, </a:t>
            </a:r>
            <a:r>
              <a:rPr lang="en-NZ" sz="2000" dirty="0" smtClean="0"/>
              <a:t>Portugal ▪ 5 </a:t>
            </a:r>
            <a:r>
              <a:rPr lang="en-NZ" sz="2000" dirty="0"/>
              <a:t>- 8 </a:t>
            </a:r>
            <a:r>
              <a:rPr lang="en-NZ" sz="2000" dirty="0" smtClean="0"/>
              <a:t>September 2016</a:t>
            </a:r>
            <a:endParaRPr lang="en-NZ"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p:cNvCxnSpPr/>
          <p:nvPr/>
        </p:nvCxnSpPr>
        <p:spPr>
          <a:xfrm>
            <a:off x="3048000" y="53467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161954" y="1928020"/>
            <a:ext cx="3276600" cy="1828800"/>
          </a:xfrm>
          <a:prstGeom prst="rect">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lgn="l" eaLnBrk="1" fontAlgn="auto" hangingPunct="1">
              <a:spcAft>
                <a:spcPts val="0"/>
              </a:spcAft>
              <a:defRPr/>
            </a:pPr>
            <a:r>
              <a:rPr lang="en-NZ" sz="3200" b="1" dirty="0" smtClean="0"/>
              <a:t>	Graph-Building Algorithm</a:t>
            </a:r>
            <a:endParaRPr lang="en-NZ" sz="3200" b="1" dirty="0"/>
          </a:p>
        </p:txBody>
      </p:sp>
      <p:sp>
        <p:nvSpPr>
          <p:cNvPr id="204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A066E-6CF9-4C41-AAEF-B29D7906264E}" type="slidenum">
              <a:rPr lang="en-US" altLang="en-US" sz="1600" b="1" smtClean="0"/>
              <a:pPr>
                <a:spcBef>
                  <a:spcPct val="0"/>
                </a:spcBef>
                <a:buFontTx/>
                <a:buNone/>
              </a:pPr>
              <a:t>9</a:t>
            </a:fld>
            <a:endParaRPr lang="en-US" altLang="en-US" sz="1600" b="1" smtClean="0"/>
          </a:p>
        </p:txBody>
      </p:sp>
      <p:sp>
        <p:nvSpPr>
          <p:cNvPr id="20484" name="Content Placeholder 2"/>
          <p:cNvSpPr>
            <a:spLocks noGrp="1"/>
          </p:cNvSpPr>
          <p:nvPr>
            <p:ph idx="1"/>
          </p:nvPr>
        </p:nvSpPr>
        <p:spPr>
          <a:xfrm>
            <a:off x="457200" y="1371600"/>
            <a:ext cx="8229600" cy="762000"/>
          </a:xfrm>
        </p:spPr>
        <p:txBody>
          <a:bodyPr/>
          <a:lstStyle/>
          <a:p>
            <a:pPr marL="0" indent="0" eaLnBrk="1" hangingPunct="1">
              <a:buFont typeface="Arial" panose="020B0604020202020204" pitchFamily="34" charset="0"/>
              <a:buNone/>
            </a:pPr>
            <a:r>
              <a:rPr lang="en-NZ" altLang="en-US" sz="2200" dirty="0" smtClean="0"/>
              <a:t>Gradually builds graphs from the </a:t>
            </a:r>
            <a:r>
              <a:rPr lang="en-NZ" altLang="en-US" sz="2200" i="1" dirty="0" smtClean="0"/>
              <a:t>start</a:t>
            </a:r>
            <a:r>
              <a:rPr lang="en-NZ" altLang="en-US" sz="2200" dirty="0" smtClean="0"/>
              <a:t> to the </a:t>
            </a:r>
            <a:r>
              <a:rPr lang="en-NZ" altLang="en-US" sz="2200" i="1" dirty="0" smtClean="0"/>
              <a:t>end</a:t>
            </a:r>
            <a:r>
              <a:rPr lang="en-NZ" altLang="en-US" sz="2200" dirty="0" smtClean="0"/>
              <a:t> nodes.</a:t>
            </a:r>
          </a:p>
        </p:txBody>
      </p:sp>
      <p:sp>
        <p:nvSpPr>
          <p:cNvPr id="29" name="Rounded Rectangle 28"/>
          <p:cNvSpPr/>
          <p:nvPr/>
        </p:nvSpPr>
        <p:spPr bwMode="auto">
          <a:xfrm>
            <a:off x="6381155" y="2068911"/>
            <a:ext cx="838199" cy="711200"/>
          </a:xfrm>
          <a:prstGeom prst="round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b="1" dirty="0">
                <a:solidFill>
                  <a:schemeClr val="tx1"/>
                </a:solidFill>
              </a:rPr>
              <a:t>2</a:t>
            </a:r>
          </a:p>
          <a:p>
            <a:pPr algn="ctr" eaLnBrk="1" hangingPunct="1">
              <a:defRPr/>
            </a:pPr>
            <a:r>
              <a:rPr lang="en-US" sz="1100" dirty="0">
                <a:solidFill>
                  <a:schemeClr val="tx1"/>
                </a:solidFill>
              </a:rPr>
              <a:t>Input: </a:t>
            </a:r>
            <a:r>
              <a:rPr lang="en-US" sz="1100" dirty="0" smtClean="0">
                <a:solidFill>
                  <a:schemeClr val="tx1"/>
                </a:solidFill>
              </a:rPr>
              <a:t>a</a:t>
            </a:r>
            <a:endParaRPr lang="en-US" sz="1100" dirty="0">
              <a:solidFill>
                <a:schemeClr val="tx1"/>
              </a:solidFill>
            </a:endParaRPr>
          </a:p>
          <a:p>
            <a:pPr algn="ctr" eaLnBrk="1" hangingPunct="1">
              <a:defRPr/>
            </a:pPr>
            <a:r>
              <a:rPr lang="en-US" sz="1100" dirty="0">
                <a:solidFill>
                  <a:schemeClr val="tx1"/>
                </a:solidFill>
              </a:rPr>
              <a:t>Output: </a:t>
            </a:r>
            <a:r>
              <a:rPr lang="en-US" sz="1100" dirty="0" smtClean="0">
                <a:solidFill>
                  <a:schemeClr val="tx1"/>
                </a:solidFill>
              </a:rPr>
              <a:t>c </a:t>
            </a:r>
            <a:endParaRPr lang="en-AU" sz="1100" dirty="0">
              <a:solidFill>
                <a:schemeClr val="tx1"/>
              </a:solidFill>
            </a:endParaRPr>
          </a:p>
        </p:txBody>
      </p:sp>
      <p:sp>
        <p:nvSpPr>
          <p:cNvPr id="34" name="Rounded Rectangle 33"/>
          <p:cNvSpPr/>
          <p:nvPr/>
        </p:nvSpPr>
        <p:spPr bwMode="auto">
          <a:xfrm>
            <a:off x="7467601" y="2078038"/>
            <a:ext cx="838199" cy="711200"/>
          </a:xfrm>
          <a:prstGeom prst="round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b="1" dirty="0">
                <a:solidFill>
                  <a:schemeClr val="tx1"/>
                </a:solidFill>
              </a:rPr>
              <a:t>3</a:t>
            </a:r>
          </a:p>
          <a:p>
            <a:pPr algn="ctr" eaLnBrk="1" hangingPunct="1">
              <a:defRPr/>
            </a:pPr>
            <a:r>
              <a:rPr lang="en-US" sz="1100" dirty="0">
                <a:solidFill>
                  <a:schemeClr val="tx1"/>
                </a:solidFill>
              </a:rPr>
              <a:t>Input: </a:t>
            </a:r>
            <a:r>
              <a:rPr lang="en-US" sz="1100" dirty="0" smtClean="0">
                <a:solidFill>
                  <a:schemeClr val="tx1"/>
                </a:solidFill>
              </a:rPr>
              <a:t>c</a:t>
            </a:r>
            <a:endParaRPr lang="en-US" sz="1100" dirty="0">
              <a:solidFill>
                <a:schemeClr val="tx1"/>
              </a:solidFill>
            </a:endParaRPr>
          </a:p>
          <a:p>
            <a:pPr algn="ctr" eaLnBrk="1" hangingPunct="1">
              <a:defRPr/>
            </a:pPr>
            <a:r>
              <a:rPr lang="en-US" sz="1100" dirty="0" smtClean="0">
                <a:solidFill>
                  <a:schemeClr val="tx1"/>
                </a:solidFill>
              </a:rPr>
              <a:t>Output: </a:t>
            </a:r>
            <a:r>
              <a:rPr lang="en-US" sz="1100" dirty="0">
                <a:solidFill>
                  <a:schemeClr val="tx1"/>
                </a:solidFill>
              </a:rPr>
              <a:t>d</a:t>
            </a:r>
            <a:r>
              <a:rPr lang="en-US" sz="1100" dirty="0" smtClean="0">
                <a:solidFill>
                  <a:schemeClr val="tx1"/>
                </a:solidFill>
              </a:rPr>
              <a:t> </a:t>
            </a:r>
            <a:endParaRPr lang="en-AU" sz="1100" dirty="0">
              <a:solidFill>
                <a:schemeClr val="tx1"/>
              </a:solidFill>
            </a:endParaRPr>
          </a:p>
        </p:txBody>
      </p:sp>
      <p:sp>
        <p:nvSpPr>
          <p:cNvPr id="38" name="Rounded Rectangle 37"/>
          <p:cNvSpPr/>
          <p:nvPr/>
        </p:nvSpPr>
        <p:spPr bwMode="auto">
          <a:xfrm>
            <a:off x="6956822" y="2934891"/>
            <a:ext cx="838198" cy="711200"/>
          </a:xfrm>
          <a:prstGeom prst="round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b="1" dirty="0">
                <a:solidFill>
                  <a:schemeClr val="tx1"/>
                </a:solidFill>
              </a:rPr>
              <a:t>5</a:t>
            </a:r>
          </a:p>
          <a:p>
            <a:pPr algn="ctr" eaLnBrk="1" hangingPunct="1">
              <a:defRPr/>
            </a:pPr>
            <a:r>
              <a:rPr lang="en-US" sz="1100" dirty="0" smtClean="0">
                <a:solidFill>
                  <a:schemeClr val="tx1"/>
                </a:solidFill>
              </a:rPr>
              <a:t>Input: </a:t>
            </a:r>
            <a:r>
              <a:rPr lang="en-US" sz="1100" dirty="0">
                <a:solidFill>
                  <a:schemeClr val="tx1"/>
                </a:solidFill>
              </a:rPr>
              <a:t>d</a:t>
            </a:r>
          </a:p>
          <a:p>
            <a:pPr algn="ctr" eaLnBrk="1" hangingPunct="1">
              <a:defRPr/>
            </a:pPr>
            <a:r>
              <a:rPr lang="en-US" sz="1100" dirty="0">
                <a:solidFill>
                  <a:schemeClr val="tx1"/>
                </a:solidFill>
              </a:rPr>
              <a:t>Output: </a:t>
            </a:r>
            <a:r>
              <a:rPr lang="en-US" sz="1100" dirty="0" smtClean="0">
                <a:solidFill>
                  <a:schemeClr val="tx1"/>
                </a:solidFill>
              </a:rPr>
              <a:t>g </a:t>
            </a:r>
            <a:endParaRPr lang="en-AU" sz="1100" dirty="0">
              <a:solidFill>
                <a:schemeClr val="tx1"/>
              </a:solidFill>
            </a:endParaRPr>
          </a:p>
        </p:txBody>
      </p:sp>
      <p:sp>
        <p:nvSpPr>
          <p:cNvPr id="42" name="Rounded Rectangle 41"/>
          <p:cNvSpPr/>
          <p:nvPr/>
        </p:nvSpPr>
        <p:spPr bwMode="auto">
          <a:xfrm>
            <a:off x="5294709" y="2086429"/>
            <a:ext cx="838199" cy="711200"/>
          </a:xfrm>
          <a:prstGeom prst="round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b="1" dirty="0">
                <a:solidFill>
                  <a:schemeClr val="tx1"/>
                </a:solidFill>
              </a:rPr>
              <a:t>1</a:t>
            </a:r>
          </a:p>
          <a:p>
            <a:pPr algn="ctr" eaLnBrk="1" hangingPunct="1">
              <a:defRPr/>
            </a:pPr>
            <a:r>
              <a:rPr lang="en-US" sz="1100" dirty="0">
                <a:solidFill>
                  <a:schemeClr val="tx1"/>
                </a:solidFill>
              </a:rPr>
              <a:t>Input: </a:t>
            </a:r>
            <a:r>
              <a:rPr lang="en-US" sz="1100" dirty="0" smtClean="0">
                <a:solidFill>
                  <a:schemeClr val="tx1"/>
                </a:solidFill>
              </a:rPr>
              <a:t>a</a:t>
            </a:r>
            <a:endParaRPr lang="en-US" sz="1100" dirty="0">
              <a:solidFill>
                <a:schemeClr val="tx1"/>
              </a:solidFill>
            </a:endParaRPr>
          </a:p>
          <a:p>
            <a:pPr algn="ctr" eaLnBrk="1" hangingPunct="1">
              <a:defRPr/>
            </a:pPr>
            <a:r>
              <a:rPr lang="en-US" sz="1100" dirty="0">
                <a:solidFill>
                  <a:schemeClr val="tx1"/>
                </a:solidFill>
              </a:rPr>
              <a:t>Output: </a:t>
            </a:r>
            <a:r>
              <a:rPr lang="en-US" sz="1100" dirty="0" smtClean="0">
                <a:solidFill>
                  <a:schemeClr val="tx1"/>
                </a:solidFill>
              </a:rPr>
              <a:t>b </a:t>
            </a:r>
            <a:endParaRPr lang="en-AU" sz="1100" dirty="0">
              <a:solidFill>
                <a:schemeClr val="tx1"/>
              </a:solidFill>
            </a:endParaRPr>
          </a:p>
        </p:txBody>
      </p:sp>
      <p:sp>
        <p:nvSpPr>
          <p:cNvPr id="46" name="Rounded Rectangle 45"/>
          <p:cNvSpPr/>
          <p:nvPr/>
        </p:nvSpPr>
        <p:spPr bwMode="auto">
          <a:xfrm>
            <a:off x="5871568" y="2947989"/>
            <a:ext cx="838199" cy="711200"/>
          </a:xfrm>
          <a:prstGeom prst="round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b="1" dirty="0">
                <a:solidFill>
                  <a:schemeClr val="tx1"/>
                </a:solidFill>
              </a:rPr>
              <a:t>4</a:t>
            </a:r>
          </a:p>
          <a:p>
            <a:pPr algn="ctr" eaLnBrk="1" hangingPunct="1">
              <a:defRPr/>
            </a:pPr>
            <a:r>
              <a:rPr lang="en-US" sz="1100" dirty="0">
                <a:solidFill>
                  <a:schemeClr val="tx1"/>
                </a:solidFill>
              </a:rPr>
              <a:t>Input: </a:t>
            </a:r>
            <a:r>
              <a:rPr lang="en-US" sz="1100" dirty="0" smtClean="0">
                <a:solidFill>
                  <a:schemeClr val="tx1"/>
                </a:solidFill>
              </a:rPr>
              <a:t>e</a:t>
            </a:r>
            <a:endParaRPr lang="en-US" sz="1100" dirty="0">
              <a:solidFill>
                <a:schemeClr val="tx1"/>
              </a:solidFill>
            </a:endParaRPr>
          </a:p>
          <a:p>
            <a:pPr algn="ctr" eaLnBrk="1" hangingPunct="1">
              <a:defRPr/>
            </a:pPr>
            <a:r>
              <a:rPr lang="en-US" sz="1100" dirty="0">
                <a:solidFill>
                  <a:schemeClr val="tx1"/>
                </a:solidFill>
              </a:rPr>
              <a:t>Output: </a:t>
            </a:r>
            <a:r>
              <a:rPr lang="en-US" sz="1100" dirty="0" smtClean="0">
                <a:solidFill>
                  <a:schemeClr val="tx1"/>
                </a:solidFill>
              </a:rPr>
              <a:t>f </a:t>
            </a:r>
            <a:endParaRPr lang="en-AU" sz="1100" dirty="0">
              <a:solidFill>
                <a:schemeClr val="tx1"/>
              </a:solidFill>
            </a:endParaRPr>
          </a:p>
        </p:txBody>
      </p:sp>
      <p:sp>
        <p:nvSpPr>
          <p:cNvPr id="48" name="Oval 47"/>
          <p:cNvSpPr/>
          <p:nvPr/>
        </p:nvSpPr>
        <p:spPr>
          <a:xfrm>
            <a:off x="914400" y="5105400"/>
            <a:ext cx="914400" cy="4572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solidFill>
                  <a:schemeClr val="tx1"/>
                </a:solidFill>
              </a:rPr>
              <a:t>Start</a:t>
            </a:r>
            <a:endParaRPr lang="en-AU">
              <a:solidFill>
                <a:schemeClr val="tx1"/>
              </a:solidFill>
            </a:endParaRPr>
          </a:p>
        </p:txBody>
      </p:sp>
      <p:sp>
        <p:nvSpPr>
          <p:cNvPr id="49" name="Oval 48"/>
          <p:cNvSpPr/>
          <p:nvPr/>
        </p:nvSpPr>
        <p:spPr>
          <a:xfrm>
            <a:off x="7239000" y="4572000"/>
            <a:ext cx="914400" cy="4572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smtClean="0">
                <a:solidFill>
                  <a:schemeClr val="tx1"/>
                </a:solidFill>
              </a:rPr>
              <a:t>End</a:t>
            </a:r>
            <a:r>
              <a:rPr lang="en-US" baseline="-25000" dirty="0" smtClean="0">
                <a:solidFill>
                  <a:schemeClr val="tx1"/>
                </a:solidFill>
              </a:rPr>
              <a:t>1</a:t>
            </a:r>
            <a:endParaRPr lang="en-AU" baseline="-25000" dirty="0">
              <a:solidFill>
                <a:schemeClr val="tx1"/>
              </a:solidFill>
            </a:endParaRPr>
          </a:p>
        </p:txBody>
      </p:sp>
      <p:cxnSp>
        <p:nvCxnSpPr>
          <p:cNvPr id="56" name="Straight Arrow Connector 55"/>
          <p:cNvCxnSpPr/>
          <p:nvPr/>
        </p:nvCxnSpPr>
        <p:spPr>
          <a:xfrm flipV="1">
            <a:off x="1694889" y="4194629"/>
            <a:ext cx="560948" cy="100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8" idx="6"/>
          </p:cNvCxnSpPr>
          <p:nvPr/>
        </p:nvCxnSpPr>
        <p:spPr>
          <a:xfrm>
            <a:off x="1828800" y="5334000"/>
            <a:ext cx="427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97" name="TextBox 62"/>
          <p:cNvSpPr txBox="1">
            <a:spLocks noChangeArrowheads="1"/>
          </p:cNvSpPr>
          <p:nvPr/>
        </p:nvSpPr>
        <p:spPr bwMode="auto">
          <a:xfrm>
            <a:off x="754855" y="2239170"/>
            <a:ext cx="1500983" cy="1200329"/>
          </a:xfrm>
          <a:prstGeom prst="rect">
            <a:avLst/>
          </a:prstGeom>
          <a:solidFill>
            <a:schemeClr val="bg1"/>
          </a:solidFill>
          <a:ln w="9525">
            <a:solidFill>
              <a:schemeClr val="tx1"/>
            </a:solid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t>Given: </a:t>
            </a:r>
            <a:r>
              <a:rPr lang="en-US" altLang="en-US" sz="1800" dirty="0" smtClean="0"/>
              <a:t>a</a:t>
            </a:r>
          </a:p>
          <a:p>
            <a:pPr>
              <a:spcBef>
                <a:spcPct val="0"/>
              </a:spcBef>
              <a:buNone/>
            </a:pPr>
            <a:r>
              <a:rPr lang="en-US" altLang="en-US" sz="1800" b="1" dirty="0" smtClean="0"/>
              <a:t>Cond: </a:t>
            </a:r>
            <a:r>
              <a:rPr lang="en-US" altLang="en-US" sz="1800" dirty="0" smtClean="0"/>
              <a:t>d </a:t>
            </a:r>
            <a:r>
              <a:rPr lang="en-US" sz="1800" dirty="0"/>
              <a:t>⊂</a:t>
            </a:r>
            <a:r>
              <a:rPr lang="en-US" altLang="en-US" sz="1800" dirty="0" smtClean="0"/>
              <a:t> e </a:t>
            </a:r>
            <a:endParaRPr lang="en-US" altLang="en-US" sz="1800" dirty="0"/>
          </a:p>
          <a:p>
            <a:pPr eaLnBrk="1" hangingPunct="1">
              <a:spcBef>
                <a:spcPct val="0"/>
              </a:spcBef>
              <a:buFontTx/>
              <a:buNone/>
            </a:pPr>
            <a:r>
              <a:rPr lang="en-US" altLang="en-US" sz="1800" b="1" dirty="0" smtClean="0"/>
              <a:t>True:  </a:t>
            </a:r>
            <a:r>
              <a:rPr lang="en-US" altLang="en-US" sz="1800" dirty="0" smtClean="0"/>
              <a:t>f</a:t>
            </a:r>
          </a:p>
          <a:p>
            <a:pPr eaLnBrk="1" hangingPunct="1">
              <a:spcBef>
                <a:spcPct val="0"/>
              </a:spcBef>
              <a:buFontTx/>
              <a:buNone/>
            </a:pPr>
            <a:r>
              <a:rPr lang="en-US" altLang="en-US" sz="1800" b="1" dirty="0" smtClean="0"/>
              <a:t>False: </a:t>
            </a:r>
            <a:r>
              <a:rPr lang="en-US" altLang="en-US" sz="1800" dirty="0" smtClean="0"/>
              <a:t>g</a:t>
            </a:r>
            <a:endParaRPr lang="en-AU" altLang="en-US" sz="1800" dirty="0"/>
          </a:p>
        </p:txBody>
      </p:sp>
      <p:cxnSp>
        <p:nvCxnSpPr>
          <p:cNvPr id="69" name="Straight Arrow Connector 68"/>
          <p:cNvCxnSpPr/>
          <p:nvPr/>
        </p:nvCxnSpPr>
        <p:spPr>
          <a:xfrm>
            <a:off x="6811963" y="4800600"/>
            <a:ext cx="42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057400" y="3610429"/>
            <a:ext cx="1219200" cy="11199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solidFill>
                <a:srgbClr val="FFFFFF"/>
              </a:solidFill>
            </a:endParaRPr>
          </a:p>
        </p:txBody>
      </p:sp>
      <p:sp>
        <p:nvSpPr>
          <p:cNvPr id="61" name="Oval 60"/>
          <p:cNvSpPr/>
          <p:nvPr/>
        </p:nvSpPr>
        <p:spPr>
          <a:xfrm>
            <a:off x="4707646" y="5087257"/>
            <a:ext cx="998141" cy="4572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mtClean="0">
                <a:solidFill>
                  <a:schemeClr val="tx1"/>
                </a:solidFill>
              </a:rPr>
              <a:t>Cond</a:t>
            </a:r>
            <a:endParaRPr lang="en-AU" dirty="0">
              <a:solidFill>
                <a:schemeClr val="tx1"/>
              </a:solidFill>
            </a:endParaRPr>
          </a:p>
        </p:txBody>
      </p:sp>
      <p:cxnSp>
        <p:nvCxnSpPr>
          <p:cNvPr id="63" name="Straight Arrow Connector 62"/>
          <p:cNvCxnSpPr/>
          <p:nvPr/>
        </p:nvCxnSpPr>
        <p:spPr>
          <a:xfrm flipV="1">
            <a:off x="4343400" y="5315857"/>
            <a:ext cx="381000" cy="1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1" idx="7"/>
          </p:cNvCxnSpPr>
          <p:nvPr/>
        </p:nvCxnSpPr>
        <p:spPr>
          <a:xfrm flipV="1">
            <a:off x="5559613" y="4800600"/>
            <a:ext cx="467084" cy="35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5"/>
          </p:cNvCxnSpPr>
          <p:nvPr/>
        </p:nvCxnSpPr>
        <p:spPr>
          <a:xfrm>
            <a:off x="5559613" y="5477502"/>
            <a:ext cx="460187" cy="35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285037" y="5638800"/>
            <a:ext cx="914400" cy="4572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smtClean="0">
                <a:solidFill>
                  <a:schemeClr val="tx1"/>
                </a:solidFill>
              </a:rPr>
              <a:t>End</a:t>
            </a:r>
            <a:r>
              <a:rPr lang="en-US" baseline="-25000" dirty="0" smtClean="0">
                <a:solidFill>
                  <a:schemeClr val="tx1"/>
                </a:solidFill>
              </a:rPr>
              <a:t>2</a:t>
            </a:r>
            <a:endParaRPr lang="en-AU" baseline="-25000" dirty="0">
              <a:solidFill>
                <a:schemeClr val="tx1"/>
              </a:solidFill>
            </a:endParaRPr>
          </a:p>
        </p:txBody>
      </p:sp>
      <p:cxnSp>
        <p:nvCxnSpPr>
          <p:cNvPr id="72" name="Straight Arrow Connector 71"/>
          <p:cNvCxnSpPr/>
          <p:nvPr/>
        </p:nvCxnSpPr>
        <p:spPr>
          <a:xfrm>
            <a:off x="6858000" y="5867400"/>
            <a:ext cx="42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062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0" presetClass="path" presetSubtype="0" accel="50000" decel="50000" fill="hold" grpId="0" nodeType="withEffect">
                                  <p:stCondLst>
                                    <p:cond delay="0"/>
                                  </p:stCondLst>
                                  <p:childTnLst>
                                    <p:animMotion origin="layout" path="M 3.61111E-6 1.48148E-6 L -0.33316 0.25764 " pathEditMode="relative" rAng="0" ptsTypes="AA">
                                      <p:cBhvr>
                                        <p:cTn id="10" dur="1000" fill="hold"/>
                                        <p:tgtEl>
                                          <p:spTgt spid="42"/>
                                        </p:tgtEl>
                                        <p:attrNameLst>
                                          <p:attrName>ppt_x</p:attrName>
                                          <p:attrName>ppt_y</p:attrName>
                                        </p:attrNameLst>
                                      </p:cBhvr>
                                      <p:rCtr x="-16667" y="1287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0208 0.00209 L -0.45208 0.42431 " pathEditMode="relative" ptsTypes="AA">
                                      <p:cBhvr>
                                        <p:cTn id="16" dur="1000" fill="hold"/>
                                        <p:tgtEl>
                                          <p:spTgt spid="2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42" presetClass="path" presetSubtype="0" accel="50000" decel="50000" fill="hold" grpId="0" nodeType="withEffect">
                                  <p:stCondLst>
                                    <p:cond delay="0"/>
                                  </p:stCondLst>
                                  <p:childTnLst>
                                    <p:animMotion origin="layout" path="M 0 -1.11111E-6 L -0.43455 0.42292 " pathEditMode="relative" rAng="0" ptsTypes="AA">
                                      <p:cBhvr>
                                        <p:cTn id="22" dur="1000" fill="hold"/>
                                        <p:tgtEl>
                                          <p:spTgt spid="34"/>
                                        </p:tgtEl>
                                        <p:attrNameLst>
                                          <p:attrName>ppt_x</p:attrName>
                                          <p:attrName>ppt_y</p:attrName>
                                        </p:attrNameLst>
                                      </p:cBhvr>
                                      <p:rCtr x="-21736" y="21134"/>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8.33333E-7 -2.96296E-6 L 0.0132 0.21829 " pathEditMode="relative" rAng="0" ptsTypes="AA">
                                      <p:cBhvr>
                                        <p:cTn id="34" dur="1000" fill="hold"/>
                                        <p:tgtEl>
                                          <p:spTgt spid="46"/>
                                        </p:tgtEl>
                                        <p:attrNameLst>
                                          <p:attrName>ppt_x</p:attrName>
                                          <p:attrName>ppt_y</p:attrName>
                                        </p:attrNameLst>
                                      </p:cBhvr>
                                      <p:rCtr x="660" y="10903"/>
                                    </p:animMotion>
                                  </p:childTnLst>
                                </p:cTn>
                              </p:par>
                              <p:par>
                                <p:cTn id="35" presetID="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2.77778E-6 -1.11111E-6 L -0.10157 0.37037 " pathEditMode="relative" rAng="0" ptsTypes="AA">
                                      <p:cBhvr>
                                        <p:cTn id="44" dur="1000" fill="hold"/>
                                        <p:tgtEl>
                                          <p:spTgt spid="38"/>
                                        </p:tgtEl>
                                        <p:attrNameLst>
                                          <p:attrName>ppt_x</p:attrName>
                                          <p:attrName>ppt_y</p:attrName>
                                        </p:attrNameLst>
                                      </p:cBhvr>
                                      <p:rCtr x="-5087" y="18519"/>
                                    </p:animMotion>
                                  </p:childTnLst>
                                </p:cTn>
                              </p:par>
                              <p:par>
                                <p:cTn id="45" presetID="1"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5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8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8" grpId="0" animBg="1"/>
      <p:bldP spid="42" grpId="0" animBg="1"/>
      <p:bldP spid="42" grpId="1" animBg="1"/>
      <p:bldP spid="46" grpId="0" animBg="1"/>
      <p:bldP spid="48" grpId="0" animBg="1"/>
      <p:bldP spid="49" grpId="0" animBg="1"/>
      <p:bldP spid="80" grpId="0" animBg="1"/>
      <p:bldP spid="80" grpId="1" animBg="1"/>
      <p:bldP spid="61" grpId="0" animBg="1"/>
      <p:bldP spid="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Mutation</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10</a:t>
            </a:fld>
            <a:endParaRPr lang="en-US" sz="1600" b="1" dirty="0">
              <a:solidFill>
                <a:schemeClr val="tx1"/>
              </a:solidFill>
            </a:endParaRPr>
          </a:p>
        </p:txBody>
      </p:sp>
      <p:sp>
        <p:nvSpPr>
          <p:cNvPr id="6" name="Content Placeholder 2"/>
          <p:cNvSpPr>
            <a:spLocks noGrp="1"/>
          </p:cNvSpPr>
          <p:nvPr>
            <p:ph idx="1"/>
          </p:nvPr>
        </p:nvSpPr>
        <p:spPr>
          <a:xfrm>
            <a:off x="457200" y="1295400"/>
            <a:ext cx="8229600" cy="838200"/>
          </a:xfrm>
        </p:spPr>
        <p:txBody>
          <a:bodyPr>
            <a:normAutofit/>
          </a:bodyPr>
          <a:lstStyle/>
          <a:p>
            <a:pPr marL="0" indent="0">
              <a:buNone/>
            </a:pPr>
            <a:r>
              <a:rPr lang="en-NZ" sz="2400" dirty="0" smtClean="0"/>
              <a:t>Replaces subpart of candidate graph with newly generated fragment:</a:t>
            </a:r>
          </a:p>
          <a:p>
            <a:pPr marL="0" indent="0">
              <a:buNone/>
            </a:pPr>
            <a:endParaRPr lang="en-NZ" sz="2400" dirty="0" smtClean="0"/>
          </a:p>
          <a:p>
            <a:pPr marL="0" indent="0">
              <a:buNone/>
            </a:pPr>
            <a:endParaRPr lang="en-NZ" sz="2400" dirty="0" smtClean="0"/>
          </a:p>
        </p:txBody>
      </p:sp>
      <p:sp>
        <p:nvSpPr>
          <p:cNvPr id="139" name="Down Arrow 138"/>
          <p:cNvSpPr/>
          <p:nvPr/>
        </p:nvSpPr>
        <p:spPr>
          <a:xfrm>
            <a:off x="4191380" y="4191000"/>
            <a:ext cx="60922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0" name="Oval Callout 139"/>
          <p:cNvSpPr/>
          <p:nvPr/>
        </p:nvSpPr>
        <p:spPr>
          <a:xfrm>
            <a:off x="4800600" y="1981200"/>
            <a:ext cx="994531" cy="580348"/>
          </a:xfrm>
          <a:prstGeom prst="wedgeEllipseCallout">
            <a:avLst>
              <a:gd name="adj1" fmla="val -138610"/>
              <a:gd name="adj2" fmla="val 445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AU" dirty="0">
              <a:solidFill>
                <a:schemeClr val="tx1"/>
              </a:solidFill>
            </a:endParaRPr>
          </a:p>
        </p:txBody>
      </p:sp>
      <p:sp>
        <p:nvSpPr>
          <p:cNvPr id="55" name="Oval 54"/>
          <p:cNvSpPr/>
          <p:nvPr/>
        </p:nvSpPr>
        <p:spPr>
          <a:xfrm>
            <a:off x="2362200" y="3037798"/>
            <a:ext cx="414480"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S</a:t>
            </a:r>
            <a:endParaRPr lang="en-NZ" dirty="0">
              <a:solidFill>
                <a:schemeClr val="tx1"/>
              </a:solidFill>
            </a:endParaRPr>
          </a:p>
        </p:txBody>
      </p:sp>
      <p:sp>
        <p:nvSpPr>
          <p:cNvPr id="56" name="Oval 55"/>
          <p:cNvSpPr/>
          <p:nvPr/>
        </p:nvSpPr>
        <p:spPr>
          <a:xfrm>
            <a:off x="2929080" y="2760896"/>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1</a:t>
            </a:r>
          </a:p>
        </p:txBody>
      </p:sp>
      <p:sp>
        <p:nvSpPr>
          <p:cNvPr id="57" name="Oval 56"/>
          <p:cNvSpPr/>
          <p:nvPr/>
        </p:nvSpPr>
        <p:spPr>
          <a:xfrm>
            <a:off x="2929080" y="337799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2</a:t>
            </a:r>
          </a:p>
        </p:txBody>
      </p:sp>
      <p:sp>
        <p:nvSpPr>
          <p:cNvPr id="61" name="Oval 60"/>
          <p:cNvSpPr/>
          <p:nvPr/>
        </p:nvSpPr>
        <p:spPr>
          <a:xfrm>
            <a:off x="3536621" y="2428198"/>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3</a:t>
            </a:r>
          </a:p>
        </p:txBody>
      </p:sp>
      <p:cxnSp>
        <p:nvCxnSpPr>
          <p:cNvPr id="62" name="Straight Arrow Connector 61"/>
          <p:cNvCxnSpPr>
            <a:stCxn id="64" idx="7"/>
            <a:endCxn id="65" idx="2"/>
          </p:cNvCxnSpPr>
          <p:nvPr/>
        </p:nvCxnSpPr>
        <p:spPr>
          <a:xfrm flipV="1">
            <a:off x="2715981" y="2951396"/>
            <a:ext cx="213099"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4" idx="5"/>
            <a:endCxn id="67" idx="2"/>
          </p:cNvCxnSpPr>
          <p:nvPr/>
        </p:nvCxnSpPr>
        <p:spPr>
          <a:xfrm>
            <a:off x="2715981" y="3363002"/>
            <a:ext cx="213099" cy="2054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5" idx="7"/>
            <a:endCxn id="68" idx="2"/>
          </p:cNvCxnSpPr>
          <p:nvPr/>
        </p:nvCxnSpPr>
        <p:spPr>
          <a:xfrm flipV="1">
            <a:off x="3254284" y="2618698"/>
            <a:ext cx="282337" cy="19799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536621" y="3037798"/>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4</a:t>
            </a:r>
          </a:p>
        </p:txBody>
      </p:sp>
      <p:cxnSp>
        <p:nvCxnSpPr>
          <p:cNvPr id="68" name="Straight Arrow Connector 67"/>
          <p:cNvCxnSpPr>
            <a:stCxn id="65" idx="5"/>
            <a:endCxn id="74" idx="2"/>
          </p:cNvCxnSpPr>
          <p:nvPr/>
        </p:nvCxnSpPr>
        <p:spPr>
          <a:xfrm>
            <a:off x="3254284" y="3086100"/>
            <a:ext cx="282337"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3536621" y="3656904"/>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5</a:t>
            </a:r>
          </a:p>
        </p:txBody>
      </p:sp>
      <p:cxnSp>
        <p:nvCxnSpPr>
          <p:cNvPr id="71" name="Straight Arrow Connector 70"/>
          <p:cNvCxnSpPr>
            <a:stCxn id="67" idx="5"/>
            <a:endCxn id="77" idx="2"/>
          </p:cNvCxnSpPr>
          <p:nvPr/>
        </p:nvCxnSpPr>
        <p:spPr>
          <a:xfrm>
            <a:off x="3254284" y="3703194"/>
            <a:ext cx="282337" cy="14421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7" idx="6"/>
          </p:cNvCxnSpPr>
          <p:nvPr/>
        </p:nvCxnSpPr>
        <p:spPr>
          <a:xfrm flipV="1">
            <a:off x="3917621" y="3231947"/>
            <a:ext cx="208838" cy="615457"/>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724400" y="3342598"/>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7</a:t>
            </a:r>
            <a:endParaRPr lang="en-NZ" dirty="0">
              <a:solidFill>
                <a:schemeClr val="tx1"/>
              </a:solidFill>
            </a:endParaRPr>
          </a:p>
        </p:txBody>
      </p:sp>
      <p:sp>
        <p:nvSpPr>
          <p:cNvPr id="75" name="Oval 74"/>
          <p:cNvSpPr/>
          <p:nvPr/>
        </p:nvSpPr>
        <p:spPr>
          <a:xfrm>
            <a:off x="4724400" y="2732998"/>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6</a:t>
            </a:r>
            <a:endParaRPr lang="en-NZ" dirty="0">
              <a:solidFill>
                <a:schemeClr val="tx1"/>
              </a:solidFill>
            </a:endParaRPr>
          </a:p>
        </p:txBody>
      </p:sp>
      <p:cxnSp>
        <p:nvCxnSpPr>
          <p:cNvPr id="77" name="Straight Arrow Connector 76"/>
          <p:cNvCxnSpPr>
            <a:stCxn id="74" idx="6"/>
          </p:cNvCxnSpPr>
          <p:nvPr/>
        </p:nvCxnSpPr>
        <p:spPr>
          <a:xfrm>
            <a:off x="3917621" y="3228298"/>
            <a:ext cx="208838" cy="3649"/>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8" idx="6"/>
          </p:cNvCxnSpPr>
          <p:nvPr/>
        </p:nvCxnSpPr>
        <p:spPr>
          <a:xfrm>
            <a:off x="3917621" y="2618698"/>
            <a:ext cx="208838" cy="613249"/>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81" idx="6"/>
          </p:cNvCxnSpPr>
          <p:nvPr/>
        </p:nvCxnSpPr>
        <p:spPr>
          <a:xfrm>
            <a:off x="5105400" y="3533098"/>
            <a:ext cx="2286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2" idx="6"/>
          </p:cNvCxnSpPr>
          <p:nvPr/>
        </p:nvCxnSpPr>
        <p:spPr>
          <a:xfrm>
            <a:off x="5105400" y="2923498"/>
            <a:ext cx="2286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34000" y="2732998"/>
            <a:ext cx="581856"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1</a:t>
            </a:r>
            <a:endParaRPr lang="en-NZ" baseline="-25000" dirty="0">
              <a:solidFill>
                <a:schemeClr val="tx1"/>
              </a:solidFill>
            </a:endParaRPr>
          </a:p>
        </p:txBody>
      </p:sp>
      <p:cxnSp>
        <p:nvCxnSpPr>
          <p:cNvPr id="82" name="Straight Arrow Connector 81"/>
          <p:cNvCxnSpPr>
            <a:stCxn id="67" idx="7"/>
            <a:endCxn id="74" idx="2"/>
          </p:cNvCxnSpPr>
          <p:nvPr/>
        </p:nvCxnSpPr>
        <p:spPr>
          <a:xfrm flipV="1">
            <a:off x="3254284" y="3228298"/>
            <a:ext cx="282337" cy="2054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5334000" y="3342598"/>
            <a:ext cx="594556"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2</a:t>
            </a:r>
            <a:endParaRPr lang="en-NZ" baseline="-25000" dirty="0">
              <a:solidFill>
                <a:schemeClr val="tx1"/>
              </a:solidFill>
            </a:endParaRPr>
          </a:p>
        </p:txBody>
      </p:sp>
      <p:cxnSp>
        <p:nvCxnSpPr>
          <p:cNvPr id="84" name="Straight Arrow Connector 83"/>
          <p:cNvCxnSpPr>
            <a:endCxn id="82" idx="2"/>
          </p:cNvCxnSpPr>
          <p:nvPr/>
        </p:nvCxnSpPr>
        <p:spPr>
          <a:xfrm flipV="1">
            <a:off x="4476128" y="2923498"/>
            <a:ext cx="248272" cy="17374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81" idx="2"/>
          </p:cNvCxnSpPr>
          <p:nvPr/>
        </p:nvCxnSpPr>
        <p:spPr>
          <a:xfrm>
            <a:off x="4476128" y="3366651"/>
            <a:ext cx="248272" cy="16644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4126459" y="3041447"/>
            <a:ext cx="409663"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C</a:t>
            </a:r>
            <a:endParaRPr lang="en-NZ" dirty="0">
              <a:solidFill>
                <a:schemeClr val="tx1"/>
              </a:solidFill>
            </a:endParaRPr>
          </a:p>
        </p:txBody>
      </p:sp>
      <p:sp>
        <p:nvSpPr>
          <p:cNvPr id="87" name="Oval 86"/>
          <p:cNvSpPr/>
          <p:nvPr/>
        </p:nvSpPr>
        <p:spPr>
          <a:xfrm>
            <a:off x="2514600" y="5287305"/>
            <a:ext cx="418942"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S</a:t>
            </a:r>
            <a:endParaRPr lang="en-NZ" dirty="0">
              <a:solidFill>
                <a:schemeClr val="tx1"/>
              </a:solidFill>
            </a:endParaRPr>
          </a:p>
        </p:txBody>
      </p:sp>
      <p:sp>
        <p:nvSpPr>
          <p:cNvPr id="88" name="Oval 87"/>
          <p:cNvSpPr/>
          <p:nvPr/>
        </p:nvSpPr>
        <p:spPr>
          <a:xfrm>
            <a:off x="3132124" y="5010403"/>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1</a:t>
            </a:r>
          </a:p>
        </p:txBody>
      </p:sp>
      <p:sp>
        <p:nvSpPr>
          <p:cNvPr id="89" name="Oval 88"/>
          <p:cNvSpPr/>
          <p:nvPr/>
        </p:nvSpPr>
        <p:spPr>
          <a:xfrm>
            <a:off x="2628742" y="59055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8</a:t>
            </a:r>
            <a:endParaRPr lang="en-NZ" dirty="0">
              <a:solidFill>
                <a:schemeClr val="tx1"/>
              </a:solidFill>
            </a:endParaRPr>
          </a:p>
        </p:txBody>
      </p:sp>
      <p:sp>
        <p:nvSpPr>
          <p:cNvPr id="90" name="Oval 89"/>
          <p:cNvSpPr/>
          <p:nvPr/>
        </p:nvSpPr>
        <p:spPr>
          <a:xfrm>
            <a:off x="3637994" y="48006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8</a:t>
            </a:r>
          </a:p>
        </p:txBody>
      </p:sp>
      <p:cxnSp>
        <p:nvCxnSpPr>
          <p:cNvPr id="91" name="Straight Arrow Connector 90"/>
          <p:cNvCxnSpPr/>
          <p:nvPr/>
        </p:nvCxnSpPr>
        <p:spPr>
          <a:xfrm flipV="1">
            <a:off x="2872189" y="5200903"/>
            <a:ext cx="259935"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2724071" y="5668305"/>
            <a:ext cx="95171" cy="23719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3457328" y="4965700"/>
            <a:ext cx="180666" cy="100499"/>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637994" y="5308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4</a:t>
            </a:r>
          </a:p>
        </p:txBody>
      </p:sp>
      <p:cxnSp>
        <p:nvCxnSpPr>
          <p:cNvPr id="95" name="Straight Arrow Connector 94"/>
          <p:cNvCxnSpPr/>
          <p:nvPr/>
        </p:nvCxnSpPr>
        <p:spPr>
          <a:xfrm>
            <a:off x="3457328" y="5335607"/>
            <a:ext cx="180666" cy="163493"/>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238342" y="5906411"/>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9</a:t>
            </a:r>
            <a:endParaRPr lang="en-NZ" dirty="0">
              <a:solidFill>
                <a:schemeClr val="tx1"/>
              </a:solidFill>
            </a:endParaRPr>
          </a:p>
        </p:txBody>
      </p:sp>
      <p:cxnSp>
        <p:nvCxnSpPr>
          <p:cNvPr id="97" name="Straight Arrow Connector 96"/>
          <p:cNvCxnSpPr/>
          <p:nvPr/>
        </p:nvCxnSpPr>
        <p:spPr>
          <a:xfrm>
            <a:off x="3009742" y="6096000"/>
            <a:ext cx="228600" cy="91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3619342" y="6096911"/>
            <a:ext cx="152400" cy="11789"/>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3771742" y="5918200"/>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5</a:t>
            </a:r>
          </a:p>
        </p:txBody>
      </p:sp>
      <p:sp>
        <p:nvSpPr>
          <p:cNvPr id="100" name="Oval 99"/>
          <p:cNvSpPr/>
          <p:nvPr/>
        </p:nvSpPr>
        <p:spPr>
          <a:xfrm>
            <a:off x="4838542" y="50292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3</a:t>
            </a:r>
            <a:endParaRPr lang="en-NZ" dirty="0">
              <a:solidFill>
                <a:schemeClr val="tx1"/>
              </a:solidFill>
            </a:endParaRPr>
          </a:p>
        </p:txBody>
      </p:sp>
      <p:cxnSp>
        <p:nvCxnSpPr>
          <p:cNvPr id="101" name="Straight Arrow Connector 100"/>
          <p:cNvCxnSpPr/>
          <p:nvPr/>
        </p:nvCxnSpPr>
        <p:spPr>
          <a:xfrm flipV="1">
            <a:off x="4018994" y="5477805"/>
            <a:ext cx="256130" cy="2129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018994" y="4991100"/>
            <a:ext cx="256130" cy="512105"/>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5220334" y="5803900"/>
            <a:ext cx="227808"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0" idx="6"/>
            <a:endCxn id="59" idx="2"/>
          </p:cNvCxnSpPr>
          <p:nvPr/>
        </p:nvCxnSpPr>
        <p:spPr>
          <a:xfrm>
            <a:off x="5219542" y="5219700"/>
            <a:ext cx="266858"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4838542" y="5638800"/>
            <a:ext cx="381792"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0</a:t>
            </a:r>
            <a:endParaRPr lang="en-NZ" dirty="0">
              <a:solidFill>
                <a:schemeClr val="tx1"/>
              </a:solidFill>
            </a:endParaRPr>
          </a:p>
        </p:txBody>
      </p:sp>
      <p:cxnSp>
        <p:nvCxnSpPr>
          <p:cNvPr id="106" name="Straight Arrow Connector 105"/>
          <p:cNvCxnSpPr/>
          <p:nvPr/>
        </p:nvCxnSpPr>
        <p:spPr>
          <a:xfrm flipV="1">
            <a:off x="4152742" y="5477805"/>
            <a:ext cx="122382" cy="63089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428842" y="5633804"/>
            <a:ext cx="264948" cy="272607"/>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6137884" y="5029200"/>
            <a:ext cx="567716" cy="381000"/>
          </a:xfrm>
          <a:prstGeom prst="ellips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1</a:t>
            </a:r>
            <a:endParaRPr lang="en-NZ" baseline="-25000" dirty="0">
              <a:solidFill>
                <a:schemeClr val="tx1"/>
              </a:solidFill>
            </a:endParaRPr>
          </a:p>
        </p:txBody>
      </p:sp>
      <p:sp>
        <p:nvSpPr>
          <p:cNvPr id="109" name="Oval 108"/>
          <p:cNvSpPr/>
          <p:nvPr/>
        </p:nvSpPr>
        <p:spPr>
          <a:xfrm>
            <a:off x="5448142" y="5613400"/>
            <a:ext cx="567717" cy="381000"/>
          </a:xfrm>
          <a:prstGeom prst="ellips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2</a:t>
            </a:r>
            <a:endParaRPr lang="en-NZ" baseline="-25000" dirty="0">
              <a:solidFill>
                <a:schemeClr val="tx1"/>
              </a:solidFill>
            </a:endParaRPr>
          </a:p>
        </p:txBody>
      </p:sp>
      <p:sp>
        <p:nvSpPr>
          <p:cNvPr id="110" name="Oval 109"/>
          <p:cNvSpPr/>
          <p:nvPr/>
        </p:nvSpPr>
        <p:spPr>
          <a:xfrm>
            <a:off x="4275124" y="5312705"/>
            <a:ext cx="409663" cy="381000"/>
          </a:xfrm>
          <a:prstGeom prst="ellips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C</a:t>
            </a:r>
            <a:endParaRPr lang="en-NZ" dirty="0">
              <a:solidFill>
                <a:schemeClr val="tx1"/>
              </a:solidFill>
            </a:endParaRPr>
          </a:p>
        </p:txBody>
      </p:sp>
      <p:cxnSp>
        <p:nvCxnSpPr>
          <p:cNvPr id="111" name="Straight Arrow Connector 110"/>
          <p:cNvCxnSpPr/>
          <p:nvPr/>
        </p:nvCxnSpPr>
        <p:spPr>
          <a:xfrm>
            <a:off x="4624793" y="5637909"/>
            <a:ext cx="213749" cy="191391"/>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4624793" y="5219700"/>
            <a:ext cx="213749" cy="148801"/>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486400" y="50292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9</a:t>
            </a:r>
          </a:p>
        </p:txBody>
      </p:sp>
      <p:cxnSp>
        <p:nvCxnSpPr>
          <p:cNvPr id="63" name="Straight Arrow Connector 62"/>
          <p:cNvCxnSpPr>
            <a:stCxn id="59" idx="6"/>
            <a:endCxn id="108" idx="2"/>
          </p:cNvCxnSpPr>
          <p:nvPr/>
        </p:nvCxnSpPr>
        <p:spPr>
          <a:xfrm>
            <a:off x="5867400" y="5219700"/>
            <a:ext cx="270484"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p:cNvCxnSpPr>
            <a:stCxn id="124" idx="6"/>
            <a:endCxn id="114" idx="1"/>
          </p:cNvCxnSpPr>
          <p:nvPr/>
        </p:nvCxnSpPr>
        <p:spPr>
          <a:xfrm>
            <a:off x="5577317" y="4026801"/>
            <a:ext cx="858385" cy="39328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Crossover</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11</a:t>
            </a:fld>
            <a:endParaRPr lang="en-US" sz="1600" b="1" dirty="0">
              <a:solidFill>
                <a:schemeClr val="tx1"/>
              </a:solidFill>
            </a:endParaRPr>
          </a:p>
        </p:txBody>
      </p:sp>
      <p:sp>
        <p:nvSpPr>
          <p:cNvPr id="6" name="Content Placeholder 2"/>
          <p:cNvSpPr>
            <a:spLocks noGrp="1"/>
          </p:cNvSpPr>
          <p:nvPr>
            <p:ph idx="1"/>
          </p:nvPr>
        </p:nvSpPr>
        <p:spPr>
          <a:xfrm>
            <a:off x="457200" y="1295400"/>
            <a:ext cx="8229600" cy="533400"/>
          </a:xfrm>
        </p:spPr>
        <p:txBody>
          <a:bodyPr>
            <a:normAutofit/>
          </a:bodyPr>
          <a:lstStyle/>
          <a:p>
            <a:pPr marL="0" indent="0">
              <a:buNone/>
            </a:pPr>
            <a:r>
              <a:rPr lang="en-NZ" sz="2400" dirty="0" smtClean="0"/>
              <a:t>Merges two parents and extracts a new candidate:</a:t>
            </a:r>
          </a:p>
          <a:p>
            <a:pPr marL="0" indent="0">
              <a:buNone/>
            </a:pPr>
            <a:endParaRPr lang="en-NZ" sz="2400" dirty="0" smtClean="0"/>
          </a:p>
          <a:p>
            <a:pPr marL="0" indent="0">
              <a:buNone/>
            </a:pPr>
            <a:endParaRPr lang="en-NZ" sz="2400" dirty="0" smtClean="0"/>
          </a:p>
        </p:txBody>
      </p:sp>
      <p:sp>
        <p:nvSpPr>
          <p:cNvPr id="7" name="Oval 6"/>
          <p:cNvSpPr/>
          <p:nvPr/>
        </p:nvSpPr>
        <p:spPr>
          <a:xfrm>
            <a:off x="472244" y="2438400"/>
            <a:ext cx="414480"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S</a:t>
            </a:r>
            <a:endParaRPr lang="en-NZ" dirty="0">
              <a:solidFill>
                <a:schemeClr val="tx1"/>
              </a:solidFill>
            </a:endParaRPr>
          </a:p>
        </p:txBody>
      </p:sp>
      <p:sp>
        <p:nvSpPr>
          <p:cNvPr id="8" name="Oval 7"/>
          <p:cNvSpPr/>
          <p:nvPr/>
        </p:nvSpPr>
        <p:spPr>
          <a:xfrm>
            <a:off x="1039124" y="2161498"/>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1</a:t>
            </a:r>
          </a:p>
        </p:txBody>
      </p:sp>
      <p:sp>
        <p:nvSpPr>
          <p:cNvPr id="9" name="Oval 8"/>
          <p:cNvSpPr/>
          <p:nvPr/>
        </p:nvSpPr>
        <p:spPr>
          <a:xfrm>
            <a:off x="1039124" y="277859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2</a:t>
            </a:r>
          </a:p>
        </p:txBody>
      </p:sp>
      <p:sp>
        <p:nvSpPr>
          <p:cNvPr id="10" name="Oval 9"/>
          <p:cNvSpPr/>
          <p:nvPr/>
        </p:nvSpPr>
        <p:spPr>
          <a:xfrm>
            <a:off x="1646665" y="18288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3</a:t>
            </a:r>
          </a:p>
        </p:txBody>
      </p:sp>
      <p:cxnSp>
        <p:nvCxnSpPr>
          <p:cNvPr id="11" name="Straight Arrow Connector 10"/>
          <p:cNvCxnSpPr>
            <a:stCxn id="7" idx="7"/>
            <a:endCxn id="8" idx="2"/>
          </p:cNvCxnSpPr>
          <p:nvPr/>
        </p:nvCxnSpPr>
        <p:spPr>
          <a:xfrm flipV="1">
            <a:off x="826025" y="2351998"/>
            <a:ext cx="213099" cy="142198"/>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5"/>
            <a:endCxn id="9" idx="2"/>
          </p:cNvCxnSpPr>
          <p:nvPr/>
        </p:nvCxnSpPr>
        <p:spPr>
          <a:xfrm>
            <a:off x="826025" y="2763604"/>
            <a:ext cx="213099" cy="2054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7"/>
            <a:endCxn id="10" idx="2"/>
          </p:cNvCxnSpPr>
          <p:nvPr/>
        </p:nvCxnSpPr>
        <p:spPr>
          <a:xfrm flipV="1">
            <a:off x="1364328" y="2019300"/>
            <a:ext cx="282337" cy="197994"/>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646665" y="24384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4</a:t>
            </a:r>
          </a:p>
        </p:txBody>
      </p:sp>
      <p:cxnSp>
        <p:nvCxnSpPr>
          <p:cNvPr id="15" name="Straight Arrow Connector 14"/>
          <p:cNvCxnSpPr>
            <a:stCxn id="8" idx="5"/>
            <a:endCxn id="14" idx="2"/>
          </p:cNvCxnSpPr>
          <p:nvPr/>
        </p:nvCxnSpPr>
        <p:spPr>
          <a:xfrm>
            <a:off x="1364328" y="2486702"/>
            <a:ext cx="282337" cy="142198"/>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646665" y="3057506"/>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5</a:t>
            </a:r>
          </a:p>
        </p:txBody>
      </p:sp>
      <p:cxnSp>
        <p:nvCxnSpPr>
          <p:cNvPr id="17" name="Straight Arrow Connector 16"/>
          <p:cNvCxnSpPr>
            <a:stCxn id="9" idx="5"/>
            <a:endCxn id="16" idx="2"/>
          </p:cNvCxnSpPr>
          <p:nvPr/>
        </p:nvCxnSpPr>
        <p:spPr>
          <a:xfrm>
            <a:off x="1364328" y="3103796"/>
            <a:ext cx="282337" cy="14421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6"/>
            <a:endCxn id="191" idx="2"/>
          </p:cNvCxnSpPr>
          <p:nvPr/>
        </p:nvCxnSpPr>
        <p:spPr>
          <a:xfrm flipV="1">
            <a:off x="2027665" y="2632549"/>
            <a:ext cx="208838" cy="615457"/>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834444" y="27432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7</a:t>
            </a:r>
            <a:endParaRPr lang="en-NZ" dirty="0">
              <a:solidFill>
                <a:schemeClr val="tx1"/>
              </a:solidFill>
            </a:endParaRPr>
          </a:p>
        </p:txBody>
      </p:sp>
      <p:sp>
        <p:nvSpPr>
          <p:cNvPr id="21" name="Oval 20"/>
          <p:cNvSpPr/>
          <p:nvPr/>
        </p:nvSpPr>
        <p:spPr>
          <a:xfrm>
            <a:off x="2834444" y="2133600"/>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6</a:t>
            </a:r>
            <a:endParaRPr lang="en-NZ" dirty="0">
              <a:solidFill>
                <a:schemeClr val="tx1"/>
              </a:solidFill>
            </a:endParaRPr>
          </a:p>
        </p:txBody>
      </p:sp>
      <p:cxnSp>
        <p:nvCxnSpPr>
          <p:cNvPr id="23" name="Straight Arrow Connector 22"/>
          <p:cNvCxnSpPr>
            <a:stCxn id="14" idx="6"/>
            <a:endCxn id="191" idx="2"/>
          </p:cNvCxnSpPr>
          <p:nvPr/>
        </p:nvCxnSpPr>
        <p:spPr>
          <a:xfrm>
            <a:off x="2027665" y="2628900"/>
            <a:ext cx="208838" cy="3649"/>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a:endCxn id="191" idx="2"/>
          </p:cNvCxnSpPr>
          <p:nvPr/>
        </p:nvCxnSpPr>
        <p:spPr>
          <a:xfrm>
            <a:off x="2027665" y="2019300"/>
            <a:ext cx="208838" cy="613249"/>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6"/>
            <a:endCxn id="82" idx="2"/>
          </p:cNvCxnSpPr>
          <p:nvPr/>
        </p:nvCxnSpPr>
        <p:spPr>
          <a:xfrm>
            <a:off x="3215444" y="2933700"/>
            <a:ext cx="228600"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6"/>
            <a:endCxn id="31" idx="2"/>
          </p:cNvCxnSpPr>
          <p:nvPr/>
        </p:nvCxnSpPr>
        <p:spPr>
          <a:xfrm>
            <a:off x="3215444" y="2324100"/>
            <a:ext cx="228600" cy="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444044" y="2133600"/>
            <a:ext cx="581856"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1</a:t>
            </a:r>
            <a:endParaRPr lang="en-NZ" baseline="-25000" dirty="0">
              <a:solidFill>
                <a:schemeClr val="tx1"/>
              </a:solidFill>
            </a:endParaRPr>
          </a:p>
        </p:txBody>
      </p:sp>
      <p:cxnSp>
        <p:nvCxnSpPr>
          <p:cNvPr id="36" name="Straight Arrow Connector 35"/>
          <p:cNvCxnSpPr>
            <a:stCxn id="9" idx="7"/>
            <a:endCxn id="14" idx="2"/>
          </p:cNvCxnSpPr>
          <p:nvPr/>
        </p:nvCxnSpPr>
        <p:spPr>
          <a:xfrm flipV="1">
            <a:off x="1364328" y="2628900"/>
            <a:ext cx="282337" cy="2054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37341" y="5160305"/>
            <a:ext cx="418942"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S</a:t>
            </a:r>
            <a:endParaRPr lang="en-NZ" dirty="0">
              <a:solidFill>
                <a:schemeClr val="tx1"/>
              </a:solidFill>
            </a:endParaRPr>
          </a:p>
        </p:txBody>
      </p:sp>
      <p:sp>
        <p:nvSpPr>
          <p:cNvPr id="61" name="Oval 60"/>
          <p:cNvSpPr/>
          <p:nvPr/>
        </p:nvSpPr>
        <p:spPr>
          <a:xfrm>
            <a:off x="1154865" y="4883403"/>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1</a:t>
            </a:r>
          </a:p>
        </p:txBody>
      </p:sp>
      <p:sp>
        <p:nvSpPr>
          <p:cNvPr id="62" name="Oval 61"/>
          <p:cNvSpPr/>
          <p:nvPr/>
        </p:nvSpPr>
        <p:spPr>
          <a:xfrm>
            <a:off x="651483" y="5778500"/>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8</a:t>
            </a:r>
            <a:endParaRPr lang="en-NZ" dirty="0">
              <a:solidFill>
                <a:schemeClr val="tx1"/>
              </a:solidFill>
            </a:endParaRPr>
          </a:p>
        </p:txBody>
      </p:sp>
      <p:sp>
        <p:nvSpPr>
          <p:cNvPr id="63" name="Oval 62"/>
          <p:cNvSpPr/>
          <p:nvPr/>
        </p:nvSpPr>
        <p:spPr>
          <a:xfrm>
            <a:off x="1660735" y="46482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3</a:t>
            </a:r>
          </a:p>
        </p:txBody>
      </p:sp>
      <p:cxnSp>
        <p:nvCxnSpPr>
          <p:cNvPr id="64" name="Straight Arrow Connector 63"/>
          <p:cNvCxnSpPr>
            <a:stCxn id="60" idx="7"/>
            <a:endCxn id="61" idx="2"/>
          </p:cNvCxnSpPr>
          <p:nvPr/>
        </p:nvCxnSpPr>
        <p:spPr>
          <a:xfrm flipV="1">
            <a:off x="894930" y="5073903"/>
            <a:ext cx="259935"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0" idx="4"/>
            <a:endCxn id="62" idx="0"/>
          </p:cNvCxnSpPr>
          <p:nvPr/>
        </p:nvCxnSpPr>
        <p:spPr>
          <a:xfrm>
            <a:off x="746812" y="5541305"/>
            <a:ext cx="95171" cy="23719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7"/>
            <a:endCxn id="63" idx="2"/>
          </p:cNvCxnSpPr>
          <p:nvPr/>
        </p:nvCxnSpPr>
        <p:spPr>
          <a:xfrm flipV="1">
            <a:off x="1480069" y="4838700"/>
            <a:ext cx="180666" cy="100499"/>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660735" y="5181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4</a:t>
            </a:r>
          </a:p>
        </p:txBody>
      </p:sp>
      <p:cxnSp>
        <p:nvCxnSpPr>
          <p:cNvPr id="68" name="Straight Arrow Connector 67"/>
          <p:cNvCxnSpPr>
            <a:stCxn id="61" idx="5"/>
            <a:endCxn id="67" idx="2"/>
          </p:cNvCxnSpPr>
          <p:nvPr/>
        </p:nvCxnSpPr>
        <p:spPr>
          <a:xfrm>
            <a:off x="1480069" y="5208607"/>
            <a:ext cx="180666" cy="163493"/>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1261083" y="5779411"/>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9</a:t>
            </a:r>
            <a:endParaRPr lang="en-NZ" dirty="0">
              <a:solidFill>
                <a:schemeClr val="tx1"/>
              </a:solidFill>
            </a:endParaRPr>
          </a:p>
        </p:txBody>
      </p:sp>
      <p:cxnSp>
        <p:nvCxnSpPr>
          <p:cNvPr id="70" name="Straight Arrow Connector 69"/>
          <p:cNvCxnSpPr>
            <a:stCxn id="62" idx="6"/>
            <a:endCxn id="69" idx="2"/>
          </p:cNvCxnSpPr>
          <p:nvPr/>
        </p:nvCxnSpPr>
        <p:spPr>
          <a:xfrm>
            <a:off x="1032483" y="5969000"/>
            <a:ext cx="228600" cy="91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6"/>
            <a:endCxn id="72" idx="2"/>
          </p:cNvCxnSpPr>
          <p:nvPr/>
        </p:nvCxnSpPr>
        <p:spPr>
          <a:xfrm>
            <a:off x="1642083" y="5969911"/>
            <a:ext cx="152400" cy="11789"/>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794483" y="5791200"/>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5</a:t>
            </a:r>
          </a:p>
        </p:txBody>
      </p:sp>
      <p:sp>
        <p:nvSpPr>
          <p:cNvPr id="73" name="Oval 72"/>
          <p:cNvSpPr/>
          <p:nvPr/>
        </p:nvSpPr>
        <p:spPr>
          <a:xfrm>
            <a:off x="2861283" y="4876800"/>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6</a:t>
            </a:r>
            <a:endParaRPr lang="en-NZ" dirty="0">
              <a:solidFill>
                <a:schemeClr val="tx1"/>
              </a:solidFill>
            </a:endParaRPr>
          </a:p>
        </p:txBody>
      </p:sp>
      <p:cxnSp>
        <p:nvCxnSpPr>
          <p:cNvPr id="74" name="Straight Arrow Connector 73"/>
          <p:cNvCxnSpPr>
            <a:stCxn id="67" idx="6"/>
            <a:endCxn id="126" idx="2"/>
          </p:cNvCxnSpPr>
          <p:nvPr/>
        </p:nvCxnSpPr>
        <p:spPr>
          <a:xfrm flipV="1">
            <a:off x="2041735" y="5350805"/>
            <a:ext cx="256130" cy="2129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3" idx="6"/>
            <a:endCxn id="126" idx="2"/>
          </p:cNvCxnSpPr>
          <p:nvPr/>
        </p:nvCxnSpPr>
        <p:spPr>
          <a:xfrm>
            <a:off x="2041735" y="4838700"/>
            <a:ext cx="256130" cy="51210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90" idx="6"/>
            <a:endCxn id="100" idx="2"/>
          </p:cNvCxnSpPr>
          <p:nvPr/>
        </p:nvCxnSpPr>
        <p:spPr>
          <a:xfrm>
            <a:off x="3243075" y="5676900"/>
            <a:ext cx="227808" cy="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3" idx="6"/>
            <a:endCxn id="98" idx="2"/>
          </p:cNvCxnSpPr>
          <p:nvPr/>
        </p:nvCxnSpPr>
        <p:spPr>
          <a:xfrm>
            <a:off x="3242283" y="5067300"/>
            <a:ext cx="2286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861283" y="5486400"/>
            <a:ext cx="381792"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0</a:t>
            </a:r>
            <a:endParaRPr lang="en-NZ" dirty="0">
              <a:solidFill>
                <a:schemeClr val="tx1"/>
              </a:solidFill>
            </a:endParaRPr>
          </a:p>
        </p:txBody>
      </p:sp>
      <p:cxnSp>
        <p:nvCxnSpPr>
          <p:cNvPr id="94" name="Straight Arrow Connector 93"/>
          <p:cNvCxnSpPr>
            <a:stCxn id="72" idx="6"/>
            <a:endCxn id="126" idx="2"/>
          </p:cNvCxnSpPr>
          <p:nvPr/>
        </p:nvCxnSpPr>
        <p:spPr>
          <a:xfrm flipV="1">
            <a:off x="2175483" y="5350805"/>
            <a:ext cx="122382" cy="63089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9" idx="0"/>
            <a:endCxn id="67" idx="3"/>
          </p:cNvCxnSpPr>
          <p:nvPr/>
        </p:nvCxnSpPr>
        <p:spPr>
          <a:xfrm flipV="1">
            <a:off x="1451583" y="5506804"/>
            <a:ext cx="264948" cy="2726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4572000" y="3777592"/>
            <a:ext cx="405148"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S</a:t>
            </a:r>
            <a:endParaRPr lang="en-NZ" dirty="0">
              <a:solidFill>
                <a:schemeClr val="tx1"/>
              </a:solidFill>
            </a:endParaRPr>
          </a:p>
        </p:txBody>
      </p:sp>
      <p:sp>
        <p:nvSpPr>
          <p:cNvPr id="103" name="Oval 102"/>
          <p:cNvSpPr/>
          <p:nvPr/>
        </p:nvSpPr>
        <p:spPr>
          <a:xfrm>
            <a:off x="5156164" y="3294296"/>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1</a:t>
            </a:r>
          </a:p>
        </p:txBody>
      </p:sp>
      <p:sp>
        <p:nvSpPr>
          <p:cNvPr id="104" name="Oval 103"/>
          <p:cNvSpPr/>
          <p:nvPr/>
        </p:nvSpPr>
        <p:spPr>
          <a:xfrm>
            <a:off x="4993743" y="4361096"/>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8</a:t>
            </a:r>
            <a:endParaRPr lang="en-NZ" dirty="0">
              <a:solidFill>
                <a:schemeClr val="tx1"/>
              </a:solidFill>
            </a:endParaRPr>
          </a:p>
        </p:txBody>
      </p:sp>
      <p:sp>
        <p:nvSpPr>
          <p:cNvPr id="105" name="Oval 104"/>
          <p:cNvSpPr/>
          <p:nvPr/>
        </p:nvSpPr>
        <p:spPr>
          <a:xfrm>
            <a:off x="6062406" y="3009225"/>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3</a:t>
            </a:r>
          </a:p>
        </p:txBody>
      </p:sp>
      <p:cxnSp>
        <p:nvCxnSpPr>
          <p:cNvPr id="106" name="Straight Arrow Connector 105"/>
          <p:cNvCxnSpPr>
            <a:stCxn id="102" idx="7"/>
            <a:endCxn id="103" idx="2"/>
          </p:cNvCxnSpPr>
          <p:nvPr/>
        </p:nvCxnSpPr>
        <p:spPr>
          <a:xfrm flipV="1">
            <a:off x="4917815" y="3484796"/>
            <a:ext cx="238349" cy="348592"/>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02" idx="4"/>
            <a:endCxn id="104" idx="0"/>
          </p:cNvCxnSpPr>
          <p:nvPr/>
        </p:nvCxnSpPr>
        <p:spPr>
          <a:xfrm>
            <a:off x="4774574" y="4158592"/>
            <a:ext cx="409669" cy="20250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3" idx="7"/>
            <a:endCxn id="105" idx="2"/>
          </p:cNvCxnSpPr>
          <p:nvPr/>
        </p:nvCxnSpPr>
        <p:spPr>
          <a:xfrm flipV="1">
            <a:off x="5481368" y="3199725"/>
            <a:ext cx="581038" cy="150367"/>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062406" y="3624046"/>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4</a:t>
            </a:r>
          </a:p>
        </p:txBody>
      </p:sp>
      <p:cxnSp>
        <p:nvCxnSpPr>
          <p:cNvPr id="110" name="Straight Arrow Connector 109"/>
          <p:cNvCxnSpPr>
            <a:stCxn id="103" idx="5"/>
            <a:endCxn id="109" idx="2"/>
          </p:cNvCxnSpPr>
          <p:nvPr/>
        </p:nvCxnSpPr>
        <p:spPr>
          <a:xfrm>
            <a:off x="5481368" y="3619500"/>
            <a:ext cx="581038" cy="195046"/>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5654590" y="4367408"/>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9</a:t>
            </a:r>
            <a:endParaRPr lang="en-NZ" dirty="0">
              <a:solidFill>
                <a:schemeClr val="tx1"/>
              </a:solidFill>
            </a:endParaRPr>
          </a:p>
        </p:txBody>
      </p:sp>
      <p:cxnSp>
        <p:nvCxnSpPr>
          <p:cNvPr id="112" name="Straight Arrow Connector 111"/>
          <p:cNvCxnSpPr>
            <a:stCxn id="104" idx="6"/>
            <a:endCxn id="111" idx="2"/>
          </p:cNvCxnSpPr>
          <p:nvPr/>
        </p:nvCxnSpPr>
        <p:spPr>
          <a:xfrm>
            <a:off x="5374743" y="4551596"/>
            <a:ext cx="279847" cy="631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11" idx="6"/>
            <a:endCxn id="114" idx="2"/>
          </p:cNvCxnSpPr>
          <p:nvPr/>
        </p:nvCxnSpPr>
        <p:spPr>
          <a:xfrm flipV="1">
            <a:off x="6035590" y="4554790"/>
            <a:ext cx="344316" cy="311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6379906" y="4364290"/>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5</a:t>
            </a:r>
          </a:p>
        </p:txBody>
      </p:sp>
      <p:sp>
        <p:nvSpPr>
          <p:cNvPr id="115" name="Oval 114"/>
          <p:cNvSpPr/>
          <p:nvPr/>
        </p:nvSpPr>
        <p:spPr>
          <a:xfrm>
            <a:off x="7371393" y="3124200"/>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6</a:t>
            </a:r>
            <a:endParaRPr lang="en-NZ" dirty="0">
              <a:solidFill>
                <a:schemeClr val="tx1"/>
              </a:solidFill>
            </a:endParaRPr>
          </a:p>
        </p:txBody>
      </p:sp>
      <p:cxnSp>
        <p:nvCxnSpPr>
          <p:cNvPr id="116" name="Straight Arrow Connector 115"/>
          <p:cNvCxnSpPr>
            <a:stCxn id="109" idx="6"/>
            <a:endCxn id="135" idx="2"/>
          </p:cNvCxnSpPr>
          <p:nvPr/>
        </p:nvCxnSpPr>
        <p:spPr>
          <a:xfrm>
            <a:off x="6443406" y="3814546"/>
            <a:ext cx="381887" cy="151949"/>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5" idx="6"/>
            <a:endCxn id="135" idx="2"/>
          </p:cNvCxnSpPr>
          <p:nvPr/>
        </p:nvCxnSpPr>
        <p:spPr>
          <a:xfrm>
            <a:off x="6443406" y="3199725"/>
            <a:ext cx="381887" cy="76677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21" idx="7"/>
            <a:endCxn id="132" idx="2"/>
          </p:cNvCxnSpPr>
          <p:nvPr/>
        </p:nvCxnSpPr>
        <p:spPr>
          <a:xfrm flipV="1">
            <a:off x="7696597" y="4489223"/>
            <a:ext cx="297715" cy="107032"/>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5" idx="6"/>
            <a:endCxn id="130" idx="2"/>
          </p:cNvCxnSpPr>
          <p:nvPr/>
        </p:nvCxnSpPr>
        <p:spPr>
          <a:xfrm>
            <a:off x="7752393" y="3314700"/>
            <a:ext cx="236718"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7371393" y="4540459"/>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0</a:t>
            </a:r>
          </a:p>
        </p:txBody>
      </p:sp>
      <p:cxnSp>
        <p:nvCxnSpPr>
          <p:cNvPr id="122" name="Straight Arrow Connector 121"/>
          <p:cNvCxnSpPr>
            <a:stCxn id="135" idx="5"/>
            <a:endCxn id="121" idx="2"/>
          </p:cNvCxnSpPr>
          <p:nvPr/>
        </p:nvCxnSpPr>
        <p:spPr>
          <a:xfrm>
            <a:off x="7145544" y="4101199"/>
            <a:ext cx="225849" cy="62976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1" idx="0"/>
            <a:endCxn id="109" idx="2"/>
          </p:cNvCxnSpPr>
          <p:nvPr/>
        </p:nvCxnSpPr>
        <p:spPr>
          <a:xfrm flipV="1">
            <a:off x="5845090" y="3814546"/>
            <a:ext cx="217316" cy="55286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5196317" y="3836301"/>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2</a:t>
            </a:r>
          </a:p>
        </p:txBody>
      </p:sp>
      <p:cxnSp>
        <p:nvCxnSpPr>
          <p:cNvPr id="125" name="Straight Arrow Connector 124"/>
          <p:cNvCxnSpPr>
            <a:stCxn id="102" idx="5"/>
            <a:endCxn id="124" idx="1"/>
          </p:cNvCxnSpPr>
          <p:nvPr/>
        </p:nvCxnSpPr>
        <p:spPr>
          <a:xfrm flipV="1">
            <a:off x="4917815" y="3892097"/>
            <a:ext cx="334298" cy="210699"/>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7406888" y="4014327"/>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7</a:t>
            </a:r>
            <a:endParaRPr lang="en-NZ" dirty="0">
              <a:solidFill>
                <a:schemeClr val="tx1"/>
              </a:solidFill>
            </a:endParaRPr>
          </a:p>
        </p:txBody>
      </p:sp>
      <p:cxnSp>
        <p:nvCxnSpPr>
          <p:cNvPr id="137" name="Straight Arrow Connector 136"/>
          <p:cNvCxnSpPr>
            <a:stCxn id="114" idx="7"/>
            <a:endCxn id="135" idx="2"/>
          </p:cNvCxnSpPr>
          <p:nvPr/>
        </p:nvCxnSpPr>
        <p:spPr>
          <a:xfrm flipV="1">
            <a:off x="6705110" y="3966495"/>
            <a:ext cx="120183" cy="45359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6" idx="6"/>
            <a:endCxn id="132" idx="2"/>
          </p:cNvCxnSpPr>
          <p:nvPr/>
        </p:nvCxnSpPr>
        <p:spPr>
          <a:xfrm>
            <a:off x="7787888" y="4204827"/>
            <a:ext cx="206424" cy="284396"/>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5" name="Bent Arrow 144"/>
          <p:cNvSpPr/>
          <p:nvPr/>
        </p:nvSpPr>
        <p:spPr>
          <a:xfrm>
            <a:off x="3125042" y="3782798"/>
            <a:ext cx="1047188" cy="636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46" name="Bent Arrow 145"/>
          <p:cNvSpPr/>
          <p:nvPr/>
        </p:nvSpPr>
        <p:spPr>
          <a:xfrm flipV="1">
            <a:off x="3124200" y="3457594"/>
            <a:ext cx="1047188" cy="636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2" name="Oval 81"/>
          <p:cNvSpPr/>
          <p:nvPr/>
        </p:nvSpPr>
        <p:spPr>
          <a:xfrm>
            <a:off x="3444044" y="2743200"/>
            <a:ext cx="594556" cy="381000"/>
          </a:xfrm>
          <a:prstGeom prst="ellips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2</a:t>
            </a:r>
            <a:endParaRPr lang="en-NZ" baseline="-25000" dirty="0">
              <a:solidFill>
                <a:schemeClr val="tx1"/>
              </a:solidFill>
            </a:endParaRPr>
          </a:p>
        </p:txBody>
      </p:sp>
      <p:cxnSp>
        <p:nvCxnSpPr>
          <p:cNvPr id="91" name="Straight Arrow Connector 90"/>
          <p:cNvCxnSpPr>
            <a:stCxn id="191" idx="7"/>
            <a:endCxn id="21" idx="2"/>
          </p:cNvCxnSpPr>
          <p:nvPr/>
        </p:nvCxnSpPr>
        <p:spPr>
          <a:xfrm flipV="1">
            <a:off x="2586172" y="2324100"/>
            <a:ext cx="248272" cy="17374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91" idx="5"/>
            <a:endCxn id="20" idx="2"/>
          </p:cNvCxnSpPr>
          <p:nvPr/>
        </p:nvCxnSpPr>
        <p:spPr>
          <a:xfrm>
            <a:off x="2586172" y="2767253"/>
            <a:ext cx="248272" cy="166447"/>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470883" y="4876800"/>
            <a:ext cx="567716"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1</a:t>
            </a:r>
            <a:endParaRPr lang="en-NZ" baseline="-25000" dirty="0">
              <a:solidFill>
                <a:schemeClr val="tx1"/>
              </a:solidFill>
            </a:endParaRPr>
          </a:p>
        </p:txBody>
      </p:sp>
      <p:sp>
        <p:nvSpPr>
          <p:cNvPr id="100" name="Oval 99"/>
          <p:cNvSpPr/>
          <p:nvPr/>
        </p:nvSpPr>
        <p:spPr>
          <a:xfrm>
            <a:off x="3470883" y="5486400"/>
            <a:ext cx="567717"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2</a:t>
            </a:r>
            <a:endParaRPr lang="en-NZ" baseline="-25000" dirty="0">
              <a:solidFill>
                <a:schemeClr val="tx1"/>
              </a:solidFill>
            </a:endParaRPr>
          </a:p>
        </p:txBody>
      </p:sp>
      <p:sp>
        <p:nvSpPr>
          <p:cNvPr id="126" name="Oval 125"/>
          <p:cNvSpPr/>
          <p:nvPr/>
        </p:nvSpPr>
        <p:spPr>
          <a:xfrm>
            <a:off x="2297865" y="5160305"/>
            <a:ext cx="409663"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C</a:t>
            </a:r>
            <a:endParaRPr lang="en-NZ" dirty="0">
              <a:solidFill>
                <a:schemeClr val="tx1"/>
              </a:solidFill>
            </a:endParaRPr>
          </a:p>
        </p:txBody>
      </p:sp>
      <p:cxnSp>
        <p:nvCxnSpPr>
          <p:cNvPr id="127" name="Straight Arrow Connector 126"/>
          <p:cNvCxnSpPr>
            <a:stCxn id="126" idx="5"/>
            <a:endCxn id="90" idx="2"/>
          </p:cNvCxnSpPr>
          <p:nvPr/>
        </p:nvCxnSpPr>
        <p:spPr>
          <a:xfrm>
            <a:off x="2647534" y="5485509"/>
            <a:ext cx="213749" cy="19139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26" idx="7"/>
            <a:endCxn id="73" idx="2"/>
          </p:cNvCxnSpPr>
          <p:nvPr/>
        </p:nvCxnSpPr>
        <p:spPr>
          <a:xfrm flipV="1">
            <a:off x="2647534" y="5067300"/>
            <a:ext cx="213749" cy="14880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7989111" y="3124200"/>
            <a:ext cx="534937"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1</a:t>
            </a:r>
            <a:endParaRPr lang="en-NZ" baseline="-25000" dirty="0">
              <a:solidFill>
                <a:schemeClr val="tx1"/>
              </a:solidFill>
            </a:endParaRPr>
          </a:p>
        </p:txBody>
      </p:sp>
      <p:sp>
        <p:nvSpPr>
          <p:cNvPr id="132" name="Oval 131"/>
          <p:cNvSpPr/>
          <p:nvPr/>
        </p:nvSpPr>
        <p:spPr>
          <a:xfrm>
            <a:off x="7994312" y="4298723"/>
            <a:ext cx="529736" cy="381000"/>
          </a:xfrm>
          <a:prstGeom prst="ellips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r>
              <a:rPr lang="en-NZ" baseline="-25000" dirty="0" smtClean="0">
                <a:solidFill>
                  <a:schemeClr val="tx1"/>
                </a:solidFill>
              </a:rPr>
              <a:t>2</a:t>
            </a:r>
            <a:endParaRPr lang="en-NZ" baseline="-25000" dirty="0">
              <a:solidFill>
                <a:schemeClr val="tx1"/>
              </a:solidFill>
            </a:endParaRPr>
          </a:p>
        </p:txBody>
      </p:sp>
      <p:sp>
        <p:nvSpPr>
          <p:cNvPr id="135" name="Oval 134"/>
          <p:cNvSpPr/>
          <p:nvPr/>
        </p:nvSpPr>
        <p:spPr>
          <a:xfrm>
            <a:off x="6825293" y="3775995"/>
            <a:ext cx="375197"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C</a:t>
            </a:r>
            <a:endParaRPr lang="en-NZ" dirty="0">
              <a:solidFill>
                <a:schemeClr val="tx1"/>
              </a:solidFill>
            </a:endParaRPr>
          </a:p>
        </p:txBody>
      </p:sp>
      <p:cxnSp>
        <p:nvCxnSpPr>
          <p:cNvPr id="141" name="Straight Arrow Connector 140"/>
          <p:cNvCxnSpPr>
            <a:stCxn id="135" idx="5"/>
            <a:endCxn id="136" idx="2"/>
          </p:cNvCxnSpPr>
          <p:nvPr/>
        </p:nvCxnSpPr>
        <p:spPr>
          <a:xfrm>
            <a:off x="7145544" y="4101199"/>
            <a:ext cx="261344" cy="103628"/>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7"/>
            <a:endCxn id="115" idx="2"/>
          </p:cNvCxnSpPr>
          <p:nvPr/>
        </p:nvCxnSpPr>
        <p:spPr>
          <a:xfrm flipV="1">
            <a:off x="7145544" y="3314700"/>
            <a:ext cx="225849" cy="51709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2236503" y="2442049"/>
            <a:ext cx="409663"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C</a:t>
            </a:r>
            <a:endParaRPr lang="en-NZ" dirty="0">
              <a:solidFill>
                <a:schemeClr val="tx1"/>
              </a:solidFill>
            </a:endParaRPr>
          </a:p>
        </p:txBody>
      </p:sp>
      <p:cxnSp>
        <p:nvCxnSpPr>
          <p:cNvPr id="89" name="Straight Arrow Connector 88"/>
          <p:cNvCxnSpPr>
            <a:stCxn id="124" idx="6"/>
            <a:endCxn id="109" idx="2"/>
          </p:cNvCxnSpPr>
          <p:nvPr/>
        </p:nvCxnSpPr>
        <p:spPr>
          <a:xfrm flipV="1">
            <a:off x="5577317" y="3814546"/>
            <a:ext cx="485089" cy="21225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lgn="l" eaLnBrk="1" fontAlgn="auto" hangingPunct="1">
              <a:spcAft>
                <a:spcPts val="0"/>
              </a:spcAft>
              <a:defRPr/>
            </a:pPr>
            <a:r>
              <a:rPr lang="en-NZ" sz="3200" b="1" dirty="0" smtClean="0"/>
              <a:t>	Fitness Calculation</a:t>
            </a:r>
            <a:endParaRPr lang="en-NZ" sz="3200" b="1" dirty="0"/>
          </a:p>
        </p:txBody>
      </p:sp>
      <p:sp>
        <p:nvSpPr>
          <p:cNvPr id="225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0B5E8F-39F8-4870-A9C1-EA5287DBDF38}" type="slidenum">
              <a:rPr lang="en-US" altLang="en-US" sz="1600" b="1" smtClean="0"/>
              <a:pPr>
                <a:spcBef>
                  <a:spcPct val="0"/>
                </a:spcBef>
                <a:buFontTx/>
                <a:buNone/>
              </a:pPr>
              <a:t>12</a:t>
            </a:fld>
            <a:endParaRPr lang="en-US" altLang="en-US" sz="1600" b="1" smtClean="0"/>
          </a:p>
        </p:txBody>
      </p:sp>
      <p:sp>
        <p:nvSpPr>
          <p:cNvPr id="22532" name="Content Placeholder 2"/>
          <p:cNvSpPr>
            <a:spLocks noGrp="1"/>
          </p:cNvSpPr>
          <p:nvPr>
            <p:ph idx="1"/>
          </p:nvPr>
        </p:nvSpPr>
        <p:spPr>
          <a:xfrm>
            <a:off x="457200" y="1600200"/>
            <a:ext cx="8229600" cy="838200"/>
          </a:xfrm>
        </p:spPr>
        <p:txBody>
          <a:bodyPr>
            <a:normAutofit/>
          </a:bodyPr>
          <a:lstStyle/>
          <a:p>
            <a:pPr marL="0" indent="0" eaLnBrk="1" hangingPunct="1">
              <a:buFont typeface="Arial" panose="020B0604020202020204" pitchFamily="34" charset="0"/>
              <a:buNone/>
            </a:pPr>
            <a:r>
              <a:rPr lang="en-NZ" altLang="en-US" sz="2400" dirty="0" smtClean="0"/>
              <a:t>Calculated according to the </a:t>
            </a:r>
            <a:r>
              <a:rPr lang="en-NZ" altLang="en-US" sz="2400" dirty="0" err="1" smtClean="0"/>
              <a:t>QoS</a:t>
            </a:r>
            <a:r>
              <a:rPr lang="en-NZ" altLang="en-US" sz="2400" dirty="0" smtClean="0"/>
              <a:t> of composing services.</a:t>
            </a:r>
          </a:p>
        </p:txBody>
      </p:sp>
      <p:sp>
        <p:nvSpPr>
          <p:cNvPr id="15" name="Rectangle 14"/>
          <p:cNvSpPr/>
          <p:nvPr/>
        </p:nvSpPr>
        <p:spPr bwMode="auto">
          <a:xfrm>
            <a:off x="1066800" y="3581400"/>
            <a:ext cx="6843713" cy="12954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solidFill>
                <a:srgbClr val="FFFFFF"/>
              </a:solidFill>
            </a:endParaRPr>
          </a:p>
        </p:txBody>
      </p:sp>
      <p:sp>
        <p:nvSpPr>
          <p:cNvPr id="22534" name="Rectangle 12"/>
          <p:cNvSpPr>
            <a:spLocks noChangeArrowheads="1"/>
          </p:cNvSpPr>
          <p:nvPr/>
        </p:nvSpPr>
        <p:spPr bwMode="auto">
          <a:xfrm>
            <a:off x="3252788" y="4364038"/>
            <a:ext cx="9096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NZ" altLang="en-US" sz="2200"/>
              <a:t>where</a:t>
            </a:r>
            <a:endParaRPr lang="en-AU" altLang="en-US" sz="2200"/>
          </a:p>
        </p:txBody>
      </p:sp>
      <p:sp>
        <p:nvSpPr>
          <p:cNvPr id="4" name="TextBox 3"/>
          <p:cNvSpPr txBox="1">
            <a:spLocks noRot="1" noChangeAspect="1" noMove="1" noResize="1" noEditPoints="1" noAdjustHandles="1" noChangeArrowheads="1" noChangeShapeType="1" noTextEdit="1"/>
          </p:cNvSpPr>
          <p:nvPr/>
        </p:nvSpPr>
        <p:spPr>
          <a:xfrm>
            <a:off x="4038600" y="4318840"/>
            <a:ext cx="1752432" cy="405560"/>
          </a:xfrm>
          <a:prstGeom prst="rect">
            <a:avLst/>
          </a:prstGeom>
          <a:blipFill rotWithShape="0">
            <a:blip r:embed="rId3"/>
            <a:stretch>
              <a:fillRect b="-22388"/>
            </a:stretch>
          </a:blipFill>
        </p:spPr>
        <p:txBody>
          <a:bodyPr/>
          <a:lstStyle/>
          <a:p>
            <a:pPr>
              <a:defRPr/>
            </a:pPr>
            <a:r>
              <a:rPr lang="en-AU">
                <a:noFill/>
              </a:rPr>
              <a:t> </a:t>
            </a:r>
          </a:p>
        </p:txBody>
      </p:sp>
      <p:sp>
        <p:nvSpPr>
          <p:cNvPr id="13" name="TextBox 12"/>
          <p:cNvSpPr txBox="1">
            <a:spLocks noRot="1" noChangeAspect="1" noMove="1" noResize="1" noEditPoints="1" noAdjustHandles="1" noChangeArrowheads="1" noChangeShapeType="1" noTextEdit="1"/>
          </p:cNvSpPr>
          <p:nvPr/>
        </p:nvSpPr>
        <p:spPr>
          <a:xfrm>
            <a:off x="1080551" y="3733800"/>
            <a:ext cx="6700424" cy="338554"/>
          </a:xfrm>
          <a:prstGeom prst="rect">
            <a:avLst/>
          </a:prstGeom>
          <a:blipFill rotWithShape="0">
            <a:blip r:embed="rId4"/>
            <a:stretch>
              <a:fillRect b="-34545"/>
            </a:stretch>
          </a:blipFill>
        </p:spPr>
        <p:txBody>
          <a:bodyPr/>
          <a:lstStyle/>
          <a:p>
            <a:pPr>
              <a:defRPr/>
            </a:pPr>
            <a:r>
              <a:rPr lang="en-AU">
                <a:noFill/>
              </a:rPr>
              <a:t> </a:t>
            </a:r>
          </a:p>
        </p:txBody>
      </p:sp>
    </p:spTree>
    <p:extLst>
      <p:ext uri="{BB962C8B-B14F-4D97-AF65-F5344CB8AC3E}">
        <p14:creationId xmlns:p14="http://schemas.microsoft.com/office/powerpoint/2010/main" val="1250491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Experiments</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prstClr val="black"/>
                </a:solidFill>
              </a:rPr>
              <a:pPr/>
              <a:t>13</a:t>
            </a:fld>
            <a:endParaRPr lang="en-US" sz="1600" b="1" dirty="0">
              <a:solidFill>
                <a:prstClr val="black"/>
              </a:solidFill>
            </a:endParaRPr>
          </a:p>
        </p:txBody>
      </p:sp>
      <p:sp>
        <p:nvSpPr>
          <p:cNvPr id="6" name="Content Placeholder 2"/>
          <p:cNvSpPr>
            <a:spLocks noGrp="1"/>
          </p:cNvSpPr>
          <p:nvPr>
            <p:ph idx="1"/>
          </p:nvPr>
        </p:nvSpPr>
        <p:spPr>
          <a:xfrm>
            <a:off x="457200" y="1219200"/>
            <a:ext cx="8229600" cy="1066800"/>
          </a:xfrm>
        </p:spPr>
        <p:txBody>
          <a:bodyPr>
            <a:normAutofit/>
          </a:bodyPr>
          <a:lstStyle/>
          <a:p>
            <a:pPr marL="0" indent="0">
              <a:buNone/>
            </a:pPr>
            <a:r>
              <a:rPr lang="en-NZ" sz="2400" dirty="0" smtClean="0"/>
              <a:t>Compared performance of </a:t>
            </a:r>
            <a:r>
              <a:rPr lang="en-NZ" sz="2400" dirty="0" err="1" smtClean="0"/>
              <a:t>GraphEvol</a:t>
            </a:r>
            <a:r>
              <a:rPr lang="en-NZ" sz="2400" dirty="0" smtClean="0"/>
              <a:t> with branches against a previously proposed tree-based GP approach.</a:t>
            </a:r>
          </a:p>
          <a:p>
            <a:pPr marL="0" indent="0">
              <a:buNone/>
            </a:pPr>
            <a:endParaRPr lang="en-NZ" sz="2400" dirty="0" smtClean="0"/>
          </a:p>
          <a:p>
            <a:pPr marL="0" indent="0">
              <a:buNone/>
            </a:pPr>
            <a:endParaRPr lang="en-NZ" sz="2400" dirty="0" smtClean="0"/>
          </a:p>
        </p:txBody>
      </p:sp>
      <p:sp>
        <p:nvSpPr>
          <p:cNvPr id="7" name="Content Placeholder 2"/>
          <p:cNvSpPr txBox="1">
            <a:spLocks/>
          </p:cNvSpPr>
          <p:nvPr/>
        </p:nvSpPr>
        <p:spPr>
          <a:xfrm>
            <a:off x="990600" y="2057400"/>
            <a:ext cx="67818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4F81BD"/>
              </a:buClr>
              <a:buFont typeface="Wingdings" panose="05000000000000000000" pitchFamily="2" charset="2"/>
              <a:buChar char="Ø"/>
            </a:pPr>
            <a:r>
              <a:rPr lang="en-NZ" sz="2400" dirty="0" smtClean="0">
                <a:solidFill>
                  <a:prstClr val="black"/>
                </a:solidFill>
              </a:rPr>
              <a:t>Datasets based on WSC 2008, but with conditions.</a:t>
            </a:r>
          </a:p>
          <a:p>
            <a:pPr marL="0" indent="0">
              <a:buFont typeface="Arial" pitchFamily="34" charset="0"/>
              <a:buNone/>
            </a:pPr>
            <a:endParaRPr lang="en-NZ" sz="2400" dirty="0" smtClean="0">
              <a:solidFill>
                <a:prstClr val="black"/>
              </a:solidFill>
            </a:endParaRPr>
          </a:p>
        </p:txBody>
      </p:sp>
      <p:graphicFrame>
        <p:nvGraphicFramePr>
          <p:cNvPr id="3" name="Table 2"/>
          <p:cNvGraphicFramePr>
            <a:graphicFrameLocks noGrp="1"/>
          </p:cNvGraphicFramePr>
          <p:nvPr>
            <p:extLst/>
          </p:nvPr>
        </p:nvGraphicFramePr>
        <p:xfrm>
          <a:off x="1524000" y="2667000"/>
          <a:ext cx="6096000" cy="37084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Parameter</a:t>
                      </a:r>
                      <a:endParaRPr lang="en-AU" dirty="0"/>
                    </a:p>
                  </a:txBody>
                  <a:tcPr/>
                </a:tc>
                <a:tc>
                  <a:txBody>
                    <a:bodyPr/>
                    <a:lstStyle/>
                    <a:p>
                      <a:r>
                        <a:rPr lang="en-US" dirty="0" smtClean="0"/>
                        <a:t>Value</a:t>
                      </a:r>
                      <a:endParaRPr lang="en-AU" dirty="0"/>
                    </a:p>
                  </a:txBody>
                  <a:tcPr/>
                </a:tc>
              </a:tr>
              <a:tr h="370840">
                <a:tc>
                  <a:txBody>
                    <a:bodyPr/>
                    <a:lstStyle/>
                    <a:p>
                      <a:r>
                        <a:rPr lang="en-US" dirty="0" smtClean="0"/>
                        <a:t>Independent</a:t>
                      </a:r>
                      <a:r>
                        <a:rPr lang="en-US" baseline="0" dirty="0" smtClean="0"/>
                        <a:t> runs</a:t>
                      </a:r>
                      <a:endParaRPr lang="en-AU" dirty="0"/>
                    </a:p>
                  </a:txBody>
                  <a:tcPr/>
                </a:tc>
                <a:tc>
                  <a:txBody>
                    <a:bodyPr/>
                    <a:lstStyle/>
                    <a:p>
                      <a:r>
                        <a:rPr lang="en-US" dirty="0" smtClean="0"/>
                        <a:t>30</a:t>
                      </a:r>
                      <a:endParaRPr lang="en-AU" dirty="0"/>
                    </a:p>
                  </a:txBody>
                  <a:tcPr/>
                </a:tc>
              </a:tr>
              <a:tr h="370840">
                <a:tc>
                  <a:txBody>
                    <a:bodyPr/>
                    <a:lstStyle/>
                    <a:p>
                      <a:r>
                        <a:rPr lang="en-US" dirty="0" smtClean="0"/>
                        <a:t>Population size</a:t>
                      </a:r>
                      <a:endParaRPr lang="en-AU" dirty="0"/>
                    </a:p>
                  </a:txBody>
                  <a:tcPr/>
                </a:tc>
                <a:tc>
                  <a:txBody>
                    <a:bodyPr/>
                    <a:lstStyle/>
                    <a:p>
                      <a:r>
                        <a:rPr lang="en-US" dirty="0" smtClean="0"/>
                        <a:t>500</a:t>
                      </a:r>
                      <a:endParaRPr lang="en-AU" dirty="0"/>
                    </a:p>
                  </a:txBody>
                  <a:tcPr/>
                </a:tc>
              </a:tr>
              <a:tr h="370840">
                <a:tc>
                  <a:txBody>
                    <a:bodyPr/>
                    <a:lstStyle/>
                    <a:p>
                      <a:r>
                        <a:rPr lang="en-US" dirty="0" smtClean="0"/>
                        <a:t>Generations</a:t>
                      </a:r>
                      <a:endParaRPr lang="en-AU" dirty="0"/>
                    </a:p>
                  </a:txBody>
                  <a:tcPr/>
                </a:tc>
                <a:tc>
                  <a:txBody>
                    <a:bodyPr/>
                    <a:lstStyle/>
                    <a:p>
                      <a:r>
                        <a:rPr lang="en-US" dirty="0" smtClean="0"/>
                        <a:t>51</a:t>
                      </a:r>
                      <a:endParaRPr lang="en-AU" dirty="0"/>
                    </a:p>
                  </a:txBody>
                  <a:tcPr/>
                </a:tc>
              </a:tr>
              <a:tr h="370840">
                <a:tc>
                  <a:txBody>
                    <a:bodyPr/>
                    <a:lstStyle/>
                    <a:p>
                      <a:r>
                        <a:rPr lang="en-US" dirty="0" smtClean="0"/>
                        <a:t>Mutation</a:t>
                      </a:r>
                      <a:r>
                        <a:rPr lang="en-US" baseline="0" dirty="0" smtClean="0"/>
                        <a:t> probability</a:t>
                      </a:r>
                      <a:endParaRPr lang="en-AU" dirty="0"/>
                    </a:p>
                  </a:txBody>
                  <a:tcPr/>
                </a:tc>
                <a:tc>
                  <a:txBody>
                    <a:bodyPr/>
                    <a:lstStyle/>
                    <a:p>
                      <a:r>
                        <a:rPr lang="en-US" dirty="0" smtClean="0"/>
                        <a:t>0.1</a:t>
                      </a:r>
                      <a:endParaRPr lang="en-AU" dirty="0"/>
                    </a:p>
                  </a:txBody>
                  <a:tcPr/>
                </a:tc>
              </a:tr>
              <a:tr h="370840">
                <a:tc>
                  <a:txBody>
                    <a:bodyPr/>
                    <a:lstStyle/>
                    <a:p>
                      <a:r>
                        <a:rPr lang="en-US" dirty="0" smtClean="0"/>
                        <a:t>Crossover probability</a:t>
                      </a:r>
                      <a:endParaRPr lang="en-AU" dirty="0"/>
                    </a:p>
                  </a:txBody>
                  <a:tcPr/>
                </a:tc>
                <a:tc>
                  <a:txBody>
                    <a:bodyPr/>
                    <a:lstStyle/>
                    <a:p>
                      <a:r>
                        <a:rPr lang="en-US" dirty="0" smtClean="0"/>
                        <a:t>0.8</a:t>
                      </a:r>
                      <a:endParaRPr lang="en-AU" dirty="0"/>
                    </a:p>
                  </a:txBody>
                  <a:tcPr/>
                </a:tc>
              </a:tr>
              <a:tr h="370840">
                <a:tc>
                  <a:txBody>
                    <a:bodyPr/>
                    <a:lstStyle/>
                    <a:p>
                      <a:r>
                        <a:rPr lang="en-US" dirty="0" smtClean="0"/>
                        <a:t>Reproduction probability</a:t>
                      </a:r>
                      <a:endParaRPr lang="en-AU" dirty="0"/>
                    </a:p>
                  </a:txBody>
                  <a:tcPr/>
                </a:tc>
                <a:tc>
                  <a:txBody>
                    <a:bodyPr/>
                    <a:lstStyle/>
                    <a:p>
                      <a:r>
                        <a:rPr lang="en-US" dirty="0" smtClean="0"/>
                        <a:t>0.1</a:t>
                      </a:r>
                      <a:endParaRPr lang="en-AU" dirty="0"/>
                    </a:p>
                  </a:txBody>
                  <a:tcPr/>
                </a:tc>
              </a:tr>
              <a:tr h="370840">
                <a:tc>
                  <a:txBody>
                    <a:bodyPr/>
                    <a:lstStyle/>
                    <a:p>
                      <a:r>
                        <a:rPr lang="en-AU" dirty="0" smtClean="0"/>
                        <a:t>Elitism</a:t>
                      </a:r>
                      <a:endParaRPr lang="en-AU" dirty="0"/>
                    </a:p>
                  </a:txBody>
                  <a:tcPr/>
                </a:tc>
                <a:tc>
                  <a:txBody>
                    <a:bodyPr/>
                    <a:lstStyle/>
                    <a:p>
                      <a:r>
                        <a:rPr lang="en-US" dirty="0" smtClean="0"/>
                        <a:t>No</a:t>
                      </a:r>
                      <a:endParaRPr lang="en-AU" dirty="0"/>
                    </a:p>
                  </a:txBody>
                  <a:tcPr/>
                </a:tc>
              </a:tr>
              <a:tr h="370840">
                <a:tc>
                  <a:txBody>
                    <a:bodyPr/>
                    <a:lstStyle/>
                    <a:p>
                      <a:r>
                        <a:rPr lang="en-AU" dirty="0" smtClean="0"/>
                        <a:t>Tournament</a:t>
                      </a:r>
                      <a:r>
                        <a:rPr lang="en-AU" baseline="0" dirty="0" smtClean="0"/>
                        <a:t> size</a:t>
                      </a:r>
                      <a:endParaRPr lang="en-AU" dirty="0"/>
                    </a:p>
                  </a:txBody>
                  <a:tcPr/>
                </a:tc>
                <a:tc>
                  <a:txBody>
                    <a:bodyPr/>
                    <a:lstStyle/>
                    <a:p>
                      <a:r>
                        <a:rPr lang="en-US" dirty="0" smtClean="0"/>
                        <a:t>2</a:t>
                      </a:r>
                      <a:endParaRPr lang="en-AU" dirty="0"/>
                    </a:p>
                  </a:txBody>
                  <a:tcPr/>
                </a:tc>
              </a:tr>
              <a:tr h="370840">
                <a:tc>
                  <a:txBody>
                    <a:bodyPr/>
                    <a:lstStyle/>
                    <a:p>
                      <a:r>
                        <a:rPr lang="en-AU" dirty="0" smtClean="0"/>
                        <a:t>Fitness</a:t>
                      </a:r>
                      <a:r>
                        <a:rPr lang="en-AU" baseline="0" dirty="0" smtClean="0"/>
                        <a:t> function weights</a:t>
                      </a:r>
                      <a:endParaRPr lang="en-AU" dirty="0"/>
                    </a:p>
                  </a:txBody>
                  <a:tcPr/>
                </a:tc>
                <a:tc>
                  <a:txBody>
                    <a:bodyPr/>
                    <a:lstStyle/>
                    <a:p>
                      <a:r>
                        <a:rPr lang="en-AU" dirty="0" smtClean="0"/>
                        <a:t>0.25 (all)</a:t>
                      </a:r>
                      <a:endParaRPr lang="en-AU" dirty="0"/>
                    </a:p>
                  </a:txBody>
                  <a:tcPr/>
                </a:tc>
              </a:tr>
            </a:tbl>
          </a:graphicData>
        </a:graphic>
      </p:graphicFrame>
    </p:spTree>
    <p:extLst>
      <p:ext uri="{BB962C8B-B14F-4D97-AF65-F5344CB8AC3E}">
        <p14:creationId xmlns:p14="http://schemas.microsoft.com/office/powerpoint/2010/main" val="3651943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Results</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14</a:t>
            </a:fld>
            <a:endParaRPr lang="en-US" sz="1600" b="1"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801050759"/>
              </p:ext>
            </p:extLst>
          </p:nvPr>
        </p:nvGraphicFramePr>
        <p:xfrm>
          <a:off x="761999" y="1905000"/>
          <a:ext cx="7620002" cy="3708400"/>
        </p:xfrm>
        <a:graphic>
          <a:graphicData uri="http://schemas.openxmlformats.org/drawingml/2006/table">
            <a:tbl>
              <a:tblPr firstRow="1" bandRow="1">
                <a:tableStyleId>{5C22544A-7EE6-4342-B048-85BDC9FD1C3A}</a:tableStyleId>
              </a:tblPr>
              <a:tblGrid>
                <a:gridCol w="1143002"/>
                <a:gridCol w="1600200"/>
                <a:gridCol w="1447800"/>
                <a:gridCol w="1828800"/>
                <a:gridCol w="1600200"/>
              </a:tblGrid>
              <a:tr h="370840">
                <a:tc>
                  <a:txBody>
                    <a:bodyPr/>
                    <a:lstStyle/>
                    <a:p>
                      <a:pPr algn="ctr"/>
                      <a:endParaRPr lang="en-AU"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gridSpan="2">
                  <a:txBody>
                    <a:bodyPr/>
                    <a:lstStyle/>
                    <a:p>
                      <a:pPr algn="ctr"/>
                      <a:r>
                        <a:rPr lang="en-US" b="1" dirty="0" smtClean="0"/>
                        <a:t>Graph-based</a:t>
                      </a:r>
                      <a:endParaRPr lang="en-AU" b="1" dirty="0"/>
                    </a:p>
                  </a:txBody>
                  <a:tcPr/>
                </a:tc>
                <a:tc hMerge="1">
                  <a:txBody>
                    <a:bodyPr/>
                    <a:lstStyle/>
                    <a:p>
                      <a:endParaRPr lang="en-AU" dirty="0"/>
                    </a:p>
                  </a:txBody>
                  <a:tcPr/>
                </a:tc>
                <a:tc gridSpan="2">
                  <a:txBody>
                    <a:bodyPr/>
                    <a:lstStyle/>
                    <a:p>
                      <a:pPr algn="ctr"/>
                      <a:r>
                        <a:rPr lang="en-US" dirty="0" smtClean="0"/>
                        <a:t>Tree-based</a:t>
                      </a:r>
                      <a:endParaRPr lang="en-AU" dirty="0"/>
                    </a:p>
                  </a:txBody>
                  <a:tcPr/>
                </a:tc>
                <a:tc hMerge="1">
                  <a:txBody>
                    <a:bodyPr/>
                    <a:lstStyle/>
                    <a:p>
                      <a:endParaRPr lang="en-AU"/>
                    </a:p>
                  </a:txBody>
                  <a:tcPr/>
                </a:tc>
              </a:tr>
              <a:tr h="370840">
                <a:tc>
                  <a:txBody>
                    <a:bodyPr/>
                    <a:lstStyle/>
                    <a:p>
                      <a:pPr algn="ctr"/>
                      <a:r>
                        <a:rPr lang="en-US" b="1" dirty="0" smtClean="0"/>
                        <a:t>Task</a:t>
                      </a:r>
                      <a:endParaRPr lang="en-AU" b="1" dirty="0"/>
                    </a:p>
                  </a:txBody>
                  <a:tcPr>
                    <a:solidFill>
                      <a:schemeClr val="accent1">
                        <a:lumMod val="60000"/>
                        <a:lumOff val="40000"/>
                      </a:schemeClr>
                    </a:solidFill>
                  </a:tcPr>
                </a:tc>
                <a:tc>
                  <a:txBody>
                    <a:bodyPr/>
                    <a:lstStyle/>
                    <a:p>
                      <a:pPr algn="ctr"/>
                      <a:r>
                        <a:rPr lang="en-US" b="1" dirty="0" smtClean="0"/>
                        <a:t>Avg.</a:t>
                      </a:r>
                      <a:r>
                        <a:rPr lang="en-US" b="1" baseline="0" dirty="0" smtClean="0"/>
                        <a:t> t</a:t>
                      </a:r>
                      <a:r>
                        <a:rPr lang="en-US" b="1" dirty="0" smtClean="0"/>
                        <a:t>ime (s)</a:t>
                      </a:r>
                      <a:endParaRPr lang="en-AU" b="1" dirty="0"/>
                    </a:p>
                  </a:txBody>
                  <a:tcPr>
                    <a:solidFill>
                      <a:schemeClr val="accent1">
                        <a:lumMod val="60000"/>
                        <a:lumOff val="40000"/>
                      </a:schemeClr>
                    </a:solidFill>
                  </a:tcPr>
                </a:tc>
                <a:tc>
                  <a:txBody>
                    <a:bodyPr/>
                    <a:lstStyle/>
                    <a:p>
                      <a:pPr algn="ctr"/>
                      <a:r>
                        <a:rPr lang="en-US" b="1" dirty="0" smtClean="0"/>
                        <a:t>Avg.</a:t>
                      </a:r>
                      <a:r>
                        <a:rPr lang="en-US" b="1" baseline="0" dirty="0" smtClean="0"/>
                        <a:t> fitness</a:t>
                      </a:r>
                      <a:endParaRPr lang="en-AU" b="1" dirty="0"/>
                    </a:p>
                  </a:txBody>
                  <a:tcPr>
                    <a:solidFill>
                      <a:schemeClr val="accent1">
                        <a:lumMod val="60000"/>
                        <a:lumOff val="40000"/>
                      </a:schemeClr>
                    </a:solidFill>
                  </a:tcPr>
                </a:tc>
                <a:tc>
                  <a:txBody>
                    <a:bodyPr/>
                    <a:lstStyle/>
                    <a:p>
                      <a:pPr algn="ctr"/>
                      <a:r>
                        <a:rPr lang="en-US" b="1" dirty="0" smtClean="0"/>
                        <a:t>Avg.</a:t>
                      </a:r>
                      <a:r>
                        <a:rPr lang="en-US" b="1" baseline="0" dirty="0" smtClean="0"/>
                        <a:t> t</a:t>
                      </a:r>
                      <a:r>
                        <a:rPr lang="en-US" b="1" dirty="0" smtClean="0"/>
                        <a:t>ime (s)</a:t>
                      </a:r>
                      <a:endParaRPr lang="en-AU" b="1" dirty="0"/>
                    </a:p>
                  </a:txBody>
                  <a:tcPr>
                    <a:solidFill>
                      <a:schemeClr val="accent1">
                        <a:lumMod val="60000"/>
                        <a:lumOff val="40000"/>
                      </a:schemeClr>
                    </a:solidFill>
                  </a:tcPr>
                </a:tc>
                <a:tc>
                  <a:txBody>
                    <a:bodyPr/>
                    <a:lstStyle/>
                    <a:p>
                      <a:pPr algn="ctr"/>
                      <a:r>
                        <a:rPr lang="en-US" b="1" dirty="0" smtClean="0"/>
                        <a:t>Avg.</a:t>
                      </a:r>
                      <a:r>
                        <a:rPr lang="en-US" b="1" baseline="0" dirty="0" smtClean="0"/>
                        <a:t> fitness</a:t>
                      </a:r>
                      <a:endParaRPr lang="en-AU" b="1" dirty="0"/>
                    </a:p>
                  </a:txBody>
                  <a:tcPr>
                    <a:solidFill>
                      <a:schemeClr val="accent1">
                        <a:lumMod val="60000"/>
                        <a:lumOff val="40000"/>
                      </a:schemeClr>
                    </a:solidFill>
                  </a:tcPr>
                </a:tc>
              </a:tr>
              <a:tr h="370840">
                <a:tc>
                  <a:txBody>
                    <a:bodyPr/>
                    <a:lstStyle/>
                    <a:p>
                      <a:pPr algn="ctr"/>
                      <a:r>
                        <a:rPr lang="en-US" dirty="0" smtClean="0"/>
                        <a:t>1</a:t>
                      </a:r>
                      <a:endParaRPr lang="en-AU" dirty="0"/>
                    </a:p>
                  </a:txBody>
                  <a:tcPr/>
                </a:tc>
                <a:tc>
                  <a:txBody>
                    <a:bodyPr/>
                    <a:lstStyle/>
                    <a:p>
                      <a:pPr algn="ctr"/>
                      <a:r>
                        <a:rPr lang="en-US" dirty="0" smtClean="0"/>
                        <a:t>11.2 </a:t>
                      </a:r>
                      <a:r>
                        <a:rPr lang="en-US" sz="1800" b="0" i="0" kern="1200" dirty="0" smtClean="0">
                          <a:solidFill>
                            <a:schemeClr val="dk1"/>
                          </a:solidFill>
                          <a:effectLst/>
                          <a:latin typeface="+mn-lt"/>
                          <a:ea typeface="+mn-ea"/>
                          <a:cs typeface="+mn-cs"/>
                        </a:rPr>
                        <a:t>± 1.5 </a:t>
                      </a:r>
                      <a:r>
                        <a:rPr lang="en-US" sz="1400" dirty="0" smtClean="0"/>
                        <a:t>↓</a:t>
                      </a:r>
                      <a:endParaRPr lang="en-AU" sz="1400" dirty="0"/>
                    </a:p>
                  </a:txBody>
                  <a:tcPr>
                    <a:solidFill>
                      <a:schemeClr val="accent6">
                        <a:lumMod val="20000"/>
                        <a:lumOff val="80000"/>
                      </a:schemeClr>
                    </a:solidFill>
                  </a:tcPr>
                </a:tc>
                <a:tc>
                  <a:txBody>
                    <a:bodyPr/>
                    <a:lstStyle/>
                    <a:p>
                      <a:pPr algn="ctr"/>
                      <a:r>
                        <a:rPr lang="en-US" sz="1800" dirty="0" smtClean="0"/>
                        <a:t>0.76 </a:t>
                      </a:r>
                      <a:r>
                        <a:rPr lang="en-US" sz="1800" b="0" i="0" kern="1200" dirty="0" smtClean="0">
                          <a:solidFill>
                            <a:schemeClr val="dk1"/>
                          </a:solidFill>
                          <a:effectLst/>
                          <a:latin typeface="+mn-lt"/>
                          <a:ea typeface="+mn-ea"/>
                          <a:cs typeface="+mn-cs"/>
                        </a:rPr>
                        <a:t>± 0.02</a:t>
                      </a:r>
                      <a:endParaRPr lang="en-AU" sz="1800" dirty="0"/>
                    </a:p>
                  </a:txBody>
                  <a:tcPr>
                    <a:solidFill>
                      <a:srgbClr val="EAED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235.2</a:t>
                      </a:r>
                      <a:r>
                        <a:rPr lang="en-US" baseline="0" dirty="0" smtClean="0"/>
                        <a:t> </a:t>
                      </a:r>
                      <a:r>
                        <a:rPr lang="en-US" sz="1800" b="0" i="0" kern="1200" dirty="0" smtClean="0">
                          <a:solidFill>
                            <a:schemeClr val="dk1"/>
                          </a:solidFill>
                          <a:effectLst/>
                          <a:latin typeface="+mn-lt"/>
                          <a:ea typeface="+mn-ea"/>
                          <a:cs typeface="+mn-cs"/>
                        </a:rPr>
                        <a:t>± </a:t>
                      </a:r>
                      <a:r>
                        <a:rPr lang="en-US" baseline="0" dirty="0" smtClean="0"/>
                        <a:t>52.8</a:t>
                      </a:r>
                      <a:endParaRPr lang="en-AU" sz="1400" dirty="0" smtClean="0"/>
                    </a:p>
                  </a:txBody>
                  <a:tcPr>
                    <a:solidFill>
                      <a:srgbClr val="EAED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0.85 </a:t>
                      </a:r>
                      <a:r>
                        <a:rPr lang="en-US" sz="1800" b="0" i="0" kern="1200" dirty="0" smtClean="0">
                          <a:solidFill>
                            <a:schemeClr val="dk1"/>
                          </a:solidFill>
                          <a:effectLst/>
                          <a:latin typeface="+mn-lt"/>
                          <a:ea typeface="+mn-ea"/>
                          <a:cs typeface="+mn-cs"/>
                        </a:rPr>
                        <a:t>± 0.01 </a:t>
                      </a:r>
                      <a:r>
                        <a:rPr lang="en-US" sz="1400" b="0" i="0" kern="1200" dirty="0" smtClean="0">
                          <a:solidFill>
                            <a:schemeClr val="dk1"/>
                          </a:solidFill>
                          <a:effectLst/>
                          <a:latin typeface="+mn-lt"/>
                          <a:ea typeface="+mn-ea"/>
                          <a:cs typeface="+mn-cs"/>
                        </a:rPr>
                        <a:t>↑</a:t>
                      </a:r>
                      <a:endParaRPr lang="en-AU" sz="14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a:t>
                      </a:r>
                      <a:endParaRPr lang="en-AU"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35.0 </a:t>
                      </a:r>
                      <a:r>
                        <a:rPr lang="en-US" sz="1800" b="0" i="0" kern="1200" dirty="0" smtClean="0">
                          <a:solidFill>
                            <a:schemeClr val="dk1"/>
                          </a:solidFill>
                          <a:effectLst/>
                          <a:latin typeface="+mn-lt"/>
                          <a:ea typeface="+mn-ea"/>
                          <a:cs typeface="+mn-cs"/>
                        </a:rPr>
                        <a:t>± 3.3 </a:t>
                      </a:r>
                      <a:r>
                        <a:rPr lang="en-US" sz="1400" dirty="0" smtClean="0"/>
                        <a:t>↓</a:t>
                      </a:r>
                      <a:endParaRPr lang="en-AU" sz="1400" dirty="0" smtClean="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0.67 </a:t>
                      </a:r>
                      <a:r>
                        <a:rPr lang="en-US" sz="1800" b="0" i="0" kern="1200" dirty="0" smtClean="0">
                          <a:solidFill>
                            <a:schemeClr val="dk1"/>
                          </a:solidFill>
                          <a:effectLst/>
                          <a:latin typeface="+mn-lt"/>
                          <a:ea typeface="+mn-ea"/>
                          <a:cs typeface="+mn-cs"/>
                        </a:rPr>
                        <a:t>± 0.01 </a:t>
                      </a:r>
                      <a:r>
                        <a:rPr lang="en-US" sz="1400" b="0" i="0" kern="1200" dirty="0" smtClean="0">
                          <a:solidFill>
                            <a:schemeClr val="dk1"/>
                          </a:solidFill>
                          <a:effectLst/>
                          <a:latin typeface="+mn-lt"/>
                          <a:ea typeface="+mn-ea"/>
                          <a:cs typeface="+mn-cs"/>
                        </a:rPr>
                        <a:t>↑</a:t>
                      </a:r>
                      <a:endParaRPr lang="en-AU" sz="1400" dirty="0" smtClean="0"/>
                    </a:p>
                  </a:txBody>
                  <a:tcPr>
                    <a:solidFill>
                      <a:srgbClr val="D0D8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609.3 </a:t>
                      </a:r>
                      <a:r>
                        <a:rPr lang="en-US" sz="1800" b="0" i="0" kern="1200" dirty="0" smtClean="0">
                          <a:solidFill>
                            <a:schemeClr val="dk1"/>
                          </a:solidFill>
                          <a:effectLst/>
                          <a:latin typeface="+mn-lt"/>
                          <a:ea typeface="+mn-ea"/>
                          <a:cs typeface="+mn-cs"/>
                        </a:rPr>
                        <a:t>± 112.7 </a:t>
                      </a:r>
                      <a:endParaRPr lang="en-AU" sz="1400" dirty="0" smtClean="0"/>
                    </a:p>
                  </a:txBody>
                  <a:tcPr>
                    <a:solidFill>
                      <a:srgbClr val="D0D8E8"/>
                    </a:solidFill>
                  </a:tcPr>
                </a:tc>
                <a:tc>
                  <a:txBody>
                    <a:bodyPr/>
                    <a:lstStyle/>
                    <a:p>
                      <a:pPr algn="ctr"/>
                      <a:r>
                        <a:rPr lang="en-US" dirty="0" smtClean="0"/>
                        <a:t>0.65 </a:t>
                      </a:r>
                      <a:r>
                        <a:rPr lang="en-US" sz="1800" b="0" i="0" kern="1200" dirty="0" smtClean="0">
                          <a:solidFill>
                            <a:schemeClr val="dk1"/>
                          </a:solidFill>
                          <a:effectLst/>
                          <a:latin typeface="+mn-lt"/>
                          <a:ea typeface="+mn-ea"/>
                          <a:cs typeface="+mn-cs"/>
                        </a:rPr>
                        <a:t>± 0.00</a:t>
                      </a:r>
                      <a:endParaRPr lang="en-AU"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a:t>
                      </a:r>
                      <a:endParaRPr lang="en-AU"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19.0 </a:t>
                      </a:r>
                      <a:r>
                        <a:rPr lang="en-US" sz="1800" b="0" i="0" kern="1200" dirty="0" smtClean="0">
                          <a:solidFill>
                            <a:schemeClr val="dk1"/>
                          </a:solidFill>
                          <a:effectLst/>
                          <a:latin typeface="+mn-lt"/>
                          <a:ea typeface="+mn-ea"/>
                          <a:cs typeface="+mn-cs"/>
                        </a:rPr>
                        <a:t>± 1.0 </a:t>
                      </a:r>
                      <a:r>
                        <a:rPr lang="en-US" sz="1400" dirty="0" smtClean="0"/>
                        <a:t>↓</a:t>
                      </a:r>
                      <a:endParaRPr lang="en-AU" sz="1400" dirty="0" smtClean="0"/>
                    </a:p>
                  </a:txBody>
                  <a:tcPr>
                    <a:solidFill>
                      <a:schemeClr val="accent6">
                        <a:lumMod val="20000"/>
                        <a:lumOff val="80000"/>
                      </a:schemeClr>
                    </a:solidFill>
                  </a:tcPr>
                </a:tc>
                <a:tc>
                  <a:txBody>
                    <a:bodyPr/>
                    <a:lstStyle/>
                    <a:p>
                      <a:pPr algn="ctr"/>
                      <a:r>
                        <a:rPr lang="en-US" sz="1800" dirty="0" smtClean="0"/>
                        <a:t>0.72 </a:t>
                      </a:r>
                      <a:r>
                        <a:rPr lang="en-US" sz="1800" b="0" i="0" kern="1200" dirty="0" smtClean="0">
                          <a:solidFill>
                            <a:schemeClr val="dk1"/>
                          </a:solidFill>
                          <a:effectLst/>
                          <a:latin typeface="+mn-lt"/>
                          <a:ea typeface="+mn-ea"/>
                          <a:cs typeface="+mn-cs"/>
                        </a:rPr>
                        <a:t>± 0.01</a:t>
                      </a:r>
                      <a:endParaRPr lang="en-AU" sz="1800" dirty="0"/>
                    </a:p>
                  </a:txBody>
                  <a:tcPr>
                    <a:solidFill>
                      <a:srgbClr val="EAEDF4"/>
                    </a:solidFill>
                  </a:tcPr>
                </a:tc>
                <a:tc>
                  <a:txBody>
                    <a:bodyPr/>
                    <a:lstStyle/>
                    <a:p>
                      <a:pPr algn="ctr"/>
                      <a:r>
                        <a:rPr lang="en-US" dirty="0" smtClean="0"/>
                        <a:t>2264.5 </a:t>
                      </a:r>
                      <a:r>
                        <a:rPr lang="en-US" sz="1800" b="0" i="0" kern="1200" dirty="0" smtClean="0">
                          <a:solidFill>
                            <a:schemeClr val="dk1"/>
                          </a:solidFill>
                          <a:effectLst/>
                          <a:latin typeface="+mn-lt"/>
                          <a:ea typeface="+mn-ea"/>
                          <a:cs typeface="+mn-cs"/>
                        </a:rPr>
                        <a:t>± 296.2</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0.74 </a:t>
                      </a:r>
                      <a:r>
                        <a:rPr lang="en-US" sz="1800" b="0" i="0" kern="1200" dirty="0" smtClean="0">
                          <a:solidFill>
                            <a:schemeClr val="dk1"/>
                          </a:solidFill>
                          <a:effectLst/>
                          <a:latin typeface="+mn-lt"/>
                          <a:ea typeface="+mn-ea"/>
                          <a:cs typeface="+mn-cs"/>
                        </a:rPr>
                        <a:t>± 0.02 </a:t>
                      </a:r>
                      <a:r>
                        <a:rPr lang="en-US" sz="1400" b="0" i="0" kern="1200" dirty="0" smtClean="0">
                          <a:solidFill>
                            <a:schemeClr val="dk1"/>
                          </a:solidFill>
                          <a:effectLst/>
                          <a:latin typeface="+mn-lt"/>
                          <a:ea typeface="+mn-ea"/>
                          <a:cs typeface="+mn-cs"/>
                        </a:rPr>
                        <a:t>↑</a:t>
                      </a:r>
                      <a:endParaRPr lang="en-AU" sz="14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endParaRPr lang="en-AU" dirty="0" smtClean="0"/>
                    </a:p>
                  </a:txBody>
                  <a:tcPr/>
                </a:tc>
                <a:tc>
                  <a:txBody>
                    <a:bodyPr/>
                    <a:lstStyle/>
                    <a:p>
                      <a:pPr algn="ctr"/>
                      <a:r>
                        <a:rPr lang="en-US" dirty="0" smtClean="0"/>
                        <a:t>49.1 </a:t>
                      </a:r>
                      <a:r>
                        <a:rPr lang="en-US" sz="1800" b="0" i="0" kern="1200" dirty="0" smtClean="0">
                          <a:solidFill>
                            <a:schemeClr val="dk1"/>
                          </a:solidFill>
                          <a:effectLst/>
                          <a:latin typeface="+mn-lt"/>
                          <a:ea typeface="+mn-ea"/>
                          <a:cs typeface="+mn-cs"/>
                        </a:rPr>
                        <a:t>± 1.6 </a:t>
                      </a:r>
                      <a:r>
                        <a:rPr lang="en-US" sz="1400" dirty="0" smtClean="0"/>
                        <a:t>↓</a:t>
                      </a:r>
                      <a:endParaRPr lang="en-AU" sz="1400" dirty="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0.56 </a:t>
                      </a:r>
                      <a:r>
                        <a:rPr lang="en-US" sz="1800" b="0" i="0" kern="1200" dirty="0" smtClean="0">
                          <a:solidFill>
                            <a:schemeClr val="dk1"/>
                          </a:solidFill>
                          <a:effectLst/>
                          <a:latin typeface="+mn-lt"/>
                          <a:ea typeface="+mn-ea"/>
                          <a:cs typeface="+mn-cs"/>
                        </a:rPr>
                        <a:t>± 0.01</a:t>
                      </a:r>
                      <a:endParaRPr lang="en-AU" sz="1800" dirty="0" smtClean="0"/>
                    </a:p>
                  </a:txBody>
                  <a:tcPr>
                    <a:solidFill>
                      <a:srgbClr val="D0D8E8"/>
                    </a:solidFill>
                  </a:tcPr>
                </a:tc>
                <a:tc>
                  <a:txBody>
                    <a:bodyPr/>
                    <a:lstStyle/>
                    <a:p>
                      <a:pPr algn="ctr"/>
                      <a:r>
                        <a:rPr lang="en-US" dirty="0" smtClean="0"/>
                        <a:t>900.6 </a:t>
                      </a:r>
                      <a:r>
                        <a:rPr lang="en-US" sz="1800" b="0" i="0" kern="1200" dirty="0" smtClean="0">
                          <a:solidFill>
                            <a:schemeClr val="dk1"/>
                          </a:solidFill>
                          <a:effectLst/>
                          <a:latin typeface="+mn-lt"/>
                          <a:ea typeface="+mn-ea"/>
                          <a:cs typeface="+mn-cs"/>
                        </a:rPr>
                        <a:t>± 138.2</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0.77 </a:t>
                      </a:r>
                      <a:r>
                        <a:rPr lang="en-US" sz="1800" b="0" i="0" kern="1200" dirty="0" smtClean="0">
                          <a:solidFill>
                            <a:schemeClr val="dk1"/>
                          </a:solidFill>
                          <a:effectLst/>
                          <a:latin typeface="+mn-lt"/>
                          <a:ea typeface="+mn-ea"/>
                          <a:cs typeface="+mn-cs"/>
                        </a:rPr>
                        <a:t>± 0.08 </a:t>
                      </a:r>
                      <a:r>
                        <a:rPr lang="en-US" sz="1400" b="0" i="0" kern="1200" dirty="0" smtClean="0">
                          <a:solidFill>
                            <a:schemeClr val="dk1"/>
                          </a:solidFill>
                          <a:effectLst/>
                          <a:latin typeface="+mn-lt"/>
                          <a:ea typeface="+mn-ea"/>
                          <a:cs typeface="+mn-cs"/>
                        </a:rPr>
                        <a:t>↑</a:t>
                      </a:r>
                      <a:endParaRPr lang="en-AU" sz="14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a:t>
                      </a:r>
                      <a:endParaRPr lang="en-AU"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dirty="0" smtClean="0"/>
                        <a:t>34.9 </a:t>
                      </a:r>
                      <a:r>
                        <a:rPr lang="en-US" sz="1800" b="0" i="0" kern="1200" dirty="0" smtClean="0">
                          <a:solidFill>
                            <a:schemeClr val="dk1"/>
                          </a:solidFill>
                          <a:effectLst/>
                          <a:latin typeface="+mn-lt"/>
                          <a:ea typeface="+mn-ea"/>
                          <a:cs typeface="+mn-cs"/>
                        </a:rPr>
                        <a:t>± 1.3 </a:t>
                      </a:r>
                      <a:r>
                        <a:rPr lang="en-US" sz="1400" dirty="0" smtClean="0"/>
                        <a:t>↓</a:t>
                      </a:r>
                      <a:endParaRPr lang="en-AU" sz="1400" dirty="0" smtClean="0"/>
                    </a:p>
                  </a:txBody>
                  <a:tcPr>
                    <a:solidFill>
                      <a:schemeClr val="accent6">
                        <a:lumMod val="20000"/>
                        <a:lumOff val="80000"/>
                      </a:schemeClr>
                    </a:solidFill>
                  </a:tcPr>
                </a:tc>
                <a:tc>
                  <a:txBody>
                    <a:bodyPr/>
                    <a:lstStyle/>
                    <a:p>
                      <a:pPr algn="ctr"/>
                      <a:r>
                        <a:rPr lang="en-US" sz="1800" dirty="0" smtClean="0"/>
                        <a:t>0.81 </a:t>
                      </a:r>
                      <a:r>
                        <a:rPr lang="en-US" sz="1800" b="0" i="0" kern="1200" dirty="0" smtClean="0">
                          <a:solidFill>
                            <a:schemeClr val="dk1"/>
                          </a:solidFill>
                          <a:effectLst/>
                          <a:latin typeface="+mn-lt"/>
                          <a:ea typeface="+mn-ea"/>
                          <a:cs typeface="+mn-cs"/>
                        </a:rPr>
                        <a:t>± 0.02</a:t>
                      </a:r>
                      <a:endParaRPr lang="en-AU" sz="1800" dirty="0"/>
                    </a:p>
                  </a:txBody>
                  <a:tcPr>
                    <a:solidFill>
                      <a:srgbClr val="EAEDF4"/>
                    </a:solidFill>
                  </a:tcPr>
                </a:tc>
                <a:tc>
                  <a:txBody>
                    <a:bodyPr/>
                    <a:lstStyle/>
                    <a:p>
                      <a:pPr algn="ctr"/>
                      <a:r>
                        <a:rPr lang="en-US" dirty="0" smtClean="0"/>
                        <a:t>2680.7</a:t>
                      </a:r>
                      <a:r>
                        <a:rPr lang="en-US" baseline="0" dirty="0" smtClean="0"/>
                        <a:t> </a:t>
                      </a:r>
                      <a:r>
                        <a:rPr lang="en-US" sz="1800" b="0" i="0" kern="1200" dirty="0" smtClean="0">
                          <a:solidFill>
                            <a:schemeClr val="dk1"/>
                          </a:solidFill>
                          <a:effectLst/>
                          <a:latin typeface="+mn-lt"/>
                          <a:ea typeface="+mn-ea"/>
                          <a:cs typeface="+mn-cs"/>
                        </a:rPr>
                        <a:t>± 217.8</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0.83 </a:t>
                      </a:r>
                      <a:r>
                        <a:rPr lang="en-US" sz="1800" b="0" i="0" kern="1200" dirty="0" smtClean="0">
                          <a:solidFill>
                            <a:schemeClr val="dk1"/>
                          </a:solidFill>
                          <a:effectLst/>
                          <a:latin typeface="+mn-lt"/>
                          <a:ea typeface="+mn-ea"/>
                          <a:cs typeface="+mn-cs"/>
                        </a:rPr>
                        <a:t>± 0.01 </a:t>
                      </a:r>
                      <a:r>
                        <a:rPr lang="en-US" sz="1400" b="0" i="0" kern="1200" dirty="0" smtClean="0">
                          <a:solidFill>
                            <a:schemeClr val="dk1"/>
                          </a:solidFill>
                          <a:effectLst/>
                          <a:latin typeface="+mn-lt"/>
                          <a:ea typeface="+mn-ea"/>
                          <a:cs typeface="+mn-cs"/>
                        </a:rPr>
                        <a:t>↑</a:t>
                      </a:r>
                      <a:endParaRPr lang="en-AU" sz="1400" dirty="0" smtClean="0"/>
                    </a:p>
                  </a:txBody>
                  <a:tcPr/>
                </a:tc>
              </a:tr>
              <a:tr h="370840">
                <a:tc>
                  <a:txBody>
                    <a:bodyPr/>
                    <a:lstStyle/>
                    <a:p>
                      <a:pPr algn="ctr"/>
                      <a:r>
                        <a:rPr lang="en-US" dirty="0" smtClean="0"/>
                        <a:t>6</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140.7 </a:t>
                      </a:r>
                      <a:r>
                        <a:rPr lang="en-US" sz="1800" b="0" i="0" kern="1200" dirty="0" smtClean="0">
                          <a:solidFill>
                            <a:schemeClr val="dk1"/>
                          </a:solidFill>
                          <a:effectLst/>
                          <a:latin typeface="+mn-lt"/>
                          <a:ea typeface="+mn-ea"/>
                          <a:cs typeface="+mn-cs"/>
                        </a:rPr>
                        <a:t>± 21.8 </a:t>
                      </a:r>
                      <a:r>
                        <a:rPr lang="en-US" sz="1400" dirty="0" smtClean="0"/>
                        <a:t>↓</a:t>
                      </a:r>
                      <a:endParaRPr lang="en-AU" sz="1400" dirty="0" smtClean="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0.77 </a:t>
                      </a:r>
                      <a:r>
                        <a:rPr lang="en-US" sz="1800" b="0" i="0" kern="1200" dirty="0" smtClean="0">
                          <a:solidFill>
                            <a:schemeClr val="dk1"/>
                          </a:solidFill>
                          <a:effectLst/>
                          <a:latin typeface="+mn-lt"/>
                          <a:ea typeface="+mn-ea"/>
                          <a:cs typeface="+mn-cs"/>
                        </a:rPr>
                        <a:t>± 0.02 </a:t>
                      </a:r>
                      <a:r>
                        <a:rPr lang="en-US" sz="1400" b="0" i="0" kern="1200" dirty="0" smtClean="0">
                          <a:solidFill>
                            <a:schemeClr val="dk1"/>
                          </a:solidFill>
                          <a:effectLst/>
                          <a:latin typeface="+mn-lt"/>
                          <a:ea typeface="+mn-ea"/>
                          <a:cs typeface="+mn-cs"/>
                        </a:rPr>
                        <a:t>↑</a:t>
                      </a:r>
                      <a:endParaRPr lang="en-AU" sz="1400" dirty="0" smtClean="0"/>
                    </a:p>
                  </a:txBody>
                  <a:tcPr>
                    <a:solidFill>
                      <a:srgbClr val="D0D8E8"/>
                    </a:solidFill>
                  </a:tcPr>
                </a:tc>
                <a:tc>
                  <a:txBody>
                    <a:bodyPr/>
                    <a:lstStyle/>
                    <a:p>
                      <a:pPr algn="ctr"/>
                      <a:r>
                        <a:rPr lang="en-US" dirty="0" smtClean="0"/>
                        <a:t>19772.2 </a:t>
                      </a:r>
                      <a:r>
                        <a:rPr lang="en-US" sz="1800" b="0" i="0" kern="1200" dirty="0" smtClean="0">
                          <a:solidFill>
                            <a:schemeClr val="dk1"/>
                          </a:solidFill>
                          <a:effectLst/>
                          <a:latin typeface="+mn-lt"/>
                          <a:ea typeface="+mn-ea"/>
                          <a:cs typeface="+mn-cs"/>
                        </a:rPr>
                        <a:t>± 2142.7</a:t>
                      </a:r>
                      <a:endParaRPr lang="en-AU" dirty="0"/>
                    </a:p>
                  </a:txBody>
                  <a:tcPr/>
                </a:tc>
                <a:tc>
                  <a:txBody>
                    <a:bodyPr/>
                    <a:lstStyle/>
                    <a:p>
                      <a:pPr algn="ctr"/>
                      <a:r>
                        <a:rPr lang="en-US" dirty="0" smtClean="0"/>
                        <a:t>0.76 </a:t>
                      </a:r>
                      <a:r>
                        <a:rPr lang="en-US" sz="1800" b="0" i="0" kern="1200" dirty="0" smtClean="0">
                          <a:solidFill>
                            <a:schemeClr val="dk1"/>
                          </a:solidFill>
                          <a:effectLst/>
                          <a:latin typeface="+mn-lt"/>
                          <a:ea typeface="+mn-ea"/>
                          <a:cs typeface="+mn-cs"/>
                        </a:rPr>
                        <a:t>± 0.02</a:t>
                      </a:r>
                      <a:endParaRPr lang="en-AU" dirty="0"/>
                    </a:p>
                  </a:txBody>
                  <a:tcPr/>
                </a:tc>
              </a:tr>
              <a:tr h="370840">
                <a:tc>
                  <a:txBody>
                    <a:bodyPr/>
                    <a:lstStyle/>
                    <a:p>
                      <a:pPr algn="ctr"/>
                      <a:r>
                        <a:rPr lang="en-US" dirty="0" smtClean="0"/>
                        <a:t>7</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345.4 </a:t>
                      </a:r>
                      <a:r>
                        <a:rPr lang="en-US" sz="1800" b="0" i="0" kern="1200" dirty="0" smtClean="0">
                          <a:solidFill>
                            <a:schemeClr val="dk1"/>
                          </a:solidFill>
                          <a:effectLst/>
                          <a:latin typeface="+mn-lt"/>
                          <a:ea typeface="+mn-ea"/>
                          <a:cs typeface="+mn-cs"/>
                        </a:rPr>
                        <a:t>± 55.5 </a:t>
                      </a:r>
                      <a:r>
                        <a:rPr lang="en-US" sz="1400" dirty="0" smtClean="0"/>
                        <a:t>↓</a:t>
                      </a:r>
                      <a:endParaRPr lang="en-AU" sz="1400" dirty="0" smtClean="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0.79 </a:t>
                      </a:r>
                      <a:r>
                        <a:rPr lang="en-US" sz="1800" b="0" i="0" kern="1200" dirty="0" smtClean="0">
                          <a:solidFill>
                            <a:schemeClr val="dk1"/>
                          </a:solidFill>
                          <a:effectLst/>
                          <a:latin typeface="+mn-lt"/>
                          <a:ea typeface="+mn-ea"/>
                          <a:cs typeface="+mn-cs"/>
                        </a:rPr>
                        <a:t>± 0.02</a:t>
                      </a:r>
                      <a:endParaRPr lang="en-AU" sz="1800" dirty="0" smtClean="0"/>
                    </a:p>
                  </a:txBody>
                  <a:tcPr>
                    <a:solidFill>
                      <a:srgbClr val="EAEDF4"/>
                    </a:solidFill>
                  </a:tcPr>
                </a:tc>
                <a:tc>
                  <a:txBody>
                    <a:bodyPr/>
                    <a:lstStyle/>
                    <a:p>
                      <a:pPr algn="ctr"/>
                      <a:r>
                        <a:rPr lang="en-US" dirty="0" smtClean="0"/>
                        <a:t>24467.1 </a:t>
                      </a:r>
                      <a:r>
                        <a:rPr lang="en-US" sz="1800" b="0" i="0" kern="1200" dirty="0" smtClean="0">
                          <a:solidFill>
                            <a:schemeClr val="dk1"/>
                          </a:solidFill>
                          <a:effectLst/>
                          <a:latin typeface="+mn-lt"/>
                          <a:ea typeface="+mn-ea"/>
                          <a:cs typeface="+mn-cs"/>
                        </a:rPr>
                        <a:t>± 5482.4</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0.90 </a:t>
                      </a:r>
                      <a:r>
                        <a:rPr lang="en-US" sz="1800" b="0" i="0" kern="1200" dirty="0" smtClean="0">
                          <a:solidFill>
                            <a:schemeClr val="dk1"/>
                          </a:solidFill>
                          <a:effectLst/>
                          <a:latin typeface="+mn-lt"/>
                          <a:ea typeface="+mn-ea"/>
                          <a:cs typeface="+mn-cs"/>
                        </a:rPr>
                        <a:t>± 0.03 </a:t>
                      </a:r>
                      <a:r>
                        <a:rPr lang="en-US" sz="1400" b="0" i="0" kern="1200" dirty="0" smtClean="0">
                          <a:solidFill>
                            <a:schemeClr val="dk1"/>
                          </a:solidFill>
                          <a:effectLst/>
                          <a:latin typeface="+mn-lt"/>
                          <a:ea typeface="+mn-ea"/>
                          <a:cs typeface="+mn-cs"/>
                        </a:rPr>
                        <a:t>↑</a:t>
                      </a:r>
                      <a:endParaRPr lang="en-AU" sz="1400" dirty="0" smtClean="0"/>
                    </a:p>
                  </a:txBody>
                  <a:tcPr/>
                </a:tc>
              </a:tr>
              <a:tr h="370840">
                <a:tc>
                  <a:txBody>
                    <a:bodyPr/>
                    <a:lstStyle/>
                    <a:p>
                      <a:pPr algn="ctr"/>
                      <a:r>
                        <a:rPr lang="en-US" dirty="0" smtClean="0"/>
                        <a:t>8</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dirty="0" smtClean="0"/>
                        <a:t>522.1 </a:t>
                      </a:r>
                      <a:r>
                        <a:rPr lang="en-US" sz="1800" b="0" i="0" kern="1200" dirty="0" smtClean="0">
                          <a:solidFill>
                            <a:schemeClr val="dk1"/>
                          </a:solidFill>
                          <a:effectLst/>
                          <a:latin typeface="+mn-lt"/>
                          <a:ea typeface="+mn-ea"/>
                          <a:cs typeface="+mn-cs"/>
                        </a:rPr>
                        <a:t>± 94.5 </a:t>
                      </a:r>
                      <a:r>
                        <a:rPr lang="en-US" sz="1400" dirty="0" smtClean="0"/>
                        <a:t>↓</a:t>
                      </a:r>
                      <a:endParaRPr lang="en-AU" sz="1400" dirty="0" smtClean="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0.82 </a:t>
                      </a:r>
                      <a:r>
                        <a:rPr lang="en-US" sz="1800" b="0" i="0" kern="1200" dirty="0" smtClean="0">
                          <a:solidFill>
                            <a:schemeClr val="dk1"/>
                          </a:solidFill>
                          <a:effectLst/>
                          <a:latin typeface="+mn-lt"/>
                          <a:ea typeface="+mn-ea"/>
                          <a:cs typeface="+mn-cs"/>
                        </a:rPr>
                        <a:t>± 0.00</a:t>
                      </a:r>
                      <a:endParaRPr lang="en-AU" sz="1800" dirty="0" smtClean="0"/>
                    </a:p>
                  </a:txBody>
                  <a:tcPr>
                    <a:solidFill>
                      <a:srgbClr val="D0D8E8"/>
                    </a:solidFill>
                  </a:tcPr>
                </a:tc>
                <a:tc>
                  <a:txBody>
                    <a:bodyPr/>
                    <a:lstStyle/>
                    <a:p>
                      <a:pPr algn="ctr"/>
                      <a:r>
                        <a:rPr lang="en-US" dirty="0" smtClean="0"/>
                        <a:t>51850.3 </a:t>
                      </a:r>
                      <a:r>
                        <a:rPr lang="en-US" sz="1800" b="0" i="0" kern="1200" dirty="0" smtClean="0">
                          <a:solidFill>
                            <a:schemeClr val="dk1"/>
                          </a:solidFill>
                          <a:effectLst/>
                          <a:latin typeface="+mn-lt"/>
                          <a:ea typeface="+mn-ea"/>
                          <a:cs typeface="+mn-cs"/>
                        </a:rPr>
                        <a:t>± 5768.2</a:t>
                      </a:r>
                      <a:endParaRPr lang="en-AU" dirty="0"/>
                    </a:p>
                  </a:txBody>
                  <a:tcPr/>
                </a:tc>
                <a:tc>
                  <a:txBody>
                    <a:bodyPr/>
                    <a:lstStyle/>
                    <a:p>
                      <a:pPr algn="ctr"/>
                      <a:r>
                        <a:rPr lang="en-US" dirty="0" smtClean="0"/>
                        <a:t>0.82 </a:t>
                      </a:r>
                      <a:r>
                        <a:rPr lang="en-US" sz="1800" b="0" i="0" kern="1200" dirty="0" smtClean="0">
                          <a:solidFill>
                            <a:schemeClr val="dk1"/>
                          </a:solidFill>
                          <a:effectLst/>
                          <a:latin typeface="+mn-lt"/>
                          <a:ea typeface="+mn-ea"/>
                          <a:cs typeface="+mn-cs"/>
                        </a:rPr>
                        <a:t>± 0.04</a:t>
                      </a:r>
                      <a:endParaRPr lang="en-AU"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Conclusion</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15</a:t>
            </a:fld>
            <a:endParaRPr lang="en-US" sz="1600" b="1" dirty="0">
              <a:solidFill>
                <a:schemeClr val="tx1"/>
              </a:solidFill>
            </a:endParaRPr>
          </a:p>
        </p:txBody>
      </p:sp>
      <p:sp>
        <p:nvSpPr>
          <p:cNvPr id="5" name="Content Placeholder 4"/>
          <p:cNvSpPr>
            <a:spLocks noGrp="1"/>
          </p:cNvSpPr>
          <p:nvPr>
            <p:ph idx="1"/>
          </p:nvPr>
        </p:nvSpPr>
        <p:spPr>
          <a:xfrm>
            <a:off x="1143000" y="2057400"/>
            <a:ext cx="6858000" cy="990600"/>
          </a:xfrm>
        </p:spPr>
        <p:txBody>
          <a:bodyPr>
            <a:normAutofit/>
          </a:bodyPr>
          <a:lstStyle/>
          <a:p>
            <a:pPr>
              <a:buClr>
                <a:schemeClr val="accent1"/>
              </a:buClr>
              <a:buFont typeface="Wingdings" panose="05000000000000000000" pitchFamily="2" charset="2"/>
              <a:buChar char="Ø"/>
            </a:pPr>
            <a:r>
              <a:rPr lang="en-NZ" sz="2400" dirty="0" smtClean="0"/>
              <a:t>The time and quality trade-off produced by the proposed graph-based representation is promising.</a:t>
            </a:r>
          </a:p>
        </p:txBody>
      </p:sp>
      <p:sp>
        <p:nvSpPr>
          <p:cNvPr id="6" name="Content Placeholder 4"/>
          <p:cNvSpPr txBox="1">
            <a:spLocks/>
          </p:cNvSpPr>
          <p:nvPr/>
        </p:nvSpPr>
        <p:spPr>
          <a:xfrm>
            <a:off x="704850" y="4648200"/>
            <a:ext cx="7734300" cy="533398"/>
          </a:xfrm>
          <a:prstGeom prst="rect">
            <a:avLst/>
          </a:prstGeom>
          <a:solidFill>
            <a:schemeClr val="accent6">
              <a:lumMod val="20000"/>
              <a:lumOff val="80000"/>
            </a:schemeClr>
          </a:solidFill>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NZ" sz="2400" b="1" dirty="0" smtClean="0"/>
              <a:t>Future work: </a:t>
            </a:r>
            <a:r>
              <a:rPr lang="en-NZ" sz="2400" dirty="0" smtClean="0"/>
              <a:t>consider more sophisticated genetic operators.</a:t>
            </a:r>
            <a:endParaRPr lang="en-NZ" sz="2400" dirty="0"/>
          </a:p>
        </p:txBody>
      </p:sp>
    </p:spTree>
    <p:extLst>
      <p:ext uri="{BB962C8B-B14F-4D97-AF65-F5344CB8AC3E}">
        <p14:creationId xmlns:p14="http://schemas.microsoft.com/office/powerpoint/2010/main" val="1406029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Thank you!</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16</a:t>
            </a:fld>
            <a:endParaRPr lang="en-US" sz="1600" b="1" dirty="0">
              <a:solidFill>
                <a:schemeClr val="tx1"/>
              </a:solidFill>
            </a:endParaRPr>
          </a:p>
        </p:txBody>
      </p:sp>
      <p:sp>
        <p:nvSpPr>
          <p:cNvPr id="5" name="Content Placeholder 4"/>
          <p:cNvSpPr>
            <a:spLocks noGrp="1"/>
          </p:cNvSpPr>
          <p:nvPr>
            <p:ph idx="1"/>
          </p:nvPr>
        </p:nvSpPr>
        <p:spPr>
          <a:xfrm>
            <a:off x="3543300" y="3162300"/>
            <a:ext cx="2057400" cy="533400"/>
          </a:xfrm>
        </p:spPr>
        <p:txBody>
          <a:bodyPr>
            <a:normAutofit lnSpcReduction="10000"/>
          </a:bodyPr>
          <a:lstStyle/>
          <a:p>
            <a:pPr>
              <a:buNone/>
            </a:pPr>
            <a:r>
              <a:rPr lang="en-NZ" dirty="0" smtClean="0"/>
              <a:t>Questions?</a:t>
            </a:r>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Service-Oriented Computing</a:t>
            </a:r>
            <a:endParaRPr lang="en-NZ" sz="3200" b="1" dirty="0"/>
          </a:p>
        </p:txBody>
      </p:sp>
      <p:sp>
        <p:nvSpPr>
          <p:cNvPr id="3" name="Content Placeholder 2"/>
          <p:cNvSpPr>
            <a:spLocks noGrp="1"/>
          </p:cNvSpPr>
          <p:nvPr>
            <p:ph idx="1"/>
          </p:nvPr>
        </p:nvSpPr>
        <p:spPr>
          <a:xfrm>
            <a:off x="457200" y="1600201"/>
            <a:ext cx="8229600" cy="838200"/>
          </a:xfrm>
        </p:spPr>
        <p:txBody>
          <a:bodyPr>
            <a:normAutofit/>
          </a:bodyPr>
          <a:lstStyle/>
          <a:p>
            <a:pPr marL="0" indent="0">
              <a:buNone/>
            </a:pPr>
            <a:r>
              <a:rPr lang="en-NZ" sz="2400" dirty="0" smtClean="0"/>
              <a:t>Organise processes and data in reusable modules for integration into new applications.</a:t>
            </a:r>
            <a:endParaRPr lang="en-NZ" sz="2400"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a:t>
            </a:fld>
            <a:endParaRPr lang="en-US" sz="1600" b="1" dirty="0">
              <a:solidFill>
                <a:schemeClr val="tx1"/>
              </a:solidFill>
            </a:endParaRPr>
          </a:p>
        </p:txBody>
      </p:sp>
      <p:sp>
        <p:nvSpPr>
          <p:cNvPr id="6" name="Content Placeholder 2"/>
          <p:cNvSpPr txBox="1">
            <a:spLocks/>
          </p:cNvSpPr>
          <p:nvPr/>
        </p:nvSpPr>
        <p:spPr>
          <a:xfrm>
            <a:off x="457200" y="5105400"/>
            <a:ext cx="8229600" cy="838200"/>
          </a:xfrm>
          <a:prstGeom prst="rect">
            <a:avLst/>
          </a:prstGeom>
          <a:solidFill>
            <a:schemeClr val="accent6">
              <a:lumMod val="20000"/>
              <a:lumOff val="80000"/>
            </a:schemeClr>
          </a:solidFill>
          <a:ln>
            <a:solidFill>
              <a:schemeClr val="tx1"/>
            </a:solidFill>
          </a:ln>
        </p:spPr>
        <p:txBody>
          <a:bodyPr vert="horz" lIns="91440" tIns="45720" rIns="91440" bIns="45720" rtlCol="0">
            <a:normAutofit fontScale="925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2400" b="1" i="0" u="none" strike="noStrike" kern="1200" cap="none" spc="0" normalizeH="0" baseline="0" noProof="0" dirty="0" smtClean="0">
                <a:ln>
                  <a:noFill/>
                </a:ln>
                <a:solidFill>
                  <a:schemeClr val="tx1"/>
                </a:solidFill>
                <a:effectLst/>
                <a:uLnTx/>
                <a:uFillTx/>
                <a:latin typeface="+mn-lt"/>
                <a:ea typeface="+mn-ea"/>
                <a:cs typeface="+mn-cs"/>
              </a:rPr>
              <a:t>Web service:</a:t>
            </a:r>
            <a:r>
              <a:rPr kumimoji="0" lang="en-NZ" sz="2400" b="0" i="0" u="none" strike="noStrike" kern="1200" cap="none" spc="0" normalizeH="0" baseline="0" noProof="0" dirty="0" smtClean="0">
                <a:ln>
                  <a:noFill/>
                </a:ln>
                <a:solidFill>
                  <a:schemeClr val="tx1"/>
                </a:solidFill>
                <a:effectLst/>
                <a:uLnTx/>
                <a:uFillTx/>
                <a:latin typeface="+mn-lt"/>
                <a:ea typeface="+mn-ea"/>
                <a:cs typeface="+mn-cs"/>
              </a:rPr>
              <a:t> A</a:t>
            </a:r>
            <a:r>
              <a:rPr kumimoji="0" lang="en-NZ" sz="2400" b="0" i="0" u="none" strike="noStrike" kern="1200" cap="none" spc="0" normalizeH="0" noProof="0" dirty="0" smtClean="0">
                <a:ln>
                  <a:noFill/>
                </a:ln>
                <a:solidFill>
                  <a:schemeClr val="tx1"/>
                </a:solidFill>
                <a:effectLst/>
                <a:uLnTx/>
                <a:uFillTx/>
                <a:latin typeface="+mn-lt"/>
                <a:ea typeface="+mn-ea"/>
                <a:cs typeface="+mn-cs"/>
              </a:rPr>
              <a:t> functionality module that provides operations accessible over the network via a standard communication protocol.</a:t>
            </a:r>
            <a:endParaRPr kumimoji="0" lang="en-NZ"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1219200" y="3352800"/>
            <a:ext cx="1371600" cy="76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ysClr val="windowText" lastClr="000000"/>
                </a:solidFill>
              </a:rPr>
              <a:t>Calculate  total bill</a:t>
            </a:r>
            <a:endParaRPr lang="en-NZ" dirty="0">
              <a:solidFill>
                <a:sysClr val="windowText" lastClr="000000"/>
              </a:solidFill>
            </a:endParaRPr>
          </a:p>
        </p:txBody>
      </p:sp>
      <p:sp>
        <p:nvSpPr>
          <p:cNvPr id="8" name="Rectangle 7"/>
          <p:cNvSpPr/>
          <p:nvPr/>
        </p:nvSpPr>
        <p:spPr>
          <a:xfrm>
            <a:off x="6400800" y="3352800"/>
            <a:ext cx="1371600" cy="76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ysClr val="windowText" lastClr="000000"/>
                </a:solidFill>
              </a:rPr>
              <a:t>Process payment</a:t>
            </a:r>
            <a:endParaRPr lang="en-NZ" dirty="0">
              <a:solidFill>
                <a:sysClr val="windowText" lastClr="000000"/>
              </a:solidFill>
            </a:endParaRPr>
          </a:p>
        </p:txBody>
      </p:sp>
      <p:sp>
        <p:nvSpPr>
          <p:cNvPr id="9" name="Oval 8"/>
          <p:cNvSpPr/>
          <p:nvPr/>
        </p:nvSpPr>
        <p:spPr>
          <a:xfrm>
            <a:off x="3619500" y="3200400"/>
            <a:ext cx="1752600" cy="10668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ysClr val="windowText" lastClr="000000"/>
                </a:solidFill>
              </a:rPr>
              <a:t>Currency conversion</a:t>
            </a:r>
            <a:endParaRPr lang="en-NZ" dirty="0">
              <a:solidFill>
                <a:sysClr val="windowText" lastClr="000000"/>
              </a:solidFill>
            </a:endParaRPr>
          </a:p>
        </p:txBody>
      </p:sp>
      <p:sp>
        <p:nvSpPr>
          <p:cNvPr id="10" name="Right Arrow 9"/>
          <p:cNvSpPr/>
          <p:nvPr/>
        </p:nvSpPr>
        <p:spPr>
          <a:xfrm>
            <a:off x="2609850" y="3619500"/>
            <a:ext cx="990600" cy="228600"/>
          </a:xfrm>
          <a:prstGeom prst="rightArrow">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ight Arrow 10"/>
          <p:cNvSpPr/>
          <p:nvPr/>
        </p:nvSpPr>
        <p:spPr>
          <a:xfrm>
            <a:off x="5391150" y="3619500"/>
            <a:ext cx="990600" cy="228600"/>
          </a:xfrm>
          <a:prstGeom prst="rightArrow">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Web Service Composition</a:t>
            </a:r>
            <a:endParaRPr lang="en-NZ" sz="3200" b="1" dirty="0"/>
          </a:p>
        </p:txBody>
      </p:sp>
      <p:sp>
        <p:nvSpPr>
          <p:cNvPr id="3" name="Content Placeholder 2"/>
          <p:cNvSpPr>
            <a:spLocks noGrp="1"/>
          </p:cNvSpPr>
          <p:nvPr>
            <p:ph idx="1"/>
          </p:nvPr>
        </p:nvSpPr>
        <p:spPr>
          <a:xfrm>
            <a:off x="533400" y="1371600"/>
            <a:ext cx="3429000" cy="1524000"/>
          </a:xfrm>
        </p:spPr>
        <p:txBody>
          <a:bodyPr>
            <a:normAutofit/>
          </a:bodyPr>
          <a:lstStyle/>
          <a:p>
            <a:pPr marL="0" indent="0">
              <a:buNone/>
            </a:pPr>
            <a:r>
              <a:rPr lang="en-NZ" sz="2400" dirty="0" smtClean="0"/>
              <a:t>The combination of Web services to achieve a more complex task:</a:t>
            </a:r>
            <a:endParaRPr lang="en-NZ" sz="2400"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2</a:t>
            </a:fld>
            <a:endParaRPr lang="en-US" sz="1600" b="1" dirty="0">
              <a:solidFill>
                <a:schemeClr val="tx1"/>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83106917"/>
              </p:ext>
            </p:extLst>
          </p:nvPr>
        </p:nvGraphicFramePr>
        <p:xfrm>
          <a:off x="2284412" y="1217957"/>
          <a:ext cx="6249988" cy="5182843"/>
        </p:xfrm>
        <a:graphic>
          <a:graphicData uri="http://schemas.openxmlformats.org/presentationml/2006/ole">
            <mc:AlternateContent xmlns:mc="http://schemas.openxmlformats.org/markup-compatibility/2006">
              <mc:Choice xmlns:v="urn:schemas-microsoft-com:vml" Requires="v">
                <p:oleObj spid="_x0000_s1159" name="Visio" r:id="rId4" imgW="6554222" imgH="5435384" progId="Visio.Drawing.15">
                  <p:embed/>
                </p:oleObj>
              </mc:Choice>
              <mc:Fallback>
                <p:oleObj name="Visio" r:id="rId4" imgW="6554222" imgH="5435384" progId="Visio.Drawing.15">
                  <p:embed/>
                  <p:pic>
                    <p:nvPicPr>
                      <p:cNvPr id="0" name=""/>
                      <p:cNvPicPr/>
                      <p:nvPr/>
                    </p:nvPicPr>
                    <p:blipFill>
                      <a:blip r:embed="rId5"/>
                      <a:stretch>
                        <a:fillRect/>
                      </a:stretch>
                    </p:blipFill>
                    <p:spPr>
                      <a:xfrm>
                        <a:off x="2284412" y="1217957"/>
                        <a:ext cx="6249988" cy="518284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lgn="l" eaLnBrk="1" fontAlgn="auto" hangingPunct="1">
              <a:spcAft>
                <a:spcPts val="0"/>
              </a:spcAft>
              <a:defRPr/>
            </a:pPr>
            <a:r>
              <a:rPr lang="en-NZ" sz="3200" b="1" dirty="0" smtClean="0"/>
              <a:t>	Quality of Service (</a:t>
            </a:r>
            <a:r>
              <a:rPr lang="en-NZ" sz="3200" b="1" dirty="0" err="1" smtClean="0"/>
              <a:t>QoS</a:t>
            </a:r>
            <a:r>
              <a:rPr lang="en-NZ" sz="3200" b="1" dirty="0" smtClean="0"/>
              <a:t>)</a:t>
            </a:r>
            <a:endParaRPr lang="en-NZ" sz="3200" b="1" dirty="0"/>
          </a:p>
        </p:txBody>
      </p:sp>
      <p:sp>
        <p:nvSpPr>
          <p:cNvPr id="102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C583DF-E461-486F-8C37-4BFA4D819B99}" type="slidenum">
              <a:rPr lang="en-US" altLang="en-US" sz="1600" b="1" smtClean="0"/>
              <a:pPr>
                <a:spcBef>
                  <a:spcPct val="0"/>
                </a:spcBef>
                <a:buFontTx/>
                <a:buNone/>
              </a:pPr>
              <a:t>3</a:t>
            </a:fld>
            <a:endParaRPr lang="en-US" altLang="en-US" sz="1600" b="1" smtClean="0"/>
          </a:p>
        </p:txBody>
      </p:sp>
      <p:sp>
        <p:nvSpPr>
          <p:cNvPr id="3" name="Rectangle 2"/>
          <p:cNvSpPr/>
          <p:nvPr/>
        </p:nvSpPr>
        <p:spPr>
          <a:xfrm>
            <a:off x="609601" y="1489075"/>
            <a:ext cx="8077200" cy="830997"/>
          </a:xfrm>
          <a:prstGeom prst="rect">
            <a:avLst/>
          </a:prstGeom>
        </p:spPr>
        <p:txBody>
          <a:bodyPr wrap="square">
            <a:spAutoFit/>
          </a:bodyPr>
          <a:lstStyle/>
          <a:p>
            <a:pPr eaLnBrk="1" fontAlgn="auto" hangingPunct="1">
              <a:spcBef>
                <a:spcPts val="0"/>
              </a:spcBef>
              <a:spcAft>
                <a:spcPts val="0"/>
              </a:spcAft>
              <a:defRPr/>
            </a:pPr>
            <a:r>
              <a:rPr lang="en-NZ" sz="2400" dirty="0">
                <a:latin typeface="+mn-lt"/>
              </a:rPr>
              <a:t>The non-functional aspects of services must also be considered</a:t>
            </a:r>
            <a:r>
              <a:rPr lang="en-NZ" sz="2400" dirty="0" smtClean="0">
                <a:latin typeface="+mn-lt"/>
              </a:rPr>
              <a:t>: Time, Cost, Availability, Reliability</a:t>
            </a:r>
            <a:endParaRPr lang="en-NZ" sz="2400" dirty="0">
              <a:latin typeface="+mn-lt"/>
            </a:endParaRPr>
          </a:p>
        </p:txBody>
      </p:sp>
      <p:sp>
        <p:nvSpPr>
          <p:cNvPr id="20" name="Oval 19"/>
          <p:cNvSpPr/>
          <p:nvPr/>
        </p:nvSpPr>
        <p:spPr>
          <a:xfrm>
            <a:off x="457200" y="4746625"/>
            <a:ext cx="914400" cy="4572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solidFill>
                  <a:schemeClr val="tx1"/>
                </a:solidFill>
              </a:rPr>
              <a:t>Start</a:t>
            </a:r>
            <a:endParaRPr lang="en-AU">
              <a:solidFill>
                <a:schemeClr val="tx1"/>
              </a:solidFill>
            </a:endParaRPr>
          </a:p>
        </p:txBody>
      </p:sp>
      <p:sp>
        <p:nvSpPr>
          <p:cNvPr id="25" name="TextBox 24"/>
          <p:cNvSpPr txBox="1"/>
          <p:nvPr/>
        </p:nvSpPr>
        <p:spPr>
          <a:xfrm>
            <a:off x="1576388" y="3810000"/>
            <a:ext cx="1547812" cy="923925"/>
          </a:xfrm>
          <a:prstGeom prst="rect">
            <a:avLst/>
          </a:prstGeom>
          <a:solidFill>
            <a:schemeClr val="accent5">
              <a:lumMod val="20000"/>
              <a:lumOff val="80000"/>
            </a:schemeClr>
          </a:solidFill>
          <a:ln>
            <a:solidFill>
              <a:schemeClr val="tx1"/>
            </a:solidFill>
          </a:ln>
        </p:spPr>
        <p:txBody>
          <a:bodyPr>
            <a:spAutoFit/>
          </a:bodyPr>
          <a:lstStyle/>
          <a:p>
            <a:pPr algn="ctr" eaLnBrk="1" hangingPunct="1">
              <a:defRPr/>
            </a:pPr>
            <a:r>
              <a:rPr lang="en-US" b="1" dirty="0"/>
              <a:t>S</a:t>
            </a:r>
            <a:r>
              <a:rPr lang="en-US" b="1" baseline="-25000" dirty="0"/>
              <a:t>1</a:t>
            </a:r>
          </a:p>
          <a:p>
            <a:pPr algn="ctr" eaLnBrk="1" hangingPunct="1">
              <a:defRPr/>
            </a:pPr>
            <a:r>
              <a:rPr lang="en-US" dirty="0"/>
              <a:t>t = 1     a = </a:t>
            </a:r>
            <a:r>
              <a:rPr lang="en-US" dirty="0" smtClean="0"/>
              <a:t>0.2</a:t>
            </a:r>
            <a:endParaRPr lang="en-US" dirty="0"/>
          </a:p>
          <a:p>
            <a:pPr algn="ctr" eaLnBrk="1" hangingPunct="1">
              <a:defRPr/>
            </a:pPr>
            <a:r>
              <a:rPr lang="en-US" dirty="0"/>
              <a:t>c = 1     r = </a:t>
            </a:r>
            <a:r>
              <a:rPr lang="en-US" dirty="0" smtClean="0"/>
              <a:t>0.2</a:t>
            </a:r>
            <a:endParaRPr lang="en-AU" dirty="0"/>
          </a:p>
        </p:txBody>
      </p:sp>
      <p:cxnSp>
        <p:nvCxnSpPr>
          <p:cNvPr id="28" name="Straight Arrow Connector 27"/>
          <p:cNvCxnSpPr>
            <a:stCxn id="20" idx="7"/>
            <a:endCxn id="25" idx="1"/>
          </p:cNvCxnSpPr>
          <p:nvPr/>
        </p:nvCxnSpPr>
        <p:spPr>
          <a:xfrm rot="5400000" flipH="1" flipV="1">
            <a:off x="1136230" y="4373423"/>
            <a:ext cx="541617" cy="338699"/>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5"/>
            <a:endCxn id="52" idx="1"/>
          </p:cNvCxnSpPr>
          <p:nvPr/>
        </p:nvCxnSpPr>
        <p:spPr>
          <a:xfrm rot="16200000" flipH="1">
            <a:off x="1191792" y="5182766"/>
            <a:ext cx="430493" cy="338699"/>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3124200" y="4271963"/>
            <a:ext cx="611980" cy="731838"/>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2" idx="3"/>
            <a:endCxn id="26" idx="1"/>
          </p:cNvCxnSpPr>
          <p:nvPr/>
        </p:nvCxnSpPr>
        <p:spPr>
          <a:xfrm flipV="1">
            <a:off x="3124200" y="5003801"/>
            <a:ext cx="611980" cy="563562"/>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576388" y="5105400"/>
            <a:ext cx="1547812" cy="923925"/>
          </a:xfrm>
          <a:prstGeom prst="rect">
            <a:avLst/>
          </a:prstGeom>
          <a:solidFill>
            <a:schemeClr val="accent5">
              <a:lumMod val="20000"/>
              <a:lumOff val="80000"/>
            </a:schemeClr>
          </a:solidFill>
          <a:ln>
            <a:solidFill>
              <a:schemeClr val="tx1"/>
            </a:solidFill>
          </a:ln>
        </p:spPr>
        <p:txBody>
          <a:bodyPr>
            <a:spAutoFit/>
          </a:bodyPr>
          <a:lstStyle/>
          <a:p>
            <a:pPr algn="ctr" eaLnBrk="1" hangingPunct="1">
              <a:defRPr/>
            </a:pPr>
            <a:r>
              <a:rPr lang="en-US" b="1" dirty="0"/>
              <a:t>S</a:t>
            </a:r>
            <a:r>
              <a:rPr lang="en-US" b="1" baseline="-25000" dirty="0"/>
              <a:t>2</a:t>
            </a:r>
          </a:p>
          <a:p>
            <a:pPr algn="ctr" eaLnBrk="1" hangingPunct="1">
              <a:defRPr/>
            </a:pPr>
            <a:r>
              <a:rPr lang="en-US" dirty="0"/>
              <a:t>t = 2     a = </a:t>
            </a:r>
            <a:r>
              <a:rPr lang="en-US" dirty="0" smtClean="0"/>
              <a:t>0.2</a:t>
            </a:r>
            <a:endParaRPr lang="en-US" dirty="0"/>
          </a:p>
          <a:p>
            <a:pPr algn="ctr" eaLnBrk="1" hangingPunct="1">
              <a:defRPr/>
            </a:pPr>
            <a:r>
              <a:rPr lang="en-US" dirty="0"/>
              <a:t>c = 2     r = </a:t>
            </a:r>
            <a:r>
              <a:rPr lang="en-US" dirty="0" smtClean="0"/>
              <a:t>0.2</a:t>
            </a:r>
            <a:endParaRPr lang="en-AU" dirty="0"/>
          </a:p>
        </p:txBody>
      </p:sp>
      <p:sp>
        <p:nvSpPr>
          <p:cNvPr id="14" name="TextBox 13"/>
          <p:cNvSpPr txBox="1"/>
          <p:nvPr/>
        </p:nvSpPr>
        <p:spPr>
          <a:xfrm>
            <a:off x="4672012" y="3822700"/>
            <a:ext cx="1547812" cy="923925"/>
          </a:xfrm>
          <a:prstGeom prst="rect">
            <a:avLst/>
          </a:prstGeom>
          <a:solidFill>
            <a:schemeClr val="accent5">
              <a:lumMod val="20000"/>
              <a:lumOff val="80000"/>
            </a:schemeClr>
          </a:solidFill>
          <a:ln>
            <a:solidFill>
              <a:schemeClr val="tx1"/>
            </a:solidFill>
          </a:ln>
        </p:spPr>
        <p:txBody>
          <a:bodyPr>
            <a:spAutoFit/>
          </a:bodyPr>
          <a:lstStyle/>
          <a:p>
            <a:pPr algn="ctr" eaLnBrk="1" hangingPunct="1">
              <a:defRPr/>
            </a:pPr>
            <a:r>
              <a:rPr lang="en-US" b="1" dirty="0" smtClean="0"/>
              <a:t>S</a:t>
            </a:r>
            <a:r>
              <a:rPr lang="en-US" b="1" baseline="-25000" dirty="0" smtClean="0"/>
              <a:t>3</a:t>
            </a:r>
            <a:endParaRPr lang="en-US" b="1" baseline="-25000" dirty="0"/>
          </a:p>
          <a:p>
            <a:pPr algn="ctr" eaLnBrk="1" hangingPunct="1">
              <a:defRPr/>
            </a:pPr>
            <a:r>
              <a:rPr lang="en-US" dirty="0"/>
              <a:t>t = </a:t>
            </a:r>
            <a:r>
              <a:rPr lang="en-US" dirty="0" smtClean="0"/>
              <a:t>3     </a:t>
            </a:r>
            <a:r>
              <a:rPr lang="en-US" dirty="0"/>
              <a:t>a = </a:t>
            </a:r>
            <a:r>
              <a:rPr lang="en-US" dirty="0" smtClean="0"/>
              <a:t>0.2</a:t>
            </a:r>
            <a:endParaRPr lang="en-US" dirty="0"/>
          </a:p>
          <a:p>
            <a:pPr algn="ctr" eaLnBrk="1" hangingPunct="1">
              <a:defRPr/>
            </a:pPr>
            <a:r>
              <a:rPr lang="en-US" dirty="0"/>
              <a:t>c = </a:t>
            </a:r>
            <a:r>
              <a:rPr lang="en-US" dirty="0" smtClean="0"/>
              <a:t>3     </a:t>
            </a:r>
            <a:r>
              <a:rPr lang="en-US" dirty="0"/>
              <a:t>r = </a:t>
            </a:r>
            <a:r>
              <a:rPr lang="en-US" dirty="0" smtClean="0"/>
              <a:t>0.2</a:t>
            </a:r>
            <a:endParaRPr lang="en-AU" dirty="0"/>
          </a:p>
        </p:txBody>
      </p:sp>
      <p:sp>
        <p:nvSpPr>
          <p:cNvPr id="15" name="TextBox 14"/>
          <p:cNvSpPr txBox="1"/>
          <p:nvPr/>
        </p:nvSpPr>
        <p:spPr>
          <a:xfrm>
            <a:off x="4672012" y="5203825"/>
            <a:ext cx="1547812" cy="923925"/>
          </a:xfrm>
          <a:prstGeom prst="rect">
            <a:avLst/>
          </a:prstGeom>
          <a:solidFill>
            <a:schemeClr val="accent5">
              <a:lumMod val="20000"/>
              <a:lumOff val="80000"/>
            </a:schemeClr>
          </a:solidFill>
          <a:ln>
            <a:solidFill>
              <a:schemeClr val="tx1"/>
            </a:solidFill>
          </a:ln>
        </p:spPr>
        <p:txBody>
          <a:bodyPr>
            <a:spAutoFit/>
          </a:bodyPr>
          <a:lstStyle/>
          <a:p>
            <a:pPr algn="ctr" eaLnBrk="1" hangingPunct="1">
              <a:defRPr/>
            </a:pPr>
            <a:r>
              <a:rPr lang="en-US" b="1" dirty="0" smtClean="0"/>
              <a:t>S</a:t>
            </a:r>
            <a:r>
              <a:rPr lang="en-US" b="1" baseline="-25000" dirty="0" smtClean="0"/>
              <a:t>4</a:t>
            </a:r>
            <a:endParaRPr lang="en-US" b="1" baseline="-25000" dirty="0"/>
          </a:p>
          <a:p>
            <a:pPr algn="ctr" eaLnBrk="1" hangingPunct="1">
              <a:defRPr/>
            </a:pPr>
            <a:r>
              <a:rPr lang="en-US" dirty="0"/>
              <a:t>t = 5</a:t>
            </a:r>
            <a:r>
              <a:rPr lang="en-US" dirty="0" smtClean="0"/>
              <a:t>     </a:t>
            </a:r>
            <a:r>
              <a:rPr lang="en-US" dirty="0"/>
              <a:t>a = </a:t>
            </a:r>
            <a:r>
              <a:rPr lang="en-US" dirty="0" smtClean="0"/>
              <a:t>0.2</a:t>
            </a:r>
            <a:endParaRPr lang="en-US" dirty="0"/>
          </a:p>
          <a:p>
            <a:pPr algn="ctr" eaLnBrk="1" hangingPunct="1">
              <a:defRPr/>
            </a:pPr>
            <a:r>
              <a:rPr lang="en-US" dirty="0"/>
              <a:t>c = 5</a:t>
            </a:r>
            <a:r>
              <a:rPr lang="en-US" dirty="0" smtClean="0"/>
              <a:t>     </a:t>
            </a:r>
            <a:r>
              <a:rPr lang="en-US" dirty="0"/>
              <a:t>r = </a:t>
            </a:r>
            <a:r>
              <a:rPr lang="en-US" dirty="0" smtClean="0"/>
              <a:t>0.2</a:t>
            </a:r>
            <a:endParaRPr lang="en-AU" dirty="0"/>
          </a:p>
        </p:txBody>
      </p:sp>
      <p:sp>
        <p:nvSpPr>
          <p:cNvPr id="16" name="Oval 15"/>
          <p:cNvSpPr/>
          <p:nvPr/>
        </p:nvSpPr>
        <p:spPr>
          <a:xfrm>
            <a:off x="6705600" y="4056062"/>
            <a:ext cx="914400" cy="4572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smtClean="0">
                <a:solidFill>
                  <a:schemeClr val="tx1"/>
                </a:solidFill>
              </a:rPr>
              <a:t>End</a:t>
            </a:r>
            <a:r>
              <a:rPr lang="en-US" baseline="-25000" dirty="0" smtClean="0">
                <a:solidFill>
                  <a:schemeClr val="tx1"/>
                </a:solidFill>
              </a:rPr>
              <a:t>1</a:t>
            </a:r>
            <a:endParaRPr lang="en-AU" baseline="-25000" dirty="0">
              <a:solidFill>
                <a:schemeClr val="tx1"/>
              </a:solidFill>
            </a:endParaRPr>
          </a:p>
        </p:txBody>
      </p:sp>
      <p:sp>
        <p:nvSpPr>
          <p:cNvPr id="17" name="Oval 16"/>
          <p:cNvSpPr/>
          <p:nvPr/>
        </p:nvSpPr>
        <p:spPr>
          <a:xfrm>
            <a:off x="6705600" y="5437187"/>
            <a:ext cx="914400" cy="4572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smtClean="0">
                <a:solidFill>
                  <a:schemeClr val="tx1"/>
                </a:solidFill>
              </a:rPr>
              <a:t>End</a:t>
            </a:r>
            <a:r>
              <a:rPr lang="en-US" baseline="-25000" dirty="0" smtClean="0">
                <a:solidFill>
                  <a:schemeClr val="tx1"/>
                </a:solidFill>
              </a:rPr>
              <a:t>2</a:t>
            </a:r>
            <a:endParaRPr lang="en-AU" baseline="-25000" dirty="0">
              <a:solidFill>
                <a:schemeClr val="tx1"/>
              </a:solidFill>
            </a:endParaRPr>
          </a:p>
        </p:txBody>
      </p:sp>
      <p:cxnSp>
        <p:nvCxnSpPr>
          <p:cNvPr id="18" name="Straight Arrow Connector 17"/>
          <p:cNvCxnSpPr>
            <a:stCxn id="14" idx="3"/>
            <a:endCxn id="16" idx="2"/>
          </p:cNvCxnSpPr>
          <p:nvPr/>
        </p:nvCxnSpPr>
        <p:spPr>
          <a:xfrm flipV="1">
            <a:off x="6219824" y="4284662"/>
            <a:ext cx="485776"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3"/>
            <a:endCxn id="17" idx="2"/>
          </p:cNvCxnSpPr>
          <p:nvPr/>
        </p:nvCxnSpPr>
        <p:spPr>
          <a:xfrm flipV="1">
            <a:off x="6219824" y="5665787"/>
            <a:ext cx="485776"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3736180" y="4749801"/>
            <a:ext cx="607220" cy="507999"/>
          </a:xfrm>
          <a:prstGeom prst="diamond">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C</a:t>
            </a:r>
            <a:endParaRPr lang="en-AU" b="1" dirty="0">
              <a:solidFill>
                <a:sysClr val="windowText" lastClr="000000"/>
              </a:solidFill>
            </a:endParaRPr>
          </a:p>
        </p:txBody>
      </p:sp>
      <p:cxnSp>
        <p:nvCxnSpPr>
          <p:cNvPr id="27" name="Straight Arrow Connector 26"/>
          <p:cNvCxnSpPr>
            <a:stCxn id="26" idx="0"/>
            <a:endCxn id="14" idx="1"/>
          </p:cNvCxnSpPr>
          <p:nvPr/>
        </p:nvCxnSpPr>
        <p:spPr>
          <a:xfrm rot="5400000" flipH="1" flipV="1">
            <a:off x="4123332" y="4201121"/>
            <a:ext cx="465138" cy="632222"/>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26"/>
          <p:cNvCxnSpPr>
            <a:stCxn id="26" idx="2"/>
            <a:endCxn id="15" idx="1"/>
          </p:cNvCxnSpPr>
          <p:nvPr/>
        </p:nvCxnSpPr>
        <p:spPr>
          <a:xfrm rot="16200000" flipH="1">
            <a:off x="4151907" y="5145683"/>
            <a:ext cx="407988" cy="632222"/>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55"/>
          <p:cNvSpPr txBox="1">
            <a:spLocks noChangeArrowheads="1"/>
          </p:cNvSpPr>
          <p:nvPr/>
        </p:nvSpPr>
        <p:spPr bwMode="auto">
          <a:xfrm>
            <a:off x="3581401" y="3886200"/>
            <a:ext cx="1179910" cy="369332"/>
          </a:xfrm>
          <a:prstGeom prst="rect">
            <a:avLst/>
          </a:prstGeom>
          <a:noFill/>
          <a:ln w="9525">
            <a:no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err="1" smtClean="0"/>
              <a:t>P</a:t>
            </a:r>
            <a:r>
              <a:rPr lang="en-US" altLang="en-US" sz="1800" baseline="-25000" dirty="0" err="1" smtClean="0"/>
              <a:t>if</a:t>
            </a:r>
            <a:r>
              <a:rPr lang="en-US" altLang="en-US" sz="1800" dirty="0" smtClean="0"/>
              <a:t> = 0.5</a:t>
            </a:r>
            <a:endParaRPr lang="en-AU" altLang="en-US" sz="1800" dirty="0"/>
          </a:p>
        </p:txBody>
      </p:sp>
      <p:sp>
        <p:nvSpPr>
          <p:cNvPr id="38" name="TextBox 55"/>
          <p:cNvSpPr txBox="1">
            <a:spLocks noChangeArrowheads="1"/>
          </p:cNvSpPr>
          <p:nvPr/>
        </p:nvSpPr>
        <p:spPr bwMode="auto">
          <a:xfrm>
            <a:off x="3468290" y="5715000"/>
            <a:ext cx="1179910" cy="369332"/>
          </a:xfrm>
          <a:prstGeom prst="rect">
            <a:avLst/>
          </a:prstGeom>
          <a:noFill/>
          <a:ln w="9525">
            <a:no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err="1" smtClean="0"/>
              <a:t>P</a:t>
            </a:r>
            <a:r>
              <a:rPr lang="en-US" altLang="en-US" sz="1800" baseline="-25000" dirty="0" err="1" smtClean="0"/>
              <a:t>else</a:t>
            </a:r>
            <a:r>
              <a:rPr lang="en-US" altLang="en-US" sz="1800" dirty="0" smtClean="0"/>
              <a:t> = 0.5</a:t>
            </a:r>
            <a:endParaRPr lang="en-AU" altLang="en-US" sz="1800" dirty="0"/>
          </a:p>
        </p:txBody>
      </p:sp>
      <p:sp>
        <p:nvSpPr>
          <p:cNvPr id="40" name="TextBox 55"/>
          <p:cNvSpPr txBox="1">
            <a:spLocks noChangeArrowheads="1"/>
          </p:cNvSpPr>
          <p:nvPr/>
        </p:nvSpPr>
        <p:spPr bwMode="auto">
          <a:xfrm>
            <a:off x="6477000" y="2667000"/>
            <a:ext cx="1828800" cy="923330"/>
          </a:xfrm>
          <a:prstGeom prst="rect">
            <a:avLst/>
          </a:prstGeom>
          <a:solidFill>
            <a:schemeClr val="bg1"/>
          </a:solidFill>
          <a:ln w="9525">
            <a:solidFill>
              <a:schemeClr val="tx1"/>
            </a:solid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dirty="0" smtClean="0"/>
              <a:t>Overall</a:t>
            </a:r>
            <a:endParaRPr lang="en-US" altLang="en-US" sz="1800" b="1" dirty="0"/>
          </a:p>
          <a:p>
            <a:pPr algn="ctr" eaLnBrk="1" hangingPunct="1">
              <a:spcBef>
                <a:spcPct val="0"/>
              </a:spcBef>
              <a:buFontTx/>
              <a:buNone/>
            </a:pPr>
            <a:r>
              <a:rPr lang="en-US" altLang="en-US" sz="1800" dirty="0" smtClean="0"/>
              <a:t>T = 6     </a:t>
            </a:r>
            <a:r>
              <a:rPr lang="en-US" altLang="en-US" sz="1800" dirty="0"/>
              <a:t>A </a:t>
            </a:r>
            <a:r>
              <a:rPr lang="en-US" altLang="en-US" sz="1800" dirty="0" smtClean="0"/>
              <a:t>= 0.008</a:t>
            </a:r>
            <a:endParaRPr lang="en-US" altLang="en-US" sz="1800" dirty="0"/>
          </a:p>
          <a:p>
            <a:pPr algn="ctr" eaLnBrk="1" hangingPunct="1">
              <a:spcBef>
                <a:spcPct val="0"/>
              </a:spcBef>
              <a:buFontTx/>
              <a:buNone/>
            </a:pPr>
            <a:r>
              <a:rPr lang="en-US" altLang="en-US" sz="1800" dirty="0"/>
              <a:t>C </a:t>
            </a:r>
            <a:r>
              <a:rPr lang="en-US" altLang="en-US" sz="1800" dirty="0" smtClean="0"/>
              <a:t>= 7     </a:t>
            </a:r>
            <a:r>
              <a:rPr lang="en-US" altLang="en-US" sz="1800" dirty="0"/>
              <a:t>R </a:t>
            </a:r>
            <a:r>
              <a:rPr lang="en-US" altLang="en-US" sz="1800" dirty="0" smtClean="0"/>
              <a:t>= 0.008</a:t>
            </a:r>
            <a:endParaRPr lang="en-AU" altLang="en-US" sz="1800" dirty="0"/>
          </a:p>
        </p:txBody>
      </p:sp>
    </p:spTree>
    <p:extLst>
      <p:ext uri="{BB962C8B-B14F-4D97-AF65-F5344CB8AC3E}">
        <p14:creationId xmlns:p14="http://schemas.microsoft.com/office/powerpoint/2010/main" val="1937647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The Aspects of Service Composition</a:t>
            </a:r>
            <a:endParaRPr lang="en-NZ" sz="3200" b="1" dirty="0"/>
          </a:p>
        </p:txBody>
      </p:sp>
      <p:sp>
        <p:nvSpPr>
          <p:cNvPr id="3" name="Content Placeholder 2"/>
          <p:cNvSpPr>
            <a:spLocks noGrp="1"/>
          </p:cNvSpPr>
          <p:nvPr>
            <p:ph idx="1"/>
          </p:nvPr>
        </p:nvSpPr>
        <p:spPr>
          <a:xfrm>
            <a:off x="457200" y="1371600"/>
            <a:ext cx="8229600" cy="1066800"/>
          </a:xfrm>
        </p:spPr>
        <p:txBody>
          <a:bodyPr>
            <a:normAutofit/>
          </a:bodyPr>
          <a:lstStyle/>
          <a:p>
            <a:pPr marL="0" indent="0">
              <a:buNone/>
            </a:pPr>
            <a:r>
              <a:rPr lang="en-NZ" sz="2400" dirty="0" smtClean="0"/>
              <a:t>The intricacy of Web service composition lies in the number of distinct aspects it must simultaneously account for:</a:t>
            </a:r>
          </a:p>
          <a:p>
            <a:pPr marL="0" indent="0">
              <a:buNone/>
            </a:pPr>
            <a:endParaRPr lang="en-NZ"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4</a:t>
            </a:fld>
            <a:endParaRPr lang="en-US" sz="1600" b="1" dirty="0">
              <a:solidFill>
                <a:schemeClr val="tx1"/>
              </a:solidFill>
            </a:endParaRPr>
          </a:p>
        </p:txBody>
      </p:sp>
      <p:sp>
        <p:nvSpPr>
          <p:cNvPr id="20" name="Rounded Rectangle 19"/>
          <p:cNvSpPr/>
          <p:nvPr/>
        </p:nvSpPr>
        <p:spPr>
          <a:xfrm>
            <a:off x="457200" y="2590800"/>
            <a:ext cx="2590800" cy="3200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ounded Rectangle 21"/>
          <p:cNvSpPr/>
          <p:nvPr/>
        </p:nvSpPr>
        <p:spPr>
          <a:xfrm>
            <a:off x="3124200" y="2590800"/>
            <a:ext cx="2590800" cy="3200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ounded Rectangle 23"/>
          <p:cNvSpPr/>
          <p:nvPr/>
        </p:nvSpPr>
        <p:spPr>
          <a:xfrm>
            <a:off x="5791200" y="2590800"/>
            <a:ext cx="2590800" cy="3200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p:cNvSpPr/>
          <p:nvPr/>
        </p:nvSpPr>
        <p:spPr>
          <a:xfrm>
            <a:off x="3429000" y="5867400"/>
            <a:ext cx="1905000" cy="830997"/>
          </a:xfrm>
          <a:prstGeom prst="rect">
            <a:avLst/>
          </a:prstGeom>
        </p:spPr>
        <p:txBody>
          <a:bodyPr wrap="square">
            <a:spAutoFit/>
          </a:bodyPr>
          <a:lstStyle/>
          <a:p>
            <a:pPr algn="ctr"/>
            <a:r>
              <a:rPr lang="en-NZ" sz="2400" dirty="0" smtClean="0"/>
              <a:t>Composition constructs</a:t>
            </a:r>
            <a:endParaRPr lang="en-NZ" sz="2400" dirty="0"/>
          </a:p>
        </p:txBody>
      </p:sp>
      <p:sp>
        <p:nvSpPr>
          <p:cNvPr id="27" name="Rectangle 26"/>
          <p:cNvSpPr/>
          <p:nvPr/>
        </p:nvSpPr>
        <p:spPr>
          <a:xfrm>
            <a:off x="685800" y="2971800"/>
            <a:ext cx="990600" cy="646331"/>
          </a:xfrm>
          <a:prstGeom prst="rect">
            <a:avLst/>
          </a:prstGeom>
        </p:spPr>
        <p:txBody>
          <a:bodyPr wrap="square">
            <a:spAutoFit/>
          </a:bodyPr>
          <a:lstStyle/>
          <a:p>
            <a:pPr algn="ctr"/>
            <a:r>
              <a:rPr lang="en-NZ" b="1" dirty="0" smtClean="0"/>
              <a:t>Output:</a:t>
            </a:r>
            <a:r>
              <a:rPr lang="en-NZ" dirty="0" smtClean="0"/>
              <a:t> </a:t>
            </a:r>
          </a:p>
          <a:p>
            <a:pPr algn="ctr"/>
            <a:r>
              <a:rPr lang="en-NZ" dirty="0" smtClean="0"/>
              <a:t>City</a:t>
            </a:r>
            <a:endParaRPr lang="en-NZ" dirty="0"/>
          </a:p>
        </p:txBody>
      </p:sp>
      <p:sp>
        <p:nvSpPr>
          <p:cNvPr id="28" name="Rectangle 27"/>
          <p:cNvSpPr/>
          <p:nvPr/>
        </p:nvSpPr>
        <p:spPr>
          <a:xfrm>
            <a:off x="6096000" y="5867400"/>
            <a:ext cx="1905000" cy="830997"/>
          </a:xfrm>
          <a:prstGeom prst="rect">
            <a:avLst/>
          </a:prstGeom>
        </p:spPr>
        <p:txBody>
          <a:bodyPr wrap="square">
            <a:spAutoFit/>
          </a:bodyPr>
          <a:lstStyle/>
          <a:p>
            <a:pPr algn="ctr"/>
            <a:r>
              <a:rPr lang="en-NZ" sz="2400" dirty="0" smtClean="0"/>
              <a:t>Composition quality</a:t>
            </a:r>
            <a:endParaRPr lang="en-NZ" sz="2400" dirty="0"/>
          </a:p>
        </p:txBody>
      </p:sp>
      <p:sp>
        <p:nvSpPr>
          <p:cNvPr id="29" name="Oval 28"/>
          <p:cNvSpPr/>
          <p:nvPr/>
        </p:nvSpPr>
        <p:spPr>
          <a:xfrm>
            <a:off x="990600" y="364875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0" name="Oval 29"/>
          <p:cNvSpPr/>
          <p:nvPr/>
        </p:nvSpPr>
        <p:spPr>
          <a:xfrm>
            <a:off x="2133600" y="364875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2" name="Oval 31"/>
          <p:cNvSpPr/>
          <p:nvPr/>
        </p:nvSpPr>
        <p:spPr>
          <a:xfrm>
            <a:off x="990600" y="4495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36" name="Straight Arrow Connector 35"/>
          <p:cNvCxnSpPr>
            <a:stCxn id="32" idx="6"/>
            <a:endCxn id="30" idx="3"/>
          </p:cNvCxnSpPr>
          <p:nvPr/>
        </p:nvCxnSpPr>
        <p:spPr>
          <a:xfrm flipV="1">
            <a:off x="1371600" y="3973956"/>
            <a:ext cx="817796" cy="712344"/>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14400" y="6091535"/>
            <a:ext cx="1905000" cy="461665"/>
          </a:xfrm>
          <a:prstGeom prst="rect">
            <a:avLst/>
          </a:prstGeom>
        </p:spPr>
        <p:txBody>
          <a:bodyPr wrap="square">
            <a:spAutoFit/>
          </a:bodyPr>
          <a:lstStyle/>
          <a:p>
            <a:r>
              <a:rPr lang="en-NZ" sz="2400" dirty="0" smtClean="0"/>
              <a:t>Functionality</a:t>
            </a:r>
            <a:endParaRPr lang="en-NZ" sz="2400" dirty="0"/>
          </a:p>
        </p:txBody>
      </p:sp>
      <p:sp>
        <p:nvSpPr>
          <p:cNvPr id="38" name="Rectangle 37"/>
          <p:cNvSpPr/>
          <p:nvPr/>
        </p:nvSpPr>
        <p:spPr>
          <a:xfrm>
            <a:off x="609600" y="4953000"/>
            <a:ext cx="990600" cy="646331"/>
          </a:xfrm>
          <a:prstGeom prst="rect">
            <a:avLst/>
          </a:prstGeom>
        </p:spPr>
        <p:txBody>
          <a:bodyPr wrap="square">
            <a:spAutoFit/>
          </a:bodyPr>
          <a:lstStyle/>
          <a:p>
            <a:pPr algn="ctr"/>
            <a:r>
              <a:rPr lang="en-NZ" b="1" dirty="0" smtClean="0"/>
              <a:t>Output:</a:t>
            </a:r>
            <a:r>
              <a:rPr lang="en-NZ" dirty="0" smtClean="0"/>
              <a:t> </a:t>
            </a:r>
          </a:p>
          <a:p>
            <a:pPr algn="ctr"/>
            <a:r>
              <a:rPr lang="en-NZ" dirty="0" smtClean="0"/>
              <a:t>Date</a:t>
            </a:r>
            <a:endParaRPr lang="en-NZ" dirty="0"/>
          </a:p>
        </p:txBody>
      </p:sp>
      <p:sp>
        <p:nvSpPr>
          <p:cNvPr id="39" name="Rectangle 38"/>
          <p:cNvSpPr/>
          <p:nvPr/>
        </p:nvSpPr>
        <p:spPr>
          <a:xfrm>
            <a:off x="1828800" y="4191000"/>
            <a:ext cx="1143000" cy="646331"/>
          </a:xfrm>
          <a:prstGeom prst="rect">
            <a:avLst/>
          </a:prstGeom>
        </p:spPr>
        <p:txBody>
          <a:bodyPr wrap="square">
            <a:spAutoFit/>
          </a:bodyPr>
          <a:lstStyle/>
          <a:p>
            <a:pPr algn="ctr"/>
            <a:r>
              <a:rPr lang="en-NZ" b="1" dirty="0" smtClean="0"/>
              <a:t>Input:</a:t>
            </a:r>
            <a:r>
              <a:rPr lang="en-NZ" dirty="0" smtClean="0"/>
              <a:t> </a:t>
            </a:r>
          </a:p>
          <a:p>
            <a:pPr algn="ctr"/>
            <a:r>
              <a:rPr lang="en-NZ" dirty="0" smtClean="0"/>
              <a:t>City, Date</a:t>
            </a:r>
            <a:endParaRPr lang="en-NZ" dirty="0"/>
          </a:p>
        </p:txBody>
      </p:sp>
      <p:cxnSp>
        <p:nvCxnSpPr>
          <p:cNvPr id="47" name="Straight Arrow Connector 46"/>
          <p:cNvCxnSpPr>
            <a:stCxn id="29" idx="6"/>
            <a:endCxn id="30" idx="2"/>
          </p:cNvCxnSpPr>
          <p:nvPr/>
        </p:nvCxnSpPr>
        <p:spPr>
          <a:xfrm>
            <a:off x="1371600" y="3839252"/>
            <a:ext cx="7620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657600" y="2895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9" name="Oval 48"/>
          <p:cNvSpPr/>
          <p:nvPr/>
        </p:nvSpPr>
        <p:spPr>
          <a:xfrm>
            <a:off x="4800600" y="2895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50" name="Straight Arrow Connector 49"/>
          <p:cNvCxnSpPr>
            <a:stCxn id="48" idx="6"/>
            <a:endCxn id="49" idx="2"/>
          </p:cNvCxnSpPr>
          <p:nvPr/>
        </p:nvCxnSpPr>
        <p:spPr>
          <a:xfrm>
            <a:off x="4038600" y="3086100"/>
            <a:ext cx="7620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267200" y="35814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2" name="Oval 51"/>
          <p:cNvSpPr/>
          <p:nvPr/>
        </p:nvSpPr>
        <p:spPr>
          <a:xfrm>
            <a:off x="4267200" y="4038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53" name="Straight Arrow Connector 52"/>
          <p:cNvCxnSpPr>
            <a:stCxn id="25" idx="1"/>
            <a:endCxn id="51" idx="2"/>
          </p:cNvCxnSpPr>
          <p:nvPr/>
        </p:nvCxnSpPr>
        <p:spPr>
          <a:xfrm flipV="1">
            <a:off x="3839100" y="3771900"/>
            <a:ext cx="428100" cy="22927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5" idx="1"/>
            <a:endCxn id="52" idx="2"/>
          </p:cNvCxnSpPr>
          <p:nvPr/>
        </p:nvCxnSpPr>
        <p:spPr>
          <a:xfrm>
            <a:off x="3839100" y="4001178"/>
            <a:ext cx="428100" cy="227922"/>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1" idx="6"/>
            <a:endCxn id="75" idx="0"/>
          </p:cNvCxnSpPr>
          <p:nvPr/>
        </p:nvCxnSpPr>
        <p:spPr>
          <a:xfrm>
            <a:off x="4648200" y="3771900"/>
            <a:ext cx="351900" cy="211867"/>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6"/>
            <a:endCxn id="75" idx="2"/>
          </p:cNvCxnSpPr>
          <p:nvPr/>
        </p:nvCxnSpPr>
        <p:spPr>
          <a:xfrm flipV="1">
            <a:off x="4648200" y="4001767"/>
            <a:ext cx="351900" cy="227333"/>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886200" y="2590800"/>
            <a:ext cx="1143000" cy="369332"/>
          </a:xfrm>
          <a:prstGeom prst="rect">
            <a:avLst/>
          </a:prstGeom>
        </p:spPr>
        <p:txBody>
          <a:bodyPr wrap="square">
            <a:spAutoFit/>
          </a:bodyPr>
          <a:lstStyle/>
          <a:p>
            <a:pPr algn="ctr"/>
            <a:r>
              <a:rPr lang="en-NZ" b="1" dirty="0" smtClean="0"/>
              <a:t>Sequence</a:t>
            </a:r>
            <a:endParaRPr lang="en-NZ" dirty="0"/>
          </a:p>
        </p:txBody>
      </p:sp>
      <p:sp>
        <p:nvSpPr>
          <p:cNvPr id="82" name="Rectangle 81"/>
          <p:cNvSpPr/>
          <p:nvPr/>
        </p:nvSpPr>
        <p:spPr>
          <a:xfrm>
            <a:off x="3903896" y="3244334"/>
            <a:ext cx="1143000" cy="369332"/>
          </a:xfrm>
          <a:prstGeom prst="rect">
            <a:avLst/>
          </a:prstGeom>
        </p:spPr>
        <p:txBody>
          <a:bodyPr wrap="square">
            <a:spAutoFit/>
          </a:bodyPr>
          <a:lstStyle/>
          <a:p>
            <a:pPr algn="ctr"/>
            <a:r>
              <a:rPr lang="en-NZ" b="1" dirty="0" smtClean="0"/>
              <a:t>Parallel</a:t>
            </a:r>
            <a:endParaRPr lang="en-NZ" dirty="0"/>
          </a:p>
        </p:txBody>
      </p:sp>
      <p:sp>
        <p:nvSpPr>
          <p:cNvPr id="83" name="Oval 82"/>
          <p:cNvSpPr/>
          <p:nvPr/>
        </p:nvSpPr>
        <p:spPr>
          <a:xfrm>
            <a:off x="6096000" y="3352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4" name="Oval 83"/>
          <p:cNvSpPr/>
          <p:nvPr/>
        </p:nvSpPr>
        <p:spPr>
          <a:xfrm>
            <a:off x="6629400" y="3048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5" name="Oval 84"/>
          <p:cNvSpPr/>
          <p:nvPr/>
        </p:nvSpPr>
        <p:spPr>
          <a:xfrm>
            <a:off x="6629400" y="3657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6" name="Oval 85"/>
          <p:cNvSpPr/>
          <p:nvPr/>
        </p:nvSpPr>
        <p:spPr>
          <a:xfrm>
            <a:off x="7239000" y="3657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7" name="Oval 86"/>
          <p:cNvSpPr/>
          <p:nvPr/>
        </p:nvSpPr>
        <p:spPr>
          <a:xfrm>
            <a:off x="7239000" y="3048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8" name="Oval 87"/>
          <p:cNvSpPr/>
          <p:nvPr/>
        </p:nvSpPr>
        <p:spPr>
          <a:xfrm>
            <a:off x="7772400" y="3352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90" name="Straight Arrow Connector 89"/>
          <p:cNvCxnSpPr>
            <a:stCxn id="83" idx="7"/>
            <a:endCxn id="84" idx="2"/>
          </p:cNvCxnSpPr>
          <p:nvPr/>
        </p:nvCxnSpPr>
        <p:spPr>
          <a:xfrm rot="5400000" flipH="1" flipV="1">
            <a:off x="6440254" y="3219450"/>
            <a:ext cx="170096" cy="2081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3" idx="5"/>
            <a:endCxn id="85" idx="2"/>
          </p:cNvCxnSpPr>
          <p:nvPr/>
        </p:nvCxnSpPr>
        <p:spPr>
          <a:xfrm rot="16200000" flipH="1">
            <a:off x="6440254" y="3658954"/>
            <a:ext cx="170096" cy="2081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4" idx="6"/>
            <a:endCxn id="87" idx="2"/>
          </p:cNvCxnSpPr>
          <p:nvPr/>
        </p:nvCxnSpPr>
        <p:spPr>
          <a:xfrm>
            <a:off x="7010400" y="3238500"/>
            <a:ext cx="2286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5" idx="6"/>
            <a:endCxn id="86" idx="2"/>
          </p:cNvCxnSpPr>
          <p:nvPr/>
        </p:nvCxnSpPr>
        <p:spPr>
          <a:xfrm>
            <a:off x="7010400" y="3848100"/>
            <a:ext cx="2286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7" idx="6"/>
            <a:endCxn id="88" idx="1"/>
          </p:cNvCxnSpPr>
          <p:nvPr/>
        </p:nvCxnSpPr>
        <p:spPr>
          <a:xfrm>
            <a:off x="7620000" y="3238500"/>
            <a:ext cx="208196" cy="1700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6" idx="6"/>
            <a:endCxn id="88" idx="3"/>
          </p:cNvCxnSpPr>
          <p:nvPr/>
        </p:nvCxnSpPr>
        <p:spPr>
          <a:xfrm flipV="1">
            <a:off x="7620000" y="3678004"/>
            <a:ext cx="208196" cy="1700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4" idx="5"/>
            <a:endCxn id="86" idx="1"/>
          </p:cNvCxnSpPr>
          <p:nvPr/>
        </p:nvCxnSpPr>
        <p:spPr>
          <a:xfrm rot="16200000" flipH="1">
            <a:off x="6954604" y="3373204"/>
            <a:ext cx="340192" cy="340192"/>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6477000" y="4953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5" name="Oval 104"/>
          <p:cNvSpPr/>
          <p:nvPr/>
        </p:nvSpPr>
        <p:spPr>
          <a:xfrm>
            <a:off x="7315200" y="4953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106" name="Straight Arrow Connector 105"/>
          <p:cNvCxnSpPr>
            <a:stCxn id="104" idx="6"/>
            <a:endCxn id="105" idx="2"/>
          </p:cNvCxnSpPr>
          <p:nvPr/>
        </p:nvCxnSpPr>
        <p:spPr>
          <a:xfrm>
            <a:off x="6858000" y="5143500"/>
            <a:ext cx="4572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6781800" y="4343400"/>
            <a:ext cx="609600" cy="369332"/>
          </a:xfrm>
          <a:prstGeom prst="rect">
            <a:avLst/>
          </a:prstGeom>
        </p:spPr>
        <p:txBody>
          <a:bodyPr wrap="square">
            <a:spAutoFit/>
          </a:bodyPr>
          <a:lstStyle/>
          <a:p>
            <a:pPr algn="ctr"/>
            <a:r>
              <a:rPr lang="en-NZ" b="1" dirty="0" smtClean="0"/>
              <a:t>Vs.</a:t>
            </a:r>
            <a:endParaRPr lang="en-NZ" dirty="0"/>
          </a:p>
        </p:txBody>
      </p:sp>
      <p:sp>
        <p:nvSpPr>
          <p:cNvPr id="54" name="Rectangle 53"/>
          <p:cNvSpPr/>
          <p:nvPr/>
        </p:nvSpPr>
        <p:spPr>
          <a:xfrm>
            <a:off x="3886200" y="4554000"/>
            <a:ext cx="1143000" cy="369332"/>
          </a:xfrm>
          <a:prstGeom prst="rect">
            <a:avLst/>
          </a:prstGeom>
        </p:spPr>
        <p:txBody>
          <a:bodyPr wrap="square">
            <a:spAutoFit/>
          </a:bodyPr>
          <a:lstStyle/>
          <a:p>
            <a:pPr algn="ctr"/>
            <a:r>
              <a:rPr lang="en-NZ" b="1" dirty="0" smtClean="0"/>
              <a:t>Choice</a:t>
            </a:r>
            <a:endParaRPr lang="en-NZ" dirty="0"/>
          </a:p>
        </p:txBody>
      </p:sp>
      <p:sp>
        <p:nvSpPr>
          <p:cNvPr id="56" name="Oval 55"/>
          <p:cNvSpPr/>
          <p:nvPr/>
        </p:nvSpPr>
        <p:spPr>
          <a:xfrm>
            <a:off x="4038600" y="4876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8" name="Oval 57"/>
          <p:cNvSpPr/>
          <p:nvPr/>
        </p:nvSpPr>
        <p:spPr>
          <a:xfrm>
            <a:off x="4038600" y="5334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60" name="Straight Arrow Connector 59"/>
          <p:cNvCxnSpPr>
            <a:stCxn id="5" idx="0"/>
            <a:endCxn id="56" idx="2"/>
          </p:cNvCxnSpPr>
          <p:nvPr/>
        </p:nvCxnSpPr>
        <p:spPr>
          <a:xfrm flipV="1">
            <a:off x="3713892" y="5067300"/>
            <a:ext cx="324708" cy="9525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 idx="2"/>
            <a:endCxn id="58" idx="2"/>
          </p:cNvCxnSpPr>
          <p:nvPr/>
        </p:nvCxnSpPr>
        <p:spPr>
          <a:xfrm>
            <a:off x="3713892" y="5429250"/>
            <a:ext cx="324708" cy="9525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Diamond 4"/>
          <p:cNvSpPr/>
          <p:nvPr/>
        </p:nvSpPr>
        <p:spPr>
          <a:xfrm>
            <a:off x="3561492" y="5162550"/>
            <a:ext cx="304800" cy="266700"/>
          </a:xfrm>
          <a:prstGeom prst="diamond">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C</a:t>
            </a:r>
            <a:endParaRPr lang="en-AU" b="1" dirty="0">
              <a:solidFill>
                <a:sysClr val="windowText" lastClr="000000"/>
              </a:solidFill>
            </a:endParaRPr>
          </a:p>
        </p:txBody>
      </p:sp>
      <p:sp>
        <p:nvSpPr>
          <p:cNvPr id="9" name="TextBox 8"/>
          <p:cNvSpPr txBox="1"/>
          <p:nvPr/>
        </p:nvSpPr>
        <p:spPr>
          <a:xfrm>
            <a:off x="4405184" y="4909835"/>
            <a:ext cx="762000" cy="307777"/>
          </a:xfrm>
          <a:prstGeom prst="rect">
            <a:avLst/>
          </a:prstGeom>
          <a:noFill/>
        </p:spPr>
        <p:txBody>
          <a:bodyPr wrap="square" rtlCol="0">
            <a:spAutoFit/>
          </a:bodyPr>
          <a:lstStyle/>
          <a:p>
            <a:r>
              <a:rPr lang="en-US" sz="1400" dirty="0" smtClean="0"/>
              <a:t>If </a:t>
            </a:r>
            <a:r>
              <a:rPr lang="en-US" sz="1400" b="1" dirty="0" smtClean="0"/>
              <a:t>C</a:t>
            </a:r>
            <a:r>
              <a:rPr lang="en-US" sz="1400" dirty="0" smtClean="0"/>
              <a:t> true</a:t>
            </a:r>
            <a:endParaRPr lang="en-AU" sz="1400" dirty="0"/>
          </a:p>
        </p:txBody>
      </p:sp>
      <p:sp>
        <p:nvSpPr>
          <p:cNvPr id="64" name="TextBox 63"/>
          <p:cNvSpPr txBox="1"/>
          <p:nvPr/>
        </p:nvSpPr>
        <p:spPr>
          <a:xfrm>
            <a:off x="4383216" y="5364058"/>
            <a:ext cx="950784" cy="307777"/>
          </a:xfrm>
          <a:prstGeom prst="rect">
            <a:avLst/>
          </a:prstGeom>
          <a:noFill/>
        </p:spPr>
        <p:txBody>
          <a:bodyPr wrap="square" rtlCol="0">
            <a:spAutoFit/>
          </a:bodyPr>
          <a:lstStyle/>
          <a:p>
            <a:r>
              <a:rPr lang="en-US" sz="1400" dirty="0" smtClean="0"/>
              <a:t>Otherwise</a:t>
            </a:r>
            <a:endParaRPr lang="en-AU" sz="1400" dirty="0"/>
          </a:p>
        </p:txBody>
      </p:sp>
      <p:sp>
        <p:nvSpPr>
          <p:cNvPr id="25" name="Rectangle 24"/>
          <p:cNvSpPr/>
          <p:nvPr/>
        </p:nvSpPr>
        <p:spPr>
          <a:xfrm>
            <a:off x="3839100" y="3992178"/>
            <a:ext cx="18000" cy="1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p:cNvSpPr/>
          <p:nvPr/>
        </p:nvSpPr>
        <p:spPr>
          <a:xfrm>
            <a:off x="4991100" y="3983767"/>
            <a:ext cx="18000" cy="1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12577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Existing Composition Approaches</a:t>
            </a:r>
            <a:endParaRPr lang="en-NZ" sz="3200" b="1" dirty="0"/>
          </a:p>
        </p:txBody>
      </p:sp>
      <p:sp>
        <p:nvSpPr>
          <p:cNvPr id="3" name="Content Placeholder 2"/>
          <p:cNvSpPr>
            <a:spLocks noGrp="1"/>
          </p:cNvSpPr>
          <p:nvPr>
            <p:ph idx="1"/>
          </p:nvPr>
        </p:nvSpPr>
        <p:spPr>
          <a:xfrm>
            <a:off x="457200" y="1676400"/>
            <a:ext cx="8229600" cy="914400"/>
          </a:xfrm>
        </p:spPr>
        <p:txBody>
          <a:bodyPr>
            <a:normAutofit/>
          </a:bodyPr>
          <a:lstStyle/>
          <a:p>
            <a:pPr marL="0" indent="0">
              <a:buNone/>
            </a:pPr>
            <a:r>
              <a:rPr lang="en-NZ" sz="2400" dirty="0" smtClean="0"/>
              <a:t>Different strategies have been employed to the problem of Web service composition:</a:t>
            </a:r>
          </a:p>
          <a:p>
            <a:pPr marL="0" indent="0">
              <a:buNone/>
            </a:pPr>
            <a:endParaRPr lang="en-NZ" sz="2400" dirty="0" smtClean="0"/>
          </a:p>
          <a:p>
            <a:pPr marL="0" indent="0">
              <a:buNone/>
            </a:pPr>
            <a:endParaRPr lang="en-NZ"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prstClr val="black"/>
                </a:solidFill>
              </a:rPr>
              <a:pPr/>
              <a:t>5</a:t>
            </a:fld>
            <a:endParaRPr lang="en-US" sz="1600" b="1" dirty="0">
              <a:solidFill>
                <a:prstClr val="black"/>
              </a:solidFill>
            </a:endParaRPr>
          </a:p>
        </p:txBody>
      </p:sp>
      <p:sp>
        <p:nvSpPr>
          <p:cNvPr id="18" name="TextBox 17"/>
          <p:cNvSpPr txBox="1"/>
          <p:nvPr/>
        </p:nvSpPr>
        <p:spPr>
          <a:xfrm>
            <a:off x="1905000" y="3535740"/>
            <a:ext cx="5638800" cy="1508105"/>
          </a:xfrm>
          <a:prstGeom prst="rect">
            <a:avLst/>
          </a:prstGeom>
          <a:noFill/>
        </p:spPr>
        <p:txBody>
          <a:bodyPr wrap="square" rtlCol="0">
            <a:spAutoFit/>
          </a:bodyPr>
          <a:lstStyle/>
          <a:p>
            <a:pPr>
              <a:spcAft>
                <a:spcPts val="1200"/>
              </a:spcAft>
              <a:buClr>
                <a:srgbClr val="4F81BD"/>
              </a:buClr>
              <a:buSzPct val="100000"/>
              <a:buFont typeface="Wingdings" pitchFamily="2" charset="2"/>
              <a:buChar char="Ø"/>
            </a:pPr>
            <a:r>
              <a:rPr lang="en-NZ" sz="2400" dirty="0" smtClean="0">
                <a:solidFill>
                  <a:prstClr val="black"/>
                </a:solidFill>
              </a:rPr>
              <a:t> Planning-based approaches</a:t>
            </a:r>
          </a:p>
          <a:p>
            <a:pPr>
              <a:spcAft>
                <a:spcPts val="1200"/>
              </a:spcAft>
              <a:buClr>
                <a:srgbClr val="4F81BD"/>
              </a:buClr>
              <a:buSzPct val="100000"/>
              <a:buFont typeface="Wingdings" pitchFamily="2" charset="2"/>
              <a:buChar char="Ø"/>
            </a:pPr>
            <a:r>
              <a:rPr lang="en-NZ" sz="2400" dirty="0" smtClean="0">
                <a:solidFill>
                  <a:prstClr val="black"/>
                </a:solidFill>
              </a:rPr>
              <a:t> Traditional optimisation approaches</a:t>
            </a:r>
          </a:p>
          <a:p>
            <a:pPr>
              <a:spcAft>
                <a:spcPts val="1200"/>
              </a:spcAft>
              <a:buClr>
                <a:srgbClr val="4F81BD"/>
              </a:buClr>
              <a:buSzPct val="100000"/>
              <a:buFont typeface="Wingdings" pitchFamily="2" charset="2"/>
              <a:buChar char="Ø"/>
            </a:pPr>
            <a:r>
              <a:rPr lang="en-NZ" sz="2400" dirty="0" smtClean="0">
                <a:solidFill>
                  <a:prstClr val="black"/>
                </a:solidFill>
              </a:rPr>
              <a:t> Evolutionary computation approaches</a:t>
            </a:r>
          </a:p>
        </p:txBody>
      </p:sp>
    </p:spTree>
    <p:extLst>
      <p:ext uri="{BB962C8B-B14F-4D97-AF65-F5344CB8AC3E}">
        <p14:creationId xmlns:p14="http://schemas.microsoft.com/office/powerpoint/2010/main" val="3248833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Genetic Programming Approaches</a:t>
            </a:r>
            <a:endParaRPr lang="en-NZ" sz="3200" b="1" dirty="0"/>
          </a:p>
        </p:txBody>
      </p:sp>
      <p:sp>
        <p:nvSpPr>
          <p:cNvPr id="3" name="Content Placeholder 2"/>
          <p:cNvSpPr>
            <a:spLocks noGrp="1"/>
          </p:cNvSpPr>
          <p:nvPr>
            <p:ph idx="1"/>
          </p:nvPr>
        </p:nvSpPr>
        <p:spPr>
          <a:xfrm>
            <a:off x="457200" y="1371600"/>
            <a:ext cx="8229600" cy="914400"/>
          </a:xfrm>
        </p:spPr>
        <p:txBody>
          <a:bodyPr>
            <a:normAutofit/>
          </a:bodyPr>
          <a:lstStyle/>
          <a:p>
            <a:pPr marL="0" indent="0">
              <a:buNone/>
            </a:pPr>
            <a:r>
              <a:rPr lang="en-NZ" sz="2400" dirty="0" smtClean="0"/>
              <a:t>GP simultaneously constructs the composition workflow and optimise the services in it:</a:t>
            </a:r>
          </a:p>
          <a:p>
            <a:pPr marL="0" indent="0">
              <a:buNone/>
            </a:pPr>
            <a:endParaRPr lang="en-NZ" sz="2400" dirty="0" smtClean="0"/>
          </a:p>
          <a:p>
            <a:pPr marL="0" indent="0">
              <a:buNone/>
            </a:pPr>
            <a:endParaRPr lang="en-NZ"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6</a:t>
            </a:fld>
            <a:endParaRPr lang="en-US" sz="1600" b="1" dirty="0">
              <a:solidFill>
                <a:schemeClr val="tx1"/>
              </a:solidFill>
            </a:endParaRPr>
          </a:p>
        </p:txBody>
      </p:sp>
      <p:sp>
        <p:nvSpPr>
          <p:cNvPr id="6" name="Rounded Rectangle 5"/>
          <p:cNvSpPr/>
          <p:nvPr/>
        </p:nvSpPr>
        <p:spPr>
          <a:xfrm>
            <a:off x="1676400" y="4495800"/>
            <a:ext cx="1219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Search</a:t>
            </a:r>
          </a:p>
          <a:p>
            <a:pPr algn="ctr"/>
            <a:r>
              <a:rPr lang="en-NZ" dirty="0" smtClean="0">
                <a:solidFill>
                  <a:schemeClr val="tx1"/>
                </a:solidFill>
              </a:rPr>
              <a:t>Book</a:t>
            </a:r>
            <a:endParaRPr lang="en-NZ" dirty="0">
              <a:solidFill>
                <a:schemeClr val="tx1"/>
              </a:solidFill>
            </a:endParaRPr>
          </a:p>
        </p:txBody>
      </p:sp>
      <p:sp>
        <p:nvSpPr>
          <p:cNvPr id="7" name="Rounded Rectangle 6"/>
          <p:cNvSpPr/>
          <p:nvPr/>
        </p:nvSpPr>
        <p:spPr>
          <a:xfrm>
            <a:off x="3073400" y="4495800"/>
            <a:ext cx="12954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Validate</a:t>
            </a:r>
          </a:p>
          <a:p>
            <a:pPr algn="ctr"/>
            <a:r>
              <a:rPr lang="en-NZ" dirty="0" smtClean="0">
                <a:solidFill>
                  <a:schemeClr val="tx1"/>
                </a:solidFill>
              </a:rPr>
              <a:t>Address</a:t>
            </a:r>
            <a:endParaRPr lang="en-NZ" dirty="0">
              <a:solidFill>
                <a:schemeClr val="tx1"/>
              </a:solidFill>
            </a:endParaRPr>
          </a:p>
        </p:txBody>
      </p:sp>
      <p:sp>
        <p:nvSpPr>
          <p:cNvPr id="8" name="Rounded Rectangle 7"/>
          <p:cNvSpPr/>
          <p:nvPr/>
        </p:nvSpPr>
        <p:spPr>
          <a:xfrm>
            <a:off x="4572000" y="4495800"/>
            <a:ext cx="13716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Shipping</a:t>
            </a:r>
          </a:p>
          <a:p>
            <a:pPr algn="ctr"/>
            <a:r>
              <a:rPr lang="en-NZ" dirty="0" smtClean="0">
                <a:solidFill>
                  <a:schemeClr val="tx1"/>
                </a:solidFill>
              </a:rPr>
              <a:t>Full</a:t>
            </a:r>
            <a:endParaRPr lang="en-NZ" dirty="0">
              <a:solidFill>
                <a:schemeClr val="tx1"/>
              </a:solidFill>
            </a:endParaRPr>
          </a:p>
        </p:txBody>
      </p:sp>
      <p:sp>
        <p:nvSpPr>
          <p:cNvPr id="9" name="Rounded Rectangle 8"/>
          <p:cNvSpPr/>
          <p:nvPr/>
        </p:nvSpPr>
        <p:spPr>
          <a:xfrm>
            <a:off x="6172200" y="4495800"/>
            <a:ext cx="13716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Shipping</a:t>
            </a:r>
          </a:p>
          <a:p>
            <a:pPr algn="ctr"/>
            <a:r>
              <a:rPr lang="en-NZ" dirty="0" smtClean="0">
                <a:solidFill>
                  <a:schemeClr val="tx1"/>
                </a:solidFill>
              </a:rPr>
              <a:t>Instalments</a:t>
            </a:r>
            <a:endParaRPr lang="en-NZ" dirty="0">
              <a:solidFill>
                <a:schemeClr val="tx1"/>
              </a:solidFill>
            </a:endParaRPr>
          </a:p>
        </p:txBody>
      </p:sp>
      <p:sp>
        <p:nvSpPr>
          <p:cNvPr id="10" name="Rounded Rectangle 9"/>
          <p:cNvSpPr/>
          <p:nvPr/>
        </p:nvSpPr>
        <p:spPr>
          <a:xfrm>
            <a:off x="3048000" y="3429000"/>
            <a:ext cx="1371600" cy="8382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Parallel</a:t>
            </a:r>
            <a:endParaRPr lang="en-NZ" dirty="0">
              <a:solidFill>
                <a:schemeClr val="tx1"/>
              </a:solidFill>
            </a:endParaRPr>
          </a:p>
        </p:txBody>
      </p:sp>
      <p:sp>
        <p:nvSpPr>
          <p:cNvPr id="11" name="Rounded Rectangle 10"/>
          <p:cNvSpPr/>
          <p:nvPr/>
        </p:nvSpPr>
        <p:spPr>
          <a:xfrm>
            <a:off x="4572000" y="3429000"/>
            <a:ext cx="1371600" cy="8382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Choice</a:t>
            </a:r>
            <a:endParaRPr lang="en-NZ" dirty="0">
              <a:solidFill>
                <a:schemeClr val="tx1"/>
              </a:solidFill>
            </a:endParaRPr>
          </a:p>
        </p:txBody>
      </p:sp>
      <p:sp>
        <p:nvSpPr>
          <p:cNvPr id="12" name="Rounded Rectangle 11"/>
          <p:cNvSpPr/>
          <p:nvPr/>
        </p:nvSpPr>
        <p:spPr>
          <a:xfrm>
            <a:off x="3810000" y="2438400"/>
            <a:ext cx="1371600" cy="8382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Sequence</a:t>
            </a:r>
            <a:endParaRPr lang="en-NZ" dirty="0">
              <a:solidFill>
                <a:schemeClr val="tx1"/>
              </a:solidFill>
            </a:endParaRPr>
          </a:p>
        </p:txBody>
      </p:sp>
      <p:cxnSp>
        <p:nvCxnSpPr>
          <p:cNvPr id="14" name="Straight Arrow Connector 13"/>
          <p:cNvCxnSpPr>
            <a:stCxn id="12" idx="2"/>
            <a:endCxn id="10" idx="0"/>
          </p:cNvCxnSpPr>
          <p:nvPr/>
        </p:nvCxnSpPr>
        <p:spPr>
          <a:xfrm rot="5400000">
            <a:off x="4038600" y="2971800"/>
            <a:ext cx="152400" cy="7620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a:endCxn id="11" idx="0"/>
          </p:cNvCxnSpPr>
          <p:nvPr/>
        </p:nvCxnSpPr>
        <p:spPr>
          <a:xfrm rot="16200000" flipH="1">
            <a:off x="4800600" y="2971800"/>
            <a:ext cx="152400" cy="7620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6" idx="0"/>
          </p:cNvCxnSpPr>
          <p:nvPr/>
        </p:nvCxnSpPr>
        <p:spPr>
          <a:xfrm rot="5400000">
            <a:off x="2895600" y="3657600"/>
            <a:ext cx="228600" cy="14478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7" idx="0"/>
          </p:cNvCxnSpPr>
          <p:nvPr/>
        </p:nvCxnSpPr>
        <p:spPr>
          <a:xfrm rot="5400000">
            <a:off x="3613150" y="4375150"/>
            <a:ext cx="228600" cy="127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8" idx="0"/>
          </p:cNvCxnSpPr>
          <p:nvPr/>
        </p:nvCxnSpPr>
        <p:spPr>
          <a:xfrm rot="5400000">
            <a:off x="5143500" y="4381500"/>
            <a:ext cx="2286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9" idx="0"/>
          </p:cNvCxnSpPr>
          <p:nvPr/>
        </p:nvCxnSpPr>
        <p:spPr>
          <a:xfrm rot="16200000" flipH="1">
            <a:off x="5943600" y="3581400"/>
            <a:ext cx="228600" cy="16002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723900" y="5715000"/>
            <a:ext cx="7696200" cy="533400"/>
          </a:xfrm>
          <a:prstGeom prst="rect">
            <a:avLst/>
          </a:prstGeom>
          <a:solidFill>
            <a:schemeClr val="accent6">
              <a:lumMod val="20000"/>
              <a:lumOff val="80000"/>
            </a:schemeClr>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2400" b="1" i="0" u="none" strike="noStrike" kern="1200" cap="none" spc="0" normalizeH="0" baseline="0" noProof="0" dirty="0" smtClean="0">
                <a:ln>
                  <a:noFill/>
                </a:ln>
                <a:solidFill>
                  <a:schemeClr val="tx1"/>
                </a:solidFill>
                <a:effectLst/>
                <a:uLnTx/>
                <a:uFillTx/>
                <a:latin typeface="+mn-lt"/>
                <a:ea typeface="+mn-ea"/>
                <a:cs typeface="+mn-cs"/>
              </a:rPr>
              <a:t>Limitation:</a:t>
            </a:r>
            <a:r>
              <a:rPr kumimoji="0" lang="en-NZ"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NZ" sz="2400" b="0" i="0" u="none" strike="noStrike" kern="1200" cap="none" spc="0" normalizeH="0" noProof="0" dirty="0" smtClean="0">
                <a:ln>
                  <a:noFill/>
                </a:ln>
                <a:solidFill>
                  <a:schemeClr val="tx1"/>
                </a:solidFill>
                <a:effectLst/>
                <a:uLnTx/>
                <a:uFillTx/>
                <a:latin typeface="+mn-lt"/>
                <a:ea typeface="+mn-ea"/>
                <a:cs typeface="+mn-cs"/>
              </a:rPr>
              <a:t> difficult to check connections between services.  </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a:t>
            </a:r>
            <a:r>
              <a:rPr lang="en-NZ" sz="3200" b="1" dirty="0" err="1" smtClean="0"/>
              <a:t>GraphEvol</a:t>
            </a:r>
            <a:r>
              <a:rPr lang="en-NZ" sz="3200" b="1" dirty="0" smtClean="0"/>
              <a:t> with Branches</a:t>
            </a:r>
            <a:endParaRPr lang="en-NZ" sz="3200" b="1" dirty="0"/>
          </a:p>
        </p:txBody>
      </p:sp>
      <p:sp>
        <p:nvSpPr>
          <p:cNvPr id="3" name="Content Placeholder 2"/>
          <p:cNvSpPr>
            <a:spLocks noGrp="1"/>
          </p:cNvSpPr>
          <p:nvPr>
            <p:ph idx="1"/>
          </p:nvPr>
        </p:nvSpPr>
        <p:spPr>
          <a:xfrm>
            <a:off x="457200" y="1371600"/>
            <a:ext cx="8229600" cy="533400"/>
          </a:xfrm>
        </p:spPr>
        <p:txBody>
          <a:bodyPr>
            <a:normAutofit/>
          </a:bodyPr>
          <a:lstStyle/>
          <a:p>
            <a:pPr marL="0" indent="0">
              <a:buNone/>
            </a:pPr>
            <a:r>
              <a:rPr lang="en-NZ" sz="2400" dirty="0" smtClean="0"/>
              <a:t>Compositions are represented directly as graphs:</a:t>
            </a:r>
          </a:p>
          <a:p>
            <a:pPr marL="0" indent="0">
              <a:buNone/>
            </a:pPr>
            <a:endParaRPr lang="en-NZ" sz="2400" dirty="0" smtClean="0"/>
          </a:p>
          <a:p>
            <a:pPr marL="0" indent="0">
              <a:buNone/>
            </a:pPr>
            <a:endParaRPr lang="en-NZ"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7</a:t>
            </a:fld>
            <a:endParaRPr lang="en-US" sz="1600" b="1" dirty="0">
              <a:solidFill>
                <a:schemeClr val="tx1"/>
              </a:solidFill>
            </a:endParaRPr>
          </a:p>
        </p:txBody>
      </p:sp>
      <p:sp>
        <p:nvSpPr>
          <p:cNvPr id="20" name="Rounded Rectangle 19"/>
          <p:cNvSpPr/>
          <p:nvPr/>
        </p:nvSpPr>
        <p:spPr>
          <a:xfrm>
            <a:off x="2933700" y="2971800"/>
            <a:ext cx="1219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Search</a:t>
            </a:r>
          </a:p>
          <a:p>
            <a:pPr algn="ctr"/>
            <a:r>
              <a:rPr lang="en-NZ" dirty="0" smtClean="0">
                <a:solidFill>
                  <a:schemeClr val="tx1"/>
                </a:solidFill>
              </a:rPr>
              <a:t>Book</a:t>
            </a:r>
            <a:endParaRPr lang="en-NZ" dirty="0">
              <a:solidFill>
                <a:schemeClr val="tx1"/>
              </a:solidFill>
            </a:endParaRPr>
          </a:p>
        </p:txBody>
      </p:sp>
      <p:sp>
        <p:nvSpPr>
          <p:cNvPr id="22" name="Rounded Rectangle 21"/>
          <p:cNvSpPr/>
          <p:nvPr/>
        </p:nvSpPr>
        <p:spPr>
          <a:xfrm>
            <a:off x="2895600" y="4495800"/>
            <a:ext cx="12954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Shipping</a:t>
            </a:r>
          </a:p>
          <a:p>
            <a:pPr algn="ctr"/>
            <a:r>
              <a:rPr lang="en-NZ" dirty="0" smtClean="0">
                <a:solidFill>
                  <a:schemeClr val="tx1"/>
                </a:solidFill>
              </a:rPr>
              <a:t>Full</a:t>
            </a:r>
            <a:endParaRPr lang="en-NZ" dirty="0">
              <a:solidFill>
                <a:schemeClr val="tx1"/>
              </a:solidFill>
            </a:endParaRPr>
          </a:p>
        </p:txBody>
      </p:sp>
      <p:sp>
        <p:nvSpPr>
          <p:cNvPr id="24" name="Rounded Rectangle 23"/>
          <p:cNvSpPr/>
          <p:nvPr/>
        </p:nvSpPr>
        <p:spPr>
          <a:xfrm>
            <a:off x="4876800" y="2971800"/>
            <a:ext cx="13716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Validate</a:t>
            </a:r>
          </a:p>
          <a:p>
            <a:pPr algn="ctr"/>
            <a:r>
              <a:rPr lang="en-NZ" dirty="0" smtClean="0">
                <a:solidFill>
                  <a:schemeClr val="tx1"/>
                </a:solidFill>
              </a:rPr>
              <a:t>Address</a:t>
            </a:r>
            <a:endParaRPr lang="en-NZ" dirty="0">
              <a:solidFill>
                <a:schemeClr val="tx1"/>
              </a:solidFill>
            </a:endParaRPr>
          </a:p>
        </p:txBody>
      </p:sp>
      <p:sp>
        <p:nvSpPr>
          <p:cNvPr id="27" name="Rounded Rectangle 26"/>
          <p:cNvSpPr/>
          <p:nvPr/>
        </p:nvSpPr>
        <p:spPr>
          <a:xfrm>
            <a:off x="4876800" y="4495800"/>
            <a:ext cx="13716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Shipping</a:t>
            </a:r>
          </a:p>
          <a:p>
            <a:pPr algn="ctr"/>
            <a:r>
              <a:rPr lang="en-NZ" dirty="0" smtClean="0">
                <a:solidFill>
                  <a:schemeClr val="tx1"/>
                </a:solidFill>
              </a:rPr>
              <a:t>Instalments</a:t>
            </a:r>
            <a:endParaRPr lang="en-NZ" dirty="0">
              <a:solidFill>
                <a:schemeClr val="tx1"/>
              </a:solidFill>
            </a:endParaRPr>
          </a:p>
        </p:txBody>
      </p:sp>
      <p:cxnSp>
        <p:nvCxnSpPr>
          <p:cNvPr id="29" name="Straight Arrow Connector 28"/>
          <p:cNvCxnSpPr>
            <a:stCxn id="20" idx="2"/>
            <a:endCxn id="17" idx="0"/>
          </p:cNvCxnSpPr>
          <p:nvPr/>
        </p:nvCxnSpPr>
        <p:spPr>
          <a:xfrm rot="16200000" flipH="1">
            <a:off x="3876476" y="3476823"/>
            <a:ext cx="361950" cy="1028303"/>
          </a:xfrm>
          <a:prstGeom prst="bentConnector3">
            <a:avLst>
              <a:gd name="adj1" fmla="val 50000"/>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2"/>
            <a:endCxn id="17" idx="0"/>
          </p:cNvCxnSpPr>
          <p:nvPr/>
        </p:nvCxnSpPr>
        <p:spPr>
          <a:xfrm rot="5400000">
            <a:off x="4886127" y="3495477"/>
            <a:ext cx="361950" cy="990997"/>
          </a:xfrm>
          <a:prstGeom prst="bentConnector3">
            <a:avLst>
              <a:gd name="adj1" fmla="val 50000"/>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114800" y="2133600"/>
            <a:ext cx="914400" cy="4572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Start</a:t>
            </a:r>
            <a:endParaRPr lang="en-NZ" dirty="0">
              <a:solidFill>
                <a:schemeClr val="tx1"/>
              </a:solidFill>
            </a:endParaRPr>
          </a:p>
        </p:txBody>
      </p:sp>
      <p:sp>
        <p:nvSpPr>
          <p:cNvPr id="34" name="Oval 33"/>
          <p:cNvSpPr/>
          <p:nvPr/>
        </p:nvSpPr>
        <p:spPr>
          <a:xfrm>
            <a:off x="3086100" y="5710378"/>
            <a:ext cx="914400" cy="4572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End</a:t>
            </a:r>
            <a:r>
              <a:rPr lang="en-NZ" baseline="-25000" dirty="0" smtClean="0">
                <a:solidFill>
                  <a:schemeClr val="tx1"/>
                </a:solidFill>
              </a:rPr>
              <a:t>1</a:t>
            </a:r>
            <a:endParaRPr lang="en-NZ" baseline="-25000" dirty="0">
              <a:solidFill>
                <a:schemeClr val="tx1"/>
              </a:solidFill>
            </a:endParaRPr>
          </a:p>
        </p:txBody>
      </p:sp>
      <p:cxnSp>
        <p:nvCxnSpPr>
          <p:cNvPr id="36" name="Straight Arrow Connector 35"/>
          <p:cNvCxnSpPr>
            <a:stCxn id="33" idx="3"/>
            <a:endCxn id="20" idx="0"/>
          </p:cNvCxnSpPr>
          <p:nvPr/>
        </p:nvCxnSpPr>
        <p:spPr>
          <a:xfrm rot="5400000">
            <a:off x="3672029" y="2395117"/>
            <a:ext cx="447955" cy="705411"/>
          </a:xfrm>
          <a:prstGeom prst="bentConnector3">
            <a:avLst>
              <a:gd name="adj1" fmla="val 50000"/>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5"/>
            <a:endCxn id="24" idx="0"/>
          </p:cNvCxnSpPr>
          <p:nvPr/>
        </p:nvCxnSpPr>
        <p:spPr>
          <a:xfrm rot="16200000" flipH="1">
            <a:off x="5004967" y="2414166"/>
            <a:ext cx="447955" cy="667311"/>
          </a:xfrm>
          <a:prstGeom prst="bentConnector3">
            <a:avLst>
              <a:gd name="adj1" fmla="val 50000"/>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2" idx="2"/>
            <a:endCxn id="34" idx="0"/>
          </p:cNvCxnSpPr>
          <p:nvPr/>
        </p:nvCxnSpPr>
        <p:spPr>
          <a:xfrm>
            <a:off x="3543300" y="5334000"/>
            <a:ext cx="0" cy="37637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2"/>
            <a:endCxn id="26" idx="0"/>
          </p:cNvCxnSpPr>
          <p:nvPr/>
        </p:nvCxnSpPr>
        <p:spPr>
          <a:xfrm>
            <a:off x="5562600" y="5334000"/>
            <a:ext cx="0" cy="37637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94949" y="4171950"/>
            <a:ext cx="553308" cy="323850"/>
          </a:xfrm>
          <a:prstGeom prst="diamond">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C</a:t>
            </a:r>
            <a:endParaRPr lang="en-AU" b="1" dirty="0">
              <a:solidFill>
                <a:sysClr val="windowText" lastClr="000000"/>
              </a:solidFill>
            </a:endParaRPr>
          </a:p>
        </p:txBody>
      </p:sp>
      <p:cxnSp>
        <p:nvCxnSpPr>
          <p:cNvPr id="21" name="Straight Arrow Connector 20"/>
          <p:cNvCxnSpPr>
            <a:stCxn id="17" idx="1"/>
            <a:endCxn id="22" idx="0"/>
          </p:cNvCxnSpPr>
          <p:nvPr/>
        </p:nvCxnSpPr>
        <p:spPr>
          <a:xfrm rot="10800000" flipV="1">
            <a:off x="3543301" y="4333874"/>
            <a:ext cx="751649" cy="161925"/>
          </a:xfrm>
          <a:prstGeom prst="bentConnector2">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0"/>
          <p:cNvCxnSpPr>
            <a:stCxn id="17" idx="3"/>
            <a:endCxn id="27" idx="0"/>
          </p:cNvCxnSpPr>
          <p:nvPr/>
        </p:nvCxnSpPr>
        <p:spPr>
          <a:xfrm>
            <a:off x="4848257" y="4333875"/>
            <a:ext cx="714343" cy="161925"/>
          </a:xfrm>
          <a:prstGeom prst="bentConnector2">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105400" y="5710378"/>
            <a:ext cx="914400" cy="4572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End</a:t>
            </a:r>
            <a:r>
              <a:rPr lang="en-NZ" baseline="-25000" dirty="0" smtClean="0">
                <a:solidFill>
                  <a:schemeClr val="tx1"/>
                </a:solidFill>
              </a:rPr>
              <a:t>2</a:t>
            </a:r>
            <a:endParaRPr lang="en-NZ" baseline="-250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The </a:t>
            </a:r>
            <a:r>
              <a:rPr lang="en-NZ" sz="3200" b="1" dirty="0" err="1" smtClean="0"/>
              <a:t>GraphEvol</a:t>
            </a:r>
            <a:r>
              <a:rPr lang="en-NZ" sz="3200" b="1" dirty="0" smtClean="0"/>
              <a:t> Process</a:t>
            </a:r>
            <a:endParaRPr lang="en-NZ" sz="3200" b="1" dirty="0"/>
          </a:p>
        </p:txBody>
      </p:sp>
      <p:sp>
        <p:nvSpPr>
          <p:cNvPr id="3" name="Content Placeholder 2"/>
          <p:cNvSpPr>
            <a:spLocks noGrp="1"/>
          </p:cNvSpPr>
          <p:nvPr>
            <p:ph idx="1"/>
          </p:nvPr>
        </p:nvSpPr>
        <p:spPr>
          <a:xfrm>
            <a:off x="457200" y="1905000"/>
            <a:ext cx="8229600" cy="3962400"/>
          </a:xfrm>
          <a:solidFill>
            <a:schemeClr val="bg1"/>
          </a:solidFill>
          <a:ln w="19050">
            <a:solidFill>
              <a:schemeClr val="tx1"/>
            </a:solidFill>
          </a:ln>
        </p:spPr>
        <p:txBody>
          <a:bodyPr>
            <a:normAutofit/>
          </a:bodyPr>
          <a:lstStyle/>
          <a:p>
            <a:pPr marL="457200" indent="-457200">
              <a:buFont typeface="+mj-lt"/>
              <a:buAutoNum type="arabicPeriod"/>
            </a:pPr>
            <a:r>
              <a:rPr lang="en-NZ" sz="2400" b="1" dirty="0" smtClean="0"/>
              <a:t> </a:t>
            </a:r>
            <a:r>
              <a:rPr lang="en-NZ" sz="2400" dirty="0" smtClean="0"/>
              <a:t>Initialise the population using graph-building algorithm.</a:t>
            </a:r>
          </a:p>
          <a:p>
            <a:pPr marL="457200" indent="-457200">
              <a:buFont typeface="+mj-lt"/>
              <a:buAutoNum type="arabicPeriod"/>
            </a:pPr>
            <a:r>
              <a:rPr lang="en-NZ" sz="2400" b="1" dirty="0" smtClean="0"/>
              <a:t> </a:t>
            </a:r>
            <a:r>
              <a:rPr lang="en-NZ" sz="2400" dirty="0" smtClean="0"/>
              <a:t>Evaluate the fitness of the initialised population.</a:t>
            </a:r>
          </a:p>
          <a:p>
            <a:pPr marL="457200" indent="-457200">
              <a:buNone/>
            </a:pPr>
            <a:r>
              <a:rPr lang="en-NZ" sz="2400" b="1" dirty="0" smtClean="0"/>
              <a:t>while</a:t>
            </a:r>
            <a:r>
              <a:rPr lang="en-NZ" sz="2400" dirty="0" smtClean="0"/>
              <a:t> </a:t>
            </a:r>
            <a:r>
              <a:rPr lang="en-NZ" sz="2400" i="1" dirty="0" smtClean="0"/>
              <a:t>max. generations not met</a:t>
            </a:r>
            <a:r>
              <a:rPr lang="en-NZ" sz="2400" dirty="0" smtClean="0"/>
              <a:t> </a:t>
            </a:r>
            <a:r>
              <a:rPr lang="en-NZ" sz="2400" b="1" dirty="0" smtClean="0"/>
              <a:t>do</a:t>
            </a:r>
          </a:p>
          <a:p>
            <a:pPr marL="1080000" indent="-457200">
              <a:buFont typeface="+mj-lt"/>
              <a:buAutoNum type="arabicPeriod" startAt="3"/>
            </a:pPr>
            <a:r>
              <a:rPr lang="en-NZ" sz="2400" b="1" dirty="0" smtClean="0"/>
              <a:t> </a:t>
            </a:r>
            <a:r>
              <a:rPr lang="en-NZ" sz="2400" dirty="0" smtClean="0"/>
              <a:t>Select the fittest candidates for reproduction.</a:t>
            </a:r>
          </a:p>
          <a:p>
            <a:pPr marL="1080000" indent="-457200">
              <a:buFont typeface="+mj-lt"/>
              <a:buAutoNum type="arabicPeriod" startAt="3"/>
            </a:pPr>
            <a:r>
              <a:rPr lang="en-NZ" sz="2400" b="1" dirty="0" smtClean="0"/>
              <a:t> </a:t>
            </a:r>
            <a:r>
              <a:rPr lang="en-NZ" sz="2400" dirty="0" smtClean="0"/>
              <a:t>Perform mutation and crossover on the selected candidates, generating offspring.</a:t>
            </a:r>
          </a:p>
          <a:p>
            <a:pPr marL="1080000" indent="-457200">
              <a:buFont typeface="+mj-lt"/>
              <a:buAutoNum type="arabicPeriod" startAt="3"/>
            </a:pPr>
            <a:r>
              <a:rPr lang="en-NZ" sz="2400" b="1" dirty="0" smtClean="0"/>
              <a:t> </a:t>
            </a:r>
            <a:r>
              <a:rPr lang="en-NZ" sz="2400" dirty="0" smtClean="0"/>
              <a:t>Evaluate the fitness of the new graph individuals.</a:t>
            </a:r>
          </a:p>
          <a:p>
            <a:pPr marL="1080000" indent="-457200">
              <a:buFont typeface="+mj-lt"/>
              <a:buAutoNum type="arabicPeriod" startAt="3"/>
            </a:pPr>
            <a:r>
              <a:rPr lang="en-NZ" sz="2400" b="1" dirty="0" smtClean="0"/>
              <a:t> </a:t>
            </a:r>
            <a:r>
              <a:rPr lang="en-NZ" sz="2400" dirty="0" smtClean="0"/>
              <a:t>Replace the lowest-fitness individuals in the population with the new graph individuals.</a:t>
            </a:r>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prstClr val="black"/>
                </a:solidFill>
              </a:rPr>
              <a:pPr/>
              <a:t>8</a:t>
            </a:fld>
            <a:endParaRPr lang="en-US" sz="1600" b="1" dirty="0">
              <a:solidFill>
                <a:prstClr val="black"/>
              </a:solidFill>
            </a:endParaRPr>
          </a:p>
        </p:txBody>
      </p:sp>
    </p:spTree>
    <p:extLst>
      <p:ext uri="{BB962C8B-B14F-4D97-AF65-F5344CB8AC3E}">
        <p14:creationId xmlns:p14="http://schemas.microsoft.com/office/powerpoint/2010/main" val="2477916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3223</Words>
  <Application>Microsoft Office PowerPoint</Application>
  <PresentationFormat>On-screen Show (4:3)</PresentationFormat>
  <Paragraphs>371</Paragraphs>
  <Slides>17</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Wingdings</vt:lpstr>
      <vt:lpstr>Office Theme</vt:lpstr>
      <vt:lpstr>Visio</vt:lpstr>
      <vt:lpstr> Handling Branched Web Service Composition with a QoS-Aware Graph-based Method</vt:lpstr>
      <vt:lpstr> Service-Oriented Computing</vt:lpstr>
      <vt:lpstr> Web Service Composition</vt:lpstr>
      <vt:lpstr> Quality of Service (QoS)</vt:lpstr>
      <vt:lpstr> The Aspects of Service Composition</vt:lpstr>
      <vt:lpstr> Existing Composition Approaches</vt:lpstr>
      <vt:lpstr> Genetic Programming Approaches</vt:lpstr>
      <vt:lpstr> GraphEvol with Branches</vt:lpstr>
      <vt:lpstr> The GraphEvol Process</vt:lpstr>
      <vt:lpstr> Graph-Building Algorithm</vt:lpstr>
      <vt:lpstr> Mutation</vt:lpstr>
      <vt:lpstr> Crossover</vt:lpstr>
      <vt:lpstr> Fitness Calculation</vt:lpstr>
      <vt:lpstr> Experiments</vt:lpstr>
      <vt:lpstr> Results</vt:lpstr>
      <vt:lpstr> 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GraphEvol: A Graph Evolution Technique for Web Service Composition</dc:title>
  <dc:creator>Alex</dc:creator>
  <cp:lastModifiedBy>Alexandre Sawczuk Da Silva</cp:lastModifiedBy>
  <cp:revision>271</cp:revision>
  <cp:lastPrinted>2015-08-21T02:47:16Z</cp:lastPrinted>
  <dcterms:created xsi:type="dcterms:W3CDTF">2006-08-16T00:00:00Z</dcterms:created>
  <dcterms:modified xsi:type="dcterms:W3CDTF">2016-08-21T22:16:47Z</dcterms:modified>
</cp:coreProperties>
</file>