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1"/>
  </p:notesMasterIdLst>
  <p:handoutMasterIdLst>
    <p:handoutMasterId r:id="rId22"/>
  </p:handoutMasterIdLst>
  <p:sldIdLst>
    <p:sldId id="256" r:id="rId2"/>
    <p:sldId id="257" r:id="rId3"/>
    <p:sldId id="259" r:id="rId4"/>
    <p:sldId id="270" r:id="rId5"/>
    <p:sldId id="258" r:id="rId6"/>
    <p:sldId id="271" r:id="rId7"/>
    <p:sldId id="260" r:id="rId8"/>
    <p:sldId id="261" r:id="rId9"/>
    <p:sldId id="262" r:id="rId10"/>
    <p:sldId id="263" r:id="rId11"/>
    <p:sldId id="264" r:id="rId12"/>
    <p:sldId id="266" r:id="rId13"/>
    <p:sldId id="267" r:id="rId14"/>
    <p:sldId id="268" r:id="rId15"/>
    <p:sldId id="269" r:id="rId16"/>
    <p:sldId id="274" r:id="rId17"/>
    <p:sldId id="265" r:id="rId18"/>
    <p:sldId id="272" r:id="rId19"/>
    <p:sldId id="275" r:id="rId20"/>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55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370" autoAdjust="0"/>
    <p:restoredTop sz="72000" autoAdjust="0"/>
  </p:normalViewPr>
  <p:slideViewPr>
    <p:cSldViewPr>
      <p:cViewPr varScale="1">
        <p:scale>
          <a:sx n="76" d="100"/>
          <a:sy n="76" d="100"/>
        </p:scale>
        <p:origin x="-247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2944813" cy="49561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48102" y="2"/>
            <a:ext cx="2944813" cy="495618"/>
          </a:xfrm>
          <a:prstGeom prst="rect">
            <a:avLst/>
          </a:prstGeom>
        </p:spPr>
        <p:txBody>
          <a:bodyPr vert="horz" lIns="91440" tIns="45720" rIns="91440" bIns="45720" rtlCol="0"/>
          <a:lstStyle>
            <a:lvl1pPr algn="r">
              <a:defRPr sz="1200"/>
            </a:lvl1pPr>
          </a:lstStyle>
          <a:p>
            <a:fld id="{1DCE16C4-DB25-4BE0-A5E3-60BE05747A29}" type="datetimeFigureOut">
              <a:rPr lang="en-NZ" smtClean="0"/>
              <a:t>12/12/2014</a:t>
            </a:fld>
            <a:endParaRPr lang="en-NZ"/>
          </a:p>
        </p:txBody>
      </p:sp>
      <p:sp>
        <p:nvSpPr>
          <p:cNvPr id="4" name="Footer Placeholder 3"/>
          <p:cNvSpPr>
            <a:spLocks noGrp="1"/>
          </p:cNvSpPr>
          <p:nvPr>
            <p:ph type="ftr" sz="quarter" idx="2"/>
          </p:nvPr>
        </p:nvSpPr>
        <p:spPr>
          <a:xfrm>
            <a:off x="2" y="9408800"/>
            <a:ext cx="2944813" cy="495618"/>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48102" y="9408800"/>
            <a:ext cx="2944813" cy="495618"/>
          </a:xfrm>
          <a:prstGeom prst="rect">
            <a:avLst/>
          </a:prstGeom>
        </p:spPr>
        <p:txBody>
          <a:bodyPr vert="horz" lIns="91440" tIns="45720" rIns="91440" bIns="45720" rtlCol="0" anchor="b"/>
          <a:lstStyle>
            <a:lvl1pPr algn="r">
              <a:defRPr sz="1200"/>
            </a:lvl1pPr>
          </a:lstStyle>
          <a:p>
            <a:fld id="{DDC9AC48-F136-408F-AA77-EE3B2E3DB25F}" type="slidenum">
              <a:rPr lang="en-NZ" smtClean="0"/>
              <a:t>‹#›</a:t>
            </a:fld>
            <a:endParaRPr lang="en-NZ"/>
          </a:p>
        </p:txBody>
      </p:sp>
    </p:spTree>
    <p:extLst>
      <p:ext uri="{BB962C8B-B14F-4D97-AF65-F5344CB8AC3E}">
        <p14:creationId xmlns:p14="http://schemas.microsoft.com/office/powerpoint/2010/main" val="1334335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4283" cy="4953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48647" y="1"/>
            <a:ext cx="2944283" cy="495300"/>
          </a:xfrm>
          <a:prstGeom prst="rect">
            <a:avLst/>
          </a:prstGeom>
        </p:spPr>
        <p:txBody>
          <a:bodyPr vert="horz" lIns="91440" tIns="45720" rIns="91440" bIns="45720" rtlCol="0"/>
          <a:lstStyle>
            <a:lvl1pPr algn="r">
              <a:defRPr sz="1200"/>
            </a:lvl1pPr>
          </a:lstStyle>
          <a:p>
            <a:fld id="{9215B512-164E-4C32-9755-027FDF4808EE}" type="datetimeFigureOut">
              <a:rPr lang="en-NZ" smtClean="0"/>
              <a:t>12/12/2014</a:t>
            </a:fld>
            <a:endParaRPr lang="en-NZ"/>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450" y="4705351"/>
            <a:ext cx="5435600" cy="44577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2" y="9408981"/>
            <a:ext cx="2944283" cy="4953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48647" y="9408981"/>
            <a:ext cx="2944283" cy="495300"/>
          </a:xfrm>
          <a:prstGeom prst="rect">
            <a:avLst/>
          </a:prstGeom>
        </p:spPr>
        <p:txBody>
          <a:bodyPr vert="horz" lIns="91440" tIns="45720" rIns="91440" bIns="45720" rtlCol="0" anchor="b"/>
          <a:lstStyle>
            <a:lvl1pPr algn="r">
              <a:defRPr sz="1200"/>
            </a:lvl1pPr>
          </a:lstStyle>
          <a:p>
            <a:fld id="{80F19987-605A-4370-BF4F-F8D5B936A691}" type="slidenum">
              <a:rPr lang="en-NZ" smtClean="0"/>
              <a:t>‹#›</a:t>
            </a:fld>
            <a:endParaRPr lang="en-NZ"/>
          </a:p>
        </p:txBody>
      </p:sp>
    </p:spTree>
    <p:extLst>
      <p:ext uri="{BB962C8B-B14F-4D97-AF65-F5344CB8AC3E}">
        <p14:creationId xmlns:p14="http://schemas.microsoft.com/office/powerpoint/2010/main" val="3804145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Good </a:t>
            </a:r>
            <a:r>
              <a:rPr lang="en-US" smtClean="0"/>
              <a:t>morning!</a:t>
            </a:r>
            <a:r>
              <a:rPr lang="en-US" baseline="0" smtClean="0"/>
              <a:t> </a:t>
            </a:r>
            <a:r>
              <a:rPr lang="en-US" baseline="0" dirty="0" smtClean="0"/>
              <a:t>My name is Alex and today I am going to talk about our work on a GP approach to quality-aware web service composition and selection.</a:t>
            </a:r>
            <a:endParaRPr lang="en-NZ" dirty="0"/>
          </a:p>
        </p:txBody>
      </p:sp>
      <p:sp>
        <p:nvSpPr>
          <p:cNvPr id="4" name="Slide Number Placeholder 3"/>
          <p:cNvSpPr>
            <a:spLocks noGrp="1"/>
          </p:cNvSpPr>
          <p:nvPr>
            <p:ph type="sldNum" sz="quarter" idx="10"/>
          </p:nvPr>
        </p:nvSpPr>
        <p:spPr/>
        <p:txBody>
          <a:bodyPr/>
          <a:lstStyle/>
          <a:p>
            <a:fld id="{80F19987-605A-4370-BF4F-F8D5B936A691}" type="slidenum">
              <a:rPr lang="en-NZ" smtClean="0"/>
              <a:t>0</a:t>
            </a:fld>
            <a:endParaRPr lang="en-NZ"/>
          </a:p>
        </p:txBody>
      </p:sp>
    </p:spTree>
    <p:extLst>
      <p:ext uri="{BB962C8B-B14F-4D97-AF65-F5344CB8AC3E}">
        <p14:creationId xmlns:p14="http://schemas.microsoft.com/office/powerpoint/2010/main" val="1481397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tested this approach by comparing it with two PSO techniques,</a:t>
            </a:r>
            <a:r>
              <a:rPr lang="en-US" baseline="0" dirty="0" smtClean="0"/>
              <a:t> both of which always produce functionally correct results. Greedy-based PSO a semi-automated technique, so a workflow is preselected to be </a:t>
            </a:r>
            <a:r>
              <a:rPr lang="en-US" baseline="0" dirty="0" err="1" smtClean="0"/>
              <a:t>optimised</a:t>
            </a:r>
            <a:r>
              <a:rPr lang="en-US" baseline="0" dirty="0" smtClean="0"/>
              <a:t>, and graph-based PSO is a fully automated technique, so the structure of the composition is also determined as it runs.</a:t>
            </a:r>
          </a:p>
          <a:p>
            <a:endParaRPr lang="en-US" baseline="0" dirty="0" smtClean="0"/>
          </a:p>
          <a:p>
            <a:r>
              <a:rPr lang="en-US" baseline="0" dirty="0" smtClean="0"/>
              <a:t>We used the </a:t>
            </a:r>
            <a:r>
              <a:rPr lang="en-US" baseline="0" dirty="0" err="1" smtClean="0"/>
              <a:t>QoS</a:t>
            </a:r>
            <a:r>
              <a:rPr lang="en-US" baseline="0" dirty="0" smtClean="0"/>
              <a:t> score function presented in the previous slide as the fitness function for these techniques.</a:t>
            </a:r>
          </a:p>
          <a:p>
            <a:endParaRPr lang="en-US" baseline="0" dirty="0" smtClean="0"/>
          </a:p>
          <a:p>
            <a:r>
              <a:rPr lang="en-US" baseline="0" dirty="0" smtClean="0"/>
              <a:t>The datasets used for the experiments were presented in previous works and are based on the QWS dataset, but with Quality of Service values added.</a:t>
            </a:r>
          </a:p>
          <a:p>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wish to compare it with other GP approaches but initially we did not. That is because in the GP approaches we found the fitness functions did not </a:t>
            </a:r>
            <a:r>
              <a:rPr lang="en-US" baseline="0" dirty="0" err="1" smtClean="0"/>
              <a:t>prioritise</a:t>
            </a:r>
            <a:r>
              <a:rPr lang="en-US" baseline="0" dirty="0" smtClean="0"/>
              <a:t> functionality over quality of service, while these PSO approaches do -- by virtue of always producing correct solutions).</a:t>
            </a:r>
          </a:p>
        </p:txBody>
      </p:sp>
      <p:sp>
        <p:nvSpPr>
          <p:cNvPr id="4" name="Slide Number Placeholder 3"/>
          <p:cNvSpPr>
            <a:spLocks noGrp="1"/>
          </p:cNvSpPr>
          <p:nvPr>
            <p:ph type="sldNum" sz="quarter" idx="10"/>
          </p:nvPr>
        </p:nvSpPr>
        <p:spPr/>
        <p:txBody>
          <a:bodyPr/>
          <a:lstStyle/>
          <a:p>
            <a:fld id="{80F19987-605A-4370-BF4F-F8D5B936A691}" type="slidenum">
              <a:rPr lang="en-NZ" smtClean="0"/>
              <a:t>9</a:t>
            </a:fld>
            <a:endParaRPr lang="en-NZ"/>
          </a:p>
        </p:txBody>
      </p:sp>
    </p:spTree>
    <p:extLst>
      <p:ext uri="{BB962C8B-B14F-4D97-AF65-F5344CB8AC3E}">
        <p14:creationId xmlns:p14="http://schemas.microsoft.com/office/powerpoint/2010/main" val="4279835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Results showed</a:t>
            </a:r>
            <a:r>
              <a:rPr lang="en-US" baseline="0" dirty="0" smtClean="0"/>
              <a:t> that the GP approach did not perform well in comparison to both GP approaches. In terms of execution time, GP took significantly longer for all datasets and failed to converge in a reasonable time for the two largest ones. In terms of fitness, it was either equivalent or inferior to the PSO approaches.</a:t>
            </a:r>
            <a:endParaRPr lang="en-NZ" dirty="0"/>
          </a:p>
        </p:txBody>
      </p:sp>
      <p:sp>
        <p:nvSpPr>
          <p:cNvPr id="4" name="Slide Number Placeholder 3"/>
          <p:cNvSpPr>
            <a:spLocks noGrp="1"/>
          </p:cNvSpPr>
          <p:nvPr>
            <p:ph type="sldNum" sz="quarter" idx="10"/>
          </p:nvPr>
        </p:nvSpPr>
        <p:spPr/>
        <p:txBody>
          <a:bodyPr/>
          <a:lstStyle/>
          <a:p>
            <a:fld id="{80F19987-605A-4370-BF4F-F8D5B936A691}" type="slidenum">
              <a:rPr lang="en-NZ" smtClean="0"/>
              <a:t>10</a:t>
            </a:fld>
            <a:endParaRPr lang="en-NZ"/>
          </a:p>
        </p:txBody>
      </p:sp>
    </p:spTree>
    <p:extLst>
      <p:ext uri="{BB962C8B-B14F-4D97-AF65-F5344CB8AC3E}">
        <p14:creationId xmlns:p14="http://schemas.microsoft.com/office/powerpoint/2010/main" val="1134007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Further</a:t>
            </a:r>
            <a:r>
              <a:rPr lang="en-US" baseline="0" dirty="0" smtClean="0"/>
              <a:t> investigation was carried out to find a better way to </a:t>
            </a:r>
            <a:r>
              <a:rPr lang="en-US" baseline="0" dirty="0" err="1" smtClean="0"/>
              <a:t>prioritise</a:t>
            </a:r>
            <a:r>
              <a:rPr lang="en-US" baseline="0" dirty="0" smtClean="0"/>
              <a:t> functional correctness.</a:t>
            </a:r>
          </a:p>
          <a:p>
            <a:endParaRPr lang="en-US" baseline="0" dirty="0" smtClean="0"/>
          </a:p>
          <a:p>
            <a:r>
              <a:rPr lang="en-US" baseline="0" dirty="0" smtClean="0"/>
              <a:t>An improved approach for GP was implemented. In this approach, the population is no longer </a:t>
            </a:r>
            <a:r>
              <a:rPr lang="en-US" baseline="0" dirty="0" err="1" smtClean="0"/>
              <a:t>initialised</a:t>
            </a:r>
            <a:r>
              <a:rPr lang="en-US" baseline="0" dirty="0" smtClean="0"/>
              <a:t> randomly. Instead, an algorithm is used to generate fully functional candidates. This correctness is then maintained throughout the generations by employing genetic operators that also enforce functionality constraints.</a:t>
            </a:r>
          </a:p>
          <a:p>
            <a:endParaRPr lang="en-US" baseline="0" dirty="0" smtClean="0"/>
          </a:p>
          <a:p>
            <a:r>
              <a:rPr lang="en-US" baseline="0" dirty="0" smtClean="0"/>
              <a:t>For example, consider the mutation operator. A </a:t>
            </a:r>
            <a:r>
              <a:rPr lang="en-US" baseline="0" dirty="0" err="1" smtClean="0"/>
              <a:t>subtree</a:t>
            </a:r>
            <a:r>
              <a:rPr lang="en-US" baseline="0" dirty="0" smtClean="0"/>
              <a:t> of a candidate is chosen to be mutated, and the input and output values of its root node are observed. The </a:t>
            </a:r>
            <a:r>
              <a:rPr lang="en-US" baseline="0" dirty="0" err="1" smtClean="0"/>
              <a:t>subtree</a:t>
            </a:r>
            <a:r>
              <a:rPr lang="en-US" baseline="0" dirty="0" smtClean="0"/>
              <a:t> generated to replace it must also be fully functional, and must produce the original outputs given the original inputs.</a:t>
            </a:r>
          </a:p>
          <a:p>
            <a:endParaRPr lang="en-NZ" dirty="0"/>
          </a:p>
        </p:txBody>
      </p:sp>
      <p:sp>
        <p:nvSpPr>
          <p:cNvPr id="4" name="Slide Number Placeholder 3"/>
          <p:cNvSpPr>
            <a:spLocks noGrp="1"/>
          </p:cNvSpPr>
          <p:nvPr>
            <p:ph type="sldNum" sz="quarter" idx="10"/>
          </p:nvPr>
        </p:nvSpPr>
        <p:spPr/>
        <p:txBody>
          <a:bodyPr/>
          <a:lstStyle/>
          <a:p>
            <a:fld id="{80F19987-605A-4370-BF4F-F8D5B936A691}" type="slidenum">
              <a:rPr lang="en-NZ" smtClean="0"/>
              <a:t>11</a:t>
            </a:fld>
            <a:endParaRPr lang="en-NZ"/>
          </a:p>
        </p:txBody>
      </p:sp>
    </p:spTree>
    <p:extLst>
      <p:ext uri="{BB962C8B-B14F-4D97-AF65-F5344CB8AC3E}">
        <p14:creationId xmlns:p14="http://schemas.microsoft.com/office/powerpoint/2010/main" val="1716464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Tests</a:t>
            </a:r>
            <a:r>
              <a:rPr lang="en-US" baseline="0" dirty="0" smtClean="0"/>
              <a:t> were re-run with the improved approach, and results were more </a:t>
            </a:r>
            <a:r>
              <a:rPr lang="en-US" baseline="0" dirty="0" err="1" smtClean="0"/>
              <a:t>favourable</a:t>
            </a:r>
            <a:r>
              <a:rPr lang="en-US" baseline="0" dirty="0" smtClean="0"/>
              <a:t> this time. The fitness of GP was roughly equivalent to the fitness of the PSO approaches for all datasets. The execution time for GP was still higher than for PSO, however it increased more gradually according to the size of the dataset.</a:t>
            </a:r>
          </a:p>
          <a:p>
            <a:endParaRPr lang="en-US" baseline="0" dirty="0" smtClean="0"/>
          </a:p>
          <a:p>
            <a:r>
              <a:rPr lang="en-US" baseline="0" dirty="0" smtClean="0"/>
              <a:t>Notably, the GP approach had a lower execution time than the graph-based PSO for the largest dataset. This potentially indicates that the graph-based approach is suitable for use with larger datasets.</a:t>
            </a:r>
            <a:endParaRPr lang="en-NZ" dirty="0"/>
          </a:p>
        </p:txBody>
      </p:sp>
      <p:sp>
        <p:nvSpPr>
          <p:cNvPr id="4" name="Slide Number Placeholder 3"/>
          <p:cNvSpPr>
            <a:spLocks noGrp="1"/>
          </p:cNvSpPr>
          <p:nvPr>
            <p:ph type="sldNum" sz="quarter" idx="10"/>
          </p:nvPr>
        </p:nvSpPr>
        <p:spPr/>
        <p:txBody>
          <a:bodyPr/>
          <a:lstStyle/>
          <a:p>
            <a:fld id="{80F19987-605A-4370-BF4F-F8D5B936A691}" type="slidenum">
              <a:rPr lang="en-NZ" smtClean="0"/>
              <a:t>12</a:t>
            </a:fld>
            <a:endParaRPr lang="en-NZ"/>
          </a:p>
        </p:txBody>
      </p:sp>
    </p:spTree>
    <p:extLst>
      <p:ext uri="{BB962C8B-B14F-4D97-AF65-F5344CB8AC3E}">
        <p14:creationId xmlns:p14="http://schemas.microsoft.com/office/powerpoint/2010/main" val="1342503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aim of this work was to propose</a:t>
            </a:r>
            <a:r>
              <a:rPr lang="en-US" baseline="0" dirty="0" smtClean="0"/>
              <a:t> a GP approach for GP composition that took both functional correctness and quality of service into account, </a:t>
            </a:r>
            <a:r>
              <a:rPr lang="en-US" baseline="0" dirty="0" err="1" smtClean="0"/>
              <a:t>prioritising</a:t>
            </a:r>
            <a:r>
              <a:rPr lang="en-US" baseline="0" dirty="0" smtClean="0"/>
              <a:t> correctness over quality.</a:t>
            </a:r>
          </a:p>
          <a:p>
            <a:endParaRPr lang="en-US" baseline="0" dirty="0" smtClean="0"/>
          </a:p>
          <a:p>
            <a:r>
              <a:rPr lang="en-US" baseline="0" dirty="0" smtClean="0"/>
              <a:t>An initial approach was developed to achieve this objective, but it performed poorly. To address that, an improved GP approach was implemented. The performance of this improved GP was better than before, potentially indicating that it scales better than other approaches.</a:t>
            </a:r>
          </a:p>
          <a:p>
            <a:endParaRPr lang="en-US" baseline="0" dirty="0" smtClean="0"/>
          </a:p>
          <a:p>
            <a:r>
              <a:rPr lang="en-US" dirty="0" smtClean="0"/>
              <a:t>For future work we should </a:t>
            </a:r>
            <a:r>
              <a:rPr lang="en-US" baseline="0" dirty="0" smtClean="0"/>
              <a:t>test the improved approach with larger datasets to ascertain whether it actually scales well.</a:t>
            </a:r>
          </a:p>
          <a:p>
            <a:endParaRPr lang="en-US" baseline="0" dirty="0" smtClean="0"/>
          </a:p>
          <a:p>
            <a:r>
              <a:rPr lang="en-US" baseline="0" dirty="0" smtClean="0"/>
              <a:t>Another possibility is to investigate the use of multi-objective techniques to evolve solutions using functional correctness as one objective and Quality of Service measurements as the other. (This was not done this time because the focus was on getting a single solution, as opposed to a set of solutions).</a:t>
            </a:r>
            <a:endParaRPr lang="en-NZ" dirty="0" smtClean="0"/>
          </a:p>
          <a:p>
            <a:endParaRPr lang="en-NZ" dirty="0"/>
          </a:p>
        </p:txBody>
      </p:sp>
      <p:sp>
        <p:nvSpPr>
          <p:cNvPr id="4" name="Slide Number Placeholder 3"/>
          <p:cNvSpPr>
            <a:spLocks noGrp="1"/>
          </p:cNvSpPr>
          <p:nvPr>
            <p:ph type="sldNum" sz="quarter" idx="10"/>
          </p:nvPr>
        </p:nvSpPr>
        <p:spPr/>
        <p:txBody>
          <a:bodyPr/>
          <a:lstStyle/>
          <a:p>
            <a:fld id="{80F19987-605A-4370-BF4F-F8D5B936A691}" type="slidenum">
              <a:rPr lang="en-NZ" smtClean="0"/>
              <a:t>13</a:t>
            </a:fld>
            <a:endParaRPr lang="en-NZ"/>
          </a:p>
        </p:txBody>
      </p:sp>
    </p:spTree>
    <p:extLst>
      <p:ext uri="{BB962C8B-B14F-4D97-AF65-F5344CB8AC3E}">
        <p14:creationId xmlns:p14="http://schemas.microsoft.com/office/powerpoint/2010/main" val="3876728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listening! Are there any questions?</a:t>
            </a:r>
            <a:endParaRPr lang="en-NZ" dirty="0"/>
          </a:p>
        </p:txBody>
      </p:sp>
      <p:sp>
        <p:nvSpPr>
          <p:cNvPr id="4" name="Slide Number Placeholder 3"/>
          <p:cNvSpPr>
            <a:spLocks noGrp="1"/>
          </p:cNvSpPr>
          <p:nvPr>
            <p:ph type="sldNum" sz="quarter" idx="10"/>
          </p:nvPr>
        </p:nvSpPr>
        <p:spPr/>
        <p:txBody>
          <a:bodyPr/>
          <a:lstStyle/>
          <a:p>
            <a:fld id="{80F19987-605A-4370-BF4F-F8D5B936A691}" type="slidenum">
              <a:rPr lang="en-NZ" smtClean="0"/>
              <a:t>14</a:t>
            </a:fld>
            <a:endParaRPr lang="en-NZ"/>
          </a:p>
        </p:txBody>
      </p:sp>
    </p:spTree>
    <p:extLst>
      <p:ext uri="{BB962C8B-B14F-4D97-AF65-F5344CB8AC3E}">
        <p14:creationId xmlns:p14="http://schemas.microsoft.com/office/powerpoint/2010/main" val="3202339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technique was run 50 independent times,</a:t>
            </a:r>
            <a:r>
              <a:rPr lang="en-US" baseline="0" dirty="0" smtClean="0"/>
              <a:t> and the weights in the </a:t>
            </a:r>
            <a:r>
              <a:rPr lang="en-US" baseline="0" dirty="0" err="1" smtClean="0"/>
              <a:t>QoS</a:t>
            </a:r>
            <a:r>
              <a:rPr lang="en-US" baseline="0" dirty="0" smtClean="0"/>
              <a:t> function were all set to 0.25.</a:t>
            </a:r>
          </a:p>
          <a:p>
            <a:endParaRPr lang="en-US" baseline="0" dirty="0" smtClean="0"/>
          </a:p>
          <a:p>
            <a:r>
              <a:rPr lang="en-US" baseline="0" dirty="0" smtClean="0"/>
              <a:t>For GP, a population size of 1000 was chosen (smaller populations were tested but the convergence was not satisfactory). The algorithm ran until a fully functional candidate was produced, and then for 50 more runs to allow for </a:t>
            </a:r>
            <a:r>
              <a:rPr lang="en-US" baseline="0" dirty="0" err="1" smtClean="0"/>
              <a:t>QoS</a:t>
            </a:r>
            <a:r>
              <a:rPr lang="en-US" baseline="0" dirty="0" smtClean="0"/>
              <a:t> improvements.</a:t>
            </a:r>
          </a:p>
          <a:p>
            <a:endParaRPr lang="en-US" baseline="0" dirty="0" smtClean="0"/>
          </a:p>
          <a:p>
            <a:r>
              <a:rPr lang="en-US" baseline="0" dirty="0" smtClean="0"/>
              <a:t>For PSO, a population size of 30 was chosen, and the algorithm ran for 100 iterations (unless the fitness value remained stagnant for 10 iterations).</a:t>
            </a:r>
            <a:endParaRPr lang="en-NZ" dirty="0"/>
          </a:p>
        </p:txBody>
      </p:sp>
      <p:sp>
        <p:nvSpPr>
          <p:cNvPr id="4" name="Slide Number Placeholder 3"/>
          <p:cNvSpPr>
            <a:spLocks noGrp="1"/>
          </p:cNvSpPr>
          <p:nvPr>
            <p:ph type="sldNum" sz="quarter" idx="10"/>
          </p:nvPr>
        </p:nvSpPr>
        <p:spPr/>
        <p:txBody>
          <a:bodyPr/>
          <a:lstStyle/>
          <a:p>
            <a:fld id="{80F19987-605A-4370-BF4F-F8D5B936A691}" type="slidenum">
              <a:rPr lang="en-NZ" smtClean="0"/>
              <a:t>15</a:t>
            </a:fld>
            <a:endParaRPr lang="en-NZ"/>
          </a:p>
        </p:txBody>
      </p:sp>
    </p:spTree>
    <p:extLst>
      <p:ext uri="{BB962C8B-B14F-4D97-AF65-F5344CB8AC3E}">
        <p14:creationId xmlns:p14="http://schemas.microsoft.com/office/powerpoint/2010/main" val="1793449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reflecting on the cause for this poor performance,</a:t>
            </a:r>
            <a:r>
              <a:rPr lang="en-US" baseline="0" dirty="0" smtClean="0"/>
              <a:t> we </a:t>
            </a:r>
            <a:r>
              <a:rPr lang="en-US" baseline="0" dirty="0" err="1" smtClean="0"/>
              <a:t>realised</a:t>
            </a:r>
            <a:r>
              <a:rPr lang="en-US" baseline="0" dirty="0" smtClean="0"/>
              <a:t> that the problem was likely the lack of a smooth transition between the functionality range of values (-1 to 0) and the </a:t>
            </a:r>
            <a:r>
              <a:rPr lang="en-US" baseline="0" dirty="0" err="1" smtClean="0"/>
              <a:t>QoS</a:t>
            </a:r>
            <a:r>
              <a:rPr lang="en-US" baseline="0" dirty="0" smtClean="0"/>
              <a:t> range of values (0 to 1). The fitness function is smooth up to 0, at which point a solution is deemed functionally correct and is evaluated in terms of its </a:t>
            </a:r>
            <a:r>
              <a:rPr lang="en-US" baseline="0" dirty="0" err="1" smtClean="0"/>
              <a:t>QoS</a:t>
            </a:r>
            <a:r>
              <a:rPr lang="en-US" baseline="0" dirty="0" smtClean="0"/>
              <a:t> score. But meanwhile, the </a:t>
            </a:r>
            <a:r>
              <a:rPr lang="en-US" baseline="0" dirty="0" err="1" smtClean="0"/>
              <a:t>QoS</a:t>
            </a:r>
            <a:r>
              <a:rPr lang="en-US" baseline="0" dirty="0" smtClean="0"/>
              <a:t> score for a solution is already fluctuating, and is unlikely to be close to 0.</a:t>
            </a:r>
          </a:p>
          <a:p>
            <a:endParaRPr lang="en-US" baseline="0" dirty="0" smtClean="0"/>
          </a:p>
          <a:p>
            <a:r>
              <a:rPr lang="en-US" baseline="0" dirty="0" smtClean="0"/>
              <a:t>In our example, let’s say our best candidate starts with a fitness value of -0.07 and reaches functional correctness (0) two generations later. When that happens, its fitness value instantly jumps from 0 to 0.4, thus breaking the smoothness of the function. It is </a:t>
            </a:r>
            <a:r>
              <a:rPr lang="en-US" baseline="0" dirty="0" err="1" smtClean="0"/>
              <a:t>theorised</a:t>
            </a:r>
            <a:r>
              <a:rPr lang="en-US" baseline="0" dirty="0" smtClean="0"/>
              <a:t> that this jump may negatively impact the evolutionary process (the less smooth a function is, the more exploration is required).</a:t>
            </a:r>
          </a:p>
          <a:p>
            <a:endParaRPr lang="en-US" baseline="0" dirty="0" smtClean="0"/>
          </a:p>
          <a:p>
            <a:r>
              <a:rPr lang="en-US" baseline="0" dirty="0" smtClean="0"/>
              <a:t>@</a:t>
            </a:r>
            <a:r>
              <a:rPr lang="en-US" baseline="0" dirty="0" err="1" smtClean="0"/>
              <a:t>incollection</a:t>
            </a:r>
            <a:r>
              <a:rPr lang="en-US" baseline="0" dirty="0" smtClean="0"/>
              <a:t>{safe2004stopping,</a:t>
            </a:r>
          </a:p>
          <a:p>
            <a:r>
              <a:rPr lang="en-US" baseline="0" dirty="0" smtClean="0"/>
              <a:t>  title={On stopping criteria for genetic algorithms},</a:t>
            </a:r>
          </a:p>
          <a:p>
            <a:r>
              <a:rPr lang="en-US" baseline="0" dirty="0" smtClean="0"/>
              <a:t>  author={Safe, Mart{\'\</a:t>
            </a:r>
            <a:r>
              <a:rPr lang="en-US" baseline="0" dirty="0" err="1" smtClean="0"/>
              <a:t>i</a:t>
            </a:r>
            <a:r>
              <a:rPr lang="en-US" baseline="0" dirty="0" smtClean="0"/>
              <a:t>}n and </a:t>
            </a:r>
            <a:r>
              <a:rPr lang="en-US" baseline="0" dirty="0" err="1" smtClean="0"/>
              <a:t>Carballido</a:t>
            </a:r>
            <a:r>
              <a:rPr lang="en-US" baseline="0" dirty="0" smtClean="0"/>
              <a:t>, Jessica and </a:t>
            </a:r>
            <a:r>
              <a:rPr lang="en-US" baseline="0" dirty="0" err="1" smtClean="0"/>
              <a:t>Ponzoni</a:t>
            </a:r>
            <a:r>
              <a:rPr lang="en-US" baseline="0" dirty="0" smtClean="0"/>
              <a:t>, Ignacio and </a:t>
            </a:r>
            <a:r>
              <a:rPr lang="en-US" baseline="0" dirty="0" err="1" smtClean="0"/>
              <a:t>Brignole</a:t>
            </a:r>
            <a:r>
              <a:rPr lang="en-US" baseline="0" dirty="0" smtClean="0"/>
              <a:t>, N{\'e}</a:t>
            </a:r>
            <a:r>
              <a:rPr lang="en-US" baseline="0" dirty="0" err="1" smtClean="0"/>
              <a:t>lida</a:t>
            </a:r>
            <a:r>
              <a:rPr lang="en-US" baseline="0" dirty="0" smtClean="0"/>
              <a:t>},</a:t>
            </a:r>
          </a:p>
          <a:p>
            <a:r>
              <a:rPr lang="en-US" baseline="0" dirty="0" smtClean="0"/>
              <a:t>  </a:t>
            </a:r>
            <a:r>
              <a:rPr lang="en-US" baseline="0" dirty="0" err="1" smtClean="0"/>
              <a:t>booktitle</a:t>
            </a:r>
            <a:r>
              <a:rPr lang="en-US" baseline="0" dirty="0" smtClean="0"/>
              <a:t>={Advances in Artificial Intelligence--SBIA 2004},</a:t>
            </a:r>
          </a:p>
          <a:p>
            <a:r>
              <a:rPr lang="en-US" baseline="0" dirty="0" smtClean="0"/>
              <a:t>  pages={405--413},</a:t>
            </a:r>
          </a:p>
          <a:p>
            <a:r>
              <a:rPr lang="en-US" baseline="0" dirty="0" smtClean="0"/>
              <a:t>  year={2004},</a:t>
            </a:r>
          </a:p>
          <a:p>
            <a:r>
              <a:rPr lang="en-US" baseline="0" dirty="0" smtClean="0"/>
              <a:t>  publisher={Springer}</a:t>
            </a:r>
          </a:p>
          <a:p>
            <a:r>
              <a:rPr lang="en-US" baseline="0" dirty="0" smtClean="0"/>
              <a:t>}</a:t>
            </a:r>
          </a:p>
        </p:txBody>
      </p:sp>
      <p:sp>
        <p:nvSpPr>
          <p:cNvPr id="4" name="Slide Number Placeholder 3"/>
          <p:cNvSpPr>
            <a:spLocks noGrp="1"/>
          </p:cNvSpPr>
          <p:nvPr>
            <p:ph type="sldNum" sz="quarter" idx="10"/>
          </p:nvPr>
        </p:nvSpPr>
        <p:spPr/>
        <p:txBody>
          <a:bodyPr/>
          <a:lstStyle/>
          <a:p>
            <a:fld id="{80F19987-605A-4370-BF4F-F8D5B936A691}" type="slidenum">
              <a:rPr lang="en-NZ" smtClean="0"/>
              <a:t>16</a:t>
            </a:fld>
            <a:endParaRPr lang="en-NZ"/>
          </a:p>
        </p:txBody>
      </p:sp>
    </p:spTree>
    <p:extLst>
      <p:ext uri="{BB962C8B-B14F-4D97-AF65-F5344CB8AC3E}">
        <p14:creationId xmlns:p14="http://schemas.microsoft.com/office/powerpoint/2010/main" val="2463679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the</a:t>
            </a:r>
            <a:r>
              <a:rPr lang="en-US" baseline="0" dirty="0" smtClean="0"/>
              <a:t> functional correctness of candidates is now constrained by the GP mechanisms, the fitness function no longer needs consider functionality, so we use only the </a:t>
            </a:r>
            <a:r>
              <a:rPr lang="en-US" baseline="0" dirty="0" err="1" smtClean="0"/>
              <a:t>QoS</a:t>
            </a:r>
            <a:r>
              <a:rPr lang="en-US" baseline="0" dirty="0" smtClean="0"/>
              <a:t> score function presented earlier as the fitness function.</a:t>
            </a:r>
            <a:endParaRPr lang="en-NZ" dirty="0"/>
          </a:p>
        </p:txBody>
      </p:sp>
      <p:sp>
        <p:nvSpPr>
          <p:cNvPr id="4" name="Slide Number Placeholder 3"/>
          <p:cNvSpPr>
            <a:spLocks noGrp="1"/>
          </p:cNvSpPr>
          <p:nvPr>
            <p:ph type="sldNum" sz="quarter" idx="10"/>
          </p:nvPr>
        </p:nvSpPr>
        <p:spPr/>
        <p:txBody>
          <a:bodyPr/>
          <a:lstStyle/>
          <a:p>
            <a:fld id="{80F19987-605A-4370-BF4F-F8D5B936A691}" type="slidenum">
              <a:rPr lang="en-NZ" smtClean="0"/>
              <a:t>17</a:t>
            </a:fld>
            <a:endParaRPr lang="en-NZ"/>
          </a:p>
        </p:txBody>
      </p:sp>
    </p:spTree>
    <p:extLst>
      <p:ext uri="{BB962C8B-B14F-4D97-AF65-F5344CB8AC3E}">
        <p14:creationId xmlns:p14="http://schemas.microsoft.com/office/powerpoint/2010/main" val="2518016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this problem in mind, further</a:t>
            </a:r>
            <a:r>
              <a:rPr lang="en-US" baseline="0" dirty="0" smtClean="0"/>
              <a:t> investigation was carried out to find a better way to </a:t>
            </a:r>
            <a:r>
              <a:rPr lang="en-US" baseline="0" dirty="0" err="1" smtClean="0"/>
              <a:t>prioritise</a:t>
            </a:r>
            <a:r>
              <a:rPr lang="en-US" baseline="0" dirty="0" smtClean="0"/>
              <a:t> functional correctness.</a:t>
            </a:r>
          </a:p>
          <a:p>
            <a:endParaRPr lang="en-US" baseline="0" dirty="0" smtClean="0"/>
          </a:p>
          <a:p>
            <a:r>
              <a:rPr lang="en-US" baseline="0" dirty="0" smtClean="0"/>
              <a:t>An improved approach for GP was implemented. In this approach, the population is no longer </a:t>
            </a:r>
            <a:r>
              <a:rPr lang="en-US" baseline="0" dirty="0" err="1" smtClean="0"/>
              <a:t>initialised</a:t>
            </a:r>
            <a:r>
              <a:rPr lang="en-US" baseline="0" dirty="0" smtClean="0"/>
              <a:t> randomly. Instead, an algorithm is used to generate fully functional candidates. This correctness is then maintained throughout the generations by employing genetic operators that also enforce functionality constraints.</a:t>
            </a:r>
          </a:p>
          <a:p>
            <a:endParaRPr lang="en-US" baseline="0" dirty="0" smtClean="0"/>
          </a:p>
          <a:p>
            <a:r>
              <a:rPr lang="en-US" baseline="0" dirty="0" smtClean="0"/>
              <a:t>For example, consider the mutation operator. A </a:t>
            </a:r>
            <a:r>
              <a:rPr lang="en-US" baseline="0" dirty="0" err="1" smtClean="0"/>
              <a:t>subtree</a:t>
            </a:r>
            <a:r>
              <a:rPr lang="en-US" baseline="0" dirty="0" smtClean="0"/>
              <a:t> of a candidate is chosen to be mutated, and the input and output values of its root node are observed. The </a:t>
            </a:r>
            <a:r>
              <a:rPr lang="en-US" baseline="0" dirty="0" err="1" smtClean="0"/>
              <a:t>subtree</a:t>
            </a:r>
            <a:r>
              <a:rPr lang="en-US" baseline="0" dirty="0" smtClean="0"/>
              <a:t> generated to replace it must be fully functional, and must produce the original outputs given the original inputs.</a:t>
            </a:r>
          </a:p>
          <a:p>
            <a:endParaRPr lang="en-US" baseline="0" dirty="0" smtClean="0"/>
          </a:p>
          <a:p>
            <a:endParaRPr lang="en-NZ" dirty="0"/>
          </a:p>
        </p:txBody>
      </p:sp>
      <p:sp>
        <p:nvSpPr>
          <p:cNvPr id="4" name="Slide Number Placeholder 3"/>
          <p:cNvSpPr>
            <a:spLocks noGrp="1"/>
          </p:cNvSpPr>
          <p:nvPr>
            <p:ph type="sldNum" sz="quarter" idx="10"/>
          </p:nvPr>
        </p:nvSpPr>
        <p:spPr/>
        <p:txBody>
          <a:bodyPr/>
          <a:lstStyle/>
          <a:p>
            <a:fld id="{80F19987-605A-4370-BF4F-F8D5B936A691}" type="slidenum">
              <a:rPr lang="en-NZ" smtClean="0">
                <a:solidFill>
                  <a:prstClr val="black"/>
                </a:solidFill>
              </a:rPr>
              <a:pPr/>
              <a:t>18</a:t>
            </a:fld>
            <a:endParaRPr lang="en-NZ">
              <a:solidFill>
                <a:prstClr val="black"/>
              </a:solidFill>
            </a:endParaRPr>
          </a:p>
        </p:txBody>
      </p:sp>
    </p:spTree>
    <p:extLst>
      <p:ext uri="{BB962C8B-B14F-4D97-AF65-F5344CB8AC3E}">
        <p14:creationId xmlns:p14="http://schemas.microsoft.com/office/powerpoint/2010/main" val="1716464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begin by understanding the basics. A Web service is an independent module that provides some functionality and that can be accessed via a network communication protocol (HTTP, SMTP, </a:t>
            </a:r>
            <a:r>
              <a:rPr lang="en-US" baseline="0" dirty="0" err="1" smtClean="0"/>
              <a:t>etc</a:t>
            </a:r>
            <a:r>
              <a:rPr lang="en-US" baseline="0" dirty="0" smtClean="0"/>
              <a:t>).</a:t>
            </a:r>
            <a:endParaRPr lang="en-NZ" baseline="0" dirty="0" smtClean="0"/>
          </a:p>
          <a:p>
            <a:endParaRPr lang="en-US" baseline="0" dirty="0" smtClean="0"/>
          </a:p>
          <a:p>
            <a:r>
              <a:rPr lang="en-US" baseline="0" dirty="0" smtClean="0"/>
              <a:t>An example of a Web service is the one currently offered by New Zealand Customs. It allows users to retrieve information about registered overseas suppliers by providing a supplier code.</a:t>
            </a:r>
          </a:p>
          <a:p>
            <a:endParaRPr lang="en-US" baseline="0" dirty="0" smtClean="0"/>
          </a:p>
          <a:p>
            <a:r>
              <a:rPr lang="en-US" baseline="0" dirty="0" smtClean="0"/>
              <a:t>One of the biggest advantages of Web services is that they can be combined into a composition that accomplishes more complex tasks, allowing their functionality to be reused as opposed to having to re-implement it.</a:t>
            </a:r>
          </a:p>
          <a:p>
            <a:endParaRPr lang="en-US" baseline="0" dirty="0" smtClean="0"/>
          </a:p>
          <a:p>
            <a:r>
              <a:rPr lang="en-US" baseline="0" dirty="0" smtClean="0"/>
              <a:t>Imagine we want to create a Web service that, given a supplier code, produces a map highlighting the country of origin of that supplier. By combining two services that offer relevant pieces of functionality, we can create a new service that fulfils our need.</a:t>
            </a:r>
          </a:p>
        </p:txBody>
      </p:sp>
      <p:sp>
        <p:nvSpPr>
          <p:cNvPr id="4" name="Slide Number Placeholder 3"/>
          <p:cNvSpPr>
            <a:spLocks noGrp="1"/>
          </p:cNvSpPr>
          <p:nvPr>
            <p:ph type="sldNum" sz="quarter" idx="10"/>
          </p:nvPr>
        </p:nvSpPr>
        <p:spPr/>
        <p:txBody>
          <a:bodyPr/>
          <a:lstStyle/>
          <a:p>
            <a:fld id="{80F19987-605A-4370-BF4F-F8D5B936A691}" type="slidenum">
              <a:rPr lang="en-NZ" smtClean="0"/>
              <a:t>1</a:t>
            </a:fld>
            <a:endParaRPr lang="en-NZ"/>
          </a:p>
        </p:txBody>
      </p:sp>
    </p:spTree>
    <p:extLst>
      <p:ext uri="{BB962C8B-B14F-4D97-AF65-F5344CB8AC3E}">
        <p14:creationId xmlns:p14="http://schemas.microsoft.com/office/powerpoint/2010/main" val="4079062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t is common to have multiple services offering the same functionality but having different quality attributes, such as different execution times, financial execution costs, availability and reliability. In addition, users often have requirements concerning these quality measures. Therefore, we must also take non-functional attributes into account when selecting services to be part of the composition.</a:t>
            </a:r>
          </a:p>
          <a:p>
            <a:endParaRPr lang="en-US" baseline="0" dirty="0" smtClean="0"/>
          </a:p>
          <a:p>
            <a:r>
              <a:rPr lang="en-US" dirty="0" smtClean="0"/>
              <a:t>Languages for specifying Web service compositions (such as BPEL4WS) offer a number of constructs, which are ways in which services can be configured.</a:t>
            </a:r>
            <a:r>
              <a:rPr lang="en-US" baseline="0" dirty="0" smtClean="0"/>
              <a:t> In this work, two of them are considered: sequence construct, where services are sequentially chained and the output of one feeds the input of the other, and the parallel construct, where services are executed in parallel with independent inputs and outputs.</a:t>
            </a:r>
          </a:p>
        </p:txBody>
      </p:sp>
      <p:sp>
        <p:nvSpPr>
          <p:cNvPr id="4" name="Slide Number Placeholder 3"/>
          <p:cNvSpPr>
            <a:spLocks noGrp="1"/>
          </p:cNvSpPr>
          <p:nvPr>
            <p:ph type="sldNum" sz="quarter" idx="10"/>
          </p:nvPr>
        </p:nvSpPr>
        <p:spPr/>
        <p:txBody>
          <a:bodyPr/>
          <a:lstStyle/>
          <a:p>
            <a:fld id="{80F19987-605A-4370-BF4F-F8D5B936A691}" type="slidenum">
              <a:rPr lang="en-NZ" smtClean="0"/>
              <a:t>2</a:t>
            </a:fld>
            <a:endParaRPr lang="en-NZ"/>
          </a:p>
        </p:txBody>
      </p:sp>
    </p:spTree>
    <p:extLst>
      <p:ext uri="{BB962C8B-B14F-4D97-AF65-F5344CB8AC3E}">
        <p14:creationId xmlns:p14="http://schemas.microsoft.com/office/powerpoint/2010/main" val="1836984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Service compositions can be performed manually, however</a:t>
            </a:r>
            <a:r>
              <a:rPr lang="en-US" baseline="0" dirty="0" smtClean="0"/>
              <a:t> the number of Web services available is large, so doing so could become quite time-consuming. This is particularly true when there are equivalent services with different </a:t>
            </a:r>
            <a:r>
              <a:rPr lang="en-US" baseline="0" dirty="0" err="1" smtClean="0"/>
              <a:t>QoS</a:t>
            </a:r>
            <a:r>
              <a:rPr lang="en-US" baseline="0" dirty="0" smtClean="0"/>
              <a:t> values.</a:t>
            </a:r>
          </a:p>
          <a:p>
            <a:endParaRPr lang="en-US" baseline="0" dirty="0" smtClean="0"/>
          </a:p>
          <a:p>
            <a:r>
              <a:rPr lang="en-US" baseline="0" dirty="0" smtClean="0"/>
              <a:t>Because of this, a lot of effort has been invested into identifying and developing techniques for automated composition and selection, including AI planning, Integer Linear Programming, and other </a:t>
            </a:r>
            <a:r>
              <a:rPr lang="en-US" baseline="0" dirty="0" err="1" smtClean="0"/>
              <a:t>optimisation</a:t>
            </a:r>
            <a:r>
              <a:rPr lang="en-US" baseline="0" dirty="0" smtClean="0"/>
              <a:t> approaches. Evolutionary computation is highly suitable to this problem, since it uses non-exhaustive search strategies and thus is capable of handling a large search space (in this case, a large numbers of service combinations) more efficiently than exhaustive strategies.</a:t>
            </a:r>
          </a:p>
        </p:txBody>
      </p:sp>
      <p:sp>
        <p:nvSpPr>
          <p:cNvPr id="4" name="Slide Number Placeholder 3"/>
          <p:cNvSpPr>
            <a:spLocks noGrp="1"/>
          </p:cNvSpPr>
          <p:nvPr>
            <p:ph type="sldNum" sz="quarter" idx="10"/>
          </p:nvPr>
        </p:nvSpPr>
        <p:spPr/>
        <p:txBody>
          <a:bodyPr/>
          <a:lstStyle/>
          <a:p>
            <a:fld id="{80F19987-605A-4370-BF4F-F8D5B936A691}" type="slidenum">
              <a:rPr lang="en-NZ" smtClean="0"/>
              <a:t>3</a:t>
            </a:fld>
            <a:endParaRPr lang="en-NZ"/>
          </a:p>
        </p:txBody>
      </p:sp>
    </p:spTree>
    <p:extLst>
      <p:ext uri="{BB962C8B-B14F-4D97-AF65-F5344CB8AC3E}">
        <p14:creationId xmlns:p14="http://schemas.microsoft.com/office/powerpoint/2010/main" val="4083119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of the popularly used EC approaches for</a:t>
            </a:r>
            <a:r>
              <a:rPr lang="en-US" baseline="0" dirty="0" smtClean="0"/>
              <a:t> composition are Particle Swarm </a:t>
            </a:r>
            <a:r>
              <a:rPr lang="en-US" baseline="0" dirty="0" err="1" smtClean="0"/>
              <a:t>Optimisation</a:t>
            </a:r>
            <a:r>
              <a:rPr lang="en-US" baseline="0" dirty="0" smtClean="0"/>
              <a:t> (PSO) and Genetic Programming (GP).</a:t>
            </a:r>
          </a:p>
          <a:p>
            <a:endParaRPr lang="en-US" baseline="0" dirty="0" smtClean="0"/>
          </a:p>
          <a:p>
            <a:r>
              <a:rPr lang="en-US" baseline="0" dirty="0" smtClean="0"/>
              <a:t>PSO assumes that an abstract workflow has been already provided, and simply works on selecting the best services to fit each workflow slot.</a:t>
            </a:r>
          </a:p>
          <a:p>
            <a:endParaRPr lang="en-US" baseline="0" dirty="0" smtClean="0"/>
          </a:p>
          <a:p>
            <a:r>
              <a:rPr lang="en-US" baseline="0" dirty="0" smtClean="0"/>
              <a:t>GP, on the other hand, does not assume that a workflow has been provided, and is capable of creating this workflow at the same time it selects the best services. However, many GP works either don’t consider the quality of the services selected or don’t </a:t>
            </a:r>
            <a:r>
              <a:rPr lang="en-US" baseline="0" dirty="0" err="1" smtClean="0"/>
              <a:t>prioritise</a:t>
            </a:r>
            <a:r>
              <a:rPr lang="en-US" baseline="0" dirty="0" smtClean="0"/>
              <a:t> the creation of a correct workflow over its non-functional quality.</a:t>
            </a:r>
          </a:p>
        </p:txBody>
      </p:sp>
      <p:sp>
        <p:nvSpPr>
          <p:cNvPr id="4" name="Slide Number Placeholder 3"/>
          <p:cNvSpPr>
            <a:spLocks noGrp="1"/>
          </p:cNvSpPr>
          <p:nvPr>
            <p:ph type="sldNum" sz="quarter" idx="10"/>
          </p:nvPr>
        </p:nvSpPr>
        <p:spPr/>
        <p:txBody>
          <a:bodyPr/>
          <a:lstStyle/>
          <a:p>
            <a:fld id="{80F19987-605A-4370-BF4F-F8D5B936A691}" type="slidenum">
              <a:rPr lang="en-NZ" smtClean="0"/>
              <a:t>4</a:t>
            </a:fld>
            <a:endParaRPr lang="en-NZ"/>
          </a:p>
        </p:txBody>
      </p:sp>
    </p:spTree>
    <p:extLst>
      <p:ext uri="{BB962C8B-B14F-4D97-AF65-F5344CB8AC3E}">
        <p14:creationId xmlns:p14="http://schemas.microsoft.com/office/powerpoint/2010/main" val="2662027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work</a:t>
            </a:r>
            <a:r>
              <a:rPr lang="en-US" baseline="0" dirty="0" smtClean="0"/>
              <a:t> is to propose a GP approach for </a:t>
            </a:r>
            <a:r>
              <a:rPr lang="en-US" baseline="0" dirty="0" err="1" smtClean="0"/>
              <a:t>QoS</a:t>
            </a:r>
            <a:r>
              <a:rPr lang="en-US" baseline="0" dirty="0" smtClean="0"/>
              <a:t> service composition. In this approach, the fitness function aims to discover solutions that are functional but that are also </a:t>
            </a:r>
            <a:r>
              <a:rPr lang="en-US" baseline="0" dirty="0" err="1" smtClean="0"/>
              <a:t>optimised</a:t>
            </a:r>
            <a:r>
              <a:rPr lang="en-US" baseline="0" dirty="0" smtClean="0"/>
              <a:t> according to Quality of Service.</a:t>
            </a:r>
          </a:p>
          <a:p>
            <a:endParaRPr lang="en-US" baseline="0" dirty="0" smtClean="0"/>
          </a:p>
          <a:p>
            <a:r>
              <a:rPr lang="en-US" baseline="0" dirty="0" smtClean="0"/>
              <a:t>As opposed to existing works, where functionality and </a:t>
            </a:r>
            <a:r>
              <a:rPr lang="en-US" baseline="0" dirty="0" err="1" smtClean="0"/>
              <a:t>QoS</a:t>
            </a:r>
            <a:r>
              <a:rPr lang="en-US" baseline="0" dirty="0" smtClean="0"/>
              <a:t> are improved at the same time, the idea here is to </a:t>
            </a:r>
            <a:r>
              <a:rPr lang="en-US" baseline="0" dirty="0" err="1" smtClean="0"/>
              <a:t>prioritise</a:t>
            </a:r>
            <a:r>
              <a:rPr lang="en-US" baseline="0" dirty="0" smtClean="0"/>
              <a:t> functionality, and only consider </a:t>
            </a:r>
            <a:r>
              <a:rPr lang="en-US" baseline="0" dirty="0" err="1" smtClean="0"/>
              <a:t>QoS</a:t>
            </a:r>
            <a:r>
              <a:rPr lang="en-US" baseline="0" dirty="0" smtClean="0"/>
              <a:t> for fully executable candidates.</a:t>
            </a:r>
          </a:p>
          <a:p>
            <a:endParaRPr lang="en-US" baseline="0" dirty="0" smtClean="0"/>
          </a:p>
          <a:p>
            <a:r>
              <a:rPr lang="en-US" baseline="0" dirty="0" smtClean="0"/>
              <a:t>Between choosing a solution with higher functionality and lower </a:t>
            </a:r>
            <a:r>
              <a:rPr lang="en-US" baseline="0" dirty="0" err="1" smtClean="0"/>
              <a:t>QoS</a:t>
            </a:r>
            <a:r>
              <a:rPr lang="en-US" baseline="0" dirty="0" smtClean="0"/>
              <a:t>, and a solution with lower functionality but higher </a:t>
            </a:r>
            <a:r>
              <a:rPr lang="en-US" baseline="0" dirty="0" err="1" smtClean="0"/>
              <a:t>QoS</a:t>
            </a:r>
            <a:r>
              <a:rPr lang="en-US" baseline="0" dirty="0" smtClean="0"/>
              <a:t>, we always want the one that is closer to being fully executable.</a:t>
            </a:r>
          </a:p>
        </p:txBody>
      </p:sp>
      <p:sp>
        <p:nvSpPr>
          <p:cNvPr id="4" name="Slide Number Placeholder 3"/>
          <p:cNvSpPr>
            <a:spLocks noGrp="1"/>
          </p:cNvSpPr>
          <p:nvPr>
            <p:ph type="sldNum" sz="quarter" idx="10"/>
          </p:nvPr>
        </p:nvSpPr>
        <p:spPr/>
        <p:txBody>
          <a:bodyPr/>
          <a:lstStyle/>
          <a:p>
            <a:fld id="{80F19987-605A-4370-BF4F-F8D5B936A691}" type="slidenum">
              <a:rPr lang="en-NZ" smtClean="0"/>
              <a:t>5</a:t>
            </a:fld>
            <a:endParaRPr lang="en-NZ"/>
          </a:p>
        </p:txBody>
      </p:sp>
    </p:spTree>
    <p:extLst>
      <p:ext uri="{BB962C8B-B14F-4D97-AF65-F5344CB8AC3E}">
        <p14:creationId xmlns:p14="http://schemas.microsoft.com/office/powerpoint/2010/main" val="3587988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approach uses</a:t>
            </a:r>
            <a:r>
              <a:rPr lang="en-US" baseline="0" dirty="0" smtClean="0"/>
              <a:t> the inner nodes of the tree to represent the structural constructs (sequential and parallel execution), and the leaf nodes to represent Web services. This representation is based on previous works in the field.</a:t>
            </a:r>
          </a:p>
          <a:p>
            <a:endParaRPr lang="en-US" baseline="0" dirty="0" smtClean="0"/>
          </a:p>
          <a:p>
            <a:r>
              <a:rPr lang="en-US" baseline="0" dirty="0" smtClean="0"/>
              <a:t>The genetic operations supported are crossover and mutation. The population is randomly </a:t>
            </a:r>
            <a:r>
              <a:rPr lang="en-US" baseline="0" dirty="0" err="1" smtClean="0"/>
              <a:t>initialised</a:t>
            </a:r>
            <a:r>
              <a:rPr lang="en-US" baseline="0" dirty="0" smtClean="0"/>
              <a:t>.</a:t>
            </a:r>
          </a:p>
          <a:p>
            <a:endParaRPr lang="en-US" baseline="0" dirty="0" smtClean="0"/>
          </a:p>
          <a:p>
            <a:r>
              <a:rPr lang="en-US" baseline="0" dirty="0" smtClean="0"/>
              <a:t>This tree is an example of a functionally correct solution, because the inputs of all services are satisfied using the initial available input (phone number), and the desired task output (city) is produced at the end. This is ideally achieved at the end of the evolutionary process.</a:t>
            </a:r>
            <a:endParaRPr lang="en-NZ" dirty="0"/>
          </a:p>
        </p:txBody>
      </p:sp>
      <p:sp>
        <p:nvSpPr>
          <p:cNvPr id="4" name="Slide Number Placeholder 3"/>
          <p:cNvSpPr>
            <a:spLocks noGrp="1"/>
          </p:cNvSpPr>
          <p:nvPr>
            <p:ph type="sldNum" sz="quarter" idx="10"/>
          </p:nvPr>
        </p:nvSpPr>
        <p:spPr/>
        <p:txBody>
          <a:bodyPr/>
          <a:lstStyle/>
          <a:p>
            <a:fld id="{80F19987-605A-4370-BF4F-F8D5B936A691}" type="slidenum">
              <a:rPr lang="en-NZ" smtClean="0"/>
              <a:t>6</a:t>
            </a:fld>
            <a:endParaRPr lang="en-NZ"/>
          </a:p>
        </p:txBody>
      </p:sp>
    </p:spTree>
    <p:extLst>
      <p:ext uri="{BB962C8B-B14F-4D97-AF65-F5344CB8AC3E}">
        <p14:creationId xmlns:p14="http://schemas.microsoft.com/office/powerpoint/2010/main" val="3699528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t>
            </a:r>
            <a:r>
              <a:rPr lang="en-US" dirty="0" err="1" smtClean="0"/>
              <a:t>prioritise</a:t>
            </a:r>
            <a:r>
              <a:rPr lang="en-US" dirty="0" smtClean="0"/>
              <a:t> functional correctness over </a:t>
            </a:r>
            <a:r>
              <a:rPr lang="en-US" dirty="0" err="1" smtClean="0"/>
              <a:t>QoS</a:t>
            </a:r>
            <a:r>
              <a:rPr lang="en-US" dirty="0" smtClean="0"/>
              <a:t>, the fitness function</a:t>
            </a:r>
            <a:r>
              <a:rPr lang="en-US" baseline="0" dirty="0" smtClean="0"/>
              <a:t> is divided into two ranges:</a:t>
            </a:r>
          </a:p>
          <a:p>
            <a:endParaRPr lang="en-US" baseline="0" dirty="0" smtClean="0"/>
          </a:p>
          <a:p>
            <a:r>
              <a:rPr lang="en-US" baseline="0" dirty="0" smtClean="0"/>
              <a:t>Values from -1 to 0 (excluding 0), indicate solutions that are not fully functionally correct, with -1 being completely incorrect and 0 being fully correct.</a:t>
            </a:r>
          </a:p>
          <a:p>
            <a:endParaRPr lang="en-US" baseline="0" dirty="0" smtClean="0"/>
          </a:p>
          <a:p>
            <a:r>
              <a:rPr lang="en-US" baseline="0" dirty="0" smtClean="0"/>
              <a:t>Values from 0 to 1 indicate the goodness of the </a:t>
            </a:r>
            <a:r>
              <a:rPr lang="en-US" baseline="0" dirty="0" err="1" smtClean="0"/>
              <a:t>QoS</a:t>
            </a:r>
            <a:r>
              <a:rPr lang="en-US" baseline="0" dirty="0" smtClean="0"/>
              <a:t> values of a solution, with 0 being the worst possible quality and 1 being the best.</a:t>
            </a:r>
          </a:p>
          <a:p>
            <a:endParaRPr lang="en-US" baseline="0" dirty="0" smtClean="0"/>
          </a:p>
          <a:p>
            <a:r>
              <a:rPr lang="en-US" baseline="0" dirty="0" smtClean="0"/>
              <a:t>If a solution is functionally correct, we use its quality score as its fitness measure; otherwise, we use the functionality score.</a:t>
            </a:r>
          </a:p>
        </p:txBody>
      </p:sp>
      <p:sp>
        <p:nvSpPr>
          <p:cNvPr id="4" name="Slide Number Placeholder 3"/>
          <p:cNvSpPr>
            <a:spLocks noGrp="1"/>
          </p:cNvSpPr>
          <p:nvPr>
            <p:ph type="sldNum" sz="quarter" idx="10"/>
          </p:nvPr>
        </p:nvSpPr>
        <p:spPr/>
        <p:txBody>
          <a:bodyPr/>
          <a:lstStyle/>
          <a:p>
            <a:fld id="{80F19987-605A-4370-BF4F-F8D5B936A691}" type="slidenum">
              <a:rPr lang="en-NZ" smtClean="0"/>
              <a:t>7</a:t>
            </a:fld>
            <a:endParaRPr lang="en-NZ"/>
          </a:p>
        </p:txBody>
      </p:sp>
    </p:spTree>
    <p:extLst>
      <p:ext uri="{BB962C8B-B14F-4D97-AF65-F5344CB8AC3E}">
        <p14:creationId xmlns:p14="http://schemas.microsoft.com/office/powerpoint/2010/main" val="197826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calculate the functional</a:t>
            </a:r>
            <a:r>
              <a:rPr lang="en-US" baseline="0" dirty="0" smtClean="0"/>
              <a:t> correctness score, we check how well the inputs and outputs of the composition task have been met, which is done by calculating the overlap between the required values and the provided values. This overlap is also calculated within the entire tree, checking all chained services.</a:t>
            </a:r>
          </a:p>
          <a:p>
            <a:endParaRPr lang="en-US" baseline="0" dirty="0" smtClean="0"/>
          </a:p>
          <a:p>
            <a:r>
              <a:rPr lang="en-US" baseline="0" dirty="0" smtClean="0"/>
              <a:t>To calculate the </a:t>
            </a:r>
            <a:r>
              <a:rPr lang="en-US" baseline="0" dirty="0" err="1" smtClean="0"/>
              <a:t>QoS</a:t>
            </a:r>
            <a:r>
              <a:rPr lang="en-US" baseline="0" dirty="0" smtClean="0"/>
              <a:t> score, we sum each overall </a:t>
            </a:r>
            <a:r>
              <a:rPr lang="en-US" baseline="0" dirty="0" err="1" smtClean="0"/>
              <a:t>QoS</a:t>
            </a:r>
            <a:r>
              <a:rPr lang="en-US" baseline="0" dirty="0" smtClean="0"/>
              <a:t> value for the composition. We want the result of this function to be at most 1, so the sum of the weights must also be one, and the total time and cost values are </a:t>
            </a:r>
            <a:r>
              <a:rPr lang="en-US" baseline="0" dirty="0" err="1" smtClean="0"/>
              <a:t>normalised</a:t>
            </a:r>
            <a:r>
              <a:rPr lang="en-US" baseline="0" dirty="0" smtClean="0"/>
              <a:t>.</a:t>
            </a:r>
          </a:p>
        </p:txBody>
      </p:sp>
      <p:sp>
        <p:nvSpPr>
          <p:cNvPr id="4" name="Slide Number Placeholder 3"/>
          <p:cNvSpPr>
            <a:spLocks noGrp="1"/>
          </p:cNvSpPr>
          <p:nvPr>
            <p:ph type="sldNum" sz="quarter" idx="10"/>
          </p:nvPr>
        </p:nvSpPr>
        <p:spPr/>
        <p:txBody>
          <a:bodyPr/>
          <a:lstStyle/>
          <a:p>
            <a:fld id="{80F19987-605A-4370-BF4F-F8D5B936A691}" type="slidenum">
              <a:rPr lang="en-NZ" smtClean="0"/>
              <a:t>8</a:t>
            </a:fld>
            <a:endParaRPr lang="en-NZ"/>
          </a:p>
        </p:txBody>
      </p:sp>
    </p:spTree>
    <p:extLst>
      <p:ext uri="{BB962C8B-B14F-4D97-AF65-F5344CB8AC3E}">
        <p14:creationId xmlns:p14="http://schemas.microsoft.com/office/powerpoint/2010/main" val="99305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AB35AC-FA8D-4663-953C-458D3587D2F5}" type="datetime1">
              <a:rPr lang="en-US" smtClean="0"/>
              <a:t>12/12/2014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33BC34-99FF-448C-9274-EBE0E19F5A01}" type="datetime1">
              <a:rPr lang="en-US" smtClean="0"/>
              <a:t>12/12/2014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61AF77-62DF-44B3-A28C-F16A284A7992}" type="datetime1">
              <a:rPr lang="en-US" smtClean="0"/>
              <a:t>12/12/2014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C065DB-C8B5-41C2-8F59-EF8ADDA37050}" type="datetime1">
              <a:rPr lang="en-US" smtClean="0"/>
              <a:t>12/12/2014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82C653-2A47-432B-ABE0-343317849B1C}" type="datetime1">
              <a:rPr lang="en-US" smtClean="0"/>
              <a:t>12/12/2014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8488A2-FBDC-402D-923F-BAB9E6C3145C}" type="datetime1">
              <a:rPr lang="en-US" smtClean="0"/>
              <a:t>12/12/2014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2546C8-8FB9-469A-BC9B-A0306D80364A}" type="datetime1">
              <a:rPr lang="en-US" smtClean="0"/>
              <a:t>12/12/2014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9785E3-A8E7-4144-950C-6B2AAF744F8D}" type="datetime1">
              <a:rPr lang="en-US" smtClean="0"/>
              <a:t>12/12/2014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A93AA-78FC-4190-857A-5BFDADCBCE3F}" type="datetime1">
              <a:rPr lang="en-US" smtClean="0"/>
              <a:t>12/12/2014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94EB69-3338-4D8D-8CA8-6A1BDED1CC06}" type="datetime1">
              <a:rPr lang="en-US" smtClean="0"/>
              <a:t>12/12/2014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FC1351-120D-42BF-9889-8B0BA75CE5E6}" type="datetime1">
              <a:rPr lang="en-US" smtClean="0"/>
              <a:t>12/12/2014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51C8BD-B071-43A0-BF6B-68DE67775C56}" type="datetime1">
              <a:rPr lang="en-US" smtClean="0"/>
              <a:t>12/12/2014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i="0" baseline="0">
                <a:solidFill>
                  <a:srgbClr val="1155CC"/>
                </a:solidFill>
                <a:latin typeface="Bookman Old Style" panose="02050604050505020204"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a:solidFill>
            <a:schemeClr val="bg1">
              <a:lumMod val="75000"/>
            </a:schemeClr>
          </a:solidFill>
        </p:spPr>
        <p:txBody>
          <a:bodyPr>
            <a:normAutofit/>
          </a:bodyPr>
          <a:lstStyle/>
          <a:p>
            <a:r>
              <a:rPr lang="en-US" sz="3000" b="1" dirty="0" smtClean="0">
                <a:solidFill>
                  <a:srgbClr val="1155CC"/>
                </a:solidFill>
                <a:latin typeface="Bookman Old Style" panose="02050604050505020204" pitchFamily="18" charset="0"/>
              </a:rPr>
              <a:t>A GP Approach to Quality-Aware Web Service Composition and Selection</a:t>
            </a:r>
            <a:endParaRPr lang="en-NZ" sz="3000" b="1" dirty="0">
              <a:solidFill>
                <a:srgbClr val="1155CC"/>
              </a:solidFill>
              <a:latin typeface="Bookman Old Style" panose="02050604050505020204" pitchFamily="18" charset="0"/>
            </a:endParaRPr>
          </a:p>
        </p:txBody>
      </p:sp>
      <p:sp>
        <p:nvSpPr>
          <p:cNvPr id="3" name="Subtitle 2"/>
          <p:cNvSpPr>
            <a:spLocks noGrp="1"/>
          </p:cNvSpPr>
          <p:nvPr>
            <p:ph type="subTitle" idx="1"/>
          </p:nvPr>
        </p:nvSpPr>
        <p:spPr>
          <a:xfrm>
            <a:off x="609600" y="3276600"/>
            <a:ext cx="7848600" cy="762000"/>
          </a:xfrm>
          <a:solidFill>
            <a:schemeClr val="bg1">
              <a:lumMod val="75000"/>
            </a:schemeClr>
          </a:solidFill>
        </p:spPr>
        <p:txBody>
          <a:bodyPr>
            <a:normAutofit/>
          </a:bodyPr>
          <a:lstStyle/>
          <a:p>
            <a:r>
              <a:rPr lang="en-NZ" sz="1800" b="1" dirty="0">
                <a:solidFill>
                  <a:schemeClr val="tx1"/>
                </a:solidFill>
              </a:rPr>
              <a:t>Alexandre </a:t>
            </a:r>
            <a:r>
              <a:rPr lang="en-NZ" sz="1800" b="1" dirty="0" err="1">
                <a:solidFill>
                  <a:schemeClr val="tx1"/>
                </a:solidFill>
              </a:rPr>
              <a:t>Sawczuk</a:t>
            </a:r>
            <a:r>
              <a:rPr lang="en-NZ" sz="1800" b="1" dirty="0">
                <a:solidFill>
                  <a:schemeClr val="tx1"/>
                </a:solidFill>
              </a:rPr>
              <a:t> da Silva, </a:t>
            </a:r>
            <a:r>
              <a:rPr lang="en-NZ" sz="1800" b="1" dirty="0" smtClean="0">
                <a:solidFill>
                  <a:schemeClr val="tx1"/>
                </a:solidFill>
              </a:rPr>
              <a:t>Hui </a:t>
            </a:r>
            <a:r>
              <a:rPr lang="en-NZ" sz="1800" b="1" dirty="0">
                <a:solidFill>
                  <a:schemeClr val="tx1"/>
                </a:solidFill>
              </a:rPr>
              <a:t>Ma, </a:t>
            </a:r>
            <a:r>
              <a:rPr lang="en-NZ" sz="1800" b="1" dirty="0" err="1" smtClean="0">
                <a:solidFill>
                  <a:schemeClr val="tx1"/>
                </a:solidFill>
              </a:rPr>
              <a:t>Mengjie</a:t>
            </a:r>
            <a:r>
              <a:rPr lang="en-NZ" sz="1800" b="1" dirty="0" smtClean="0">
                <a:solidFill>
                  <a:schemeClr val="tx1"/>
                </a:solidFill>
              </a:rPr>
              <a:t> </a:t>
            </a:r>
            <a:r>
              <a:rPr lang="en-NZ" sz="1800" b="1" dirty="0">
                <a:solidFill>
                  <a:schemeClr val="tx1"/>
                </a:solidFill>
              </a:rPr>
              <a:t>Zhang</a:t>
            </a:r>
          </a:p>
          <a:p>
            <a:r>
              <a:rPr lang="en-NZ" sz="1600" dirty="0">
                <a:solidFill>
                  <a:schemeClr val="tx1"/>
                </a:solidFill>
              </a:rPr>
              <a:t>Evolutionary Computation Research Group, Victoria University of Wellington, New Zealand</a:t>
            </a:r>
          </a:p>
        </p:txBody>
      </p:sp>
      <p:sp>
        <p:nvSpPr>
          <p:cNvPr id="4" name="Rectangle 3"/>
          <p:cNvSpPr/>
          <p:nvPr/>
        </p:nvSpPr>
        <p:spPr>
          <a:xfrm>
            <a:off x="0" y="457200"/>
            <a:ext cx="685800" cy="1468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Subtitle 2"/>
          <p:cNvSpPr txBox="1">
            <a:spLocks/>
          </p:cNvSpPr>
          <p:nvPr/>
        </p:nvSpPr>
        <p:spPr>
          <a:xfrm>
            <a:off x="609600" y="5528930"/>
            <a:ext cx="7848600" cy="685800"/>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NZ" sz="1600" dirty="0">
                <a:solidFill>
                  <a:schemeClr val="tx1"/>
                </a:solidFill>
              </a:rPr>
              <a:t>The 10th International Conference on Simulated Evolution and Learning </a:t>
            </a:r>
            <a:r>
              <a:rPr lang="en-NZ" sz="1600" dirty="0">
                <a:solidFill>
                  <a:sysClr val="windowText" lastClr="000000"/>
                </a:solidFill>
              </a:rPr>
              <a:t>(SEAL 2014)</a:t>
            </a:r>
          </a:p>
          <a:p>
            <a:r>
              <a:rPr lang="en-NZ" sz="1600" dirty="0">
                <a:solidFill>
                  <a:schemeClr val="tx1"/>
                </a:solidFill>
              </a:rPr>
              <a:t>15-18 December 2014, Dunedin, New Zealand </a:t>
            </a:r>
          </a:p>
        </p:txBody>
      </p:sp>
      <p:sp>
        <p:nvSpPr>
          <p:cNvPr id="6" name="Rectangle 5"/>
          <p:cNvSpPr/>
          <p:nvPr/>
        </p:nvSpPr>
        <p:spPr>
          <a:xfrm>
            <a:off x="8458200" y="3275400"/>
            <a:ext cx="685800" cy="763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8" name="Straight Connector 7"/>
          <p:cNvCxnSpPr/>
          <p:nvPr/>
        </p:nvCxnSpPr>
        <p:spPr>
          <a:xfrm>
            <a:off x="0" y="1926000"/>
            <a:ext cx="845820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43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382000" cy="1143000"/>
          </a:xfrm>
          <a:solidFill>
            <a:schemeClr val="bg1">
              <a:lumMod val="75000"/>
            </a:schemeClr>
          </a:solidFill>
        </p:spPr>
        <p:txBody>
          <a:bodyPr/>
          <a:lstStyle/>
          <a:p>
            <a:pPr algn="l"/>
            <a:r>
              <a:rPr lang="en-US" b="1" dirty="0" smtClean="0"/>
              <a:t>	</a:t>
            </a:r>
            <a:r>
              <a:rPr lang="en-US" sz="3000" b="1" dirty="0" smtClean="0">
                <a:solidFill>
                  <a:srgbClr val="1155CC"/>
                </a:solidFill>
                <a:latin typeface="Bookman Old Style" panose="02050604050505020204" pitchFamily="18" charset="0"/>
              </a:rPr>
              <a:t>Experiments</a:t>
            </a:r>
            <a:endParaRPr lang="en-NZ" sz="3000" b="1" dirty="0">
              <a:solidFill>
                <a:srgbClr val="1155CC"/>
              </a:solidFill>
              <a:latin typeface="Bookman Old Style" panose="02050604050505020204" pitchFamily="18" charset="0"/>
            </a:endParaRPr>
          </a:p>
        </p:txBody>
      </p:sp>
      <p:sp>
        <p:nvSpPr>
          <p:cNvPr id="4" name="Slide Number Placeholder 3"/>
          <p:cNvSpPr>
            <a:spLocks noGrp="1"/>
          </p:cNvSpPr>
          <p:nvPr>
            <p:ph type="sldNum" sz="quarter" idx="12"/>
          </p:nvPr>
        </p:nvSpPr>
        <p:spPr>
          <a:xfrm>
            <a:off x="8229600" y="6356350"/>
            <a:ext cx="457200" cy="365125"/>
          </a:xfrm>
        </p:spPr>
        <p:txBody>
          <a:bodyPr/>
          <a:lstStyle/>
          <a:p>
            <a:fld id="{B6F15528-21DE-4FAA-801E-634DDDAF4B2B}" type="slidenum">
              <a:rPr lang="en-US" smtClean="0"/>
              <a:pPr/>
              <a:t>9</a:t>
            </a:fld>
            <a:endParaRPr lang="en-US" dirty="0"/>
          </a:p>
        </p:txBody>
      </p:sp>
      <p:sp>
        <p:nvSpPr>
          <p:cNvPr id="11" name="Rectangle 10"/>
          <p:cNvSpPr/>
          <p:nvPr/>
        </p:nvSpPr>
        <p:spPr>
          <a:xfrm>
            <a:off x="457199" y="1676400"/>
            <a:ext cx="5562601" cy="1354217"/>
          </a:xfrm>
          <a:prstGeom prst="rect">
            <a:avLst/>
          </a:prstGeom>
        </p:spPr>
        <p:txBody>
          <a:bodyPr wrap="square">
            <a:spAutoFit/>
          </a:bodyPr>
          <a:lstStyle/>
          <a:p>
            <a:pPr>
              <a:spcAft>
                <a:spcPts val="1200"/>
              </a:spcAft>
            </a:pPr>
            <a:r>
              <a:rPr lang="en-US" sz="2400" dirty="0" smtClean="0"/>
              <a:t>GP compared with two PSO approaches:</a:t>
            </a:r>
          </a:p>
          <a:p>
            <a:pPr lvl="1"/>
            <a:r>
              <a:rPr lang="en-US" sz="2400" dirty="0" smtClean="0">
                <a:solidFill>
                  <a:schemeClr val="accent6">
                    <a:lumMod val="75000"/>
                  </a:schemeClr>
                </a:solidFill>
              </a:rPr>
              <a:t>	Greedy-based</a:t>
            </a:r>
            <a:r>
              <a:rPr lang="en-US" sz="2400" dirty="0" smtClean="0"/>
              <a:t> (semi-automated)</a:t>
            </a:r>
            <a:endParaRPr lang="en-US" sz="2400" baseline="30000" dirty="0" smtClean="0"/>
          </a:p>
          <a:p>
            <a:pPr lvl="1"/>
            <a:r>
              <a:rPr lang="en-US" sz="2400" dirty="0" smtClean="0">
                <a:solidFill>
                  <a:schemeClr val="accent6">
                    <a:lumMod val="75000"/>
                  </a:schemeClr>
                </a:solidFill>
              </a:rPr>
              <a:t>	Graph-based</a:t>
            </a:r>
            <a:r>
              <a:rPr lang="en-US" sz="2400" dirty="0" smtClean="0"/>
              <a:t> (fully automated)</a:t>
            </a:r>
            <a:endParaRPr lang="en-US" sz="2400" baseline="30000" dirty="0"/>
          </a:p>
        </p:txBody>
      </p:sp>
      <p:sp>
        <p:nvSpPr>
          <p:cNvPr id="6" name="Rectangle 5"/>
          <p:cNvSpPr/>
          <p:nvPr/>
        </p:nvSpPr>
        <p:spPr>
          <a:xfrm>
            <a:off x="381000" y="3276600"/>
            <a:ext cx="2910990" cy="461665"/>
          </a:xfrm>
          <a:prstGeom prst="rect">
            <a:avLst/>
          </a:prstGeom>
        </p:spPr>
        <p:txBody>
          <a:bodyPr wrap="none">
            <a:spAutoFit/>
          </a:bodyPr>
          <a:lstStyle/>
          <a:p>
            <a:r>
              <a:rPr lang="en-US" sz="2400" dirty="0" smtClean="0"/>
              <a:t>QWS-based datasets:</a:t>
            </a:r>
            <a:endParaRPr 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1199055970"/>
              </p:ext>
            </p:extLst>
          </p:nvPr>
        </p:nvGraphicFramePr>
        <p:xfrm>
          <a:off x="685800" y="3891280"/>
          <a:ext cx="7740214" cy="2209800"/>
        </p:xfrm>
        <a:graphic>
          <a:graphicData uri="http://schemas.openxmlformats.org/drawingml/2006/table">
            <a:tbl>
              <a:tblPr firstRow="1" bandRow="1">
                <a:tableStyleId>{5C22544A-7EE6-4342-B048-85BDC9FD1C3A}</a:tableStyleId>
              </a:tblPr>
              <a:tblGrid>
                <a:gridCol w="774021"/>
                <a:gridCol w="2775193"/>
                <a:gridCol w="2895600"/>
                <a:gridCol w="1295400"/>
              </a:tblGrid>
              <a:tr h="370840">
                <a:tc>
                  <a:txBody>
                    <a:bodyPr/>
                    <a:lstStyle/>
                    <a:p>
                      <a:pPr algn="ctr"/>
                      <a:r>
                        <a:rPr lang="en-US" sz="1600" dirty="0" smtClean="0"/>
                        <a:t>Task</a:t>
                      </a:r>
                      <a:endParaRPr lang="en-NZ" sz="1600" dirty="0">
                        <a:solidFill>
                          <a:srgbClr val="1155CC"/>
                        </a:solidFill>
                      </a:endParaRPr>
                    </a:p>
                  </a:txBody>
                  <a:tcPr/>
                </a:tc>
                <a:tc>
                  <a:txBody>
                    <a:bodyPr/>
                    <a:lstStyle/>
                    <a:p>
                      <a:pPr algn="ctr"/>
                      <a:r>
                        <a:rPr lang="en-US" sz="1600" dirty="0" smtClean="0"/>
                        <a:t>Inputs</a:t>
                      </a:r>
                      <a:endParaRPr lang="en-NZ" sz="1600" dirty="0">
                        <a:solidFill>
                          <a:srgbClr val="1155CC"/>
                        </a:solidFill>
                      </a:endParaRPr>
                    </a:p>
                  </a:txBody>
                  <a:tcPr/>
                </a:tc>
                <a:tc>
                  <a:txBody>
                    <a:bodyPr/>
                    <a:lstStyle/>
                    <a:p>
                      <a:pPr algn="ctr"/>
                      <a:r>
                        <a:rPr lang="en-US" sz="1600" dirty="0" smtClean="0"/>
                        <a:t>Outputs</a:t>
                      </a:r>
                      <a:endParaRPr lang="en-NZ" sz="1600" dirty="0">
                        <a:solidFill>
                          <a:srgbClr val="1155CC"/>
                        </a:solidFill>
                      </a:endParaRPr>
                    </a:p>
                  </a:txBody>
                  <a:tcPr/>
                </a:tc>
                <a:tc>
                  <a:txBody>
                    <a:bodyPr/>
                    <a:lstStyle/>
                    <a:p>
                      <a:pPr algn="ctr"/>
                      <a:r>
                        <a:rPr lang="en-US" sz="1600" dirty="0" smtClean="0"/>
                        <a:t>Dataset</a:t>
                      </a:r>
                      <a:endParaRPr lang="en-US" sz="1600" baseline="0" dirty="0" smtClean="0"/>
                    </a:p>
                    <a:p>
                      <a:pPr algn="ctr"/>
                      <a:r>
                        <a:rPr lang="en-US" sz="1600" baseline="0" dirty="0" smtClean="0"/>
                        <a:t>(no. </a:t>
                      </a:r>
                      <a:r>
                        <a:rPr lang="en-US" sz="1600" baseline="0" dirty="0" err="1" smtClean="0"/>
                        <a:t>servs</a:t>
                      </a:r>
                      <a:r>
                        <a:rPr lang="en-US" sz="1600" baseline="0" dirty="0" smtClean="0"/>
                        <a:t>)</a:t>
                      </a:r>
                      <a:endParaRPr lang="en-NZ" sz="1600" dirty="0">
                        <a:solidFill>
                          <a:srgbClr val="1155CC"/>
                        </a:solidFill>
                      </a:endParaRPr>
                    </a:p>
                  </a:txBody>
                  <a:tcPr/>
                </a:tc>
              </a:tr>
              <a:tr h="370840">
                <a:tc>
                  <a:txBody>
                    <a:bodyPr/>
                    <a:lstStyle/>
                    <a:p>
                      <a:r>
                        <a:rPr lang="en-US" sz="1400" dirty="0" smtClean="0"/>
                        <a:t>1</a:t>
                      </a:r>
                      <a:endParaRPr lang="en-NZ" sz="1400" dirty="0"/>
                    </a:p>
                  </a:txBody>
                  <a:tcPr/>
                </a:tc>
                <a:tc>
                  <a:txBody>
                    <a:bodyPr/>
                    <a:lstStyle/>
                    <a:p>
                      <a:r>
                        <a:rPr lang="en-US" sz="1400" dirty="0" err="1" smtClean="0"/>
                        <a:t>PhoneNumber</a:t>
                      </a:r>
                      <a:endParaRPr lang="en-NZ" sz="1400" dirty="0"/>
                    </a:p>
                  </a:txBody>
                  <a:tcPr/>
                </a:tc>
                <a:tc>
                  <a:txBody>
                    <a:bodyPr/>
                    <a:lstStyle/>
                    <a:p>
                      <a:r>
                        <a:rPr lang="en-US" sz="1400" dirty="0" smtClean="0"/>
                        <a:t>Address</a:t>
                      </a:r>
                      <a:endParaRPr lang="en-NZ" sz="1400" dirty="0"/>
                    </a:p>
                  </a:txBody>
                  <a:tcPr/>
                </a:tc>
                <a:tc>
                  <a:txBody>
                    <a:bodyPr/>
                    <a:lstStyle/>
                    <a:p>
                      <a:pPr algn="ctr"/>
                      <a:r>
                        <a:rPr lang="en-US" sz="1400" dirty="0" smtClean="0"/>
                        <a:t>1 (20)</a:t>
                      </a:r>
                      <a:endParaRPr lang="en-NZ" sz="1400" dirty="0"/>
                    </a:p>
                  </a:txBody>
                  <a:tcPr/>
                </a:tc>
              </a:tr>
              <a:tr h="370840">
                <a:tc>
                  <a:txBody>
                    <a:bodyPr/>
                    <a:lstStyle/>
                    <a:p>
                      <a:r>
                        <a:rPr lang="en-US" sz="1400" dirty="0" smtClean="0"/>
                        <a:t>2</a:t>
                      </a:r>
                      <a:endParaRPr lang="en-NZ" sz="1400" dirty="0"/>
                    </a:p>
                  </a:txBody>
                  <a:tcPr/>
                </a:tc>
                <a:tc>
                  <a:txBody>
                    <a:bodyPr/>
                    <a:lstStyle/>
                    <a:p>
                      <a:r>
                        <a:rPr lang="en-US" sz="1400" dirty="0" err="1" smtClean="0"/>
                        <a:t>ZipCode</a:t>
                      </a:r>
                      <a:r>
                        <a:rPr lang="en-US" sz="1400" dirty="0" smtClean="0"/>
                        <a:t>,</a:t>
                      </a:r>
                      <a:r>
                        <a:rPr lang="en-US" sz="1400" baseline="0" dirty="0" smtClean="0"/>
                        <a:t> Date</a:t>
                      </a:r>
                      <a:endParaRPr lang="en-NZ" sz="1400" dirty="0"/>
                    </a:p>
                  </a:txBody>
                  <a:tcPr/>
                </a:tc>
                <a:tc>
                  <a:txBody>
                    <a:bodyPr/>
                    <a:lstStyle/>
                    <a:p>
                      <a:r>
                        <a:rPr lang="en-US" sz="1400" dirty="0" smtClean="0"/>
                        <a:t>City, </a:t>
                      </a:r>
                      <a:r>
                        <a:rPr lang="en-US" sz="1400" dirty="0" err="1" smtClean="0"/>
                        <a:t>WeatherInfo</a:t>
                      </a:r>
                      <a:endParaRPr lang="en-NZ" sz="1400" dirty="0"/>
                    </a:p>
                  </a:txBody>
                  <a:tcPr/>
                </a:tc>
                <a:tc>
                  <a:txBody>
                    <a:bodyPr/>
                    <a:lstStyle/>
                    <a:p>
                      <a:pPr algn="ctr"/>
                      <a:r>
                        <a:rPr lang="en-US" sz="1400" dirty="0" smtClean="0"/>
                        <a:t>2(30)</a:t>
                      </a:r>
                      <a:endParaRPr lang="en-NZ" sz="1400" dirty="0"/>
                    </a:p>
                  </a:txBody>
                  <a:tcPr/>
                </a:tc>
              </a:tr>
              <a:tr h="370840">
                <a:tc>
                  <a:txBody>
                    <a:bodyPr/>
                    <a:lstStyle/>
                    <a:p>
                      <a:r>
                        <a:rPr lang="en-US" sz="1400" dirty="0" smtClean="0"/>
                        <a:t>3</a:t>
                      </a:r>
                      <a:endParaRPr lang="en-NZ" sz="1400" dirty="0"/>
                    </a:p>
                  </a:txBody>
                  <a:tcPr/>
                </a:tc>
                <a:tc>
                  <a:txBody>
                    <a:bodyPr/>
                    <a:lstStyle/>
                    <a:p>
                      <a:r>
                        <a:rPr lang="en-US" sz="1400" dirty="0" smtClean="0"/>
                        <a:t>From, To, </a:t>
                      </a:r>
                      <a:r>
                        <a:rPr lang="en-US" sz="1400" dirty="0" err="1" smtClean="0"/>
                        <a:t>DepartDate</a:t>
                      </a:r>
                      <a:r>
                        <a:rPr lang="en-US" sz="1400" dirty="0" smtClean="0"/>
                        <a:t>,</a:t>
                      </a:r>
                      <a:r>
                        <a:rPr lang="en-US" sz="1400" baseline="0" dirty="0" smtClean="0"/>
                        <a:t> </a:t>
                      </a:r>
                      <a:r>
                        <a:rPr lang="en-US" sz="1400" baseline="0" dirty="0" err="1" smtClean="0"/>
                        <a:t>ReturnDate</a:t>
                      </a:r>
                      <a:endParaRPr lang="en-NZ" sz="1400" dirty="0"/>
                    </a:p>
                  </a:txBody>
                  <a:tcPr/>
                </a:tc>
                <a:tc>
                  <a:txBody>
                    <a:bodyPr/>
                    <a:lstStyle/>
                    <a:p>
                      <a:r>
                        <a:rPr lang="en-US" sz="1400" dirty="0" err="1" smtClean="0"/>
                        <a:t>ArrivalDate</a:t>
                      </a:r>
                      <a:r>
                        <a:rPr lang="en-US" sz="1400" dirty="0" smtClean="0"/>
                        <a:t>, Reservation</a:t>
                      </a:r>
                      <a:endParaRPr lang="en-NZ" sz="1400" dirty="0"/>
                    </a:p>
                  </a:txBody>
                  <a:tcPr/>
                </a:tc>
                <a:tc>
                  <a:txBody>
                    <a:bodyPr/>
                    <a:lstStyle/>
                    <a:p>
                      <a:pPr algn="ctr"/>
                      <a:r>
                        <a:rPr lang="en-US" sz="1400" dirty="0" smtClean="0"/>
                        <a:t>3(60)</a:t>
                      </a:r>
                      <a:endParaRPr lang="en-NZ" sz="1400" dirty="0"/>
                    </a:p>
                  </a:txBody>
                  <a:tcPr/>
                </a:tc>
              </a:tr>
              <a:tr h="370840">
                <a:tc>
                  <a:txBody>
                    <a:bodyPr/>
                    <a:lstStyle/>
                    <a:p>
                      <a:r>
                        <a:rPr lang="en-US" sz="1400" dirty="0" smtClean="0"/>
                        <a:t>4</a:t>
                      </a:r>
                      <a:endParaRPr lang="en-NZ" sz="1400" dirty="0"/>
                    </a:p>
                  </a:txBody>
                  <a:tcPr/>
                </a:tc>
                <a:tc>
                  <a:txBody>
                    <a:bodyPr/>
                    <a:lstStyle/>
                    <a:p>
                      <a:r>
                        <a:rPr lang="en-US" sz="1400" dirty="0" smtClean="0"/>
                        <a:t>From, To,</a:t>
                      </a:r>
                      <a:r>
                        <a:rPr lang="en-US" sz="1400" baseline="0" dirty="0" smtClean="0"/>
                        <a:t> </a:t>
                      </a:r>
                      <a:r>
                        <a:rPr lang="en-US" sz="1400" baseline="0" dirty="0" err="1" smtClean="0"/>
                        <a:t>DepartDate</a:t>
                      </a:r>
                      <a:r>
                        <a:rPr lang="en-US" sz="1400" baseline="0" dirty="0" smtClean="0"/>
                        <a:t>, </a:t>
                      </a:r>
                      <a:r>
                        <a:rPr lang="en-US" sz="1400" baseline="0" dirty="0" err="1" smtClean="0"/>
                        <a:t>ReturnDate</a:t>
                      </a:r>
                      <a:endParaRPr lang="en-NZ" sz="1400" dirty="0"/>
                    </a:p>
                  </a:txBody>
                  <a:tcPr/>
                </a:tc>
                <a:tc>
                  <a:txBody>
                    <a:bodyPr/>
                    <a:lstStyle/>
                    <a:p>
                      <a:r>
                        <a:rPr lang="en-US" sz="1400" dirty="0" err="1" smtClean="0"/>
                        <a:t>ArrivalDate</a:t>
                      </a:r>
                      <a:r>
                        <a:rPr lang="en-US" sz="1400" dirty="0" smtClean="0"/>
                        <a:t>, Reservation, </a:t>
                      </a:r>
                      <a:r>
                        <a:rPr lang="en-US" sz="1400" dirty="0" err="1" smtClean="0"/>
                        <a:t>BusTicket</a:t>
                      </a:r>
                      <a:r>
                        <a:rPr lang="en-US" sz="1400" dirty="0" smtClean="0"/>
                        <a:t>, Map</a:t>
                      </a:r>
                      <a:endParaRPr lang="en-NZ" sz="1400" dirty="0"/>
                    </a:p>
                  </a:txBody>
                  <a:tcPr/>
                </a:tc>
                <a:tc>
                  <a:txBody>
                    <a:bodyPr/>
                    <a:lstStyle/>
                    <a:p>
                      <a:pPr algn="ctr"/>
                      <a:r>
                        <a:rPr lang="en-US" sz="1400" dirty="0" smtClean="0"/>
                        <a:t>4(150), 5(450),</a:t>
                      </a:r>
                      <a:r>
                        <a:rPr lang="en-US" sz="1400" baseline="0" dirty="0" smtClean="0"/>
                        <a:t> 6(4500)</a:t>
                      </a:r>
                      <a:endParaRPr lang="en-NZ" sz="1400" dirty="0"/>
                    </a:p>
                  </a:txBody>
                  <a:tcPr/>
                </a:tc>
              </a:tr>
            </a:tbl>
          </a:graphicData>
        </a:graphic>
      </p:graphicFrame>
    </p:spTree>
    <p:extLst>
      <p:ext uri="{BB962C8B-B14F-4D97-AF65-F5344CB8AC3E}">
        <p14:creationId xmlns:p14="http://schemas.microsoft.com/office/powerpoint/2010/main" val="2065472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382000" cy="1143000"/>
          </a:xfrm>
          <a:solidFill>
            <a:schemeClr val="bg1">
              <a:lumMod val="75000"/>
            </a:schemeClr>
          </a:solidFill>
        </p:spPr>
        <p:txBody>
          <a:bodyPr/>
          <a:lstStyle/>
          <a:p>
            <a:pPr algn="l"/>
            <a:r>
              <a:rPr lang="en-US" b="1" dirty="0" smtClean="0"/>
              <a:t>	</a:t>
            </a:r>
            <a:r>
              <a:rPr lang="en-US" sz="3000" b="1" dirty="0" smtClean="0">
                <a:solidFill>
                  <a:srgbClr val="1155CC"/>
                </a:solidFill>
                <a:latin typeface="Bookman Old Style" panose="02050604050505020204" pitchFamily="18" charset="0"/>
              </a:rPr>
              <a:t>Results</a:t>
            </a:r>
            <a:endParaRPr lang="en-NZ" sz="3000" b="1" dirty="0">
              <a:solidFill>
                <a:srgbClr val="1155CC"/>
              </a:solidFill>
              <a:latin typeface="Bookman Old Style" panose="02050604050505020204" pitchFamily="18" charset="0"/>
            </a:endParaRPr>
          </a:p>
        </p:txBody>
      </p:sp>
      <p:sp>
        <p:nvSpPr>
          <p:cNvPr id="4" name="Slide Number Placeholder 3"/>
          <p:cNvSpPr>
            <a:spLocks noGrp="1"/>
          </p:cNvSpPr>
          <p:nvPr>
            <p:ph type="sldNum" sz="quarter" idx="12"/>
          </p:nvPr>
        </p:nvSpPr>
        <p:spPr>
          <a:xfrm>
            <a:off x="8229600" y="6356350"/>
            <a:ext cx="457200" cy="365125"/>
          </a:xfrm>
        </p:spPr>
        <p:txBody>
          <a:bodyPr/>
          <a:lstStyle/>
          <a:p>
            <a:fld id="{B6F15528-21DE-4FAA-801E-634DDDAF4B2B}" type="slidenum">
              <a:rPr lang="en-US" smtClean="0"/>
              <a:pPr/>
              <a:t>10</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49249781"/>
              </p:ext>
            </p:extLst>
          </p:nvPr>
        </p:nvGraphicFramePr>
        <p:xfrm>
          <a:off x="381000" y="1905000"/>
          <a:ext cx="8001000" cy="3779520"/>
        </p:xfrm>
        <a:graphic>
          <a:graphicData uri="http://schemas.openxmlformats.org/drawingml/2006/table">
            <a:tbl>
              <a:tblPr firstRow="1" bandRow="1">
                <a:tableStyleId>{5C22544A-7EE6-4342-B048-85BDC9FD1C3A}</a:tableStyleId>
              </a:tblPr>
              <a:tblGrid>
                <a:gridCol w="762001"/>
                <a:gridCol w="533400"/>
                <a:gridCol w="685800"/>
                <a:gridCol w="1143000"/>
                <a:gridCol w="1066800"/>
                <a:gridCol w="914400"/>
                <a:gridCol w="990600"/>
                <a:gridCol w="914400"/>
                <a:gridCol w="990599"/>
              </a:tblGrid>
              <a:tr h="370840">
                <a:tc rowSpan="2">
                  <a:txBody>
                    <a:bodyPr/>
                    <a:lstStyle/>
                    <a:p>
                      <a:pPr algn="ctr"/>
                      <a:r>
                        <a:rPr lang="en-US" sz="1400" dirty="0" smtClean="0"/>
                        <a:t>Dataset (no.</a:t>
                      </a:r>
                      <a:r>
                        <a:rPr lang="en-US" sz="1400" baseline="0" dirty="0" smtClean="0"/>
                        <a:t> </a:t>
                      </a:r>
                      <a:r>
                        <a:rPr lang="en-US" sz="1400" baseline="0" dirty="0" err="1" smtClean="0"/>
                        <a:t>servs</a:t>
                      </a:r>
                      <a:r>
                        <a:rPr lang="en-US" sz="1400" baseline="0" dirty="0" smtClean="0"/>
                        <a:t>)</a:t>
                      </a:r>
                      <a:endParaRPr lang="en-NZ" sz="1400" dirty="0"/>
                    </a:p>
                  </a:txBody>
                  <a:tcPr/>
                </a:tc>
                <a:tc rowSpan="2">
                  <a:txBody>
                    <a:bodyPr/>
                    <a:lstStyle/>
                    <a:p>
                      <a:pPr algn="ctr"/>
                      <a:r>
                        <a:rPr lang="en-US" sz="1400" dirty="0" smtClean="0"/>
                        <a:t>Task</a:t>
                      </a:r>
                      <a:endParaRPr lang="en-NZ" sz="1400" dirty="0"/>
                    </a:p>
                  </a:txBody>
                  <a:tcPr/>
                </a:tc>
                <a:tc rowSpan="2">
                  <a:txBody>
                    <a:bodyPr/>
                    <a:lstStyle/>
                    <a:p>
                      <a:pPr algn="ctr"/>
                      <a:r>
                        <a:rPr lang="en-US" sz="1400" dirty="0" smtClean="0"/>
                        <a:t>Min. Comp. Size</a:t>
                      </a:r>
                      <a:endParaRPr lang="en-NZ" sz="1400" dirty="0"/>
                    </a:p>
                  </a:txBody>
                  <a:tcPr/>
                </a:tc>
                <a:tc gridSpan="3">
                  <a:txBody>
                    <a:bodyPr/>
                    <a:lstStyle/>
                    <a:p>
                      <a:pPr algn="ctr"/>
                      <a:r>
                        <a:rPr lang="en-US" sz="1400" dirty="0" smtClean="0"/>
                        <a:t>Fitness</a:t>
                      </a:r>
                      <a:endParaRPr lang="en-NZ" sz="1400" dirty="0"/>
                    </a:p>
                  </a:txBody>
                  <a:tcPr/>
                </a:tc>
                <a:tc hMerge="1">
                  <a:txBody>
                    <a:bodyPr/>
                    <a:lstStyle/>
                    <a:p>
                      <a:endParaRPr lang="en-NZ" dirty="0"/>
                    </a:p>
                  </a:txBody>
                  <a:tcPr/>
                </a:tc>
                <a:tc hMerge="1">
                  <a:txBody>
                    <a:bodyPr/>
                    <a:lstStyle/>
                    <a:p>
                      <a:endParaRPr lang="en-NZ" dirty="0"/>
                    </a:p>
                  </a:txBody>
                  <a:tcPr/>
                </a:tc>
                <a:tc gridSpan="3">
                  <a:txBody>
                    <a:bodyPr/>
                    <a:lstStyle/>
                    <a:p>
                      <a:pPr algn="ctr"/>
                      <a:r>
                        <a:rPr lang="en-US" sz="1400" dirty="0" smtClean="0"/>
                        <a:t>Evolution Runtime</a:t>
                      </a:r>
                      <a:r>
                        <a:rPr lang="en-US" sz="1400" baseline="0" dirty="0" smtClean="0"/>
                        <a:t> (</a:t>
                      </a:r>
                      <a:r>
                        <a:rPr lang="en-US" sz="1400" baseline="0" dirty="0" err="1" smtClean="0"/>
                        <a:t>ms</a:t>
                      </a:r>
                      <a:r>
                        <a:rPr lang="en-US" sz="1400" baseline="0" dirty="0" smtClean="0"/>
                        <a:t>)</a:t>
                      </a:r>
                      <a:endParaRPr lang="en-NZ" sz="1400" dirty="0"/>
                    </a:p>
                  </a:txBody>
                  <a:tcPr/>
                </a:tc>
                <a:tc hMerge="1">
                  <a:txBody>
                    <a:bodyPr/>
                    <a:lstStyle/>
                    <a:p>
                      <a:endParaRPr lang="en-NZ" dirty="0"/>
                    </a:p>
                  </a:txBody>
                  <a:tcPr/>
                </a:tc>
                <a:tc hMerge="1">
                  <a:txBody>
                    <a:bodyPr/>
                    <a:lstStyle/>
                    <a:p>
                      <a:endParaRPr lang="en-NZ" dirty="0"/>
                    </a:p>
                  </a:txBody>
                  <a:tcPr/>
                </a:tc>
              </a:tr>
              <a:tr h="370840">
                <a:tc vMerge="1">
                  <a:txBody>
                    <a:bodyPr/>
                    <a:lstStyle/>
                    <a:p>
                      <a:endParaRPr lang="en-NZ" dirty="0"/>
                    </a:p>
                  </a:txBody>
                  <a:tcPr/>
                </a:tc>
                <a:tc vMerge="1">
                  <a:txBody>
                    <a:bodyPr/>
                    <a:lstStyle/>
                    <a:p>
                      <a:endParaRPr lang="en-NZ" dirty="0"/>
                    </a:p>
                  </a:txBody>
                  <a:tcPr/>
                </a:tc>
                <a:tc vMerge="1">
                  <a:txBody>
                    <a:bodyPr/>
                    <a:lstStyle/>
                    <a:p>
                      <a:endParaRPr lang="en-NZ" dirty="0"/>
                    </a:p>
                  </a:txBody>
                  <a:tcPr/>
                </a:tc>
                <a:tc>
                  <a:txBody>
                    <a:bodyPr/>
                    <a:lstStyle/>
                    <a:p>
                      <a:pPr algn="ctr"/>
                      <a:r>
                        <a:rPr lang="en-US" sz="1400" dirty="0" smtClean="0">
                          <a:solidFill>
                            <a:schemeClr val="bg1"/>
                          </a:solidFill>
                        </a:rPr>
                        <a:t>Greedy</a:t>
                      </a:r>
                      <a:r>
                        <a:rPr lang="en-US" sz="1400" baseline="0" dirty="0" smtClean="0">
                          <a:solidFill>
                            <a:schemeClr val="bg1"/>
                          </a:solidFill>
                        </a:rPr>
                        <a:t> PSO</a:t>
                      </a:r>
                      <a:endParaRPr lang="en-NZ" sz="1400" b="1" dirty="0">
                        <a:solidFill>
                          <a:schemeClr val="bg1"/>
                        </a:solidFill>
                      </a:endParaRPr>
                    </a:p>
                  </a:txBody>
                  <a:tcPr>
                    <a:solidFill>
                      <a:schemeClr val="accent1"/>
                    </a:solidFill>
                  </a:tcPr>
                </a:tc>
                <a:tc>
                  <a:txBody>
                    <a:bodyPr/>
                    <a:lstStyle/>
                    <a:p>
                      <a:pPr algn="ctr"/>
                      <a:r>
                        <a:rPr lang="en-US" sz="1400" dirty="0" smtClean="0">
                          <a:solidFill>
                            <a:schemeClr val="bg1"/>
                          </a:solidFill>
                        </a:rPr>
                        <a:t>Graph PSO</a:t>
                      </a:r>
                      <a:endParaRPr lang="en-NZ" sz="1400" b="1" dirty="0">
                        <a:solidFill>
                          <a:schemeClr val="bg1"/>
                        </a:solidFill>
                      </a:endParaRPr>
                    </a:p>
                  </a:txBody>
                  <a:tcPr>
                    <a:solidFill>
                      <a:schemeClr val="accent1"/>
                    </a:solidFill>
                  </a:tcPr>
                </a:tc>
                <a:tc>
                  <a:txBody>
                    <a:bodyPr/>
                    <a:lstStyle/>
                    <a:p>
                      <a:pPr algn="ctr"/>
                      <a:r>
                        <a:rPr lang="en-US" sz="1400" dirty="0" smtClean="0">
                          <a:solidFill>
                            <a:schemeClr val="bg1"/>
                          </a:solidFill>
                        </a:rPr>
                        <a:t>GP</a:t>
                      </a:r>
                      <a:endParaRPr lang="en-NZ" sz="1400" b="1" dirty="0">
                        <a:solidFill>
                          <a:schemeClr val="bg1"/>
                        </a:solidFill>
                      </a:endParaRPr>
                    </a:p>
                  </a:txBody>
                  <a:tcPr>
                    <a:solidFill>
                      <a:schemeClr val="accent6"/>
                    </a:solidFill>
                  </a:tcPr>
                </a:tc>
                <a:tc>
                  <a:txBody>
                    <a:bodyPr/>
                    <a:lstStyle/>
                    <a:p>
                      <a:pPr algn="ctr"/>
                      <a:r>
                        <a:rPr lang="en-US" sz="1400" dirty="0" smtClean="0">
                          <a:solidFill>
                            <a:schemeClr val="bg1"/>
                          </a:solidFill>
                        </a:rPr>
                        <a:t>Greedy PSO</a:t>
                      </a:r>
                      <a:endParaRPr lang="en-NZ" sz="1400" b="1" dirty="0">
                        <a:solidFill>
                          <a:schemeClr val="bg1"/>
                        </a:solidFill>
                      </a:endParaRPr>
                    </a:p>
                  </a:txBody>
                  <a:tcPr>
                    <a:solidFill>
                      <a:schemeClr val="accent1"/>
                    </a:solidFill>
                  </a:tcPr>
                </a:tc>
                <a:tc>
                  <a:txBody>
                    <a:bodyPr/>
                    <a:lstStyle/>
                    <a:p>
                      <a:pPr algn="ctr"/>
                      <a:r>
                        <a:rPr lang="en-US" sz="1400" dirty="0" smtClean="0">
                          <a:solidFill>
                            <a:schemeClr val="bg1"/>
                          </a:solidFill>
                        </a:rPr>
                        <a:t>Graph PSO</a:t>
                      </a:r>
                      <a:endParaRPr lang="en-NZ" sz="1400" b="1" dirty="0">
                        <a:solidFill>
                          <a:schemeClr val="bg1"/>
                        </a:solidFill>
                      </a:endParaRPr>
                    </a:p>
                  </a:txBody>
                  <a:tcPr>
                    <a:solidFill>
                      <a:schemeClr val="accent1"/>
                    </a:solidFill>
                  </a:tcPr>
                </a:tc>
                <a:tc>
                  <a:txBody>
                    <a:bodyPr/>
                    <a:lstStyle/>
                    <a:p>
                      <a:pPr algn="ctr"/>
                      <a:r>
                        <a:rPr lang="en-US" sz="1400" dirty="0" smtClean="0">
                          <a:solidFill>
                            <a:schemeClr val="bg1"/>
                          </a:solidFill>
                        </a:rPr>
                        <a:t>GP</a:t>
                      </a:r>
                      <a:endParaRPr lang="en-NZ" sz="1400" b="1" dirty="0">
                        <a:solidFill>
                          <a:schemeClr val="bg1"/>
                        </a:solidFill>
                      </a:endParaRPr>
                    </a:p>
                  </a:txBody>
                  <a:tcPr>
                    <a:solidFill>
                      <a:schemeClr val="accent6"/>
                    </a:solidFill>
                  </a:tcPr>
                </a:tc>
              </a:tr>
              <a:tr h="370840">
                <a:tc>
                  <a:txBody>
                    <a:bodyPr/>
                    <a:lstStyle/>
                    <a:p>
                      <a:pPr algn="ctr"/>
                      <a:r>
                        <a:rPr lang="en-US" sz="1300" dirty="0" smtClean="0"/>
                        <a:t>1(20)</a:t>
                      </a:r>
                      <a:endParaRPr lang="en-NZ" sz="1300" dirty="0"/>
                    </a:p>
                  </a:txBody>
                  <a:tcPr/>
                </a:tc>
                <a:tc>
                  <a:txBody>
                    <a:bodyPr/>
                    <a:lstStyle/>
                    <a:p>
                      <a:pPr algn="ctr"/>
                      <a:r>
                        <a:rPr lang="en-US" sz="1300" dirty="0" smtClean="0"/>
                        <a:t>1</a:t>
                      </a:r>
                      <a:endParaRPr lang="en-NZ" sz="1300" dirty="0"/>
                    </a:p>
                  </a:txBody>
                  <a:tcPr/>
                </a:tc>
                <a:tc>
                  <a:txBody>
                    <a:bodyPr/>
                    <a:lstStyle/>
                    <a:p>
                      <a:pPr algn="ctr"/>
                      <a:r>
                        <a:rPr lang="en-US" sz="1300" dirty="0" smtClean="0"/>
                        <a:t>1</a:t>
                      </a:r>
                      <a:endParaRPr lang="en-NZ" sz="1300" dirty="0"/>
                    </a:p>
                  </a:txBody>
                  <a:tcPr/>
                </a:tc>
                <a:tc>
                  <a:txBody>
                    <a:bodyPr/>
                    <a:lstStyle/>
                    <a:p>
                      <a:pPr algn="ctr"/>
                      <a:r>
                        <a:rPr lang="en-US" sz="1300" dirty="0" smtClean="0"/>
                        <a:t>0.808±0</a:t>
                      </a:r>
                      <a:endParaRPr lang="en-NZ" sz="13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smtClean="0"/>
                        <a:t>0.808±0</a:t>
                      </a:r>
                      <a:endParaRPr lang="en-NZ" sz="13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smtClean="0"/>
                        <a:t>0.808±0</a:t>
                      </a:r>
                      <a:endParaRPr lang="en-NZ" sz="1300" b="1" dirty="0" smtClean="0"/>
                    </a:p>
                  </a:txBody>
                  <a:tcPr>
                    <a:solidFill>
                      <a:schemeClr val="accent6">
                        <a:lumMod val="20000"/>
                        <a:lumOff val="80000"/>
                      </a:schemeClr>
                    </a:solidFill>
                  </a:tcPr>
                </a:tc>
                <a:tc>
                  <a:txBody>
                    <a:bodyPr/>
                    <a:lstStyle/>
                    <a:p>
                      <a:pPr algn="ctr"/>
                      <a:r>
                        <a:rPr lang="en-US" sz="1300" dirty="0" smtClean="0"/>
                        <a:t>22.9±1.2</a:t>
                      </a:r>
                      <a:endParaRPr lang="en-NZ" sz="1300" dirty="0"/>
                    </a:p>
                  </a:txBody>
                  <a:tcPr/>
                </a:tc>
                <a:tc>
                  <a:txBody>
                    <a:bodyPr/>
                    <a:lstStyle/>
                    <a:p>
                      <a:pPr algn="ctr"/>
                      <a:r>
                        <a:rPr lang="en-US" sz="1300" dirty="0" smtClean="0"/>
                        <a:t>41.3±10</a:t>
                      </a:r>
                      <a:endParaRPr lang="en-NZ" sz="1300" dirty="0"/>
                    </a:p>
                  </a:txBody>
                  <a:tcPr/>
                </a:tc>
                <a:tc>
                  <a:txBody>
                    <a:bodyPr/>
                    <a:lstStyle/>
                    <a:p>
                      <a:pPr algn="ctr"/>
                      <a:r>
                        <a:rPr lang="en-US" sz="1300" b="1" dirty="0" smtClean="0"/>
                        <a:t>149.6±58.3</a:t>
                      </a:r>
                      <a:endParaRPr lang="en-NZ" sz="1300" b="1" dirty="0"/>
                    </a:p>
                  </a:txBody>
                  <a:tcPr>
                    <a:solidFill>
                      <a:schemeClr val="accent6">
                        <a:lumMod val="20000"/>
                        <a:lumOff val="80000"/>
                      </a:schemeClr>
                    </a:solidFill>
                  </a:tcPr>
                </a:tc>
              </a:tr>
              <a:tr h="370840">
                <a:tc>
                  <a:txBody>
                    <a:bodyPr/>
                    <a:lstStyle/>
                    <a:p>
                      <a:pPr algn="ctr"/>
                      <a:r>
                        <a:rPr lang="en-US" sz="1300" dirty="0" smtClean="0"/>
                        <a:t>2(30)</a:t>
                      </a:r>
                      <a:endParaRPr lang="en-NZ" sz="1300" dirty="0"/>
                    </a:p>
                  </a:txBody>
                  <a:tcPr/>
                </a:tc>
                <a:tc>
                  <a:txBody>
                    <a:bodyPr/>
                    <a:lstStyle/>
                    <a:p>
                      <a:pPr algn="ctr"/>
                      <a:r>
                        <a:rPr lang="en-US" sz="1300" dirty="0" smtClean="0"/>
                        <a:t>2</a:t>
                      </a:r>
                      <a:endParaRPr lang="en-NZ" sz="1300" dirty="0"/>
                    </a:p>
                  </a:txBody>
                  <a:tcPr/>
                </a:tc>
                <a:tc>
                  <a:txBody>
                    <a:bodyPr/>
                    <a:lstStyle/>
                    <a:p>
                      <a:pPr algn="ctr"/>
                      <a:r>
                        <a:rPr lang="en-US" sz="1300" dirty="0" smtClean="0"/>
                        <a:t>2</a:t>
                      </a:r>
                      <a:endParaRPr lang="en-NZ" sz="1300" dirty="0"/>
                    </a:p>
                  </a:txBody>
                  <a:tcPr/>
                </a:tc>
                <a:tc>
                  <a:txBody>
                    <a:bodyPr/>
                    <a:lstStyle/>
                    <a:p>
                      <a:pPr algn="ctr"/>
                      <a:r>
                        <a:rPr lang="en-US" sz="1300" dirty="0" smtClean="0"/>
                        <a:t>0.713±0</a:t>
                      </a:r>
                      <a:endParaRPr lang="en-NZ" sz="13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smtClean="0"/>
                        <a:t>0.713±0</a:t>
                      </a:r>
                      <a:endParaRPr lang="en-NZ" sz="1300" dirty="0" smtClean="0"/>
                    </a:p>
                  </a:txBody>
                  <a:tcPr/>
                </a:tc>
                <a:tc>
                  <a:txBody>
                    <a:bodyPr/>
                    <a:lstStyle/>
                    <a:p>
                      <a:pPr algn="ctr"/>
                      <a:r>
                        <a:rPr lang="en-US" sz="1300" b="1" dirty="0" smtClean="0"/>
                        <a:t>0.639±</a:t>
                      </a:r>
                    </a:p>
                    <a:p>
                      <a:pPr algn="ctr"/>
                      <a:r>
                        <a:rPr lang="en-US" sz="1300" b="1" dirty="0" smtClean="0"/>
                        <a:t>0.04</a:t>
                      </a:r>
                    </a:p>
                    <a:p>
                      <a:pPr algn="ctr"/>
                      <a:endParaRPr lang="en-NZ" sz="1300" b="1" dirty="0"/>
                    </a:p>
                  </a:txBody>
                  <a:tcPr>
                    <a:solidFill>
                      <a:schemeClr val="accent6">
                        <a:lumMod val="40000"/>
                        <a:lumOff val="60000"/>
                      </a:schemeClr>
                    </a:solidFill>
                  </a:tcPr>
                </a:tc>
                <a:tc>
                  <a:txBody>
                    <a:bodyPr/>
                    <a:lstStyle/>
                    <a:p>
                      <a:pPr algn="ctr"/>
                      <a:r>
                        <a:rPr lang="en-US" sz="1300" dirty="0" smtClean="0"/>
                        <a:t>9±0.1</a:t>
                      </a:r>
                      <a:endParaRPr lang="en-NZ" sz="1300" dirty="0"/>
                    </a:p>
                  </a:txBody>
                  <a:tcPr/>
                </a:tc>
                <a:tc>
                  <a:txBody>
                    <a:bodyPr/>
                    <a:lstStyle/>
                    <a:p>
                      <a:pPr algn="ctr"/>
                      <a:r>
                        <a:rPr lang="en-US" sz="1300" dirty="0" smtClean="0"/>
                        <a:t>13.8±2.8</a:t>
                      </a:r>
                      <a:endParaRPr lang="en-NZ" sz="1300" dirty="0"/>
                    </a:p>
                  </a:txBody>
                  <a:tcPr/>
                </a:tc>
                <a:tc>
                  <a:txBody>
                    <a:bodyPr/>
                    <a:lstStyle/>
                    <a:p>
                      <a:pPr algn="ctr"/>
                      <a:r>
                        <a:rPr lang="en-US" sz="1300" b="1" dirty="0" smtClean="0"/>
                        <a:t>346±282</a:t>
                      </a:r>
                      <a:endParaRPr lang="en-NZ" sz="1300" b="1" dirty="0"/>
                    </a:p>
                  </a:txBody>
                  <a:tcPr>
                    <a:solidFill>
                      <a:schemeClr val="accent6">
                        <a:lumMod val="40000"/>
                        <a:lumOff val="60000"/>
                      </a:schemeClr>
                    </a:solidFill>
                  </a:tcPr>
                </a:tc>
              </a:tr>
              <a:tr h="370840">
                <a:tc>
                  <a:txBody>
                    <a:bodyPr/>
                    <a:lstStyle/>
                    <a:p>
                      <a:pPr algn="ctr"/>
                      <a:r>
                        <a:rPr lang="en-US" sz="1300" dirty="0" smtClean="0"/>
                        <a:t>3(60)</a:t>
                      </a:r>
                      <a:endParaRPr lang="en-NZ" sz="1300" dirty="0"/>
                    </a:p>
                  </a:txBody>
                  <a:tcPr/>
                </a:tc>
                <a:tc>
                  <a:txBody>
                    <a:bodyPr/>
                    <a:lstStyle/>
                    <a:p>
                      <a:pPr algn="ctr"/>
                      <a:r>
                        <a:rPr lang="en-US" sz="1300" dirty="0" smtClean="0"/>
                        <a:t>3</a:t>
                      </a:r>
                      <a:endParaRPr lang="en-NZ" sz="1300" dirty="0"/>
                    </a:p>
                  </a:txBody>
                  <a:tcPr/>
                </a:tc>
                <a:tc>
                  <a:txBody>
                    <a:bodyPr/>
                    <a:lstStyle/>
                    <a:p>
                      <a:pPr algn="ctr"/>
                      <a:r>
                        <a:rPr lang="en-US" sz="1300" dirty="0" smtClean="0"/>
                        <a:t>2</a:t>
                      </a:r>
                      <a:endParaRPr lang="en-NZ" sz="1300" dirty="0"/>
                    </a:p>
                  </a:txBody>
                  <a:tcPr/>
                </a:tc>
                <a:tc>
                  <a:txBody>
                    <a:bodyPr/>
                    <a:lstStyle/>
                    <a:p>
                      <a:pPr algn="ctr"/>
                      <a:r>
                        <a:rPr lang="en-US" sz="1300" dirty="0" smtClean="0"/>
                        <a:t>0.634±0</a:t>
                      </a:r>
                      <a:endParaRPr lang="en-NZ" sz="1300" dirty="0"/>
                    </a:p>
                  </a:txBody>
                  <a:tcPr/>
                </a:tc>
                <a:tc>
                  <a:txBody>
                    <a:bodyPr/>
                    <a:lstStyle/>
                    <a:p>
                      <a:pPr algn="ctr"/>
                      <a:r>
                        <a:rPr lang="en-US" sz="1300" dirty="0" smtClean="0"/>
                        <a:t>0.631±0.011</a:t>
                      </a:r>
                      <a:endParaRPr lang="en-NZ" sz="13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smtClean="0"/>
                        <a:t>0.634±0 </a:t>
                      </a:r>
                      <a:endParaRPr lang="en-NZ" sz="1300" b="1" dirty="0" smtClean="0"/>
                    </a:p>
                  </a:txBody>
                  <a:tcPr>
                    <a:solidFill>
                      <a:schemeClr val="accent6">
                        <a:lumMod val="20000"/>
                        <a:lumOff val="80000"/>
                      </a:schemeClr>
                    </a:solidFill>
                  </a:tcPr>
                </a:tc>
                <a:tc>
                  <a:txBody>
                    <a:bodyPr/>
                    <a:lstStyle/>
                    <a:p>
                      <a:pPr algn="ctr"/>
                      <a:r>
                        <a:rPr lang="en-US" sz="1300" dirty="0" smtClean="0"/>
                        <a:t>11±0</a:t>
                      </a:r>
                      <a:endParaRPr lang="en-NZ" sz="1300" dirty="0"/>
                    </a:p>
                  </a:txBody>
                  <a:tcPr/>
                </a:tc>
                <a:tc>
                  <a:txBody>
                    <a:bodyPr/>
                    <a:lstStyle/>
                    <a:p>
                      <a:pPr algn="ctr"/>
                      <a:r>
                        <a:rPr lang="en-US" sz="1300" dirty="0" smtClean="0"/>
                        <a:t>87.2±18</a:t>
                      </a:r>
                      <a:endParaRPr lang="en-NZ" sz="1300" dirty="0"/>
                    </a:p>
                  </a:txBody>
                  <a:tcPr/>
                </a:tc>
                <a:tc>
                  <a:txBody>
                    <a:bodyPr/>
                    <a:lstStyle/>
                    <a:p>
                      <a:pPr algn="ctr"/>
                      <a:r>
                        <a:rPr lang="en-US" sz="1300" b="1" dirty="0" smtClean="0"/>
                        <a:t>180.6</a:t>
                      </a:r>
                      <a:endParaRPr lang="en-NZ" sz="1300" b="1" dirty="0"/>
                    </a:p>
                  </a:txBody>
                  <a:tcPr>
                    <a:solidFill>
                      <a:schemeClr val="accent6">
                        <a:lumMod val="20000"/>
                        <a:lumOff val="80000"/>
                      </a:schemeClr>
                    </a:solidFill>
                  </a:tcPr>
                </a:tc>
              </a:tr>
              <a:tr h="370840">
                <a:tc>
                  <a:txBody>
                    <a:bodyPr/>
                    <a:lstStyle/>
                    <a:p>
                      <a:pPr algn="ctr"/>
                      <a:r>
                        <a:rPr lang="en-US" sz="1300" dirty="0" smtClean="0"/>
                        <a:t>4(150)</a:t>
                      </a:r>
                      <a:endParaRPr lang="en-NZ" sz="1300" dirty="0"/>
                    </a:p>
                  </a:txBody>
                  <a:tcPr/>
                </a:tc>
                <a:tc>
                  <a:txBody>
                    <a:bodyPr/>
                    <a:lstStyle/>
                    <a:p>
                      <a:pPr algn="ctr"/>
                      <a:r>
                        <a:rPr lang="en-US" sz="1300" dirty="0" smtClean="0"/>
                        <a:t>4</a:t>
                      </a:r>
                      <a:endParaRPr lang="en-NZ" sz="1300" dirty="0"/>
                    </a:p>
                  </a:txBody>
                  <a:tcPr/>
                </a:tc>
                <a:tc>
                  <a:txBody>
                    <a:bodyPr/>
                    <a:lstStyle/>
                    <a:p>
                      <a:pPr algn="ctr"/>
                      <a:r>
                        <a:rPr lang="en-US" sz="1300" dirty="0" smtClean="0"/>
                        <a:t>4</a:t>
                      </a:r>
                      <a:endParaRPr lang="en-NZ" sz="1300" dirty="0"/>
                    </a:p>
                  </a:txBody>
                  <a:tcPr/>
                </a:tc>
                <a:tc>
                  <a:txBody>
                    <a:bodyPr/>
                    <a:lstStyle/>
                    <a:p>
                      <a:pPr algn="ctr"/>
                      <a:r>
                        <a:rPr lang="en-US" sz="1300" dirty="0" smtClean="0"/>
                        <a:t>0.532±0</a:t>
                      </a:r>
                      <a:endParaRPr lang="en-NZ" sz="13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smtClean="0"/>
                        <a:t>0.524±0.01</a:t>
                      </a:r>
                      <a:endParaRPr lang="en-NZ" sz="1300" dirty="0" smtClean="0"/>
                    </a:p>
                  </a:txBody>
                  <a:tcPr/>
                </a:tc>
                <a:tc>
                  <a:txBody>
                    <a:bodyPr/>
                    <a:lstStyle/>
                    <a:p>
                      <a:pPr algn="ctr"/>
                      <a:r>
                        <a:rPr lang="en-US" sz="1300" b="1" dirty="0" smtClean="0"/>
                        <a:t>0.413±</a:t>
                      </a:r>
                    </a:p>
                    <a:p>
                      <a:pPr algn="ctr"/>
                      <a:r>
                        <a:rPr lang="en-US" sz="1300" b="1" dirty="0" smtClean="0"/>
                        <a:t>0.06</a:t>
                      </a:r>
                      <a:endParaRPr lang="en-NZ" sz="1300" b="1" dirty="0"/>
                    </a:p>
                  </a:txBody>
                  <a:tcPr>
                    <a:solidFill>
                      <a:schemeClr val="accent6">
                        <a:lumMod val="40000"/>
                        <a:lumOff val="60000"/>
                      </a:schemeClr>
                    </a:solidFill>
                  </a:tcPr>
                </a:tc>
                <a:tc>
                  <a:txBody>
                    <a:bodyPr/>
                    <a:lstStyle/>
                    <a:p>
                      <a:pPr algn="ctr"/>
                      <a:r>
                        <a:rPr lang="en-US" sz="1300" dirty="0" smtClean="0"/>
                        <a:t>21.7±0.5</a:t>
                      </a:r>
                      <a:endParaRPr lang="en-NZ" sz="1300" dirty="0"/>
                    </a:p>
                  </a:txBody>
                  <a:tcPr/>
                </a:tc>
                <a:tc>
                  <a:txBody>
                    <a:bodyPr/>
                    <a:lstStyle/>
                    <a:p>
                      <a:pPr algn="ctr"/>
                      <a:r>
                        <a:rPr lang="en-US" sz="1300" dirty="0" smtClean="0"/>
                        <a:t>116.1±24.5</a:t>
                      </a:r>
                      <a:endParaRPr lang="en-NZ" sz="1300" dirty="0"/>
                    </a:p>
                  </a:txBody>
                  <a:tcPr/>
                </a:tc>
                <a:tc>
                  <a:txBody>
                    <a:bodyPr/>
                    <a:lstStyle/>
                    <a:p>
                      <a:pPr algn="ctr"/>
                      <a:r>
                        <a:rPr lang="en-US" sz="1300" b="1" dirty="0" smtClean="0"/>
                        <a:t>67689.7±</a:t>
                      </a:r>
                    </a:p>
                    <a:p>
                      <a:pPr algn="ctr"/>
                      <a:r>
                        <a:rPr lang="en-US" sz="1300" b="1" dirty="0" smtClean="0"/>
                        <a:t>109320.9</a:t>
                      </a:r>
                      <a:endParaRPr lang="en-NZ" sz="1300" b="1" dirty="0"/>
                    </a:p>
                  </a:txBody>
                  <a:tcPr>
                    <a:solidFill>
                      <a:schemeClr val="accent6">
                        <a:lumMod val="40000"/>
                        <a:lumOff val="60000"/>
                      </a:schemeClr>
                    </a:solidFill>
                  </a:tcPr>
                </a:tc>
              </a:tr>
              <a:tr h="370840">
                <a:tc>
                  <a:txBody>
                    <a:bodyPr/>
                    <a:lstStyle/>
                    <a:p>
                      <a:pPr algn="ctr"/>
                      <a:r>
                        <a:rPr lang="en-US" sz="1300" dirty="0" smtClean="0"/>
                        <a:t>5(450)</a:t>
                      </a:r>
                      <a:endParaRPr lang="en-NZ" sz="1300" dirty="0"/>
                    </a:p>
                  </a:txBody>
                  <a:tcPr/>
                </a:tc>
                <a:tc>
                  <a:txBody>
                    <a:bodyPr/>
                    <a:lstStyle/>
                    <a:p>
                      <a:pPr algn="ctr"/>
                      <a:r>
                        <a:rPr lang="en-US" sz="1300" dirty="0" smtClean="0"/>
                        <a:t>4</a:t>
                      </a:r>
                      <a:endParaRPr lang="en-NZ" sz="1300" dirty="0"/>
                    </a:p>
                  </a:txBody>
                  <a:tcPr/>
                </a:tc>
                <a:tc>
                  <a:txBody>
                    <a:bodyPr/>
                    <a:lstStyle/>
                    <a:p>
                      <a:pPr algn="ctr"/>
                      <a:r>
                        <a:rPr lang="en-US" sz="1300" dirty="0" smtClean="0"/>
                        <a:t>4</a:t>
                      </a:r>
                      <a:endParaRPr lang="en-NZ" sz="13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smtClean="0"/>
                        <a:t>0.532±0</a:t>
                      </a:r>
                      <a:endParaRPr lang="en-NZ" sz="13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smtClean="0"/>
                        <a:t>0.525±0.01</a:t>
                      </a:r>
                      <a:endParaRPr lang="en-NZ" sz="1300" dirty="0" smtClean="0"/>
                    </a:p>
                    <a:p>
                      <a:pPr algn="ctr"/>
                      <a:endParaRPr lang="en-NZ" sz="1300" dirty="0"/>
                    </a:p>
                  </a:txBody>
                  <a:tcPr/>
                </a:tc>
                <a:tc>
                  <a:txBody>
                    <a:bodyPr/>
                    <a:lstStyle/>
                    <a:p>
                      <a:pPr algn="ctr"/>
                      <a:r>
                        <a:rPr lang="en-US" sz="1300" b="1" dirty="0" smtClean="0"/>
                        <a:t>-</a:t>
                      </a:r>
                      <a:endParaRPr lang="en-NZ" sz="1300" b="1" dirty="0"/>
                    </a:p>
                  </a:txBody>
                  <a:tcPr>
                    <a:solidFill>
                      <a:schemeClr val="accent6">
                        <a:lumMod val="20000"/>
                        <a:lumOff val="80000"/>
                      </a:schemeClr>
                    </a:solidFill>
                  </a:tcPr>
                </a:tc>
                <a:tc>
                  <a:txBody>
                    <a:bodyPr/>
                    <a:lstStyle/>
                    <a:p>
                      <a:pPr algn="ctr"/>
                      <a:r>
                        <a:rPr lang="en-US" sz="1300" dirty="0" smtClean="0"/>
                        <a:t>33.6±1</a:t>
                      </a:r>
                      <a:endParaRPr lang="en-NZ" sz="1300" dirty="0"/>
                    </a:p>
                  </a:txBody>
                  <a:tcPr/>
                </a:tc>
                <a:tc>
                  <a:txBody>
                    <a:bodyPr/>
                    <a:lstStyle/>
                    <a:p>
                      <a:pPr algn="ctr"/>
                      <a:r>
                        <a:rPr lang="en-US" sz="1300" dirty="0" smtClean="0"/>
                        <a:t>60.4±2.3</a:t>
                      </a:r>
                      <a:endParaRPr lang="en-NZ" sz="1300" dirty="0"/>
                    </a:p>
                  </a:txBody>
                  <a:tcPr/>
                </a:tc>
                <a:tc>
                  <a:txBody>
                    <a:bodyPr/>
                    <a:lstStyle/>
                    <a:p>
                      <a:pPr algn="ctr"/>
                      <a:r>
                        <a:rPr lang="en-US" sz="1300" b="1" dirty="0" smtClean="0"/>
                        <a:t>-</a:t>
                      </a:r>
                      <a:endParaRPr lang="en-NZ" sz="1300" b="1" dirty="0"/>
                    </a:p>
                  </a:txBody>
                  <a:tcPr>
                    <a:solidFill>
                      <a:schemeClr val="accent6">
                        <a:lumMod val="20000"/>
                        <a:lumOff val="80000"/>
                      </a:schemeClr>
                    </a:solidFill>
                  </a:tcPr>
                </a:tc>
              </a:tr>
              <a:tr h="370840">
                <a:tc>
                  <a:txBody>
                    <a:bodyPr/>
                    <a:lstStyle/>
                    <a:p>
                      <a:pPr algn="ctr"/>
                      <a:r>
                        <a:rPr lang="en-US" sz="1300" dirty="0" smtClean="0"/>
                        <a:t>6(4500)</a:t>
                      </a:r>
                      <a:endParaRPr lang="en-NZ" sz="1300" dirty="0"/>
                    </a:p>
                  </a:txBody>
                  <a:tcPr/>
                </a:tc>
                <a:tc>
                  <a:txBody>
                    <a:bodyPr/>
                    <a:lstStyle/>
                    <a:p>
                      <a:pPr algn="ctr"/>
                      <a:r>
                        <a:rPr lang="en-US" sz="1300" dirty="0" smtClean="0"/>
                        <a:t>4</a:t>
                      </a:r>
                      <a:endParaRPr lang="en-NZ" sz="1300" dirty="0"/>
                    </a:p>
                  </a:txBody>
                  <a:tcPr/>
                </a:tc>
                <a:tc>
                  <a:txBody>
                    <a:bodyPr/>
                    <a:lstStyle/>
                    <a:p>
                      <a:pPr algn="ctr"/>
                      <a:r>
                        <a:rPr lang="en-US" sz="1300" dirty="0" smtClean="0"/>
                        <a:t>4</a:t>
                      </a:r>
                      <a:endParaRPr lang="en-NZ" sz="1300" dirty="0"/>
                    </a:p>
                  </a:txBody>
                  <a:tcPr/>
                </a:tc>
                <a:tc>
                  <a:txBody>
                    <a:bodyPr/>
                    <a:lstStyle/>
                    <a:p>
                      <a:pPr algn="ctr"/>
                      <a:r>
                        <a:rPr lang="en-US" sz="1300" dirty="0" smtClean="0"/>
                        <a:t>0.586±0.01</a:t>
                      </a:r>
                      <a:endParaRPr lang="en-NZ" sz="1300" dirty="0"/>
                    </a:p>
                  </a:txBody>
                  <a:tcPr/>
                </a:tc>
                <a:tc>
                  <a:txBody>
                    <a:bodyPr/>
                    <a:lstStyle/>
                    <a:p>
                      <a:pPr algn="ctr"/>
                      <a:r>
                        <a:rPr lang="en-US" sz="1300" dirty="0" smtClean="0"/>
                        <a:t>0.637±0.022</a:t>
                      </a:r>
                      <a:endParaRPr lang="en-NZ" sz="1300" dirty="0"/>
                    </a:p>
                  </a:txBody>
                  <a:tcPr/>
                </a:tc>
                <a:tc>
                  <a:txBody>
                    <a:bodyPr/>
                    <a:lstStyle/>
                    <a:p>
                      <a:pPr algn="ctr"/>
                      <a:r>
                        <a:rPr lang="en-US" sz="1300" b="1" dirty="0" smtClean="0"/>
                        <a:t>-</a:t>
                      </a:r>
                      <a:endParaRPr lang="en-NZ" sz="1300" b="1" dirty="0"/>
                    </a:p>
                  </a:txBody>
                  <a:tcPr>
                    <a:solidFill>
                      <a:schemeClr val="accent6">
                        <a:lumMod val="40000"/>
                        <a:lumOff val="60000"/>
                      </a:schemeClr>
                    </a:solidFill>
                  </a:tcPr>
                </a:tc>
                <a:tc>
                  <a:txBody>
                    <a:bodyPr/>
                    <a:lstStyle/>
                    <a:p>
                      <a:pPr algn="ctr"/>
                      <a:r>
                        <a:rPr lang="en-US" sz="1300" dirty="0" smtClean="0"/>
                        <a:t>462.4±62.1</a:t>
                      </a:r>
                      <a:endParaRPr lang="en-NZ" sz="1300" dirty="0"/>
                    </a:p>
                  </a:txBody>
                  <a:tcPr/>
                </a:tc>
                <a:tc>
                  <a:txBody>
                    <a:bodyPr/>
                    <a:lstStyle/>
                    <a:p>
                      <a:pPr algn="ctr"/>
                      <a:r>
                        <a:rPr lang="en-US" sz="1300" dirty="0" smtClean="0"/>
                        <a:t>752.3±78.6</a:t>
                      </a:r>
                      <a:endParaRPr lang="en-NZ" sz="1300" dirty="0"/>
                    </a:p>
                  </a:txBody>
                  <a:tcPr/>
                </a:tc>
                <a:tc>
                  <a:txBody>
                    <a:bodyPr/>
                    <a:lstStyle/>
                    <a:p>
                      <a:pPr algn="ctr"/>
                      <a:r>
                        <a:rPr lang="en-US" sz="1300" b="1" dirty="0" smtClean="0"/>
                        <a:t>-</a:t>
                      </a:r>
                      <a:endParaRPr lang="en-NZ" sz="1300" b="1" dirty="0"/>
                    </a:p>
                  </a:txBody>
                  <a:tcPr>
                    <a:solidFill>
                      <a:schemeClr val="accent6">
                        <a:lumMod val="40000"/>
                        <a:lumOff val="60000"/>
                      </a:schemeClr>
                    </a:solidFill>
                  </a:tcPr>
                </a:tc>
              </a:tr>
            </a:tbl>
          </a:graphicData>
        </a:graphic>
      </p:graphicFrame>
    </p:spTree>
    <p:extLst>
      <p:ext uri="{BB962C8B-B14F-4D97-AF65-F5344CB8AC3E}">
        <p14:creationId xmlns:p14="http://schemas.microsoft.com/office/powerpoint/2010/main" val="2858016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382000" cy="1143000"/>
          </a:xfrm>
          <a:solidFill>
            <a:schemeClr val="bg1">
              <a:lumMod val="75000"/>
            </a:schemeClr>
          </a:solidFill>
        </p:spPr>
        <p:txBody>
          <a:bodyPr/>
          <a:lstStyle/>
          <a:p>
            <a:pPr algn="l"/>
            <a:r>
              <a:rPr lang="en-US" b="1" dirty="0" smtClean="0"/>
              <a:t>	</a:t>
            </a:r>
            <a:r>
              <a:rPr lang="en-US" sz="3000" b="1" dirty="0" smtClean="0">
                <a:solidFill>
                  <a:srgbClr val="1155CC"/>
                </a:solidFill>
                <a:latin typeface="Bookman Old Style" panose="02050604050505020204" pitchFamily="18" charset="0"/>
              </a:rPr>
              <a:t>Further Investigation</a:t>
            </a:r>
            <a:endParaRPr lang="en-NZ" sz="3000" b="1" dirty="0">
              <a:solidFill>
                <a:srgbClr val="1155CC"/>
              </a:solidFill>
              <a:latin typeface="Bookman Old Style" panose="02050604050505020204" pitchFamily="18" charset="0"/>
            </a:endParaRPr>
          </a:p>
        </p:txBody>
      </p:sp>
      <p:sp>
        <p:nvSpPr>
          <p:cNvPr id="4" name="Slide Number Placeholder 3"/>
          <p:cNvSpPr>
            <a:spLocks noGrp="1"/>
          </p:cNvSpPr>
          <p:nvPr>
            <p:ph type="sldNum" sz="quarter" idx="12"/>
          </p:nvPr>
        </p:nvSpPr>
        <p:spPr>
          <a:xfrm>
            <a:off x="8229600" y="6356350"/>
            <a:ext cx="457200" cy="365125"/>
          </a:xfrm>
        </p:spPr>
        <p:txBody>
          <a:bodyPr/>
          <a:lstStyle/>
          <a:p>
            <a:fld id="{B6F15528-21DE-4FAA-801E-634DDDAF4B2B}" type="slidenum">
              <a:rPr lang="en-US" smtClean="0"/>
              <a:pPr/>
              <a:t>11</a:t>
            </a:fld>
            <a:endParaRPr lang="en-US" dirty="0"/>
          </a:p>
        </p:txBody>
      </p:sp>
      <p:sp>
        <p:nvSpPr>
          <p:cNvPr id="6" name="Rectangle 5"/>
          <p:cNvSpPr/>
          <p:nvPr/>
        </p:nvSpPr>
        <p:spPr>
          <a:xfrm>
            <a:off x="304800" y="1600200"/>
            <a:ext cx="8077200" cy="830997"/>
          </a:xfrm>
          <a:prstGeom prst="rect">
            <a:avLst/>
          </a:prstGeom>
        </p:spPr>
        <p:txBody>
          <a:bodyPr wrap="square">
            <a:spAutoFit/>
          </a:bodyPr>
          <a:lstStyle/>
          <a:p>
            <a:r>
              <a:rPr lang="en-US" sz="2400" b="1" dirty="0" smtClean="0"/>
              <a:t>Improved GP:</a:t>
            </a:r>
            <a:r>
              <a:rPr lang="en-US" sz="2400" dirty="0" smtClean="0"/>
              <a:t> functional correctness enforced at </a:t>
            </a:r>
            <a:r>
              <a:rPr lang="en-US" sz="2400" dirty="0" err="1" smtClean="0"/>
              <a:t>initialisation</a:t>
            </a:r>
            <a:r>
              <a:rPr lang="en-US" sz="2400" dirty="0" smtClean="0"/>
              <a:t> and genetic operations.</a:t>
            </a:r>
            <a:endParaRPr lang="en-US" sz="2400" dirty="0"/>
          </a:p>
        </p:txBody>
      </p:sp>
      <p:grpSp>
        <p:nvGrpSpPr>
          <p:cNvPr id="44" name="Group 43"/>
          <p:cNvGrpSpPr/>
          <p:nvPr/>
        </p:nvGrpSpPr>
        <p:grpSpPr>
          <a:xfrm>
            <a:off x="421412" y="2554903"/>
            <a:ext cx="4558569" cy="3298908"/>
            <a:chOff x="4295501" y="3180080"/>
            <a:chExt cx="3645299" cy="3002280"/>
          </a:xfrm>
        </p:grpSpPr>
        <p:grpSp>
          <p:nvGrpSpPr>
            <p:cNvPr id="45" name="Group 44"/>
            <p:cNvGrpSpPr/>
            <p:nvPr/>
          </p:nvGrpSpPr>
          <p:grpSpPr>
            <a:xfrm>
              <a:off x="4295501" y="3180080"/>
              <a:ext cx="2758173" cy="1849120"/>
              <a:chOff x="4140855" y="4114800"/>
              <a:chExt cx="3224940" cy="2133600"/>
            </a:xfrm>
          </p:grpSpPr>
          <p:sp>
            <p:nvSpPr>
              <p:cNvPr id="64" name="Rounded Rectangle 63"/>
              <p:cNvSpPr/>
              <p:nvPr/>
            </p:nvSpPr>
            <p:spPr>
              <a:xfrm>
                <a:off x="5298363" y="4114800"/>
                <a:ext cx="1600383" cy="838200"/>
              </a:xfrm>
              <a:prstGeom prst="roundRect">
                <a:avLst/>
              </a:prstGeom>
              <a:solidFill>
                <a:schemeClr val="bg1">
                  <a:lumMod val="8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rgbClr val="1155CC"/>
                    </a:solidFill>
                  </a:rPr>
                  <a:t>Sequence</a:t>
                </a:r>
              </a:p>
              <a:p>
                <a:r>
                  <a:rPr lang="en-US" sz="1300" u="sng" dirty="0" smtClean="0">
                    <a:solidFill>
                      <a:schemeClr val="tx1"/>
                    </a:solidFill>
                  </a:rPr>
                  <a:t>Input:</a:t>
                </a:r>
                <a:r>
                  <a:rPr lang="en-US" sz="1300" dirty="0" smtClean="0">
                    <a:solidFill>
                      <a:schemeClr val="tx1"/>
                    </a:solidFill>
                  </a:rPr>
                  <a:t> </a:t>
                </a:r>
                <a:r>
                  <a:rPr lang="en-US" sz="1300" dirty="0" err="1" smtClean="0">
                    <a:solidFill>
                      <a:schemeClr val="tx1"/>
                    </a:solidFill>
                  </a:rPr>
                  <a:t>PhoneNumber</a:t>
                </a:r>
                <a:endParaRPr lang="en-US" sz="1300" dirty="0" smtClean="0">
                  <a:solidFill>
                    <a:schemeClr val="tx1"/>
                  </a:solidFill>
                </a:endParaRPr>
              </a:p>
              <a:p>
                <a:r>
                  <a:rPr lang="en-US" sz="1300" u="sng" dirty="0" smtClean="0">
                    <a:solidFill>
                      <a:schemeClr val="tx1"/>
                    </a:solidFill>
                  </a:rPr>
                  <a:t>Output:</a:t>
                </a:r>
                <a:r>
                  <a:rPr lang="en-US" sz="1300" dirty="0" smtClean="0">
                    <a:solidFill>
                      <a:schemeClr val="tx1"/>
                    </a:solidFill>
                  </a:rPr>
                  <a:t> City</a:t>
                </a:r>
                <a:endParaRPr lang="en-NZ" sz="1300" dirty="0">
                  <a:solidFill>
                    <a:schemeClr val="tx1"/>
                  </a:solidFill>
                </a:endParaRPr>
              </a:p>
            </p:txBody>
          </p:sp>
          <p:sp>
            <p:nvSpPr>
              <p:cNvPr id="65" name="Rounded Rectangle 64"/>
              <p:cNvSpPr/>
              <p:nvPr/>
            </p:nvSpPr>
            <p:spPr>
              <a:xfrm>
                <a:off x="4140855" y="5410200"/>
                <a:ext cx="1802747" cy="838200"/>
              </a:xfrm>
              <a:prstGeom prst="roundRect">
                <a:avLst/>
              </a:prstGeom>
              <a:solidFill>
                <a:schemeClr val="bg1"/>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err="1" smtClean="0">
                    <a:solidFill>
                      <a:srgbClr val="1155CC"/>
                    </a:solidFill>
                  </a:rPr>
                  <a:t>PhoneVerify</a:t>
                </a:r>
                <a:endParaRPr lang="en-US" sz="1300" b="1" dirty="0" smtClean="0">
                  <a:solidFill>
                    <a:srgbClr val="1155CC"/>
                  </a:solidFill>
                </a:endParaRPr>
              </a:p>
              <a:p>
                <a:r>
                  <a:rPr lang="en-US" sz="1300" u="sng" dirty="0" smtClean="0">
                    <a:solidFill>
                      <a:schemeClr val="tx1"/>
                    </a:solidFill>
                  </a:rPr>
                  <a:t>Input:</a:t>
                </a:r>
                <a:r>
                  <a:rPr lang="en-US" sz="1300" dirty="0" smtClean="0">
                    <a:solidFill>
                      <a:schemeClr val="tx1"/>
                    </a:solidFill>
                  </a:rPr>
                  <a:t> </a:t>
                </a:r>
                <a:r>
                  <a:rPr lang="en-US" sz="1300" dirty="0" err="1" smtClean="0">
                    <a:solidFill>
                      <a:schemeClr val="tx1"/>
                    </a:solidFill>
                  </a:rPr>
                  <a:t>PhoneNumber</a:t>
                </a:r>
                <a:endParaRPr lang="en-US" sz="1300" dirty="0" smtClean="0">
                  <a:solidFill>
                    <a:schemeClr val="tx1"/>
                  </a:solidFill>
                </a:endParaRPr>
              </a:p>
              <a:p>
                <a:r>
                  <a:rPr lang="en-US" sz="1300" u="sng" dirty="0" smtClean="0">
                    <a:solidFill>
                      <a:schemeClr val="tx1"/>
                    </a:solidFill>
                  </a:rPr>
                  <a:t>Output:</a:t>
                </a:r>
                <a:r>
                  <a:rPr lang="en-US" sz="1300" dirty="0" smtClean="0">
                    <a:solidFill>
                      <a:schemeClr val="tx1"/>
                    </a:solidFill>
                  </a:rPr>
                  <a:t> Address</a:t>
                </a:r>
                <a:endParaRPr lang="en-NZ" sz="1300" dirty="0">
                  <a:solidFill>
                    <a:schemeClr val="tx1"/>
                  </a:solidFill>
                </a:endParaRPr>
              </a:p>
            </p:txBody>
          </p:sp>
          <p:sp>
            <p:nvSpPr>
              <p:cNvPr id="71" name="Rounded Rectangle 70"/>
              <p:cNvSpPr/>
              <p:nvPr/>
            </p:nvSpPr>
            <p:spPr>
              <a:xfrm>
                <a:off x="6146595" y="5410200"/>
                <a:ext cx="1219200" cy="838200"/>
              </a:xfrm>
              <a:prstGeom prst="roundRect">
                <a:avLst/>
              </a:prstGeom>
              <a:solidFill>
                <a:schemeClr val="bg1">
                  <a:lumMod val="8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rgbClr val="1155CC"/>
                    </a:solidFill>
                  </a:rPr>
                  <a:t>Sequence</a:t>
                </a:r>
              </a:p>
              <a:p>
                <a:r>
                  <a:rPr lang="en-US" sz="1300" u="sng" dirty="0" smtClean="0">
                    <a:solidFill>
                      <a:schemeClr val="tx1"/>
                    </a:solidFill>
                  </a:rPr>
                  <a:t>Input:</a:t>
                </a:r>
                <a:r>
                  <a:rPr lang="en-US" sz="1300" dirty="0" smtClean="0">
                    <a:solidFill>
                      <a:schemeClr val="tx1"/>
                    </a:solidFill>
                  </a:rPr>
                  <a:t> Address</a:t>
                </a:r>
              </a:p>
              <a:p>
                <a:r>
                  <a:rPr lang="en-US" sz="1300" u="sng" dirty="0" smtClean="0">
                    <a:solidFill>
                      <a:schemeClr val="tx1"/>
                    </a:solidFill>
                  </a:rPr>
                  <a:t>Output:</a:t>
                </a:r>
                <a:r>
                  <a:rPr lang="en-US" sz="1300" dirty="0" smtClean="0">
                    <a:solidFill>
                      <a:schemeClr val="tx1"/>
                    </a:solidFill>
                  </a:rPr>
                  <a:t> City</a:t>
                </a:r>
                <a:endParaRPr lang="en-NZ" sz="1300" dirty="0">
                  <a:solidFill>
                    <a:schemeClr val="tx1"/>
                  </a:solidFill>
                </a:endParaRPr>
              </a:p>
            </p:txBody>
          </p:sp>
          <p:cxnSp>
            <p:nvCxnSpPr>
              <p:cNvPr id="72" name="Straight Connector 71"/>
              <p:cNvCxnSpPr/>
              <p:nvPr/>
            </p:nvCxnSpPr>
            <p:spPr>
              <a:xfrm>
                <a:off x="5018367" y="5191125"/>
                <a:ext cx="1734858"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5018367" y="5191125"/>
                <a:ext cx="0" cy="2286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6753225" y="5181600"/>
                <a:ext cx="0" cy="2286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6096000" y="4953000"/>
                <a:ext cx="0" cy="2286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6" name="Straight Connector 45"/>
            <p:cNvCxnSpPr/>
            <p:nvPr/>
          </p:nvCxnSpPr>
          <p:spPr>
            <a:xfrm>
              <a:off x="5742900" y="5257800"/>
              <a:ext cx="1447398"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5742900" y="5257800"/>
              <a:ext cx="0" cy="19812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7190298" y="5249545"/>
              <a:ext cx="0" cy="19812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6519110" y="5051425"/>
              <a:ext cx="0" cy="19812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5173627" y="5455920"/>
              <a:ext cx="1203110" cy="726440"/>
            </a:xfrm>
            <a:prstGeom prst="roundRect">
              <a:avLst/>
            </a:prstGeom>
            <a:solidFill>
              <a:schemeClr val="bg1"/>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err="1" smtClean="0">
                  <a:solidFill>
                    <a:srgbClr val="1155CC"/>
                  </a:solidFill>
                </a:rPr>
                <a:t>ZipCode</a:t>
              </a:r>
              <a:endParaRPr lang="en-US" sz="1300" b="1" dirty="0" smtClean="0">
                <a:solidFill>
                  <a:srgbClr val="1155CC"/>
                </a:solidFill>
              </a:endParaRPr>
            </a:p>
            <a:p>
              <a:r>
                <a:rPr lang="en-US" sz="1300" u="sng" dirty="0" smtClean="0">
                  <a:solidFill>
                    <a:schemeClr val="tx1"/>
                  </a:solidFill>
                </a:rPr>
                <a:t>Input:</a:t>
              </a:r>
              <a:r>
                <a:rPr lang="en-US" sz="1300" dirty="0" smtClean="0">
                  <a:solidFill>
                    <a:schemeClr val="tx1"/>
                  </a:solidFill>
                </a:rPr>
                <a:t> Address</a:t>
              </a:r>
            </a:p>
            <a:p>
              <a:r>
                <a:rPr lang="en-US" sz="1300" u="sng" dirty="0" smtClean="0">
                  <a:solidFill>
                    <a:schemeClr val="tx1"/>
                  </a:solidFill>
                </a:rPr>
                <a:t>Output:</a:t>
              </a:r>
              <a:r>
                <a:rPr lang="en-US" sz="1300" dirty="0" smtClean="0">
                  <a:solidFill>
                    <a:schemeClr val="tx1"/>
                  </a:solidFill>
                </a:rPr>
                <a:t> </a:t>
              </a:r>
              <a:r>
                <a:rPr lang="en-US" sz="1300" dirty="0" err="1" smtClean="0">
                  <a:solidFill>
                    <a:schemeClr val="tx1"/>
                  </a:solidFill>
                </a:rPr>
                <a:t>ZipCode</a:t>
              </a:r>
              <a:endParaRPr lang="en-NZ" sz="1300" dirty="0">
                <a:solidFill>
                  <a:schemeClr val="tx1"/>
                </a:solidFill>
              </a:endParaRPr>
            </a:p>
          </p:txBody>
        </p:sp>
        <p:sp>
          <p:nvSpPr>
            <p:cNvPr id="63" name="Rounded Rectangle 62"/>
            <p:cNvSpPr/>
            <p:nvPr/>
          </p:nvSpPr>
          <p:spPr>
            <a:xfrm>
              <a:off x="6529763" y="5455920"/>
              <a:ext cx="1411037" cy="726440"/>
            </a:xfrm>
            <a:prstGeom prst="roundRect">
              <a:avLst/>
            </a:prstGeom>
            <a:solidFill>
              <a:schemeClr val="bg1"/>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err="1" smtClean="0">
                  <a:solidFill>
                    <a:srgbClr val="1155CC"/>
                  </a:solidFill>
                </a:rPr>
                <a:t>LocationByZipService</a:t>
              </a:r>
              <a:endParaRPr lang="en-US" sz="1300" b="1" dirty="0" smtClean="0">
                <a:solidFill>
                  <a:srgbClr val="1155CC"/>
                </a:solidFill>
              </a:endParaRPr>
            </a:p>
            <a:p>
              <a:r>
                <a:rPr lang="en-US" sz="1300" u="sng" dirty="0" smtClean="0">
                  <a:solidFill>
                    <a:schemeClr val="tx1"/>
                  </a:solidFill>
                </a:rPr>
                <a:t>Input:</a:t>
              </a:r>
              <a:r>
                <a:rPr lang="en-US" sz="1300" dirty="0" smtClean="0">
                  <a:solidFill>
                    <a:schemeClr val="tx1"/>
                  </a:solidFill>
                </a:rPr>
                <a:t> </a:t>
              </a:r>
              <a:r>
                <a:rPr lang="en-US" sz="1300" dirty="0" err="1" smtClean="0">
                  <a:solidFill>
                    <a:schemeClr val="tx1"/>
                  </a:solidFill>
                </a:rPr>
                <a:t>ZipCode</a:t>
              </a:r>
              <a:endParaRPr lang="en-US" sz="1300" dirty="0">
                <a:solidFill>
                  <a:schemeClr val="tx1"/>
                </a:solidFill>
              </a:endParaRPr>
            </a:p>
            <a:p>
              <a:r>
                <a:rPr lang="en-US" sz="1300" u="sng" dirty="0" smtClean="0">
                  <a:solidFill>
                    <a:schemeClr val="tx1"/>
                  </a:solidFill>
                </a:rPr>
                <a:t>Output:</a:t>
              </a:r>
              <a:r>
                <a:rPr lang="en-US" sz="1300" dirty="0" smtClean="0">
                  <a:solidFill>
                    <a:schemeClr val="tx1"/>
                  </a:solidFill>
                </a:rPr>
                <a:t> City</a:t>
              </a:r>
              <a:endParaRPr lang="en-NZ" sz="1300" dirty="0">
                <a:solidFill>
                  <a:schemeClr val="tx1"/>
                </a:solidFill>
              </a:endParaRPr>
            </a:p>
          </p:txBody>
        </p:sp>
      </p:grpSp>
      <p:sp>
        <p:nvSpPr>
          <p:cNvPr id="77" name="Right Arrow 76"/>
          <p:cNvSpPr/>
          <p:nvPr/>
        </p:nvSpPr>
        <p:spPr>
          <a:xfrm>
            <a:off x="5181600" y="5171408"/>
            <a:ext cx="1114399" cy="526668"/>
          </a:xfrm>
          <a:prstGeom prst="rightArrow">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rgbClr val="1155CC"/>
                </a:solidFill>
              </a:rPr>
              <a:t>Mutation</a:t>
            </a:r>
            <a:endParaRPr lang="en-NZ" sz="1500" b="1" dirty="0">
              <a:solidFill>
                <a:srgbClr val="1155CC"/>
              </a:solidFill>
            </a:endParaRPr>
          </a:p>
        </p:txBody>
      </p:sp>
      <p:sp>
        <p:nvSpPr>
          <p:cNvPr id="78" name="Rounded Rectangle 77"/>
          <p:cNvSpPr/>
          <p:nvPr/>
        </p:nvSpPr>
        <p:spPr>
          <a:xfrm>
            <a:off x="6477000" y="5032343"/>
            <a:ext cx="1764549" cy="798213"/>
          </a:xfrm>
          <a:prstGeom prst="roundRect">
            <a:avLst/>
          </a:prstGeom>
          <a:solidFill>
            <a:schemeClr val="bg1"/>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err="1" smtClean="0">
                <a:solidFill>
                  <a:srgbClr val="1155CC"/>
                </a:solidFill>
              </a:rPr>
              <a:t>MathService</a:t>
            </a:r>
            <a:endParaRPr lang="en-US" sz="1300" b="1" dirty="0" smtClean="0">
              <a:solidFill>
                <a:srgbClr val="1155CC"/>
              </a:solidFill>
            </a:endParaRPr>
          </a:p>
          <a:p>
            <a:r>
              <a:rPr lang="en-US" sz="1300" u="sng" dirty="0" smtClean="0">
                <a:solidFill>
                  <a:schemeClr val="tx1"/>
                </a:solidFill>
              </a:rPr>
              <a:t>Input:</a:t>
            </a:r>
            <a:r>
              <a:rPr lang="en-US" sz="1300" dirty="0" smtClean="0">
                <a:solidFill>
                  <a:schemeClr val="tx1"/>
                </a:solidFill>
              </a:rPr>
              <a:t> Equation</a:t>
            </a:r>
            <a:endParaRPr lang="en-US" sz="1300" dirty="0">
              <a:solidFill>
                <a:schemeClr val="tx1"/>
              </a:solidFill>
            </a:endParaRPr>
          </a:p>
          <a:p>
            <a:r>
              <a:rPr lang="en-US" sz="1300" u="sng" dirty="0" smtClean="0">
                <a:solidFill>
                  <a:schemeClr val="tx1"/>
                </a:solidFill>
              </a:rPr>
              <a:t>Output:</a:t>
            </a:r>
            <a:r>
              <a:rPr lang="en-US" sz="1300" dirty="0" smtClean="0">
                <a:solidFill>
                  <a:schemeClr val="tx1"/>
                </a:solidFill>
              </a:rPr>
              <a:t> Result</a:t>
            </a:r>
            <a:endParaRPr lang="en-NZ" sz="1300" dirty="0">
              <a:solidFill>
                <a:schemeClr val="tx1"/>
              </a:solidFill>
            </a:endParaRPr>
          </a:p>
        </p:txBody>
      </p:sp>
      <p:sp>
        <p:nvSpPr>
          <p:cNvPr id="28" name="AutoShape 2" descr="http://img4.wikia.nocookie.net/__cb20110524220311/half-life/en/images/5/5f/Red_X.svg"/>
          <p:cNvSpPr>
            <a:spLocks noChangeAspect="1" noChangeArrowheads="1"/>
          </p:cNvSpPr>
          <p:nvPr/>
        </p:nvSpPr>
        <p:spPr bwMode="auto">
          <a:xfrm>
            <a:off x="155575" y="-1790700"/>
            <a:ext cx="2924175" cy="3743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pic>
        <p:nvPicPr>
          <p:cNvPr id="1029" name="Picture 5" descr="http://www.clker.com/cliparts/U/J/s/I/3/P/red-x-icon-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183" y="5181600"/>
            <a:ext cx="646017" cy="829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974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382000" cy="1143000"/>
          </a:xfrm>
          <a:solidFill>
            <a:schemeClr val="bg1">
              <a:lumMod val="75000"/>
            </a:schemeClr>
          </a:solidFill>
        </p:spPr>
        <p:txBody>
          <a:bodyPr/>
          <a:lstStyle/>
          <a:p>
            <a:pPr algn="l"/>
            <a:r>
              <a:rPr lang="en-US" b="1" dirty="0" smtClean="0"/>
              <a:t>	</a:t>
            </a:r>
            <a:r>
              <a:rPr lang="en-US" sz="3000" b="1" dirty="0">
                <a:solidFill>
                  <a:srgbClr val="1155CC"/>
                </a:solidFill>
                <a:latin typeface="Bookman Old Style" panose="02050604050505020204" pitchFamily="18" charset="0"/>
              </a:rPr>
              <a:t>I</a:t>
            </a:r>
            <a:r>
              <a:rPr lang="en-US" sz="3000" b="1" dirty="0" smtClean="0">
                <a:solidFill>
                  <a:srgbClr val="1155CC"/>
                </a:solidFill>
                <a:latin typeface="Bookman Old Style" panose="02050604050505020204" pitchFamily="18" charset="0"/>
              </a:rPr>
              <a:t>mproved Results</a:t>
            </a:r>
            <a:endParaRPr lang="en-NZ" sz="3000" b="1" dirty="0">
              <a:solidFill>
                <a:srgbClr val="1155CC"/>
              </a:solidFill>
              <a:latin typeface="Bookman Old Style" panose="02050604050505020204" pitchFamily="18" charset="0"/>
            </a:endParaRPr>
          </a:p>
        </p:txBody>
      </p:sp>
      <p:sp>
        <p:nvSpPr>
          <p:cNvPr id="4" name="Slide Number Placeholder 3"/>
          <p:cNvSpPr>
            <a:spLocks noGrp="1"/>
          </p:cNvSpPr>
          <p:nvPr>
            <p:ph type="sldNum" sz="quarter" idx="12"/>
          </p:nvPr>
        </p:nvSpPr>
        <p:spPr>
          <a:xfrm>
            <a:off x="8229600" y="6356350"/>
            <a:ext cx="457200" cy="365125"/>
          </a:xfrm>
        </p:spPr>
        <p:txBody>
          <a:bodyPr/>
          <a:lstStyle/>
          <a:p>
            <a:fld id="{B6F15528-21DE-4FAA-801E-634DDDAF4B2B}" type="slidenum">
              <a:rPr lang="en-US" smtClean="0"/>
              <a:pPr/>
              <a:t>12</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730515256"/>
              </p:ext>
            </p:extLst>
          </p:nvPr>
        </p:nvGraphicFramePr>
        <p:xfrm>
          <a:off x="381000" y="1905000"/>
          <a:ext cx="8001000" cy="3464560"/>
        </p:xfrm>
        <a:graphic>
          <a:graphicData uri="http://schemas.openxmlformats.org/drawingml/2006/table">
            <a:tbl>
              <a:tblPr firstRow="1" bandRow="1">
                <a:tableStyleId>{5C22544A-7EE6-4342-B048-85BDC9FD1C3A}</a:tableStyleId>
              </a:tblPr>
              <a:tblGrid>
                <a:gridCol w="762001"/>
                <a:gridCol w="533400"/>
                <a:gridCol w="685800"/>
                <a:gridCol w="1143000"/>
                <a:gridCol w="1066800"/>
                <a:gridCol w="914400"/>
                <a:gridCol w="990600"/>
                <a:gridCol w="914400"/>
                <a:gridCol w="990599"/>
              </a:tblGrid>
              <a:tr h="370840">
                <a:tc rowSpan="2">
                  <a:txBody>
                    <a:bodyPr/>
                    <a:lstStyle/>
                    <a:p>
                      <a:pPr algn="ctr"/>
                      <a:r>
                        <a:rPr lang="en-US" sz="1400" dirty="0" smtClean="0"/>
                        <a:t>Dataset (no.</a:t>
                      </a:r>
                      <a:r>
                        <a:rPr lang="en-US" sz="1400" baseline="0" dirty="0" smtClean="0"/>
                        <a:t> </a:t>
                      </a:r>
                      <a:r>
                        <a:rPr lang="en-US" sz="1400" baseline="0" dirty="0" err="1" smtClean="0"/>
                        <a:t>servs</a:t>
                      </a:r>
                      <a:r>
                        <a:rPr lang="en-US" sz="1400" baseline="0" dirty="0" smtClean="0"/>
                        <a:t>)</a:t>
                      </a:r>
                      <a:endParaRPr lang="en-NZ" sz="1400" dirty="0"/>
                    </a:p>
                  </a:txBody>
                  <a:tcPr/>
                </a:tc>
                <a:tc rowSpan="2">
                  <a:txBody>
                    <a:bodyPr/>
                    <a:lstStyle/>
                    <a:p>
                      <a:pPr algn="ctr"/>
                      <a:r>
                        <a:rPr lang="en-US" sz="1400" dirty="0" smtClean="0"/>
                        <a:t>Task</a:t>
                      </a:r>
                      <a:endParaRPr lang="en-NZ" sz="1400" dirty="0"/>
                    </a:p>
                  </a:txBody>
                  <a:tcPr/>
                </a:tc>
                <a:tc rowSpan="2">
                  <a:txBody>
                    <a:bodyPr/>
                    <a:lstStyle/>
                    <a:p>
                      <a:pPr algn="ctr"/>
                      <a:r>
                        <a:rPr lang="en-US" sz="1400" dirty="0" smtClean="0"/>
                        <a:t>Min. Comp. Size</a:t>
                      </a:r>
                      <a:endParaRPr lang="en-NZ" sz="1400" dirty="0"/>
                    </a:p>
                  </a:txBody>
                  <a:tcPr/>
                </a:tc>
                <a:tc gridSpan="3">
                  <a:txBody>
                    <a:bodyPr/>
                    <a:lstStyle/>
                    <a:p>
                      <a:pPr algn="ctr"/>
                      <a:r>
                        <a:rPr lang="en-US" sz="1400" dirty="0" smtClean="0"/>
                        <a:t>Fitness</a:t>
                      </a:r>
                      <a:endParaRPr lang="en-NZ" sz="1400" dirty="0"/>
                    </a:p>
                  </a:txBody>
                  <a:tcPr/>
                </a:tc>
                <a:tc hMerge="1">
                  <a:txBody>
                    <a:bodyPr/>
                    <a:lstStyle/>
                    <a:p>
                      <a:endParaRPr lang="en-NZ" dirty="0"/>
                    </a:p>
                  </a:txBody>
                  <a:tcPr/>
                </a:tc>
                <a:tc hMerge="1">
                  <a:txBody>
                    <a:bodyPr/>
                    <a:lstStyle/>
                    <a:p>
                      <a:endParaRPr lang="en-NZ" dirty="0"/>
                    </a:p>
                  </a:txBody>
                  <a:tcPr/>
                </a:tc>
                <a:tc gridSpan="3">
                  <a:txBody>
                    <a:bodyPr/>
                    <a:lstStyle/>
                    <a:p>
                      <a:pPr algn="ctr"/>
                      <a:r>
                        <a:rPr lang="en-US" sz="1400" dirty="0" smtClean="0"/>
                        <a:t>Evolution</a:t>
                      </a:r>
                      <a:r>
                        <a:rPr lang="en-US" sz="1400" baseline="0" dirty="0" smtClean="0"/>
                        <a:t> Runt</a:t>
                      </a:r>
                      <a:r>
                        <a:rPr lang="en-US" sz="1400" dirty="0" smtClean="0"/>
                        <a:t>ime</a:t>
                      </a:r>
                      <a:r>
                        <a:rPr lang="en-US" sz="1400" baseline="0" dirty="0" smtClean="0"/>
                        <a:t> (</a:t>
                      </a:r>
                      <a:r>
                        <a:rPr lang="en-US" sz="1400" baseline="0" dirty="0" err="1" smtClean="0"/>
                        <a:t>ms</a:t>
                      </a:r>
                      <a:r>
                        <a:rPr lang="en-US" sz="1400" baseline="0" dirty="0" smtClean="0"/>
                        <a:t>)</a:t>
                      </a:r>
                      <a:endParaRPr lang="en-NZ" sz="1400" dirty="0"/>
                    </a:p>
                  </a:txBody>
                  <a:tcPr/>
                </a:tc>
                <a:tc hMerge="1">
                  <a:txBody>
                    <a:bodyPr/>
                    <a:lstStyle/>
                    <a:p>
                      <a:endParaRPr lang="en-NZ" dirty="0"/>
                    </a:p>
                  </a:txBody>
                  <a:tcPr/>
                </a:tc>
                <a:tc hMerge="1">
                  <a:txBody>
                    <a:bodyPr/>
                    <a:lstStyle/>
                    <a:p>
                      <a:endParaRPr lang="en-NZ" dirty="0"/>
                    </a:p>
                  </a:txBody>
                  <a:tcPr/>
                </a:tc>
              </a:tr>
              <a:tr h="370840">
                <a:tc vMerge="1">
                  <a:txBody>
                    <a:bodyPr/>
                    <a:lstStyle/>
                    <a:p>
                      <a:endParaRPr lang="en-NZ" dirty="0"/>
                    </a:p>
                  </a:txBody>
                  <a:tcPr/>
                </a:tc>
                <a:tc vMerge="1">
                  <a:txBody>
                    <a:bodyPr/>
                    <a:lstStyle/>
                    <a:p>
                      <a:endParaRPr lang="en-NZ" dirty="0"/>
                    </a:p>
                  </a:txBody>
                  <a:tcPr/>
                </a:tc>
                <a:tc vMerge="1">
                  <a:txBody>
                    <a:bodyPr/>
                    <a:lstStyle/>
                    <a:p>
                      <a:endParaRPr lang="en-NZ" dirty="0"/>
                    </a:p>
                  </a:txBody>
                  <a:tcPr/>
                </a:tc>
                <a:tc>
                  <a:txBody>
                    <a:bodyPr/>
                    <a:lstStyle/>
                    <a:p>
                      <a:pPr algn="ctr"/>
                      <a:r>
                        <a:rPr lang="en-US" sz="1400" dirty="0" smtClean="0">
                          <a:solidFill>
                            <a:schemeClr val="bg1"/>
                          </a:solidFill>
                        </a:rPr>
                        <a:t>Greedy</a:t>
                      </a:r>
                      <a:r>
                        <a:rPr lang="en-US" sz="1400" baseline="0" dirty="0" smtClean="0">
                          <a:solidFill>
                            <a:schemeClr val="bg1"/>
                          </a:solidFill>
                        </a:rPr>
                        <a:t> PSO</a:t>
                      </a:r>
                      <a:endParaRPr lang="en-NZ" sz="1400" b="1" dirty="0">
                        <a:solidFill>
                          <a:schemeClr val="bg1"/>
                        </a:solidFill>
                      </a:endParaRPr>
                    </a:p>
                  </a:txBody>
                  <a:tcPr>
                    <a:solidFill>
                      <a:schemeClr val="accent1"/>
                    </a:solidFill>
                  </a:tcPr>
                </a:tc>
                <a:tc>
                  <a:txBody>
                    <a:bodyPr/>
                    <a:lstStyle/>
                    <a:p>
                      <a:pPr algn="ctr"/>
                      <a:r>
                        <a:rPr lang="en-US" sz="1400" dirty="0" smtClean="0">
                          <a:solidFill>
                            <a:schemeClr val="bg1"/>
                          </a:solidFill>
                        </a:rPr>
                        <a:t>Graph PSO</a:t>
                      </a:r>
                      <a:endParaRPr lang="en-NZ" sz="1400" b="1" dirty="0">
                        <a:solidFill>
                          <a:schemeClr val="bg1"/>
                        </a:solidFill>
                      </a:endParaRPr>
                    </a:p>
                  </a:txBody>
                  <a:tcPr>
                    <a:solidFill>
                      <a:schemeClr val="accent1"/>
                    </a:solidFill>
                  </a:tcPr>
                </a:tc>
                <a:tc>
                  <a:txBody>
                    <a:bodyPr/>
                    <a:lstStyle/>
                    <a:p>
                      <a:pPr algn="ctr"/>
                      <a:r>
                        <a:rPr lang="en-US" sz="1400" dirty="0" err="1" smtClean="0">
                          <a:solidFill>
                            <a:schemeClr val="bg1"/>
                          </a:solidFill>
                        </a:rPr>
                        <a:t>ImprGP</a:t>
                      </a:r>
                      <a:endParaRPr lang="en-NZ" sz="1400" b="1" dirty="0">
                        <a:solidFill>
                          <a:schemeClr val="bg1"/>
                        </a:solidFill>
                      </a:endParaRPr>
                    </a:p>
                  </a:txBody>
                  <a:tcPr>
                    <a:solidFill>
                      <a:schemeClr val="accent6"/>
                    </a:solidFill>
                  </a:tcPr>
                </a:tc>
                <a:tc>
                  <a:txBody>
                    <a:bodyPr/>
                    <a:lstStyle/>
                    <a:p>
                      <a:pPr algn="ctr"/>
                      <a:r>
                        <a:rPr lang="en-US" sz="1400" dirty="0" smtClean="0">
                          <a:solidFill>
                            <a:schemeClr val="bg1"/>
                          </a:solidFill>
                        </a:rPr>
                        <a:t>Greedy PSO</a:t>
                      </a:r>
                      <a:endParaRPr lang="en-NZ" sz="1400" b="1" dirty="0">
                        <a:solidFill>
                          <a:schemeClr val="bg1"/>
                        </a:solidFill>
                      </a:endParaRPr>
                    </a:p>
                  </a:txBody>
                  <a:tcPr>
                    <a:solidFill>
                      <a:schemeClr val="accent1"/>
                    </a:solidFill>
                  </a:tcPr>
                </a:tc>
                <a:tc>
                  <a:txBody>
                    <a:bodyPr/>
                    <a:lstStyle/>
                    <a:p>
                      <a:pPr algn="ctr"/>
                      <a:r>
                        <a:rPr lang="en-US" sz="1400" dirty="0" smtClean="0">
                          <a:solidFill>
                            <a:schemeClr val="bg1"/>
                          </a:solidFill>
                        </a:rPr>
                        <a:t>Graph PSO</a:t>
                      </a:r>
                      <a:endParaRPr lang="en-NZ" sz="1400" b="1" dirty="0">
                        <a:solidFill>
                          <a:schemeClr val="bg1"/>
                        </a:solidFill>
                      </a:endParaRPr>
                    </a:p>
                  </a:txBody>
                  <a:tcPr>
                    <a:solidFill>
                      <a:schemeClr val="accent1"/>
                    </a:solidFill>
                  </a:tcPr>
                </a:tc>
                <a:tc>
                  <a:txBody>
                    <a:bodyPr/>
                    <a:lstStyle/>
                    <a:p>
                      <a:pPr algn="ctr"/>
                      <a:r>
                        <a:rPr lang="en-US" sz="1400" dirty="0" err="1" smtClean="0">
                          <a:solidFill>
                            <a:schemeClr val="bg1"/>
                          </a:solidFill>
                        </a:rPr>
                        <a:t>ImprGP</a:t>
                      </a:r>
                      <a:endParaRPr lang="en-NZ" sz="1400" b="1" dirty="0">
                        <a:solidFill>
                          <a:schemeClr val="bg1"/>
                        </a:solidFill>
                      </a:endParaRPr>
                    </a:p>
                  </a:txBody>
                  <a:tcPr>
                    <a:solidFill>
                      <a:schemeClr val="accent6"/>
                    </a:solidFill>
                  </a:tcPr>
                </a:tc>
              </a:tr>
              <a:tr h="370840">
                <a:tc>
                  <a:txBody>
                    <a:bodyPr/>
                    <a:lstStyle/>
                    <a:p>
                      <a:pPr algn="ctr"/>
                      <a:r>
                        <a:rPr lang="en-US" sz="1300" dirty="0" smtClean="0"/>
                        <a:t>1(20)</a:t>
                      </a:r>
                      <a:endParaRPr lang="en-NZ" sz="1300" dirty="0"/>
                    </a:p>
                  </a:txBody>
                  <a:tcPr/>
                </a:tc>
                <a:tc>
                  <a:txBody>
                    <a:bodyPr/>
                    <a:lstStyle/>
                    <a:p>
                      <a:pPr algn="ctr"/>
                      <a:r>
                        <a:rPr lang="en-US" sz="1300" dirty="0" smtClean="0"/>
                        <a:t>1</a:t>
                      </a:r>
                      <a:endParaRPr lang="en-NZ" sz="1300" dirty="0"/>
                    </a:p>
                  </a:txBody>
                  <a:tcPr/>
                </a:tc>
                <a:tc>
                  <a:txBody>
                    <a:bodyPr/>
                    <a:lstStyle/>
                    <a:p>
                      <a:pPr algn="ctr"/>
                      <a:r>
                        <a:rPr lang="en-US" sz="1300" dirty="0" smtClean="0"/>
                        <a:t>1</a:t>
                      </a:r>
                      <a:endParaRPr lang="en-NZ" sz="1300" dirty="0"/>
                    </a:p>
                  </a:txBody>
                  <a:tcPr/>
                </a:tc>
                <a:tc>
                  <a:txBody>
                    <a:bodyPr/>
                    <a:lstStyle/>
                    <a:p>
                      <a:pPr algn="ctr"/>
                      <a:r>
                        <a:rPr lang="en-US" sz="1300" dirty="0" smtClean="0"/>
                        <a:t>0.808±0</a:t>
                      </a:r>
                      <a:endParaRPr lang="en-NZ" sz="13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smtClean="0"/>
                        <a:t>0.808±0</a:t>
                      </a:r>
                      <a:endParaRPr lang="en-NZ" sz="13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smtClean="0"/>
                        <a:t>0.808±0</a:t>
                      </a:r>
                      <a:endParaRPr lang="en-NZ" sz="1300" b="1" dirty="0" smtClean="0"/>
                    </a:p>
                  </a:txBody>
                  <a:tcPr>
                    <a:solidFill>
                      <a:schemeClr val="accent6">
                        <a:lumMod val="20000"/>
                        <a:lumOff val="80000"/>
                      </a:schemeClr>
                    </a:solidFill>
                  </a:tcPr>
                </a:tc>
                <a:tc>
                  <a:txBody>
                    <a:bodyPr/>
                    <a:lstStyle/>
                    <a:p>
                      <a:pPr algn="ctr"/>
                      <a:r>
                        <a:rPr lang="en-US" sz="1300" dirty="0" smtClean="0"/>
                        <a:t>6.7±8.3</a:t>
                      </a:r>
                      <a:endParaRPr lang="en-NZ" sz="1300" dirty="0"/>
                    </a:p>
                  </a:txBody>
                  <a:tcPr/>
                </a:tc>
                <a:tc>
                  <a:txBody>
                    <a:bodyPr/>
                    <a:lstStyle/>
                    <a:p>
                      <a:pPr algn="ctr"/>
                      <a:r>
                        <a:rPr lang="en-US" sz="1300" dirty="0" smtClean="0"/>
                        <a:t>27.6±36.5</a:t>
                      </a:r>
                      <a:endParaRPr lang="en-NZ" sz="1300" dirty="0"/>
                    </a:p>
                  </a:txBody>
                  <a:tcPr/>
                </a:tc>
                <a:tc>
                  <a:txBody>
                    <a:bodyPr/>
                    <a:lstStyle/>
                    <a:p>
                      <a:pPr algn="ctr"/>
                      <a:r>
                        <a:rPr lang="en-US" sz="1300" b="1" dirty="0" smtClean="0"/>
                        <a:t>62.2±81.4</a:t>
                      </a:r>
                      <a:endParaRPr lang="en-NZ" sz="1300" b="1" dirty="0"/>
                    </a:p>
                  </a:txBody>
                  <a:tcPr>
                    <a:solidFill>
                      <a:schemeClr val="accent6">
                        <a:lumMod val="20000"/>
                        <a:lumOff val="80000"/>
                      </a:schemeClr>
                    </a:solidFill>
                  </a:tcPr>
                </a:tc>
              </a:tr>
              <a:tr h="370840">
                <a:tc>
                  <a:txBody>
                    <a:bodyPr/>
                    <a:lstStyle/>
                    <a:p>
                      <a:pPr algn="ctr"/>
                      <a:r>
                        <a:rPr lang="en-US" sz="1300" dirty="0" smtClean="0"/>
                        <a:t>2(30)</a:t>
                      </a:r>
                      <a:endParaRPr lang="en-NZ" sz="1300" dirty="0"/>
                    </a:p>
                  </a:txBody>
                  <a:tcPr/>
                </a:tc>
                <a:tc>
                  <a:txBody>
                    <a:bodyPr/>
                    <a:lstStyle/>
                    <a:p>
                      <a:pPr algn="ctr"/>
                      <a:r>
                        <a:rPr lang="en-US" sz="1300" dirty="0" smtClean="0"/>
                        <a:t>2</a:t>
                      </a:r>
                      <a:endParaRPr lang="en-NZ" sz="1300" dirty="0"/>
                    </a:p>
                  </a:txBody>
                  <a:tcPr/>
                </a:tc>
                <a:tc>
                  <a:txBody>
                    <a:bodyPr/>
                    <a:lstStyle/>
                    <a:p>
                      <a:pPr algn="ctr"/>
                      <a:r>
                        <a:rPr lang="en-US" sz="1300" dirty="0" smtClean="0"/>
                        <a:t>2</a:t>
                      </a:r>
                      <a:endParaRPr lang="en-NZ" sz="1300" dirty="0"/>
                    </a:p>
                  </a:txBody>
                  <a:tcPr/>
                </a:tc>
                <a:tc>
                  <a:txBody>
                    <a:bodyPr/>
                    <a:lstStyle/>
                    <a:p>
                      <a:pPr algn="ctr"/>
                      <a:r>
                        <a:rPr lang="en-US" sz="1300" dirty="0" smtClean="0"/>
                        <a:t>0.713±0</a:t>
                      </a:r>
                      <a:endParaRPr lang="en-NZ" sz="13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smtClean="0"/>
                        <a:t>0.713±0</a:t>
                      </a:r>
                      <a:endParaRPr lang="en-NZ" sz="13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smtClean="0"/>
                        <a:t>0.713±0</a:t>
                      </a:r>
                      <a:endParaRPr lang="en-NZ" sz="1300" b="1" dirty="0" smtClean="0"/>
                    </a:p>
                  </a:txBody>
                  <a:tcPr>
                    <a:solidFill>
                      <a:schemeClr val="accent6">
                        <a:lumMod val="40000"/>
                        <a:lumOff val="60000"/>
                      </a:schemeClr>
                    </a:solidFill>
                  </a:tcPr>
                </a:tc>
                <a:tc>
                  <a:txBody>
                    <a:bodyPr/>
                    <a:lstStyle/>
                    <a:p>
                      <a:pPr algn="ctr"/>
                      <a:r>
                        <a:rPr lang="en-US" sz="1300" dirty="0" smtClean="0"/>
                        <a:t>4.4±0.5</a:t>
                      </a:r>
                      <a:endParaRPr lang="en-NZ" sz="1300" dirty="0"/>
                    </a:p>
                  </a:txBody>
                  <a:tcPr/>
                </a:tc>
                <a:tc>
                  <a:txBody>
                    <a:bodyPr/>
                    <a:lstStyle/>
                    <a:p>
                      <a:pPr algn="ctr"/>
                      <a:r>
                        <a:rPr lang="en-US" sz="1300" dirty="0" smtClean="0"/>
                        <a:t>33.4±17.4</a:t>
                      </a:r>
                      <a:endParaRPr lang="en-NZ" sz="1300" dirty="0"/>
                    </a:p>
                  </a:txBody>
                  <a:tcPr/>
                </a:tc>
                <a:tc>
                  <a:txBody>
                    <a:bodyPr/>
                    <a:lstStyle/>
                    <a:p>
                      <a:pPr algn="ctr"/>
                      <a:r>
                        <a:rPr lang="en-US" sz="1300" b="1" dirty="0" smtClean="0"/>
                        <a:t>193.5±13.5</a:t>
                      </a:r>
                      <a:endParaRPr lang="en-NZ" sz="1300" b="1" dirty="0"/>
                    </a:p>
                  </a:txBody>
                  <a:tcPr>
                    <a:solidFill>
                      <a:schemeClr val="accent6">
                        <a:lumMod val="40000"/>
                        <a:lumOff val="60000"/>
                      </a:schemeClr>
                    </a:solidFill>
                  </a:tcPr>
                </a:tc>
              </a:tr>
              <a:tr h="370840">
                <a:tc>
                  <a:txBody>
                    <a:bodyPr/>
                    <a:lstStyle/>
                    <a:p>
                      <a:pPr algn="ctr"/>
                      <a:r>
                        <a:rPr lang="en-US" sz="1300" dirty="0" smtClean="0"/>
                        <a:t>3(60)</a:t>
                      </a:r>
                      <a:endParaRPr lang="en-NZ" sz="1300" dirty="0"/>
                    </a:p>
                  </a:txBody>
                  <a:tcPr/>
                </a:tc>
                <a:tc>
                  <a:txBody>
                    <a:bodyPr/>
                    <a:lstStyle/>
                    <a:p>
                      <a:pPr algn="ctr"/>
                      <a:r>
                        <a:rPr lang="en-US" sz="1300" dirty="0" smtClean="0"/>
                        <a:t>3</a:t>
                      </a:r>
                      <a:endParaRPr lang="en-NZ" sz="1300" dirty="0"/>
                    </a:p>
                  </a:txBody>
                  <a:tcPr/>
                </a:tc>
                <a:tc>
                  <a:txBody>
                    <a:bodyPr/>
                    <a:lstStyle/>
                    <a:p>
                      <a:pPr algn="ctr"/>
                      <a:r>
                        <a:rPr lang="en-US" sz="1300" dirty="0" smtClean="0"/>
                        <a:t>2</a:t>
                      </a:r>
                      <a:endParaRPr lang="en-NZ" sz="1300" dirty="0"/>
                    </a:p>
                  </a:txBody>
                  <a:tcPr/>
                </a:tc>
                <a:tc>
                  <a:txBody>
                    <a:bodyPr/>
                    <a:lstStyle/>
                    <a:p>
                      <a:pPr algn="ctr"/>
                      <a:r>
                        <a:rPr lang="en-US" sz="1300" dirty="0" smtClean="0"/>
                        <a:t>0.634±0</a:t>
                      </a:r>
                      <a:endParaRPr lang="en-NZ" sz="1300" dirty="0"/>
                    </a:p>
                  </a:txBody>
                  <a:tcPr/>
                </a:tc>
                <a:tc>
                  <a:txBody>
                    <a:bodyPr/>
                    <a:lstStyle/>
                    <a:p>
                      <a:pPr algn="ctr"/>
                      <a:r>
                        <a:rPr lang="en-US" sz="1300" dirty="0" smtClean="0"/>
                        <a:t>0.634±0</a:t>
                      </a:r>
                      <a:endParaRPr lang="en-NZ" sz="13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smtClean="0"/>
                        <a:t>0.634±0 </a:t>
                      </a:r>
                      <a:endParaRPr lang="en-NZ" sz="1300" b="1" dirty="0" smtClean="0"/>
                    </a:p>
                  </a:txBody>
                  <a:tcPr>
                    <a:solidFill>
                      <a:schemeClr val="accent6">
                        <a:lumMod val="20000"/>
                        <a:lumOff val="80000"/>
                      </a:schemeClr>
                    </a:solidFill>
                  </a:tcPr>
                </a:tc>
                <a:tc>
                  <a:txBody>
                    <a:bodyPr/>
                    <a:lstStyle/>
                    <a:p>
                      <a:pPr algn="ctr"/>
                      <a:r>
                        <a:rPr lang="en-US" sz="1300" dirty="0" smtClean="0"/>
                        <a:t>4.9±0.3</a:t>
                      </a:r>
                      <a:endParaRPr lang="en-NZ" sz="1300" dirty="0"/>
                    </a:p>
                  </a:txBody>
                  <a:tcPr/>
                </a:tc>
                <a:tc>
                  <a:txBody>
                    <a:bodyPr/>
                    <a:lstStyle/>
                    <a:p>
                      <a:pPr algn="ctr"/>
                      <a:r>
                        <a:rPr lang="en-US" sz="1300" dirty="0" smtClean="0"/>
                        <a:t>32.5±6.8</a:t>
                      </a:r>
                      <a:endParaRPr lang="en-NZ" sz="1300" dirty="0"/>
                    </a:p>
                  </a:txBody>
                  <a:tcPr/>
                </a:tc>
                <a:tc>
                  <a:txBody>
                    <a:bodyPr/>
                    <a:lstStyle/>
                    <a:p>
                      <a:pPr algn="ctr"/>
                      <a:r>
                        <a:rPr lang="en-US" sz="1300" b="1" dirty="0" smtClean="0"/>
                        <a:t>187.1±11.2</a:t>
                      </a:r>
                      <a:endParaRPr lang="en-NZ" sz="1300" b="1" dirty="0"/>
                    </a:p>
                  </a:txBody>
                  <a:tcPr>
                    <a:solidFill>
                      <a:schemeClr val="accent6">
                        <a:lumMod val="20000"/>
                        <a:lumOff val="80000"/>
                      </a:schemeClr>
                    </a:solidFill>
                  </a:tcPr>
                </a:tc>
              </a:tr>
              <a:tr h="370840">
                <a:tc>
                  <a:txBody>
                    <a:bodyPr/>
                    <a:lstStyle/>
                    <a:p>
                      <a:pPr algn="ctr"/>
                      <a:r>
                        <a:rPr lang="en-US" sz="1300" dirty="0" smtClean="0"/>
                        <a:t>4(150)</a:t>
                      </a:r>
                      <a:endParaRPr lang="en-NZ" sz="1300" dirty="0"/>
                    </a:p>
                  </a:txBody>
                  <a:tcPr/>
                </a:tc>
                <a:tc>
                  <a:txBody>
                    <a:bodyPr/>
                    <a:lstStyle/>
                    <a:p>
                      <a:pPr algn="ctr"/>
                      <a:r>
                        <a:rPr lang="en-US" sz="1300" dirty="0" smtClean="0"/>
                        <a:t>4</a:t>
                      </a:r>
                      <a:endParaRPr lang="en-NZ" sz="1300" dirty="0"/>
                    </a:p>
                  </a:txBody>
                  <a:tcPr/>
                </a:tc>
                <a:tc>
                  <a:txBody>
                    <a:bodyPr/>
                    <a:lstStyle/>
                    <a:p>
                      <a:pPr algn="ctr"/>
                      <a:r>
                        <a:rPr lang="en-US" sz="1300" dirty="0" smtClean="0"/>
                        <a:t>4</a:t>
                      </a:r>
                      <a:endParaRPr lang="en-NZ" sz="1300" dirty="0"/>
                    </a:p>
                  </a:txBody>
                  <a:tcPr/>
                </a:tc>
                <a:tc>
                  <a:txBody>
                    <a:bodyPr/>
                    <a:lstStyle/>
                    <a:p>
                      <a:pPr algn="ctr"/>
                      <a:r>
                        <a:rPr lang="en-US" sz="1300" dirty="0" smtClean="0"/>
                        <a:t>0.532±0</a:t>
                      </a:r>
                      <a:endParaRPr lang="en-NZ" sz="13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smtClean="0"/>
                        <a:t>0.527±0.01</a:t>
                      </a:r>
                      <a:endParaRPr lang="en-NZ" sz="13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smtClean="0"/>
                        <a:t>0.527±</a:t>
                      </a:r>
                    </a:p>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smtClean="0"/>
                        <a:t>0.01</a:t>
                      </a:r>
                      <a:endParaRPr lang="en-NZ" sz="1300" b="1" dirty="0" smtClean="0"/>
                    </a:p>
                  </a:txBody>
                  <a:tcPr>
                    <a:solidFill>
                      <a:schemeClr val="accent6">
                        <a:lumMod val="40000"/>
                        <a:lumOff val="60000"/>
                      </a:schemeClr>
                    </a:solidFill>
                  </a:tcPr>
                </a:tc>
                <a:tc>
                  <a:txBody>
                    <a:bodyPr/>
                    <a:lstStyle/>
                    <a:p>
                      <a:pPr algn="ctr"/>
                      <a:r>
                        <a:rPr lang="en-US" sz="1300" dirty="0" smtClean="0"/>
                        <a:t>9.4±0.5</a:t>
                      </a:r>
                      <a:endParaRPr lang="en-NZ" sz="1300" dirty="0"/>
                    </a:p>
                  </a:txBody>
                  <a:tcPr/>
                </a:tc>
                <a:tc>
                  <a:txBody>
                    <a:bodyPr/>
                    <a:lstStyle/>
                    <a:p>
                      <a:pPr algn="ctr"/>
                      <a:r>
                        <a:rPr lang="en-US" sz="1300" dirty="0" smtClean="0"/>
                        <a:t>60.4±3.6</a:t>
                      </a:r>
                      <a:endParaRPr lang="en-NZ" sz="1300" dirty="0"/>
                    </a:p>
                  </a:txBody>
                  <a:tcPr/>
                </a:tc>
                <a:tc>
                  <a:txBody>
                    <a:bodyPr/>
                    <a:lstStyle/>
                    <a:p>
                      <a:pPr algn="ctr"/>
                      <a:r>
                        <a:rPr lang="en-US" sz="1300" b="1" dirty="0" smtClean="0"/>
                        <a:t>340.8±</a:t>
                      </a:r>
                    </a:p>
                    <a:p>
                      <a:pPr algn="ctr"/>
                      <a:r>
                        <a:rPr lang="en-US" sz="1300" b="1" dirty="0" smtClean="0"/>
                        <a:t>36.5</a:t>
                      </a:r>
                      <a:endParaRPr lang="en-NZ" sz="1300" b="1" dirty="0"/>
                    </a:p>
                  </a:txBody>
                  <a:tcPr>
                    <a:solidFill>
                      <a:schemeClr val="accent6">
                        <a:lumMod val="40000"/>
                        <a:lumOff val="60000"/>
                      </a:schemeClr>
                    </a:solidFill>
                  </a:tcPr>
                </a:tc>
              </a:tr>
              <a:tr h="370840">
                <a:tc>
                  <a:txBody>
                    <a:bodyPr/>
                    <a:lstStyle/>
                    <a:p>
                      <a:pPr algn="ctr"/>
                      <a:r>
                        <a:rPr lang="en-US" sz="1300" dirty="0" smtClean="0"/>
                        <a:t>5(450)</a:t>
                      </a:r>
                      <a:endParaRPr lang="en-NZ" sz="1300" dirty="0"/>
                    </a:p>
                  </a:txBody>
                  <a:tcPr/>
                </a:tc>
                <a:tc>
                  <a:txBody>
                    <a:bodyPr/>
                    <a:lstStyle/>
                    <a:p>
                      <a:pPr algn="ctr"/>
                      <a:r>
                        <a:rPr lang="en-US" sz="1300" dirty="0" smtClean="0"/>
                        <a:t>4</a:t>
                      </a:r>
                      <a:endParaRPr lang="en-NZ" sz="1300" dirty="0"/>
                    </a:p>
                  </a:txBody>
                  <a:tcPr/>
                </a:tc>
                <a:tc>
                  <a:txBody>
                    <a:bodyPr/>
                    <a:lstStyle/>
                    <a:p>
                      <a:pPr algn="ctr"/>
                      <a:r>
                        <a:rPr lang="en-US" sz="1300" dirty="0" smtClean="0"/>
                        <a:t>4</a:t>
                      </a:r>
                      <a:endParaRPr lang="en-NZ" sz="13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smtClean="0"/>
                        <a:t>0.532±0</a:t>
                      </a:r>
                      <a:endParaRPr lang="en-NZ" sz="13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smtClean="0"/>
                        <a:t>0.527±0.01</a:t>
                      </a:r>
                      <a:endParaRPr lang="en-NZ" sz="1300" dirty="0" smtClean="0"/>
                    </a:p>
                    <a:p>
                      <a:pPr algn="ctr"/>
                      <a:endParaRPr lang="en-NZ" sz="13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smtClean="0"/>
                        <a:t>0.526±</a:t>
                      </a:r>
                    </a:p>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smtClean="0"/>
                        <a:t>0.01</a:t>
                      </a:r>
                      <a:endParaRPr lang="en-NZ" sz="1300" b="1" dirty="0" smtClean="0"/>
                    </a:p>
                  </a:txBody>
                  <a:tcPr>
                    <a:solidFill>
                      <a:schemeClr val="accent6">
                        <a:lumMod val="20000"/>
                        <a:lumOff val="80000"/>
                      </a:schemeClr>
                    </a:solidFill>
                  </a:tcPr>
                </a:tc>
                <a:tc>
                  <a:txBody>
                    <a:bodyPr/>
                    <a:lstStyle/>
                    <a:p>
                      <a:pPr algn="ctr"/>
                      <a:r>
                        <a:rPr lang="en-US" sz="1300" dirty="0" smtClean="0"/>
                        <a:t>10.7±1.1</a:t>
                      </a:r>
                      <a:endParaRPr lang="en-NZ" sz="1300" dirty="0"/>
                    </a:p>
                  </a:txBody>
                  <a:tcPr/>
                </a:tc>
                <a:tc>
                  <a:txBody>
                    <a:bodyPr/>
                    <a:lstStyle/>
                    <a:p>
                      <a:pPr algn="ctr"/>
                      <a:r>
                        <a:rPr lang="en-US" sz="1300" dirty="0" smtClean="0"/>
                        <a:t>62.7±5.3</a:t>
                      </a:r>
                      <a:endParaRPr lang="en-NZ" sz="1300" dirty="0"/>
                    </a:p>
                  </a:txBody>
                  <a:tcPr/>
                </a:tc>
                <a:tc>
                  <a:txBody>
                    <a:bodyPr/>
                    <a:lstStyle/>
                    <a:p>
                      <a:pPr algn="ctr"/>
                      <a:r>
                        <a:rPr lang="en-US" sz="1300" b="1" dirty="0" smtClean="0"/>
                        <a:t>351.3±</a:t>
                      </a:r>
                    </a:p>
                    <a:p>
                      <a:pPr algn="ctr"/>
                      <a:r>
                        <a:rPr lang="en-US" sz="1300" b="1" dirty="0" smtClean="0"/>
                        <a:t>32.5</a:t>
                      </a:r>
                      <a:endParaRPr lang="en-NZ" sz="1300" b="1" dirty="0"/>
                    </a:p>
                  </a:txBody>
                  <a:tcPr>
                    <a:solidFill>
                      <a:schemeClr val="accent6">
                        <a:lumMod val="20000"/>
                        <a:lumOff val="80000"/>
                      </a:schemeClr>
                    </a:solidFill>
                  </a:tcPr>
                </a:tc>
              </a:tr>
              <a:tr h="370840">
                <a:tc>
                  <a:txBody>
                    <a:bodyPr/>
                    <a:lstStyle/>
                    <a:p>
                      <a:pPr algn="ctr"/>
                      <a:r>
                        <a:rPr lang="en-US" sz="1300" dirty="0" smtClean="0"/>
                        <a:t>6(4500)</a:t>
                      </a:r>
                      <a:endParaRPr lang="en-NZ" sz="1300" dirty="0"/>
                    </a:p>
                  </a:txBody>
                  <a:tcPr/>
                </a:tc>
                <a:tc>
                  <a:txBody>
                    <a:bodyPr/>
                    <a:lstStyle/>
                    <a:p>
                      <a:pPr algn="ctr"/>
                      <a:r>
                        <a:rPr lang="en-US" sz="1300" dirty="0" smtClean="0"/>
                        <a:t>4</a:t>
                      </a:r>
                      <a:endParaRPr lang="en-NZ" sz="1300" dirty="0"/>
                    </a:p>
                  </a:txBody>
                  <a:tcPr/>
                </a:tc>
                <a:tc>
                  <a:txBody>
                    <a:bodyPr/>
                    <a:lstStyle/>
                    <a:p>
                      <a:pPr algn="ctr"/>
                      <a:r>
                        <a:rPr lang="en-US" sz="1300" dirty="0" smtClean="0"/>
                        <a:t>4</a:t>
                      </a:r>
                      <a:endParaRPr lang="en-NZ" sz="1300" dirty="0"/>
                    </a:p>
                  </a:txBody>
                  <a:tcPr/>
                </a:tc>
                <a:tc>
                  <a:txBody>
                    <a:bodyPr/>
                    <a:lstStyle/>
                    <a:p>
                      <a:pPr algn="ctr"/>
                      <a:r>
                        <a:rPr lang="en-US" sz="1300" dirty="0" smtClean="0"/>
                        <a:t>0.586±0.01</a:t>
                      </a:r>
                      <a:endParaRPr lang="en-NZ" sz="1300" dirty="0"/>
                    </a:p>
                  </a:txBody>
                  <a:tcPr/>
                </a:tc>
                <a:tc>
                  <a:txBody>
                    <a:bodyPr/>
                    <a:lstStyle/>
                    <a:p>
                      <a:pPr algn="ctr"/>
                      <a:r>
                        <a:rPr lang="en-US" sz="1300" dirty="0" smtClean="0"/>
                        <a:t>0.637±0.02</a:t>
                      </a:r>
                      <a:endParaRPr lang="en-NZ" sz="13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smtClean="0"/>
                        <a:t>0.617±</a:t>
                      </a:r>
                    </a:p>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smtClean="0"/>
                        <a:t>0.02</a:t>
                      </a:r>
                      <a:endParaRPr lang="en-NZ" sz="1300" b="1" dirty="0" smtClean="0"/>
                    </a:p>
                  </a:txBody>
                  <a:tcPr>
                    <a:solidFill>
                      <a:schemeClr val="accent6">
                        <a:lumMod val="40000"/>
                        <a:lumOff val="60000"/>
                      </a:schemeClr>
                    </a:solidFill>
                  </a:tcPr>
                </a:tc>
                <a:tc>
                  <a:txBody>
                    <a:bodyPr/>
                    <a:lstStyle/>
                    <a:p>
                      <a:pPr algn="ctr"/>
                      <a:r>
                        <a:rPr lang="en-US" sz="1300" dirty="0" smtClean="0"/>
                        <a:t>374.4±71.9</a:t>
                      </a:r>
                      <a:endParaRPr lang="en-NZ" sz="1300" dirty="0"/>
                    </a:p>
                  </a:txBody>
                  <a:tcPr/>
                </a:tc>
                <a:tc>
                  <a:txBody>
                    <a:bodyPr/>
                    <a:lstStyle/>
                    <a:p>
                      <a:pPr algn="ctr"/>
                      <a:r>
                        <a:rPr lang="en-US" sz="1300" dirty="0" smtClean="0"/>
                        <a:t>934.3±44.5</a:t>
                      </a:r>
                      <a:endParaRPr lang="en-NZ" sz="1300" dirty="0"/>
                    </a:p>
                  </a:txBody>
                  <a:tcPr>
                    <a:solidFill>
                      <a:schemeClr val="accent2">
                        <a:lumMod val="40000"/>
                        <a:lumOff val="60000"/>
                      </a:schemeClr>
                    </a:solidFill>
                  </a:tcPr>
                </a:tc>
                <a:tc>
                  <a:txBody>
                    <a:bodyPr/>
                    <a:lstStyle/>
                    <a:p>
                      <a:pPr algn="ctr"/>
                      <a:r>
                        <a:rPr lang="en-US" sz="1300" b="1" dirty="0" smtClean="0"/>
                        <a:t>634.8±</a:t>
                      </a:r>
                    </a:p>
                    <a:p>
                      <a:pPr algn="ctr"/>
                      <a:r>
                        <a:rPr lang="en-US" sz="1300" b="1" dirty="0" smtClean="0"/>
                        <a:t>51.4</a:t>
                      </a:r>
                      <a:endParaRPr lang="en-NZ" sz="1300" b="1" dirty="0" smtClean="0"/>
                    </a:p>
                  </a:txBody>
                  <a:tcPr>
                    <a:solidFill>
                      <a:schemeClr val="accent6">
                        <a:lumMod val="40000"/>
                        <a:lumOff val="60000"/>
                      </a:schemeClr>
                    </a:solidFill>
                  </a:tcPr>
                </a:tc>
              </a:tr>
            </a:tbl>
          </a:graphicData>
        </a:graphic>
      </p:graphicFrame>
    </p:spTree>
    <p:extLst>
      <p:ext uri="{BB962C8B-B14F-4D97-AF65-F5344CB8AC3E}">
        <p14:creationId xmlns:p14="http://schemas.microsoft.com/office/powerpoint/2010/main" val="1056235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382000" cy="1143000"/>
          </a:xfrm>
          <a:solidFill>
            <a:schemeClr val="bg1">
              <a:lumMod val="75000"/>
            </a:schemeClr>
          </a:solidFill>
        </p:spPr>
        <p:txBody>
          <a:bodyPr/>
          <a:lstStyle/>
          <a:p>
            <a:pPr algn="l"/>
            <a:r>
              <a:rPr lang="en-US" b="1" dirty="0" smtClean="0"/>
              <a:t>	</a:t>
            </a:r>
            <a:r>
              <a:rPr lang="en-US" sz="3000" b="1" dirty="0" smtClean="0">
                <a:solidFill>
                  <a:srgbClr val="1155CC"/>
                </a:solidFill>
                <a:latin typeface="Bookman Old Style" panose="02050604050505020204" pitchFamily="18" charset="0"/>
              </a:rPr>
              <a:t>Conclusions</a:t>
            </a:r>
            <a:endParaRPr lang="en-NZ" sz="3000" b="1" dirty="0">
              <a:solidFill>
                <a:srgbClr val="1155CC"/>
              </a:solidFill>
              <a:latin typeface="Bookman Old Style" panose="02050604050505020204" pitchFamily="18" charset="0"/>
            </a:endParaRPr>
          </a:p>
        </p:txBody>
      </p:sp>
      <p:sp>
        <p:nvSpPr>
          <p:cNvPr id="4" name="Slide Number Placeholder 3"/>
          <p:cNvSpPr>
            <a:spLocks noGrp="1"/>
          </p:cNvSpPr>
          <p:nvPr>
            <p:ph type="sldNum" sz="quarter" idx="12"/>
          </p:nvPr>
        </p:nvSpPr>
        <p:spPr>
          <a:xfrm>
            <a:off x="8229600" y="6356350"/>
            <a:ext cx="457200" cy="365125"/>
          </a:xfrm>
        </p:spPr>
        <p:txBody>
          <a:bodyPr/>
          <a:lstStyle/>
          <a:p>
            <a:fld id="{B6F15528-21DE-4FAA-801E-634DDDAF4B2B}" type="slidenum">
              <a:rPr lang="en-US" smtClean="0"/>
              <a:pPr/>
              <a:t>13</a:t>
            </a:fld>
            <a:endParaRPr lang="en-US" dirty="0"/>
          </a:p>
        </p:txBody>
      </p:sp>
      <p:sp>
        <p:nvSpPr>
          <p:cNvPr id="19" name="Rectangle 18"/>
          <p:cNvSpPr/>
          <p:nvPr/>
        </p:nvSpPr>
        <p:spPr>
          <a:xfrm>
            <a:off x="1371600" y="2514600"/>
            <a:ext cx="6400800" cy="1569660"/>
          </a:xfrm>
          <a:prstGeom prst="rect">
            <a:avLst/>
          </a:prstGeom>
        </p:spPr>
        <p:txBody>
          <a:bodyPr wrap="square">
            <a:spAutoFit/>
          </a:bodyPr>
          <a:lstStyle/>
          <a:p>
            <a:pPr>
              <a:buClr>
                <a:schemeClr val="accent6">
                  <a:lumMod val="75000"/>
                </a:schemeClr>
              </a:buClr>
            </a:pPr>
            <a:r>
              <a:rPr lang="en-US" sz="2400" b="1" dirty="0" smtClean="0">
                <a:solidFill>
                  <a:srgbClr val="1155CC"/>
                </a:solidFill>
              </a:rPr>
              <a:t>Initial</a:t>
            </a:r>
            <a:r>
              <a:rPr lang="en-US" sz="2400" dirty="0" smtClean="0"/>
              <a:t> GP approach performed poorly.</a:t>
            </a:r>
          </a:p>
          <a:p>
            <a:pPr>
              <a:buClr>
                <a:schemeClr val="accent6">
                  <a:lumMod val="75000"/>
                </a:schemeClr>
              </a:buClr>
            </a:pPr>
            <a:endParaRPr lang="en-US" sz="2400" dirty="0" smtClean="0"/>
          </a:p>
          <a:p>
            <a:r>
              <a:rPr lang="en-US" sz="2400" b="1" dirty="0">
                <a:solidFill>
                  <a:srgbClr val="1155CC"/>
                </a:solidFill>
              </a:rPr>
              <a:t>Improved</a:t>
            </a:r>
            <a:r>
              <a:rPr lang="en-US" sz="2400" dirty="0" smtClean="0"/>
              <a:t> GP approach has the potential to perform well </a:t>
            </a:r>
            <a:r>
              <a:rPr lang="en-US" sz="2400" dirty="0"/>
              <a:t>for large datasets.</a:t>
            </a:r>
          </a:p>
        </p:txBody>
      </p:sp>
      <p:sp>
        <p:nvSpPr>
          <p:cNvPr id="5" name="Rectangle 4"/>
          <p:cNvSpPr/>
          <p:nvPr/>
        </p:nvSpPr>
        <p:spPr>
          <a:xfrm>
            <a:off x="1485900" y="1900535"/>
            <a:ext cx="6172200" cy="461665"/>
          </a:xfrm>
          <a:prstGeom prst="rect">
            <a:avLst/>
          </a:prstGeom>
          <a:solidFill>
            <a:schemeClr val="accent6">
              <a:lumMod val="20000"/>
              <a:lumOff val="80000"/>
            </a:schemeClr>
          </a:solidFill>
        </p:spPr>
        <p:txBody>
          <a:bodyPr wrap="square">
            <a:spAutoFit/>
          </a:bodyPr>
          <a:lstStyle/>
          <a:p>
            <a:pPr>
              <a:buClr>
                <a:schemeClr val="accent6">
                  <a:lumMod val="75000"/>
                </a:schemeClr>
              </a:buClr>
            </a:pPr>
            <a:r>
              <a:rPr lang="en-US" sz="2400" b="1" dirty="0">
                <a:solidFill>
                  <a:schemeClr val="accent6">
                    <a:lumMod val="75000"/>
                  </a:schemeClr>
                </a:solidFill>
              </a:rPr>
              <a:t>Goal:</a:t>
            </a:r>
            <a:r>
              <a:rPr lang="en-US" sz="2400" dirty="0">
                <a:solidFill>
                  <a:schemeClr val="accent6">
                    <a:lumMod val="75000"/>
                  </a:schemeClr>
                </a:solidFill>
              </a:rPr>
              <a:t> </a:t>
            </a:r>
            <a:r>
              <a:rPr lang="en-US" sz="2400" dirty="0" err="1"/>
              <a:t>prioritise</a:t>
            </a:r>
            <a:r>
              <a:rPr lang="en-US" sz="2400" dirty="0"/>
              <a:t> functional correctness over </a:t>
            </a:r>
            <a:r>
              <a:rPr lang="en-US" sz="2400" dirty="0" err="1"/>
              <a:t>QoS</a:t>
            </a:r>
            <a:r>
              <a:rPr lang="en-US" sz="2400" dirty="0"/>
              <a:t>.</a:t>
            </a:r>
          </a:p>
        </p:txBody>
      </p:sp>
      <p:sp>
        <p:nvSpPr>
          <p:cNvPr id="6" name="Rectangle 5"/>
          <p:cNvSpPr/>
          <p:nvPr/>
        </p:nvSpPr>
        <p:spPr>
          <a:xfrm>
            <a:off x="1104900" y="4728865"/>
            <a:ext cx="6934200" cy="13716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Clr>
                <a:schemeClr val="accent6">
                  <a:lumMod val="75000"/>
                </a:schemeClr>
              </a:buClr>
              <a:buFont typeface="+mj-lt"/>
              <a:buAutoNum type="arabicPeriod"/>
            </a:pPr>
            <a:r>
              <a:rPr lang="en-US" sz="2400" dirty="0" smtClean="0">
                <a:solidFill>
                  <a:schemeClr val="tx1"/>
                </a:solidFill>
              </a:rPr>
              <a:t>Test scalability with larger datasets.</a:t>
            </a:r>
          </a:p>
          <a:p>
            <a:pPr marL="914400" lvl="1" indent="-457200">
              <a:buClr>
                <a:schemeClr val="accent6">
                  <a:lumMod val="75000"/>
                </a:schemeClr>
              </a:buClr>
              <a:buFont typeface="+mj-lt"/>
              <a:buAutoNum type="arabicPeriod"/>
            </a:pPr>
            <a:r>
              <a:rPr lang="en-US" sz="2400" dirty="0" smtClean="0">
                <a:solidFill>
                  <a:schemeClr val="tx1"/>
                </a:solidFill>
              </a:rPr>
              <a:t>Multi-objective techniques for functionality and </a:t>
            </a:r>
            <a:r>
              <a:rPr lang="en-US" sz="2400" dirty="0" err="1" smtClean="0">
                <a:solidFill>
                  <a:schemeClr val="tx1"/>
                </a:solidFill>
              </a:rPr>
              <a:t>QoS</a:t>
            </a:r>
            <a:r>
              <a:rPr lang="en-US" sz="2400" dirty="0" smtClean="0">
                <a:solidFill>
                  <a:schemeClr val="tx1"/>
                </a:solidFill>
              </a:rPr>
              <a:t>.</a:t>
            </a:r>
          </a:p>
        </p:txBody>
      </p:sp>
      <p:sp>
        <p:nvSpPr>
          <p:cNvPr id="3" name="Rectangle 2"/>
          <p:cNvSpPr/>
          <p:nvPr/>
        </p:nvSpPr>
        <p:spPr>
          <a:xfrm>
            <a:off x="990600" y="4267200"/>
            <a:ext cx="1741567" cy="461665"/>
          </a:xfrm>
          <a:prstGeom prst="rect">
            <a:avLst/>
          </a:prstGeom>
        </p:spPr>
        <p:txBody>
          <a:bodyPr wrap="none">
            <a:spAutoFit/>
          </a:bodyPr>
          <a:lstStyle/>
          <a:p>
            <a:r>
              <a:rPr lang="en-US" sz="2400" b="1" dirty="0" smtClean="0">
                <a:solidFill>
                  <a:srgbClr val="1155CC"/>
                </a:solidFill>
              </a:rPr>
              <a:t>Future work</a:t>
            </a:r>
            <a:endParaRPr lang="en-NZ" sz="2400" dirty="0"/>
          </a:p>
        </p:txBody>
      </p:sp>
    </p:spTree>
    <p:extLst>
      <p:ext uri="{BB962C8B-B14F-4D97-AF65-F5344CB8AC3E}">
        <p14:creationId xmlns:p14="http://schemas.microsoft.com/office/powerpoint/2010/main" val="2606653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382000" cy="1143000"/>
          </a:xfrm>
          <a:solidFill>
            <a:schemeClr val="bg1">
              <a:lumMod val="75000"/>
            </a:schemeClr>
          </a:solidFill>
        </p:spPr>
        <p:txBody>
          <a:bodyPr/>
          <a:lstStyle/>
          <a:p>
            <a:pPr algn="l"/>
            <a:r>
              <a:rPr lang="en-US" b="1" dirty="0" smtClean="0"/>
              <a:t>	</a:t>
            </a:r>
            <a:r>
              <a:rPr lang="en-US" sz="3000" b="1" dirty="0" smtClean="0">
                <a:solidFill>
                  <a:srgbClr val="1155CC"/>
                </a:solidFill>
                <a:latin typeface="Bookman Old Style" panose="02050604050505020204" pitchFamily="18" charset="0"/>
              </a:rPr>
              <a:t>Thank you!</a:t>
            </a:r>
            <a:endParaRPr lang="en-NZ" sz="3000" b="1" dirty="0">
              <a:solidFill>
                <a:srgbClr val="1155CC"/>
              </a:solidFill>
              <a:latin typeface="Bookman Old Style" panose="02050604050505020204" pitchFamily="18" charset="0"/>
            </a:endParaRPr>
          </a:p>
        </p:txBody>
      </p:sp>
      <p:sp>
        <p:nvSpPr>
          <p:cNvPr id="4" name="Slide Number Placeholder 3"/>
          <p:cNvSpPr>
            <a:spLocks noGrp="1"/>
          </p:cNvSpPr>
          <p:nvPr>
            <p:ph type="sldNum" sz="quarter" idx="12"/>
          </p:nvPr>
        </p:nvSpPr>
        <p:spPr>
          <a:xfrm>
            <a:off x="8229600" y="6356350"/>
            <a:ext cx="457200" cy="365125"/>
          </a:xfrm>
        </p:spPr>
        <p:txBody>
          <a:bodyPr/>
          <a:lstStyle/>
          <a:p>
            <a:fld id="{B6F15528-21DE-4FAA-801E-634DDDAF4B2B}" type="slidenum">
              <a:rPr lang="en-US" smtClean="0"/>
              <a:pPr/>
              <a:t>14</a:t>
            </a:fld>
            <a:endParaRPr lang="en-US" dirty="0"/>
          </a:p>
        </p:txBody>
      </p:sp>
      <p:grpSp>
        <p:nvGrpSpPr>
          <p:cNvPr id="5" name="Group 4"/>
          <p:cNvGrpSpPr/>
          <p:nvPr/>
        </p:nvGrpSpPr>
        <p:grpSpPr>
          <a:xfrm>
            <a:off x="3276600" y="2921168"/>
            <a:ext cx="2590800" cy="1015663"/>
            <a:chOff x="3581400" y="2921168"/>
            <a:chExt cx="2590800" cy="1015663"/>
          </a:xfrm>
        </p:grpSpPr>
        <p:sp>
          <p:nvSpPr>
            <p:cNvPr id="3" name="Rectangle 2"/>
            <p:cNvSpPr/>
            <p:nvPr/>
          </p:nvSpPr>
          <p:spPr>
            <a:xfrm>
              <a:off x="3581400" y="3136613"/>
              <a:ext cx="1981200" cy="584775"/>
            </a:xfrm>
            <a:prstGeom prst="rect">
              <a:avLst/>
            </a:prstGeom>
          </p:spPr>
          <p:txBody>
            <a:bodyPr wrap="square">
              <a:spAutoFit/>
            </a:bodyPr>
            <a:lstStyle/>
            <a:p>
              <a:r>
                <a:rPr lang="en-US" sz="3200" dirty="0" smtClean="0"/>
                <a:t>Questions</a:t>
              </a:r>
              <a:endParaRPr lang="en-US" sz="3200" dirty="0"/>
            </a:p>
          </p:txBody>
        </p:sp>
        <p:sp>
          <p:nvSpPr>
            <p:cNvPr id="7" name="Rectangle 6"/>
            <p:cNvSpPr/>
            <p:nvPr/>
          </p:nvSpPr>
          <p:spPr>
            <a:xfrm>
              <a:off x="5410200" y="2921168"/>
              <a:ext cx="762000" cy="1015663"/>
            </a:xfrm>
            <a:prstGeom prst="rect">
              <a:avLst/>
            </a:prstGeom>
          </p:spPr>
          <p:txBody>
            <a:bodyPr wrap="square">
              <a:spAutoFit/>
            </a:bodyPr>
            <a:lstStyle/>
            <a:p>
              <a:r>
                <a:rPr lang="en-US" sz="6000" b="1" dirty="0" smtClean="0">
                  <a:solidFill>
                    <a:schemeClr val="accent6">
                      <a:lumMod val="75000"/>
                    </a:schemeClr>
                  </a:solidFill>
                  <a:latin typeface="Bookman Old Style" panose="02050604050505020204" pitchFamily="18" charset="0"/>
                </a:rPr>
                <a:t>?</a:t>
              </a:r>
              <a:endParaRPr lang="en-US" sz="6000" b="1" dirty="0">
                <a:solidFill>
                  <a:schemeClr val="accent6">
                    <a:lumMod val="75000"/>
                  </a:schemeClr>
                </a:solidFill>
                <a:latin typeface="Bookman Old Style" panose="02050604050505020204" pitchFamily="18" charset="0"/>
              </a:endParaRPr>
            </a:p>
          </p:txBody>
        </p:sp>
      </p:grpSp>
    </p:spTree>
    <p:extLst>
      <p:ext uri="{BB962C8B-B14F-4D97-AF65-F5344CB8AC3E}">
        <p14:creationId xmlns:p14="http://schemas.microsoft.com/office/powerpoint/2010/main" val="3252374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382000" cy="1143000"/>
          </a:xfrm>
          <a:solidFill>
            <a:schemeClr val="bg1">
              <a:lumMod val="75000"/>
            </a:schemeClr>
          </a:solidFill>
        </p:spPr>
        <p:txBody>
          <a:bodyPr/>
          <a:lstStyle/>
          <a:p>
            <a:pPr algn="l"/>
            <a:r>
              <a:rPr lang="en-US" b="1" dirty="0" smtClean="0"/>
              <a:t>	</a:t>
            </a:r>
            <a:r>
              <a:rPr lang="en-US" sz="3000" b="1" dirty="0" smtClean="0">
                <a:solidFill>
                  <a:srgbClr val="1155CC"/>
                </a:solidFill>
                <a:latin typeface="Bookman Old Style" panose="02050604050505020204" pitchFamily="18" charset="0"/>
              </a:rPr>
              <a:t>Experiment Settings</a:t>
            </a:r>
            <a:endParaRPr lang="en-NZ" sz="3000" b="1" dirty="0">
              <a:solidFill>
                <a:srgbClr val="1155CC"/>
              </a:solidFill>
              <a:latin typeface="Bookman Old Style" panose="02050604050505020204" pitchFamily="18" charset="0"/>
            </a:endParaRPr>
          </a:p>
        </p:txBody>
      </p:sp>
      <p:sp>
        <p:nvSpPr>
          <p:cNvPr id="4" name="Slide Number Placeholder 3"/>
          <p:cNvSpPr>
            <a:spLocks noGrp="1"/>
          </p:cNvSpPr>
          <p:nvPr>
            <p:ph type="sldNum" sz="quarter" idx="12"/>
          </p:nvPr>
        </p:nvSpPr>
        <p:spPr>
          <a:xfrm>
            <a:off x="8229600" y="6356350"/>
            <a:ext cx="457200" cy="365125"/>
          </a:xfrm>
        </p:spPr>
        <p:txBody>
          <a:bodyPr/>
          <a:lstStyle/>
          <a:p>
            <a:fld id="{B6F15528-21DE-4FAA-801E-634DDDAF4B2B}" type="slidenum">
              <a:rPr lang="en-US" smtClean="0"/>
              <a:pPr/>
              <a:t>15</a:t>
            </a:fld>
            <a:endParaRPr lang="en-US" dirty="0"/>
          </a:p>
        </p:txBody>
      </p:sp>
      <p:sp>
        <p:nvSpPr>
          <p:cNvPr id="11" name="Rectangle 10"/>
          <p:cNvSpPr/>
          <p:nvPr/>
        </p:nvSpPr>
        <p:spPr>
          <a:xfrm>
            <a:off x="2171699" y="2743200"/>
            <a:ext cx="1905001" cy="461665"/>
          </a:xfrm>
          <a:prstGeom prst="rect">
            <a:avLst/>
          </a:prstGeom>
        </p:spPr>
        <p:txBody>
          <a:bodyPr wrap="square">
            <a:spAutoFit/>
          </a:bodyPr>
          <a:lstStyle/>
          <a:p>
            <a:pPr>
              <a:spcAft>
                <a:spcPts val="1200"/>
              </a:spcAft>
            </a:pPr>
            <a:r>
              <a:rPr lang="en-US" sz="2400" b="1" dirty="0" smtClean="0">
                <a:solidFill>
                  <a:srgbClr val="1155CC"/>
                </a:solidFill>
              </a:rPr>
              <a:t>GP Settings:</a:t>
            </a:r>
            <a:endParaRPr lang="en-US" sz="2400" b="1" baseline="30000" dirty="0">
              <a:solidFill>
                <a:srgbClr val="1155CC"/>
              </a:solidFill>
            </a:endParaRPr>
          </a:p>
        </p:txBody>
      </p:sp>
      <p:sp>
        <p:nvSpPr>
          <p:cNvPr id="8" name="Rectangle 7"/>
          <p:cNvSpPr/>
          <p:nvPr/>
        </p:nvSpPr>
        <p:spPr>
          <a:xfrm>
            <a:off x="2181223" y="3204865"/>
            <a:ext cx="4791077" cy="1200329"/>
          </a:xfrm>
          <a:prstGeom prst="rect">
            <a:avLst/>
          </a:prstGeom>
          <a:solidFill>
            <a:schemeClr val="bg1"/>
          </a:solidFill>
          <a:ln w="19050">
            <a:solidFill>
              <a:schemeClr val="accent6">
                <a:lumMod val="75000"/>
              </a:schemeClr>
            </a:solidFill>
          </a:ln>
        </p:spPr>
        <p:txBody>
          <a:bodyPr wrap="square">
            <a:spAutoFit/>
          </a:bodyPr>
          <a:lstStyle/>
          <a:p>
            <a:r>
              <a:rPr lang="en-US" b="1" dirty="0" smtClean="0"/>
              <a:t>Pop: </a:t>
            </a:r>
            <a:r>
              <a:rPr lang="en-US" dirty="0" smtClean="0"/>
              <a:t>1000</a:t>
            </a:r>
          </a:p>
          <a:p>
            <a:r>
              <a:rPr lang="en-US" b="1" dirty="0" smtClean="0"/>
              <a:t>Gens: </a:t>
            </a:r>
            <a:r>
              <a:rPr lang="en-US" dirty="0" smtClean="0"/>
              <a:t>while not fully functional + 50</a:t>
            </a:r>
          </a:p>
          <a:p>
            <a:r>
              <a:rPr lang="en-US" b="1" dirty="0" smtClean="0"/>
              <a:t>I/O weights: </a:t>
            </a:r>
            <a:r>
              <a:rPr lang="en-US" dirty="0" smtClean="0"/>
              <a:t>0.5 (both)</a:t>
            </a:r>
          </a:p>
          <a:p>
            <a:r>
              <a:rPr lang="en-US" b="1" dirty="0" smtClean="0"/>
              <a:t>Selection:</a:t>
            </a:r>
            <a:r>
              <a:rPr lang="en-US" dirty="0" smtClean="0"/>
              <a:t> tournament with 7 candidates</a:t>
            </a:r>
          </a:p>
        </p:txBody>
      </p:sp>
      <p:sp>
        <p:nvSpPr>
          <p:cNvPr id="9" name="Rectangle 8"/>
          <p:cNvSpPr/>
          <p:nvPr/>
        </p:nvSpPr>
        <p:spPr>
          <a:xfrm>
            <a:off x="2171700" y="4648200"/>
            <a:ext cx="1905001" cy="461665"/>
          </a:xfrm>
          <a:prstGeom prst="rect">
            <a:avLst/>
          </a:prstGeom>
        </p:spPr>
        <p:txBody>
          <a:bodyPr wrap="square">
            <a:spAutoFit/>
          </a:bodyPr>
          <a:lstStyle/>
          <a:p>
            <a:pPr>
              <a:spcAft>
                <a:spcPts val="1200"/>
              </a:spcAft>
            </a:pPr>
            <a:r>
              <a:rPr lang="en-US" sz="2400" b="1" dirty="0" smtClean="0">
                <a:solidFill>
                  <a:srgbClr val="1155CC"/>
                </a:solidFill>
              </a:rPr>
              <a:t>PSO Settings:</a:t>
            </a:r>
            <a:endParaRPr lang="en-US" sz="2400" b="1" baseline="30000" dirty="0">
              <a:solidFill>
                <a:srgbClr val="1155CC"/>
              </a:solidFill>
            </a:endParaRPr>
          </a:p>
        </p:txBody>
      </p:sp>
      <p:sp>
        <p:nvSpPr>
          <p:cNvPr id="10" name="Rectangle 9"/>
          <p:cNvSpPr/>
          <p:nvPr/>
        </p:nvSpPr>
        <p:spPr>
          <a:xfrm>
            <a:off x="2171701" y="5124271"/>
            <a:ext cx="4800600" cy="923330"/>
          </a:xfrm>
          <a:prstGeom prst="rect">
            <a:avLst/>
          </a:prstGeom>
          <a:solidFill>
            <a:schemeClr val="bg1"/>
          </a:solidFill>
          <a:ln w="19050">
            <a:solidFill>
              <a:schemeClr val="accent6">
                <a:lumMod val="75000"/>
              </a:schemeClr>
            </a:solidFill>
          </a:ln>
        </p:spPr>
        <p:txBody>
          <a:bodyPr wrap="square">
            <a:spAutoFit/>
          </a:bodyPr>
          <a:lstStyle/>
          <a:p>
            <a:r>
              <a:rPr lang="en-US" b="1" dirty="0" smtClean="0"/>
              <a:t>Pop: </a:t>
            </a:r>
            <a:r>
              <a:rPr lang="en-US" dirty="0" smtClean="0"/>
              <a:t>30</a:t>
            </a:r>
          </a:p>
          <a:p>
            <a:r>
              <a:rPr lang="en-US" b="1" dirty="0" smtClean="0"/>
              <a:t>Gens: </a:t>
            </a:r>
            <a:r>
              <a:rPr lang="en-US" dirty="0" smtClean="0"/>
              <a:t>100, unless constant for 10</a:t>
            </a:r>
          </a:p>
          <a:p>
            <a:r>
              <a:rPr lang="en-US" b="1" dirty="0" smtClean="0"/>
              <a:t>Inertia &amp; </a:t>
            </a:r>
            <a:r>
              <a:rPr lang="en-US" b="1" dirty="0" err="1" smtClean="0"/>
              <a:t>accel</a:t>
            </a:r>
            <a:r>
              <a:rPr lang="en-US" b="1" dirty="0" smtClean="0"/>
              <a:t>: </a:t>
            </a:r>
            <a:r>
              <a:rPr lang="en-US" dirty="0" smtClean="0"/>
              <a:t>1 (all)</a:t>
            </a:r>
          </a:p>
        </p:txBody>
      </p:sp>
      <p:sp>
        <p:nvSpPr>
          <p:cNvPr id="3" name="Rectangle 2"/>
          <p:cNvSpPr/>
          <p:nvPr/>
        </p:nvSpPr>
        <p:spPr>
          <a:xfrm>
            <a:off x="2181223" y="1912203"/>
            <a:ext cx="4791077" cy="646331"/>
          </a:xfrm>
          <a:prstGeom prst="rect">
            <a:avLst/>
          </a:prstGeom>
          <a:solidFill>
            <a:schemeClr val="bg1"/>
          </a:solidFill>
          <a:ln w="19050">
            <a:solidFill>
              <a:schemeClr val="accent6">
                <a:lumMod val="75000"/>
              </a:schemeClr>
            </a:solidFill>
          </a:ln>
        </p:spPr>
        <p:txBody>
          <a:bodyPr wrap="square">
            <a:spAutoFit/>
          </a:bodyPr>
          <a:lstStyle/>
          <a:p>
            <a:r>
              <a:rPr lang="en-US" b="1" dirty="0" smtClean="0"/>
              <a:t>Runs:</a:t>
            </a:r>
            <a:r>
              <a:rPr lang="en-US" dirty="0" smtClean="0"/>
              <a:t> 50</a:t>
            </a:r>
          </a:p>
          <a:p>
            <a:r>
              <a:rPr lang="en-US" b="1" dirty="0" err="1" smtClean="0"/>
              <a:t>QoS</a:t>
            </a:r>
            <a:r>
              <a:rPr lang="en-US" b="1" dirty="0" smtClean="0"/>
              <a:t> weights</a:t>
            </a:r>
            <a:r>
              <a:rPr lang="en-US" b="1" dirty="0"/>
              <a:t>:</a:t>
            </a:r>
            <a:r>
              <a:rPr lang="en-US" dirty="0"/>
              <a:t> 0.25 (</a:t>
            </a:r>
            <a:r>
              <a:rPr lang="en-US" dirty="0" smtClean="0"/>
              <a:t>all)</a:t>
            </a:r>
            <a:endParaRPr lang="en-US" dirty="0"/>
          </a:p>
        </p:txBody>
      </p:sp>
      <p:sp>
        <p:nvSpPr>
          <p:cNvPr id="12" name="Rectangle 11"/>
          <p:cNvSpPr/>
          <p:nvPr/>
        </p:nvSpPr>
        <p:spPr>
          <a:xfrm>
            <a:off x="2162174" y="1447800"/>
            <a:ext cx="1905001" cy="461665"/>
          </a:xfrm>
          <a:prstGeom prst="rect">
            <a:avLst/>
          </a:prstGeom>
        </p:spPr>
        <p:txBody>
          <a:bodyPr wrap="square">
            <a:spAutoFit/>
          </a:bodyPr>
          <a:lstStyle/>
          <a:p>
            <a:pPr>
              <a:spcAft>
                <a:spcPts val="1200"/>
              </a:spcAft>
            </a:pPr>
            <a:r>
              <a:rPr lang="en-US" sz="2400" b="1" dirty="0" smtClean="0">
                <a:solidFill>
                  <a:srgbClr val="1155CC"/>
                </a:solidFill>
              </a:rPr>
              <a:t>Overall:</a:t>
            </a:r>
            <a:endParaRPr lang="en-US" sz="2400" b="1" baseline="30000" dirty="0">
              <a:solidFill>
                <a:srgbClr val="1155CC"/>
              </a:solidFill>
            </a:endParaRPr>
          </a:p>
        </p:txBody>
      </p:sp>
    </p:spTree>
    <p:extLst>
      <p:ext uri="{BB962C8B-B14F-4D97-AF65-F5344CB8AC3E}">
        <p14:creationId xmlns:p14="http://schemas.microsoft.com/office/powerpoint/2010/main" val="3947091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382000" cy="1143000"/>
          </a:xfrm>
          <a:solidFill>
            <a:schemeClr val="bg1">
              <a:lumMod val="75000"/>
            </a:schemeClr>
          </a:solidFill>
        </p:spPr>
        <p:txBody>
          <a:bodyPr/>
          <a:lstStyle/>
          <a:p>
            <a:pPr algn="l"/>
            <a:r>
              <a:rPr lang="en-US" b="1" dirty="0" smtClean="0"/>
              <a:t>	</a:t>
            </a:r>
            <a:r>
              <a:rPr lang="en-US" sz="3000" b="1" dirty="0" smtClean="0">
                <a:solidFill>
                  <a:srgbClr val="1155CC"/>
                </a:solidFill>
                <a:latin typeface="Bookman Old Style" panose="02050604050505020204" pitchFamily="18" charset="0"/>
              </a:rPr>
              <a:t>Fitness Function Issue</a:t>
            </a:r>
            <a:endParaRPr lang="en-NZ" sz="3000" b="1" dirty="0">
              <a:solidFill>
                <a:srgbClr val="1155CC"/>
              </a:solidFill>
              <a:latin typeface="Bookman Old Style" panose="02050604050505020204" pitchFamily="18" charset="0"/>
            </a:endParaRPr>
          </a:p>
        </p:txBody>
      </p:sp>
      <p:sp>
        <p:nvSpPr>
          <p:cNvPr id="4" name="Slide Number Placeholder 3"/>
          <p:cNvSpPr>
            <a:spLocks noGrp="1"/>
          </p:cNvSpPr>
          <p:nvPr>
            <p:ph type="sldNum" sz="quarter" idx="12"/>
          </p:nvPr>
        </p:nvSpPr>
        <p:spPr>
          <a:xfrm>
            <a:off x="8229600" y="6356350"/>
            <a:ext cx="457200" cy="365125"/>
          </a:xfrm>
        </p:spPr>
        <p:txBody>
          <a:bodyPr/>
          <a:lstStyle/>
          <a:p>
            <a:fld id="{B6F15528-21DE-4FAA-801E-634DDDAF4B2B}" type="slidenum">
              <a:rPr lang="en-US" smtClean="0"/>
              <a:pPr/>
              <a:t>16</a:t>
            </a:fld>
            <a:endParaRPr lang="en-US" dirty="0"/>
          </a:p>
        </p:txBody>
      </p:sp>
      <p:sp>
        <p:nvSpPr>
          <p:cNvPr id="3" name="Rectangle 2"/>
          <p:cNvSpPr/>
          <p:nvPr/>
        </p:nvSpPr>
        <p:spPr>
          <a:xfrm>
            <a:off x="990600" y="1981200"/>
            <a:ext cx="6934200" cy="461665"/>
          </a:xfrm>
          <a:prstGeom prst="rect">
            <a:avLst/>
          </a:prstGeom>
        </p:spPr>
        <p:txBody>
          <a:bodyPr wrap="square">
            <a:spAutoFit/>
          </a:bodyPr>
          <a:lstStyle/>
          <a:p>
            <a:r>
              <a:rPr lang="en-US" sz="2400" dirty="0" smtClean="0"/>
              <a:t>The transition between function ranges is not smooth.</a:t>
            </a:r>
            <a:endParaRPr lang="en-US" sz="2400" dirty="0"/>
          </a:p>
        </p:txBody>
      </p:sp>
      <p:grpSp>
        <p:nvGrpSpPr>
          <p:cNvPr id="35" name="Group 34"/>
          <p:cNvGrpSpPr/>
          <p:nvPr/>
        </p:nvGrpSpPr>
        <p:grpSpPr>
          <a:xfrm>
            <a:off x="1104900" y="3124200"/>
            <a:ext cx="6934200" cy="769382"/>
            <a:chOff x="990600" y="3124200"/>
            <a:chExt cx="6934200" cy="769382"/>
          </a:xfrm>
        </p:grpSpPr>
        <p:cxnSp>
          <p:nvCxnSpPr>
            <p:cNvPr id="6" name="Straight Connector 5"/>
            <p:cNvCxnSpPr/>
            <p:nvPr/>
          </p:nvCxnSpPr>
          <p:spPr>
            <a:xfrm>
              <a:off x="1447800" y="3333750"/>
              <a:ext cx="274320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619750" y="3333750"/>
              <a:ext cx="184785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91000" y="3333750"/>
              <a:ext cx="1447800" cy="0"/>
            </a:xfrm>
            <a:prstGeom prst="line">
              <a:avLst/>
            </a:prstGeom>
            <a:ln w="5715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91000" y="3359025"/>
              <a:ext cx="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619750" y="3359025"/>
              <a:ext cx="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90600" y="3124200"/>
              <a:ext cx="457200" cy="381000"/>
            </a:xfrm>
            <a:prstGeom prst="rect">
              <a:avLst/>
            </a:prstGeom>
            <a:noFill/>
          </p:spPr>
          <p:txBody>
            <a:bodyPr wrap="square" rtlCol="0">
              <a:spAutoFit/>
            </a:bodyPr>
            <a:lstStyle/>
            <a:p>
              <a:pPr algn="ctr"/>
              <a:r>
                <a:rPr lang="en-US" b="1" dirty="0" smtClean="0"/>
                <a:t>-1</a:t>
              </a:r>
              <a:endParaRPr lang="en-NZ" b="1" dirty="0"/>
            </a:p>
          </p:txBody>
        </p:sp>
        <p:sp>
          <p:nvSpPr>
            <p:cNvPr id="31" name="TextBox 30"/>
            <p:cNvSpPr txBox="1"/>
            <p:nvPr/>
          </p:nvSpPr>
          <p:spPr>
            <a:xfrm>
              <a:off x="7467600" y="3143250"/>
              <a:ext cx="457200" cy="381000"/>
            </a:xfrm>
            <a:prstGeom prst="rect">
              <a:avLst/>
            </a:prstGeom>
            <a:noFill/>
          </p:spPr>
          <p:txBody>
            <a:bodyPr wrap="square" rtlCol="0">
              <a:spAutoFit/>
            </a:bodyPr>
            <a:lstStyle/>
            <a:p>
              <a:pPr algn="ctr"/>
              <a:r>
                <a:rPr lang="en-US" b="1" dirty="0" smtClean="0"/>
                <a:t>1</a:t>
              </a:r>
              <a:endParaRPr lang="en-NZ" b="1" dirty="0"/>
            </a:p>
          </p:txBody>
        </p:sp>
        <p:sp>
          <p:nvSpPr>
            <p:cNvPr id="32" name="TextBox 31"/>
            <p:cNvSpPr txBox="1"/>
            <p:nvPr/>
          </p:nvSpPr>
          <p:spPr>
            <a:xfrm>
              <a:off x="3962400" y="3486150"/>
              <a:ext cx="457200" cy="381000"/>
            </a:xfrm>
            <a:prstGeom prst="rect">
              <a:avLst/>
            </a:prstGeom>
            <a:noFill/>
          </p:spPr>
          <p:txBody>
            <a:bodyPr wrap="square" rtlCol="0">
              <a:spAutoFit/>
            </a:bodyPr>
            <a:lstStyle/>
            <a:p>
              <a:pPr algn="ctr"/>
              <a:r>
                <a:rPr lang="en-US" b="1" dirty="0" smtClean="0"/>
                <a:t>0</a:t>
              </a:r>
              <a:endParaRPr lang="en-NZ" b="1" dirty="0"/>
            </a:p>
          </p:txBody>
        </p:sp>
        <p:sp>
          <p:nvSpPr>
            <p:cNvPr id="33" name="TextBox 32"/>
            <p:cNvSpPr txBox="1"/>
            <p:nvPr/>
          </p:nvSpPr>
          <p:spPr>
            <a:xfrm>
              <a:off x="5343525" y="3524250"/>
              <a:ext cx="552450" cy="369332"/>
            </a:xfrm>
            <a:prstGeom prst="rect">
              <a:avLst/>
            </a:prstGeom>
            <a:noFill/>
          </p:spPr>
          <p:txBody>
            <a:bodyPr wrap="square" rtlCol="0">
              <a:spAutoFit/>
            </a:bodyPr>
            <a:lstStyle/>
            <a:p>
              <a:pPr algn="ctr"/>
              <a:r>
                <a:rPr lang="en-US" b="1" dirty="0" smtClean="0"/>
                <a:t>0.4</a:t>
              </a:r>
              <a:endParaRPr lang="en-NZ" b="1" dirty="0"/>
            </a:p>
          </p:txBody>
        </p:sp>
      </p:grpSp>
      <p:graphicFrame>
        <p:nvGraphicFramePr>
          <p:cNvPr id="34" name="Table 33"/>
          <p:cNvGraphicFramePr>
            <a:graphicFrameLocks noGrp="1"/>
          </p:cNvGraphicFramePr>
          <p:nvPr>
            <p:extLst>
              <p:ext uri="{D42A27DB-BD31-4B8C-83A1-F6EECF244321}">
                <p14:modId xmlns:p14="http://schemas.microsoft.com/office/powerpoint/2010/main" val="361898475"/>
              </p:ext>
            </p:extLst>
          </p:nvPr>
        </p:nvGraphicFramePr>
        <p:xfrm>
          <a:off x="3505200" y="4495800"/>
          <a:ext cx="2133600" cy="1483360"/>
        </p:xfrm>
        <a:graphic>
          <a:graphicData uri="http://schemas.openxmlformats.org/drawingml/2006/table">
            <a:tbl>
              <a:tblPr firstRow="1" bandRow="1">
                <a:tableStyleId>{5C22544A-7EE6-4342-B048-85BDC9FD1C3A}</a:tableStyleId>
              </a:tblPr>
              <a:tblGrid>
                <a:gridCol w="1066800"/>
                <a:gridCol w="1066800"/>
              </a:tblGrid>
              <a:tr h="370840">
                <a:tc>
                  <a:txBody>
                    <a:bodyPr/>
                    <a:lstStyle/>
                    <a:p>
                      <a:pPr algn="ctr"/>
                      <a:r>
                        <a:rPr lang="en-US" sz="1600" i="1" dirty="0" err="1" smtClean="0"/>
                        <a:t>func</a:t>
                      </a:r>
                      <a:endParaRPr lang="en-NZ" sz="1600" i="1" dirty="0"/>
                    </a:p>
                  </a:txBody>
                  <a:tcPr/>
                </a:tc>
                <a:tc>
                  <a:txBody>
                    <a:bodyPr/>
                    <a:lstStyle/>
                    <a:p>
                      <a:pPr algn="ctr"/>
                      <a:r>
                        <a:rPr lang="en-US" sz="1600" i="1" dirty="0" smtClean="0"/>
                        <a:t>f</a:t>
                      </a:r>
                      <a:endParaRPr lang="en-NZ" sz="1600" i="1" dirty="0"/>
                    </a:p>
                  </a:txBody>
                  <a:tcPr/>
                </a:tc>
              </a:tr>
              <a:tr h="370840">
                <a:tc>
                  <a:txBody>
                    <a:bodyPr/>
                    <a:lstStyle/>
                    <a:p>
                      <a:pPr algn="ctr"/>
                      <a:r>
                        <a:rPr lang="en-US" sz="1400" dirty="0" smtClean="0"/>
                        <a:t>-0.07</a:t>
                      </a:r>
                      <a:endParaRPr lang="en-NZ" sz="1400" dirty="0"/>
                    </a:p>
                  </a:txBody>
                  <a:tcPr>
                    <a:solidFill>
                      <a:schemeClr val="accent6">
                        <a:lumMod val="40000"/>
                        <a:lumOff val="60000"/>
                      </a:schemeClr>
                    </a:solidFill>
                  </a:tcPr>
                </a:tc>
                <a:tc>
                  <a:txBody>
                    <a:bodyPr/>
                    <a:lstStyle/>
                    <a:p>
                      <a:pPr algn="ctr"/>
                      <a:r>
                        <a:rPr lang="en-US" sz="1400" dirty="0" smtClean="0"/>
                        <a:t>0.37</a:t>
                      </a:r>
                      <a:endParaRPr lang="en-NZ" sz="1400" dirty="0"/>
                    </a:p>
                  </a:txBody>
                  <a:tcPr/>
                </a:tc>
              </a:tr>
              <a:tr h="370840">
                <a:tc>
                  <a:txBody>
                    <a:bodyPr/>
                    <a:lstStyle/>
                    <a:p>
                      <a:pPr algn="ctr"/>
                      <a:r>
                        <a:rPr lang="en-US" sz="1400" dirty="0" smtClean="0"/>
                        <a:t>-0.01</a:t>
                      </a:r>
                      <a:endParaRPr lang="en-NZ" sz="1400" dirty="0"/>
                    </a:p>
                  </a:txBody>
                  <a:tcPr>
                    <a:solidFill>
                      <a:schemeClr val="accent6">
                        <a:lumMod val="20000"/>
                        <a:lumOff val="80000"/>
                      </a:schemeClr>
                    </a:solidFill>
                  </a:tcPr>
                </a:tc>
                <a:tc>
                  <a:txBody>
                    <a:bodyPr/>
                    <a:lstStyle/>
                    <a:p>
                      <a:pPr algn="ctr"/>
                      <a:r>
                        <a:rPr lang="en-US" sz="1400" dirty="0" smtClean="0"/>
                        <a:t>0.35</a:t>
                      </a:r>
                      <a:endParaRPr lang="en-NZ" sz="1400" dirty="0"/>
                    </a:p>
                  </a:txBody>
                  <a:tcPr/>
                </a:tc>
              </a:tr>
              <a:tr h="370840">
                <a:tc>
                  <a:txBody>
                    <a:bodyPr/>
                    <a:lstStyle/>
                    <a:p>
                      <a:pPr algn="ctr"/>
                      <a:r>
                        <a:rPr lang="en-US" sz="1400" dirty="0" smtClean="0"/>
                        <a:t>0</a:t>
                      </a:r>
                      <a:endParaRPr lang="en-NZ" sz="1400" dirty="0"/>
                    </a:p>
                  </a:txBody>
                  <a:tcPr/>
                </a:tc>
                <a:tc>
                  <a:txBody>
                    <a:bodyPr/>
                    <a:lstStyle/>
                    <a:p>
                      <a:pPr algn="ctr"/>
                      <a:r>
                        <a:rPr lang="en-US" sz="1400" dirty="0" smtClean="0"/>
                        <a:t>0.4</a:t>
                      </a:r>
                      <a:endParaRPr lang="en-NZ" sz="1400" dirty="0"/>
                    </a:p>
                  </a:txBody>
                  <a:tcPr>
                    <a:solidFill>
                      <a:schemeClr val="accent6">
                        <a:lumMod val="40000"/>
                        <a:lumOff val="60000"/>
                      </a:schemeClr>
                    </a:solidFill>
                  </a:tcPr>
                </a:tc>
              </a:tr>
            </a:tbl>
          </a:graphicData>
        </a:graphic>
      </p:graphicFrame>
    </p:spTree>
    <p:extLst>
      <p:ext uri="{BB962C8B-B14F-4D97-AF65-F5344CB8AC3E}">
        <p14:creationId xmlns:p14="http://schemas.microsoft.com/office/powerpoint/2010/main" val="39593335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382000" cy="1143000"/>
          </a:xfrm>
          <a:solidFill>
            <a:schemeClr val="bg1">
              <a:lumMod val="75000"/>
            </a:schemeClr>
          </a:solidFill>
        </p:spPr>
        <p:txBody>
          <a:bodyPr/>
          <a:lstStyle/>
          <a:p>
            <a:pPr algn="l"/>
            <a:r>
              <a:rPr lang="en-US" b="1" dirty="0" smtClean="0"/>
              <a:t>	</a:t>
            </a:r>
            <a:r>
              <a:rPr lang="en-US" sz="3000" b="1" dirty="0">
                <a:solidFill>
                  <a:srgbClr val="1155CC"/>
                </a:solidFill>
                <a:latin typeface="Bookman Old Style" panose="02050604050505020204" pitchFamily="18" charset="0"/>
              </a:rPr>
              <a:t>N</a:t>
            </a:r>
            <a:r>
              <a:rPr lang="en-US" sz="3000" b="1" dirty="0" smtClean="0">
                <a:solidFill>
                  <a:srgbClr val="1155CC"/>
                </a:solidFill>
                <a:latin typeface="Bookman Old Style" panose="02050604050505020204" pitchFamily="18" charset="0"/>
              </a:rPr>
              <a:t>ew Fitness Function</a:t>
            </a:r>
            <a:endParaRPr lang="en-NZ" sz="3000" b="1" dirty="0">
              <a:solidFill>
                <a:srgbClr val="1155CC"/>
              </a:solidFill>
              <a:latin typeface="Bookman Old Style" panose="02050604050505020204" pitchFamily="18" charset="0"/>
            </a:endParaRPr>
          </a:p>
        </p:txBody>
      </p:sp>
      <p:sp>
        <p:nvSpPr>
          <p:cNvPr id="4" name="Slide Number Placeholder 3"/>
          <p:cNvSpPr>
            <a:spLocks noGrp="1"/>
          </p:cNvSpPr>
          <p:nvPr>
            <p:ph type="sldNum" sz="quarter" idx="12"/>
          </p:nvPr>
        </p:nvSpPr>
        <p:spPr>
          <a:xfrm>
            <a:off x="8229600" y="6356350"/>
            <a:ext cx="457200" cy="365125"/>
          </a:xfrm>
        </p:spPr>
        <p:txBody>
          <a:bodyPr/>
          <a:lstStyle/>
          <a:p>
            <a:fld id="{B6F15528-21DE-4FAA-801E-634DDDAF4B2B}" type="slidenum">
              <a:rPr lang="en-US" smtClean="0"/>
              <a:pPr/>
              <a:t>17</a:t>
            </a:fld>
            <a:endParaRPr lang="en-US" dirty="0"/>
          </a:p>
        </p:txBody>
      </p:sp>
      <p:sp>
        <p:nvSpPr>
          <p:cNvPr id="6" name="Rectangle 5"/>
          <p:cNvSpPr/>
          <p:nvPr/>
        </p:nvSpPr>
        <p:spPr>
          <a:xfrm>
            <a:off x="304800" y="1600200"/>
            <a:ext cx="8077200" cy="461665"/>
          </a:xfrm>
          <a:prstGeom prst="rect">
            <a:avLst/>
          </a:prstGeom>
        </p:spPr>
        <p:txBody>
          <a:bodyPr wrap="square">
            <a:spAutoFit/>
          </a:bodyPr>
          <a:lstStyle/>
          <a:p>
            <a:r>
              <a:rPr lang="en-US" sz="2400" dirty="0" smtClean="0"/>
              <a:t>No longer needs to </a:t>
            </a:r>
            <a:r>
              <a:rPr lang="en-US" sz="2400" dirty="0" err="1" smtClean="0"/>
              <a:t>penalise</a:t>
            </a:r>
            <a:r>
              <a:rPr lang="en-US" sz="2400" dirty="0" smtClean="0"/>
              <a:t> partially functional solutions. </a:t>
            </a:r>
            <a:endParaRPr lang="en-US" sz="2400" dirty="0"/>
          </a:p>
        </p:txBody>
      </p:sp>
      <p:grpSp>
        <p:nvGrpSpPr>
          <p:cNvPr id="3" name="Group 2"/>
          <p:cNvGrpSpPr/>
          <p:nvPr/>
        </p:nvGrpSpPr>
        <p:grpSpPr>
          <a:xfrm>
            <a:off x="1733550" y="3352800"/>
            <a:ext cx="5676901" cy="1295400"/>
            <a:chOff x="1714499" y="3352800"/>
            <a:chExt cx="5676901" cy="1295400"/>
          </a:xfrm>
        </p:grpSpPr>
        <p:sp>
          <p:nvSpPr>
            <p:cNvPr id="44" name="Rectangle 43"/>
            <p:cNvSpPr/>
            <p:nvPr/>
          </p:nvSpPr>
          <p:spPr>
            <a:xfrm>
              <a:off x="1714499" y="3352800"/>
              <a:ext cx="5676901" cy="12954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mc:AlternateContent xmlns:mc="http://schemas.openxmlformats.org/markup-compatibility/2006" xmlns:a14="http://schemas.microsoft.com/office/drawing/2010/main">
          <mc:Choice Requires="a14">
            <p:sp>
              <p:nvSpPr>
                <p:cNvPr id="45" name="TextBox 44"/>
                <p:cNvSpPr txBox="1"/>
                <p:nvPr/>
              </p:nvSpPr>
              <p:spPr>
                <a:xfrm>
                  <a:off x="1847850" y="3509516"/>
                  <a:ext cx="54673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𝑓𝑖𝑡𝑛𝑒𝑠𝑠</m:t>
                        </m:r>
                        <m:d>
                          <m:dPr>
                            <m:ctrlPr>
                              <a:rPr lang="en-US" b="0" i="1" smtClean="0">
                                <a:latin typeface="Cambria Math"/>
                              </a:rPr>
                            </m:ctrlPr>
                          </m:dPr>
                          <m:e>
                            <m:r>
                              <a:rPr lang="en-US" b="0" i="1" smtClean="0">
                                <a:latin typeface="Cambria Math"/>
                              </a:rPr>
                              <m:t>𝑖</m:t>
                            </m:r>
                          </m:e>
                        </m:d>
                        <m:r>
                          <a:rPr lang="en-NZ" i="1" smtClean="0">
                            <a:latin typeface="Cambria Math"/>
                          </a:rPr>
                          <m:t>=</m:t>
                        </m:r>
                        <m:sSub>
                          <m:sSubPr>
                            <m:ctrlPr>
                              <a:rPr lang="en-US" i="1">
                                <a:latin typeface="Cambria Math"/>
                              </a:rPr>
                            </m:ctrlPr>
                          </m:sSubPr>
                          <m:e>
                            <m:r>
                              <a:rPr lang="en-US" i="1">
                                <a:latin typeface="Cambria Math"/>
                              </a:rPr>
                              <m:t>𝑤</m:t>
                            </m:r>
                          </m:e>
                          <m:sub>
                            <m:r>
                              <a:rPr lang="en-US" i="1">
                                <a:latin typeface="Cambria Math"/>
                              </a:rPr>
                              <m:t>1</m:t>
                            </m:r>
                          </m:sub>
                        </m:sSub>
                        <m:sSub>
                          <m:sSubPr>
                            <m:ctrlPr>
                              <a:rPr lang="en-US" i="1">
                                <a:latin typeface="Cambria Math"/>
                              </a:rPr>
                            </m:ctrlPr>
                          </m:sSubPr>
                          <m:e>
                            <m:r>
                              <a:rPr lang="en-US" i="1">
                                <a:latin typeface="Cambria Math"/>
                              </a:rPr>
                              <m:t>𝐴</m:t>
                            </m:r>
                          </m:e>
                          <m:sub>
                            <m:r>
                              <a:rPr lang="en-US" i="1">
                                <a:latin typeface="Cambria Math"/>
                              </a:rPr>
                              <m:t>𝑖</m:t>
                            </m:r>
                          </m:sub>
                        </m:sSub>
                        <m:r>
                          <a:rPr lang="en-US" i="1">
                            <a:latin typeface="Cambria Math"/>
                          </a:rPr>
                          <m:t>+</m:t>
                        </m:r>
                        <m:sSub>
                          <m:sSubPr>
                            <m:ctrlPr>
                              <a:rPr lang="en-US" i="1">
                                <a:latin typeface="Cambria Math"/>
                              </a:rPr>
                            </m:ctrlPr>
                          </m:sSubPr>
                          <m:e>
                            <m:r>
                              <a:rPr lang="en-US" i="1">
                                <a:latin typeface="Cambria Math"/>
                              </a:rPr>
                              <m:t>𝑤</m:t>
                            </m:r>
                          </m:e>
                          <m:sub>
                            <m:r>
                              <a:rPr lang="en-US" i="1">
                                <a:latin typeface="Cambria Math"/>
                              </a:rPr>
                              <m:t>2</m:t>
                            </m:r>
                          </m:sub>
                        </m:sSub>
                        <m:sSub>
                          <m:sSubPr>
                            <m:ctrlPr>
                              <a:rPr lang="en-US" i="1">
                                <a:latin typeface="Cambria Math"/>
                              </a:rPr>
                            </m:ctrlPr>
                          </m:sSubPr>
                          <m:e>
                            <m:r>
                              <a:rPr lang="en-US" i="1">
                                <a:latin typeface="Cambria Math"/>
                              </a:rPr>
                              <m:t>𝑅</m:t>
                            </m:r>
                          </m:e>
                          <m:sub>
                            <m:r>
                              <a:rPr lang="en-US" i="1">
                                <a:latin typeface="Cambria Math"/>
                              </a:rPr>
                              <m:t>𝑖</m:t>
                            </m:r>
                          </m:sub>
                        </m:sSub>
                        <m:r>
                          <a:rPr lang="en-US" i="1">
                            <a:latin typeface="Cambria Math"/>
                          </a:rPr>
                          <m:t>+</m:t>
                        </m:r>
                        <m:sSub>
                          <m:sSubPr>
                            <m:ctrlPr>
                              <a:rPr lang="en-US" i="1">
                                <a:latin typeface="Cambria Math"/>
                              </a:rPr>
                            </m:ctrlPr>
                          </m:sSubPr>
                          <m:e>
                            <m:r>
                              <a:rPr lang="en-US" i="1">
                                <a:latin typeface="Cambria Math"/>
                              </a:rPr>
                              <m:t>𝑤</m:t>
                            </m:r>
                          </m:e>
                          <m:sub>
                            <m:r>
                              <a:rPr lang="en-US" i="1">
                                <a:latin typeface="Cambria Math"/>
                              </a:rPr>
                              <m:t>3</m:t>
                            </m:r>
                          </m:sub>
                        </m:sSub>
                        <m:d>
                          <m:dPr>
                            <m:ctrlPr>
                              <a:rPr lang="en-US" i="1">
                                <a:latin typeface="Cambria Math"/>
                              </a:rPr>
                            </m:ctrlPr>
                          </m:dPr>
                          <m:e>
                            <m:r>
                              <a:rPr lang="en-US" i="1">
                                <a:latin typeface="Cambria Math"/>
                              </a:rPr>
                              <m:t>1−</m:t>
                            </m:r>
                            <m:sSub>
                              <m:sSubPr>
                                <m:ctrlPr>
                                  <a:rPr lang="en-US" i="1">
                                    <a:latin typeface="Cambria Math"/>
                                  </a:rPr>
                                </m:ctrlPr>
                              </m:sSubPr>
                              <m:e>
                                <m:r>
                                  <a:rPr lang="en-US" i="1">
                                    <a:latin typeface="Cambria Math"/>
                                  </a:rPr>
                                  <m:t>𝑇</m:t>
                                </m:r>
                              </m:e>
                              <m:sub>
                                <m:r>
                                  <a:rPr lang="en-US" i="1">
                                    <a:latin typeface="Cambria Math"/>
                                  </a:rPr>
                                  <m:t>𝑖</m:t>
                                </m:r>
                              </m:sub>
                            </m:sSub>
                          </m:e>
                        </m:d>
                        <m:r>
                          <a:rPr lang="en-US" i="1">
                            <a:latin typeface="Cambria Math"/>
                          </a:rPr>
                          <m:t>+</m:t>
                        </m:r>
                        <m:sSub>
                          <m:sSubPr>
                            <m:ctrlPr>
                              <a:rPr lang="en-US" i="1">
                                <a:latin typeface="Cambria Math"/>
                              </a:rPr>
                            </m:ctrlPr>
                          </m:sSubPr>
                          <m:e>
                            <m:r>
                              <a:rPr lang="en-US" i="1">
                                <a:latin typeface="Cambria Math"/>
                              </a:rPr>
                              <m:t>𝑤</m:t>
                            </m:r>
                          </m:e>
                          <m:sub>
                            <m:r>
                              <a:rPr lang="en-US" i="1">
                                <a:latin typeface="Cambria Math"/>
                              </a:rPr>
                              <m:t>4</m:t>
                            </m:r>
                          </m:sub>
                        </m:sSub>
                        <m:r>
                          <a:rPr lang="en-US" i="1">
                            <a:latin typeface="Cambria Math"/>
                          </a:rPr>
                          <m:t>(1−</m:t>
                        </m:r>
                        <m:sSub>
                          <m:sSubPr>
                            <m:ctrlPr>
                              <a:rPr lang="en-US" i="1">
                                <a:latin typeface="Cambria Math"/>
                              </a:rPr>
                            </m:ctrlPr>
                          </m:sSubPr>
                          <m:e>
                            <m:r>
                              <a:rPr lang="en-US" i="1">
                                <a:latin typeface="Cambria Math"/>
                              </a:rPr>
                              <m:t>𝐶</m:t>
                            </m:r>
                          </m:e>
                          <m:sub>
                            <m:r>
                              <a:rPr lang="en-US" i="1">
                                <a:latin typeface="Cambria Math"/>
                              </a:rPr>
                              <m:t>𝑖</m:t>
                            </m:r>
                          </m:sub>
                        </m:sSub>
                        <m:r>
                          <a:rPr lang="en-US" i="1">
                            <a:latin typeface="Cambria Math"/>
                          </a:rPr>
                          <m:t>)</m:t>
                        </m:r>
                      </m:oMath>
                    </m:oMathPara>
                  </a14:m>
                  <a:endParaRPr lang="en-NZ" dirty="0"/>
                </a:p>
              </p:txBody>
            </p:sp>
          </mc:Choice>
          <mc:Fallback xmlns="">
            <p:sp>
              <p:nvSpPr>
                <p:cNvPr id="45" name="TextBox 44"/>
                <p:cNvSpPr txBox="1">
                  <a:spLocks noRot="1" noChangeAspect="1" noMove="1" noResize="1" noEditPoints="1" noAdjustHandles="1" noChangeArrowheads="1" noChangeShapeType="1" noTextEdit="1"/>
                </p:cNvSpPr>
                <p:nvPr/>
              </p:nvSpPr>
              <p:spPr>
                <a:xfrm>
                  <a:off x="1847850" y="3509516"/>
                  <a:ext cx="5467350" cy="369332"/>
                </a:xfrm>
                <a:prstGeom prst="rect">
                  <a:avLst/>
                </a:prstGeom>
                <a:blipFill rotWithShape="1">
                  <a:blip r:embed="rId3"/>
                  <a:stretch>
                    <a:fillRect b="-13333"/>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2609850" y="4038600"/>
                  <a:ext cx="2362200" cy="400110"/>
                </a:xfrm>
                <a:prstGeom prst="rect">
                  <a:avLst/>
                </a:prstGeom>
              </p:spPr>
              <p:txBody>
                <a:bodyPr wrap="square">
                  <a:spAutoFit/>
                </a:bodyPr>
                <a:lstStyle/>
                <a:p>
                  <a:r>
                    <a:rPr lang="en-US" sz="2000" dirty="0"/>
                    <a:t>w</a:t>
                  </a:r>
                  <a:r>
                    <a:rPr lang="en-US" sz="2000" dirty="0" smtClean="0"/>
                    <a:t>here   </a:t>
                  </a:r>
                  <a14:m>
                    <m:oMath xmlns:m="http://schemas.openxmlformats.org/officeDocument/2006/math">
                      <m:nary>
                        <m:naryPr>
                          <m:chr m:val="∑"/>
                          <m:limLoc m:val="subSup"/>
                          <m:ctrlPr>
                            <a:rPr lang="en-US" i="1">
                              <a:latin typeface="Cambria Math"/>
                            </a:rPr>
                          </m:ctrlPr>
                        </m:naryPr>
                        <m:sub>
                          <m:r>
                            <m:rPr>
                              <m:brk m:alnAt="25"/>
                            </m:rPr>
                            <a:rPr lang="en-US" i="1">
                              <a:latin typeface="Cambria Math"/>
                            </a:rPr>
                            <m:t>𝑖</m:t>
                          </m:r>
                          <m:r>
                            <a:rPr lang="en-US" i="1">
                              <a:latin typeface="Cambria Math"/>
                            </a:rPr>
                            <m:t>=1</m:t>
                          </m:r>
                        </m:sub>
                        <m:sup>
                          <m:r>
                            <a:rPr lang="en-US" i="1">
                              <a:latin typeface="Cambria Math"/>
                            </a:rPr>
                            <m:t>4</m:t>
                          </m:r>
                        </m:sup>
                        <m:e>
                          <m:sSub>
                            <m:sSubPr>
                              <m:ctrlPr>
                                <a:rPr lang="en-US" i="1">
                                  <a:latin typeface="Cambria Math"/>
                                </a:rPr>
                              </m:ctrlPr>
                            </m:sSubPr>
                            <m:e>
                              <m:r>
                                <a:rPr lang="en-US" i="1">
                                  <a:latin typeface="Cambria Math"/>
                                </a:rPr>
                                <m:t>𝑤</m:t>
                              </m:r>
                            </m:e>
                            <m:sub>
                              <m:r>
                                <a:rPr lang="en-US" i="1">
                                  <a:latin typeface="Cambria Math"/>
                                </a:rPr>
                                <m:t>𝑖</m:t>
                              </m:r>
                            </m:sub>
                          </m:sSub>
                          <m:r>
                            <a:rPr lang="en-US" i="1" smtClean="0">
                              <a:latin typeface="Cambria Math"/>
                            </a:rPr>
                            <m:t>=</m:t>
                          </m:r>
                          <m:r>
                            <a:rPr lang="en-US" i="1">
                              <a:latin typeface="Cambria Math"/>
                            </a:rPr>
                            <m:t>1</m:t>
                          </m:r>
                        </m:e>
                      </m:nary>
                    </m:oMath>
                  </a14:m>
                  <a:endParaRPr lang="en-NZ" dirty="0"/>
                </a:p>
              </p:txBody>
            </p:sp>
          </mc:Choice>
          <mc:Fallback xmlns="">
            <p:sp>
              <p:nvSpPr>
                <p:cNvPr id="46" name="Rectangle 45"/>
                <p:cNvSpPr>
                  <a:spLocks noRot="1" noChangeAspect="1" noMove="1" noResize="1" noEditPoints="1" noAdjustHandles="1" noChangeArrowheads="1" noChangeShapeType="1" noTextEdit="1"/>
                </p:cNvSpPr>
                <p:nvPr/>
              </p:nvSpPr>
              <p:spPr>
                <a:xfrm>
                  <a:off x="2609850" y="4038600"/>
                  <a:ext cx="2362200" cy="400110"/>
                </a:xfrm>
                <a:prstGeom prst="rect">
                  <a:avLst/>
                </a:prstGeom>
                <a:blipFill rotWithShape="1">
                  <a:blip r:embed="rId4"/>
                  <a:stretch>
                    <a:fillRect l="-2577" t="-106154" b="-170769"/>
                  </a:stretch>
                </a:blipFill>
              </p:spPr>
              <p:txBody>
                <a:bodyPr/>
                <a:lstStyle/>
                <a:p>
                  <a:r>
                    <a:rPr lang="en-NZ">
                      <a:noFill/>
                    </a:rPr>
                    <a:t> </a:t>
                  </a:r>
                </a:p>
              </p:txBody>
            </p:sp>
          </mc:Fallback>
        </mc:AlternateContent>
      </p:grpSp>
    </p:spTree>
    <p:extLst>
      <p:ext uri="{BB962C8B-B14F-4D97-AF65-F5344CB8AC3E}">
        <p14:creationId xmlns:p14="http://schemas.microsoft.com/office/powerpoint/2010/main" val="3059683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382000" cy="1143000"/>
          </a:xfrm>
          <a:solidFill>
            <a:schemeClr val="bg1">
              <a:lumMod val="75000"/>
            </a:schemeClr>
          </a:solidFill>
        </p:spPr>
        <p:txBody>
          <a:bodyPr/>
          <a:lstStyle/>
          <a:p>
            <a:pPr algn="l"/>
            <a:r>
              <a:rPr lang="en-US" b="1" dirty="0" smtClean="0"/>
              <a:t>	</a:t>
            </a:r>
            <a:r>
              <a:rPr lang="en-US" sz="3000" b="1" dirty="0" smtClean="0">
                <a:solidFill>
                  <a:srgbClr val="1155CC"/>
                </a:solidFill>
                <a:latin typeface="Bookman Old Style" panose="02050604050505020204" pitchFamily="18" charset="0"/>
              </a:rPr>
              <a:t>Further Investigation</a:t>
            </a:r>
            <a:endParaRPr lang="en-NZ" sz="3000" b="1" dirty="0">
              <a:solidFill>
                <a:srgbClr val="1155CC"/>
              </a:solidFill>
              <a:latin typeface="Bookman Old Style" panose="02050604050505020204" pitchFamily="18" charset="0"/>
            </a:endParaRPr>
          </a:p>
        </p:txBody>
      </p:sp>
      <p:sp>
        <p:nvSpPr>
          <p:cNvPr id="4" name="Slide Number Placeholder 3"/>
          <p:cNvSpPr>
            <a:spLocks noGrp="1"/>
          </p:cNvSpPr>
          <p:nvPr>
            <p:ph type="sldNum" sz="quarter" idx="12"/>
          </p:nvPr>
        </p:nvSpPr>
        <p:spPr>
          <a:xfrm>
            <a:off x="8229600" y="6356350"/>
            <a:ext cx="457200" cy="365125"/>
          </a:xfrm>
        </p:spPr>
        <p:txBody>
          <a:bodyPr/>
          <a:lstStyle/>
          <a:p>
            <a:fld id="{B6F15528-21DE-4FAA-801E-634DDDAF4B2B}" type="slidenum">
              <a:rPr lang="en-US" smtClean="0"/>
              <a:pPr/>
              <a:t>18</a:t>
            </a:fld>
            <a:endParaRPr lang="en-US" dirty="0"/>
          </a:p>
        </p:txBody>
      </p:sp>
      <p:sp>
        <p:nvSpPr>
          <p:cNvPr id="6" name="Rectangle 5"/>
          <p:cNvSpPr/>
          <p:nvPr/>
        </p:nvSpPr>
        <p:spPr>
          <a:xfrm>
            <a:off x="304800" y="1600200"/>
            <a:ext cx="8077200" cy="830997"/>
          </a:xfrm>
          <a:prstGeom prst="rect">
            <a:avLst/>
          </a:prstGeom>
        </p:spPr>
        <p:txBody>
          <a:bodyPr wrap="square">
            <a:spAutoFit/>
          </a:bodyPr>
          <a:lstStyle/>
          <a:p>
            <a:r>
              <a:rPr lang="en-US" sz="2400" b="1" dirty="0" smtClean="0">
                <a:solidFill>
                  <a:prstClr val="black"/>
                </a:solidFill>
              </a:rPr>
              <a:t>Improved GP:</a:t>
            </a:r>
            <a:r>
              <a:rPr lang="en-US" sz="2400" dirty="0" smtClean="0">
                <a:solidFill>
                  <a:prstClr val="black"/>
                </a:solidFill>
              </a:rPr>
              <a:t> functional correctness enforced at </a:t>
            </a:r>
            <a:r>
              <a:rPr lang="en-US" sz="2400" dirty="0" err="1" smtClean="0">
                <a:solidFill>
                  <a:prstClr val="black"/>
                </a:solidFill>
              </a:rPr>
              <a:t>initialisation</a:t>
            </a:r>
            <a:r>
              <a:rPr lang="en-US" sz="2400" dirty="0" smtClean="0">
                <a:solidFill>
                  <a:prstClr val="black"/>
                </a:solidFill>
              </a:rPr>
              <a:t> and genetic operations.</a:t>
            </a:r>
            <a:endParaRPr lang="en-US" sz="2400" dirty="0">
              <a:solidFill>
                <a:prstClr val="black"/>
              </a:solidFill>
            </a:endParaRPr>
          </a:p>
        </p:txBody>
      </p:sp>
      <p:grpSp>
        <p:nvGrpSpPr>
          <p:cNvPr id="7" name="Group 6"/>
          <p:cNvGrpSpPr/>
          <p:nvPr/>
        </p:nvGrpSpPr>
        <p:grpSpPr>
          <a:xfrm>
            <a:off x="733926" y="3179445"/>
            <a:ext cx="3214437" cy="2154555"/>
            <a:chOff x="1524000" y="2819400"/>
            <a:chExt cx="5791200" cy="3429000"/>
          </a:xfrm>
        </p:grpSpPr>
        <p:sp>
          <p:nvSpPr>
            <p:cNvPr id="8" name="Rounded Rectangle 7"/>
            <p:cNvSpPr/>
            <p:nvPr/>
          </p:nvSpPr>
          <p:spPr>
            <a:xfrm>
              <a:off x="3886200" y="2819400"/>
              <a:ext cx="1219200" cy="8382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rgbClr val="1155CC"/>
                  </a:solidFill>
                </a:rPr>
                <a:t>Seq.</a:t>
              </a:r>
              <a:endParaRPr lang="en-NZ" sz="1500" b="1" dirty="0">
                <a:solidFill>
                  <a:srgbClr val="1155CC"/>
                </a:solidFill>
              </a:endParaRPr>
            </a:p>
          </p:txBody>
        </p:sp>
        <p:sp>
          <p:nvSpPr>
            <p:cNvPr id="10" name="Rounded Rectangle 9"/>
            <p:cNvSpPr/>
            <p:nvPr/>
          </p:nvSpPr>
          <p:spPr>
            <a:xfrm>
              <a:off x="5486400" y="4114800"/>
              <a:ext cx="1219200" cy="838200"/>
            </a:xfrm>
            <a:prstGeom prst="roundRect">
              <a:avLst/>
            </a:prstGeom>
            <a:solidFill>
              <a:schemeClr val="bg1"/>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rgbClr val="1155CC"/>
                  </a:solidFill>
                </a:rPr>
                <a:t>Par.</a:t>
              </a:r>
              <a:endParaRPr lang="en-NZ" sz="1500" b="1" dirty="0">
                <a:solidFill>
                  <a:srgbClr val="1155CC"/>
                </a:solidFill>
              </a:endParaRPr>
            </a:p>
          </p:txBody>
        </p:sp>
        <p:sp>
          <p:nvSpPr>
            <p:cNvPr id="11" name="Rounded Rectangle 10"/>
            <p:cNvSpPr/>
            <p:nvPr/>
          </p:nvSpPr>
          <p:spPr>
            <a:xfrm>
              <a:off x="2286000" y="4114800"/>
              <a:ext cx="1219200" cy="8382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rgbClr val="1155CC"/>
                  </a:solidFill>
                </a:rPr>
                <a:t>Seq.</a:t>
              </a:r>
              <a:endParaRPr lang="en-NZ" sz="1500" b="1" dirty="0">
                <a:solidFill>
                  <a:srgbClr val="1155CC"/>
                </a:solidFill>
              </a:endParaRPr>
            </a:p>
          </p:txBody>
        </p:sp>
        <p:sp>
          <p:nvSpPr>
            <p:cNvPr id="12" name="Rounded Rectangle 11"/>
            <p:cNvSpPr/>
            <p:nvPr/>
          </p:nvSpPr>
          <p:spPr>
            <a:xfrm>
              <a:off x="1524000" y="5410200"/>
              <a:ext cx="1219200" cy="8382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rgbClr val="1155CC"/>
                  </a:solidFill>
                </a:rPr>
                <a:t>S1</a:t>
              </a:r>
              <a:endParaRPr lang="en-NZ" sz="1500" b="1" dirty="0">
                <a:solidFill>
                  <a:srgbClr val="1155CC"/>
                </a:solidFill>
              </a:endParaRPr>
            </a:p>
          </p:txBody>
        </p:sp>
        <p:sp>
          <p:nvSpPr>
            <p:cNvPr id="13" name="Rounded Rectangle 12"/>
            <p:cNvSpPr/>
            <p:nvPr/>
          </p:nvSpPr>
          <p:spPr>
            <a:xfrm>
              <a:off x="2895600" y="5410200"/>
              <a:ext cx="1219200" cy="8382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rgbClr val="1155CC"/>
                  </a:solidFill>
                </a:rPr>
                <a:t>S2</a:t>
              </a:r>
              <a:endParaRPr lang="en-NZ" sz="1500" b="1" dirty="0">
                <a:solidFill>
                  <a:srgbClr val="1155CC"/>
                </a:solidFill>
              </a:endParaRPr>
            </a:p>
          </p:txBody>
        </p:sp>
        <p:sp>
          <p:nvSpPr>
            <p:cNvPr id="14" name="Rounded Rectangle 13"/>
            <p:cNvSpPr/>
            <p:nvPr/>
          </p:nvSpPr>
          <p:spPr>
            <a:xfrm>
              <a:off x="4724400" y="5410200"/>
              <a:ext cx="1219200" cy="838200"/>
            </a:xfrm>
            <a:prstGeom prst="roundRect">
              <a:avLst/>
            </a:prstGeom>
            <a:solidFill>
              <a:schemeClr val="bg1"/>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rgbClr val="1155CC"/>
                  </a:solidFill>
                </a:rPr>
                <a:t>S3</a:t>
              </a:r>
              <a:endParaRPr lang="en-NZ" sz="1500" b="1" dirty="0">
                <a:solidFill>
                  <a:srgbClr val="1155CC"/>
                </a:solidFill>
              </a:endParaRPr>
            </a:p>
          </p:txBody>
        </p:sp>
        <p:sp>
          <p:nvSpPr>
            <p:cNvPr id="15" name="Rounded Rectangle 14"/>
            <p:cNvSpPr/>
            <p:nvPr/>
          </p:nvSpPr>
          <p:spPr>
            <a:xfrm>
              <a:off x="6096000" y="5410200"/>
              <a:ext cx="1219200" cy="838200"/>
            </a:xfrm>
            <a:prstGeom prst="roundRect">
              <a:avLst/>
            </a:prstGeom>
            <a:solidFill>
              <a:schemeClr val="bg1"/>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rgbClr val="1155CC"/>
                  </a:solidFill>
                </a:rPr>
                <a:t>S4</a:t>
              </a:r>
              <a:endParaRPr lang="en-NZ" sz="1500" b="1" dirty="0">
                <a:solidFill>
                  <a:srgbClr val="1155CC"/>
                </a:solidFill>
              </a:endParaRPr>
            </a:p>
          </p:txBody>
        </p:sp>
        <p:cxnSp>
          <p:nvCxnSpPr>
            <p:cNvPr id="16" name="Straight Connector 15"/>
            <p:cNvCxnSpPr/>
            <p:nvPr/>
          </p:nvCxnSpPr>
          <p:spPr>
            <a:xfrm>
              <a:off x="2133600" y="5181600"/>
              <a:ext cx="1419225"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0"/>
            </p:cNvCxnSpPr>
            <p:nvPr/>
          </p:nvCxnSpPr>
          <p:spPr>
            <a:xfrm flipV="1">
              <a:off x="2133600" y="5181600"/>
              <a:ext cx="0" cy="2286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552825" y="5172075"/>
              <a:ext cx="0" cy="2286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895600" y="4943475"/>
              <a:ext cx="0" cy="2286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34000" y="5191125"/>
              <a:ext cx="1419225"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334000" y="5191125"/>
              <a:ext cx="0" cy="2286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753225" y="5181600"/>
              <a:ext cx="0" cy="2286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096000" y="4953000"/>
              <a:ext cx="0" cy="2286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895600" y="3886200"/>
              <a:ext cx="0" cy="2286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096000" y="3886200"/>
              <a:ext cx="0" cy="2286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895600" y="3886200"/>
              <a:ext cx="32004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4495800" y="3657600"/>
              <a:ext cx="0" cy="2286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3636436" y="3993388"/>
            <a:ext cx="935564" cy="553998"/>
          </a:xfrm>
          <a:prstGeom prst="rect">
            <a:avLst/>
          </a:prstGeom>
          <a:noFill/>
        </p:spPr>
        <p:txBody>
          <a:bodyPr wrap="square" rtlCol="0">
            <a:spAutoFit/>
          </a:bodyPr>
          <a:lstStyle/>
          <a:p>
            <a:r>
              <a:rPr lang="en-US" sz="1500" b="1" dirty="0" smtClean="0">
                <a:solidFill>
                  <a:prstClr val="black"/>
                </a:solidFill>
              </a:rPr>
              <a:t>In: </a:t>
            </a:r>
            <a:r>
              <a:rPr lang="en-US" sz="1500" dirty="0" smtClean="0">
                <a:solidFill>
                  <a:prstClr val="black"/>
                </a:solidFill>
              </a:rPr>
              <a:t>a, b</a:t>
            </a:r>
          </a:p>
          <a:p>
            <a:r>
              <a:rPr lang="en-US" sz="1500" b="1" dirty="0" smtClean="0">
                <a:solidFill>
                  <a:prstClr val="black"/>
                </a:solidFill>
              </a:rPr>
              <a:t>Out:</a:t>
            </a:r>
            <a:r>
              <a:rPr lang="en-US" sz="1500" dirty="0" smtClean="0">
                <a:solidFill>
                  <a:prstClr val="black"/>
                </a:solidFill>
              </a:rPr>
              <a:t> c, d</a:t>
            </a:r>
            <a:endParaRPr lang="en-NZ" sz="1500" dirty="0">
              <a:solidFill>
                <a:prstClr val="black"/>
              </a:solidFill>
            </a:endParaRPr>
          </a:p>
        </p:txBody>
      </p:sp>
      <p:sp>
        <p:nvSpPr>
          <p:cNvPr id="48" name="TextBox 47"/>
          <p:cNvSpPr txBox="1"/>
          <p:nvPr/>
        </p:nvSpPr>
        <p:spPr>
          <a:xfrm>
            <a:off x="2510325" y="5364988"/>
            <a:ext cx="676724" cy="553998"/>
          </a:xfrm>
          <a:prstGeom prst="rect">
            <a:avLst/>
          </a:prstGeom>
          <a:noFill/>
        </p:spPr>
        <p:txBody>
          <a:bodyPr wrap="square" rtlCol="0">
            <a:spAutoFit/>
          </a:bodyPr>
          <a:lstStyle/>
          <a:p>
            <a:r>
              <a:rPr lang="en-US" sz="1500" b="1" dirty="0" smtClean="0">
                <a:solidFill>
                  <a:prstClr val="black"/>
                </a:solidFill>
              </a:rPr>
              <a:t>In: </a:t>
            </a:r>
            <a:r>
              <a:rPr lang="en-US" sz="1500" dirty="0" smtClean="0">
                <a:solidFill>
                  <a:prstClr val="black"/>
                </a:solidFill>
              </a:rPr>
              <a:t>a</a:t>
            </a:r>
          </a:p>
          <a:p>
            <a:r>
              <a:rPr lang="en-US" sz="1500" b="1" dirty="0" smtClean="0">
                <a:solidFill>
                  <a:prstClr val="black"/>
                </a:solidFill>
              </a:rPr>
              <a:t>Out:</a:t>
            </a:r>
            <a:r>
              <a:rPr lang="en-US" sz="1500" dirty="0" smtClean="0">
                <a:solidFill>
                  <a:prstClr val="black"/>
                </a:solidFill>
              </a:rPr>
              <a:t> c</a:t>
            </a:r>
            <a:endParaRPr lang="en-NZ" sz="1500" dirty="0">
              <a:solidFill>
                <a:prstClr val="black"/>
              </a:solidFill>
            </a:endParaRPr>
          </a:p>
        </p:txBody>
      </p:sp>
      <p:sp>
        <p:nvSpPr>
          <p:cNvPr id="49" name="TextBox 48"/>
          <p:cNvSpPr txBox="1"/>
          <p:nvPr/>
        </p:nvSpPr>
        <p:spPr>
          <a:xfrm>
            <a:off x="3271640" y="5364988"/>
            <a:ext cx="676724" cy="553998"/>
          </a:xfrm>
          <a:prstGeom prst="rect">
            <a:avLst/>
          </a:prstGeom>
          <a:noFill/>
        </p:spPr>
        <p:txBody>
          <a:bodyPr wrap="square" rtlCol="0">
            <a:spAutoFit/>
          </a:bodyPr>
          <a:lstStyle/>
          <a:p>
            <a:r>
              <a:rPr lang="en-US" sz="1500" b="1" dirty="0" smtClean="0">
                <a:solidFill>
                  <a:prstClr val="black"/>
                </a:solidFill>
              </a:rPr>
              <a:t>In: </a:t>
            </a:r>
            <a:r>
              <a:rPr lang="en-US" sz="1500" dirty="0">
                <a:solidFill>
                  <a:prstClr val="black"/>
                </a:solidFill>
              </a:rPr>
              <a:t>b</a:t>
            </a:r>
            <a:endParaRPr lang="en-US" sz="1500" dirty="0" smtClean="0">
              <a:solidFill>
                <a:prstClr val="black"/>
              </a:solidFill>
            </a:endParaRPr>
          </a:p>
          <a:p>
            <a:r>
              <a:rPr lang="en-US" sz="1500" b="1" dirty="0" smtClean="0">
                <a:solidFill>
                  <a:prstClr val="black"/>
                </a:solidFill>
              </a:rPr>
              <a:t>Out:</a:t>
            </a:r>
            <a:r>
              <a:rPr lang="en-US" sz="1500" dirty="0" smtClean="0">
                <a:solidFill>
                  <a:prstClr val="black"/>
                </a:solidFill>
              </a:rPr>
              <a:t> d</a:t>
            </a:r>
            <a:endParaRPr lang="en-NZ" sz="1500" dirty="0">
              <a:solidFill>
                <a:prstClr val="black"/>
              </a:solidFill>
            </a:endParaRPr>
          </a:p>
        </p:txBody>
      </p:sp>
      <p:grpSp>
        <p:nvGrpSpPr>
          <p:cNvPr id="50" name="Group 49"/>
          <p:cNvGrpSpPr/>
          <p:nvPr/>
        </p:nvGrpSpPr>
        <p:grpSpPr>
          <a:xfrm>
            <a:off x="5208562" y="3179444"/>
            <a:ext cx="2876075" cy="2154555"/>
            <a:chOff x="1524000" y="2819400"/>
            <a:chExt cx="5181600" cy="3429000"/>
          </a:xfrm>
        </p:grpSpPr>
        <p:sp>
          <p:nvSpPr>
            <p:cNvPr id="51" name="Rounded Rectangle 50"/>
            <p:cNvSpPr/>
            <p:nvPr/>
          </p:nvSpPr>
          <p:spPr>
            <a:xfrm>
              <a:off x="3886200" y="2819400"/>
              <a:ext cx="1219200" cy="8382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rgbClr val="1155CC"/>
                  </a:solidFill>
                </a:rPr>
                <a:t>Seq.</a:t>
              </a:r>
              <a:endParaRPr lang="en-NZ" sz="1500" b="1" dirty="0">
                <a:solidFill>
                  <a:srgbClr val="1155CC"/>
                </a:solidFill>
              </a:endParaRPr>
            </a:p>
          </p:txBody>
        </p:sp>
        <p:sp>
          <p:nvSpPr>
            <p:cNvPr id="52" name="Rounded Rectangle 51"/>
            <p:cNvSpPr/>
            <p:nvPr/>
          </p:nvSpPr>
          <p:spPr>
            <a:xfrm>
              <a:off x="5486400" y="4114800"/>
              <a:ext cx="1219200" cy="838200"/>
            </a:xfrm>
            <a:prstGeom prst="roundRect">
              <a:avLst/>
            </a:prstGeom>
            <a:solidFill>
              <a:schemeClr val="bg1"/>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rgbClr val="1155CC"/>
                  </a:solidFill>
                </a:rPr>
                <a:t>S5</a:t>
              </a:r>
              <a:endParaRPr lang="en-NZ" sz="1500" b="1" dirty="0">
                <a:solidFill>
                  <a:srgbClr val="1155CC"/>
                </a:solidFill>
              </a:endParaRPr>
            </a:p>
          </p:txBody>
        </p:sp>
        <p:sp>
          <p:nvSpPr>
            <p:cNvPr id="53" name="Rounded Rectangle 52"/>
            <p:cNvSpPr/>
            <p:nvPr/>
          </p:nvSpPr>
          <p:spPr>
            <a:xfrm>
              <a:off x="2286000" y="4114800"/>
              <a:ext cx="1219200" cy="8382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rgbClr val="1155CC"/>
                  </a:solidFill>
                </a:rPr>
                <a:t>Seq.</a:t>
              </a:r>
              <a:endParaRPr lang="en-NZ" sz="1500" b="1" dirty="0">
                <a:solidFill>
                  <a:srgbClr val="1155CC"/>
                </a:solidFill>
              </a:endParaRPr>
            </a:p>
          </p:txBody>
        </p:sp>
        <p:sp>
          <p:nvSpPr>
            <p:cNvPr id="54" name="Rounded Rectangle 53"/>
            <p:cNvSpPr/>
            <p:nvPr/>
          </p:nvSpPr>
          <p:spPr>
            <a:xfrm>
              <a:off x="1524000" y="5410200"/>
              <a:ext cx="1219200" cy="8382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rgbClr val="1155CC"/>
                  </a:solidFill>
                </a:rPr>
                <a:t>S1</a:t>
              </a:r>
              <a:endParaRPr lang="en-NZ" sz="1500" b="1" dirty="0">
                <a:solidFill>
                  <a:srgbClr val="1155CC"/>
                </a:solidFill>
              </a:endParaRPr>
            </a:p>
          </p:txBody>
        </p:sp>
        <p:sp>
          <p:nvSpPr>
            <p:cNvPr id="55" name="Rounded Rectangle 54"/>
            <p:cNvSpPr/>
            <p:nvPr/>
          </p:nvSpPr>
          <p:spPr>
            <a:xfrm>
              <a:off x="2895600" y="5410200"/>
              <a:ext cx="1219200" cy="8382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rgbClr val="1155CC"/>
                  </a:solidFill>
                </a:rPr>
                <a:t>S2</a:t>
              </a:r>
              <a:endParaRPr lang="en-NZ" sz="1500" b="1" dirty="0">
                <a:solidFill>
                  <a:srgbClr val="1155CC"/>
                </a:solidFill>
              </a:endParaRPr>
            </a:p>
          </p:txBody>
        </p:sp>
        <p:cxnSp>
          <p:nvCxnSpPr>
            <p:cNvPr id="58" name="Straight Connector 57"/>
            <p:cNvCxnSpPr/>
            <p:nvPr/>
          </p:nvCxnSpPr>
          <p:spPr>
            <a:xfrm>
              <a:off x="2133600" y="5181600"/>
              <a:ext cx="1419225"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4" idx="0"/>
            </p:cNvCxnSpPr>
            <p:nvPr/>
          </p:nvCxnSpPr>
          <p:spPr>
            <a:xfrm flipV="1">
              <a:off x="2133600" y="5181600"/>
              <a:ext cx="0" cy="2286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3552825" y="5172075"/>
              <a:ext cx="0" cy="2286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895600" y="4943475"/>
              <a:ext cx="0" cy="2286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2895600" y="3886200"/>
              <a:ext cx="0" cy="2286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6096000" y="3886200"/>
              <a:ext cx="0" cy="2286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895600" y="3886200"/>
              <a:ext cx="32004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4495800" y="3657600"/>
              <a:ext cx="0" cy="2286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a:off x="7370236" y="4585889"/>
            <a:ext cx="935564" cy="553998"/>
          </a:xfrm>
          <a:prstGeom prst="rect">
            <a:avLst/>
          </a:prstGeom>
          <a:noFill/>
        </p:spPr>
        <p:txBody>
          <a:bodyPr wrap="square" rtlCol="0">
            <a:spAutoFit/>
          </a:bodyPr>
          <a:lstStyle/>
          <a:p>
            <a:r>
              <a:rPr lang="en-US" sz="1500" b="1" dirty="0" smtClean="0">
                <a:solidFill>
                  <a:prstClr val="black"/>
                </a:solidFill>
              </a:rPr>
              <a:t>In: </a:t>
            </a:r>
            <a:r>
              <a:rPr lang="en-US" sz="1500" dirty="0" smtClean="0">
                <a:solidFill>
                  <a:prstClr val="black"/>
                </a:solidFill>
              </a:rPr>
              <a:t>a, b</a:t>
            </a:r>
          </a:p>
          <a:p>
            <a:r>
              <a:rPr lang="en-US" sz="1500" b="1" dirty="0" smtClean="0">
                <a:solidFill>
                  <a:prstClr val="black"/>
                </a:solidFill>
              </a:rPr>
              <a:t>Out:</a:t>
            </a:r>
            <a:r>
              <a:rPr lang="en-US" sz="1500" dirty="0" smtClean="0">
                <a:solidFill>
                  <a:prstClr val="black"/>
                </a:solidFill>
              </a:rPr>
              <a:t> c, d</a:t>
            </a:r>
            <a:endParaRPr lang="en-NZ" sz="1500" dirty="0">
              <a:solidFill>
                <a:prstClr val="black"/>
              </a:solidFill>
            </a:endParaRPr>
          </a:p>
        </p:txBody>
      </p:sp>
      <p:sp>
        <p:nvSpPr>
          <p:cNvPr id="73" name="Right Arrow 72"/>
          <p:cNvSpPr/>
          <p:nvPr/>
        </p:nvSpPr>
        <p:spPr>
          <a:xfrm>
            <a:off x="4067201" y="3124200"/>
            <a:ext cx="1114399" cy="526668"/>
          </a:xfrm>
          <a:prstGeom prst="rightArrow">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rgbClr val="1155CC"/>
                </a:solidFill>
              </a:rPr>
              <a:t>Mutation</a:t>
            </a:r>
            <a:endParaRPr lang="en-NZ" sz="1500" b="1" dirty="0">
              <a:solidFill>
                <a:srgbClr val="1155CC"/>
              </a:solidFill>
            </a:endParaRPr>
          </a:p>
        </p:txBody>
      </p:sp>
    </p:spTree>
    <p:extLst>
      <p:ext uri="{BB962C8B-B14F-4D97-AF65-F5344CB8AC3E}">
        <p14:creationId xmlns:p14="http://schemas.microsoft.com/office/powerpoint/2010/main" val="503160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382000" cy="1143000"/>
          </a:xfrm>
          <a:solidFill>
            <a:schemeClr val="bg1">
              <a:lumMod val="75000"/>
            </a:schemeClr>
          </a:solidFill>
        </p:spPr>
        <p:txBody>
          <a:bodyPr/>
          <a:lstStyle/>
          <a:p>
            <a:pPr algn="l"/>
            <a:r>
              <a:rPr lang="en-US" b="1" dirty="0" smtClean="0"/>
              <a:t>	</a:t>
            </a:r>
            <a:r>
              <a:rPr lang="en-US" sz="3000" b="1" dirty="0" smtClean="0">
                <a:solidFill>
                  <a:srgbClr val="1155CC"/>
                </a:solidFill>
                <a:latin typeface="Bookman Old Style" panose="02050604050505020204" pitchFamily="18" charset="0"/>
              </a:rPr>
              <a:t>Web Services</a:t>
            </a:r>
            <a:endParaRPr lang="en-NZ" sz="3000" b="1" dirty="0">
              <a:solidFill>
                <a:srgbClr val="1155CC"/>
              </a:solidFill>
              <a:latin typeface="Bookman Old Style" panose="02050604050505020204" pitchFamily="18" charset="0"/>
            </a:endParaRPr>
          </a:p>
        </p:txBody>
      </p:sp>
      <p:sp>
        <p:nvSpPr>
          <p:cNvPr id="3" name="Content Placeholder 2"/>
          <p:cNvSpPr>
            <a:spLocks noGrp="1"/>
          </p:cNvSpPr>
          <p:nvPr>
            <p:ph idx="1"/>
          </p:nvPr>
        </p:nvSpPr>
        <p:spPr>
          <a:xfrm>
            <a:off x="457200" y="1600201"/>
            <a:ext cx="8229600" cy="533399"/>
          </a:xfrm>
        </p:spPr>
        <p:txBody>
          <a:bodyPr>
            <a:normAutofit/>
          </a:bodyPr>
          <a:lstStyle/>
          <a:p>
            <a:pPr marL="0" indent="0">
              <a:buNone/>
            </a:pPr>
            <a:r>
              <a:rPr lang="en-US" sz="2400" dirty="0"/>
              <a:t>F</a:t>
            </a:r>
            <a:r>
              <a:rPr lang="en-US" sz="2400" dirty="0" smtClean="0"/>
              <a:t>unctionality modules available over the network.</a:t>
            </a:r>
            <a:endParaRPr lang="en-NZ" sz="2400" dirty="0"/>
          </a:p>
        </p:txBody>
      </p:sp>
      <p:sp>
        <p:nvSpPr>
          <p:cNvPr id="4" name="Slide Number Placeholder 3"/>
          <p:cNvSpPr>
            <a:spLocks noGrp="1"/>
          </p:cNvSpPr>
          <p:nvPr>
            <p:ph type="sldNum" sz="quarter" idx="12"/>
          </p:nvPr>
        </p:nvSpPr>
        <p:spPr>
          <a:xfrm>
            <a:off x="8153400" y="6356350"/>
            <a:ext cx="533400" cy="365125"/>
          </a:xfrm>
        </p:spPr>
        <p:txBody>
          <a:bodyPr/>
          <a:lstStyle/>
          <a:p>
            <a:fld id="{B6F15528-21DE-4FAA-801E-634DDDAF4B2B}" type="slidenum">
              <a:rPr lang="en-US" smtClean="0"/>
              <a:pPr/>
              <a:t>1</a:t>
            </a:fld>
            <a:endParaRPr lang="en-US" dirty="0"/>
          </a:p>
        </p:txBody>
      </p:sp>
      <p:sp>
        <p:nvSpPr>
          <p:cNvPr id="5" name="Content Placeholder 2"/>
          <p:cNvSpPr txBox="1">
            <a:spLocks/>
          </p:cNvSpPr>
          <p:nvPr/>
        </p:nvSpPr>
        <p:spPr>
          <a:xfrm>
            <a:off x="457200" y="4343401"/>
            <a:ext cx="8229600" cy="5333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smtClean="0"/>
              <a:t>Web service composition:</a:t>
            </a:r>
            <a:r>
              <a:rPr lang="en-US" sz="2400" dirty="0" smtClean="0"/>
              <a:t> component reuse.</a:t>
            </a:r>
            <a:endParaRPr lang="en-NZ" sz="2400" dirty="0"/>
          </a:p>
        </p:txBody>
      </p:sp>
      <p:sp>
        <p:nvSpPr>
          <p:cNvPr id="6" name="TextBox 5"/>
          <p:cNvSpPr txBox="1"/>
          <p:nvPr/>
        </p:nvSpPr>
        <p:spPr>
          <a:xfrm>
            <a:off x="2428875" y="2717513"/>
            <a:ext cx="914400" cy="584775"/>
          </a:xfrm>
          <a:prstGeom prst="rect">
            <a:avLst/>
          </a:prstGeom>
          <a:noFill/>
        </p:spPr>
        <p:txBody>
          <a:bodyPr wrap="square" rtlCol="0">
            <a:spAutoFit/>
          </a:bodyPr>
          <a:lstStyle/>
          <a:p>
            <a:pPr algn="ctr"/>
            <a:r>
              <a:rPr lang="en-US" sz="1600" dirty="0" smtClean="0"/>
              <a:t>Supplier code</a:t>
            </a:r>
            <a:endParaRPr lang="en-NZ" sz="1600" dirty="0"/>
          </a:p>
        </p:txBody>
      </p:sp>
      <p:sp>
        <p:nvSpPr>
          <p:cNvPr id="7" name="TextBox 6"/>
          <p:cNvSpPr txBox="1"/>
          <p:nvPr/>
        </p:nvSpPr>
        <p:spPr>
          <a:xfrm>
            <a:off x="5791200" y="2717513"/>
            <a:ext cx="914400" cy="584775"/>
          </a:xfrm>
          <a:prstGeom prst="rect">
            <a:avLst/>
          </a:prstGeom>
          <a:noFill/>
        </p:spPr>
        <p:txBody>
          <a:bodyPr wrap="square" rtlCol="0">
            <a:spAutoFit/>
          </a:bodyPr>
          <a:lstStyle/>
          <a:p>
            <a:pPr algn="ctr"/>
            <a:r>
              <a:rPr lang="en-US" sz="1600" dirty="0" smtClean="0"/>
              <a:t>Name, Country</a:t>
            </a:r>
            <a:endParaRPr lang="en-NZ" sz="1600" dirty="0"/>
          </a:p>
        </p:txBody>
      </p:sp>
      <p:sp>
        <p:nvSpPr>
          <p:cNvPr id="8" name="Rounded Rectangle 7"/>
          <p:cNvSpPr/>
          <p:nvPr/>
        </p:nvSpPr>
        <p:spPr>
          <a:xfrm>
            <a:off x="3962400" y="2590800"/>
            <a:ext cx="1219200" cy="8382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1155CC"/>
                </a:solidFill>
              </a:rPr>
              <a:t>NZ Customs</a:t>
            </a:r>
            <a:endParaRPr lang="en-NZ" b="1" dirty="0">
              <a:solidFill>
                <a:srgbClr val="1155CC"/>
              </a:solidFill>
            </a:endParaRPr>
          </a:p>
        </p:txBody>
      </p:sp>
      <p:sp>
        <p:nvSpPr>
          <p:cNvPr id="9" name="Right Arrow 8"/>
          <p:cNvSpPr/>
          <p:nvPr/>
        </p:nvSpPr>
        <p:spPr>
          <a:xfrm>
            <a:off x="3343275" y="2895600"/>
            <a:ext cx="609600" cy="228600"/>
          </a:xfrm>
          <a:prstGeom prst="rightArrow">
            <a:avLst/>
          </a:prstGeom>
          <a:solidFill>
            <a:schemeClr val="bg1"/>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Right Arrow 9"/>
          <p:cNvSpPr/>
          <p:nvPr/>
        </p:nvSpPr>
        <p:spPr>
          <a:xfrm>
            <a:off x="5181600" y="2895600"/>
            <a:ext cx="609600" cy="228600"/>
          </a:xfrm>
          <a:prstGeom prst="rightArrow">
            <a:avLst/>
          </a:prstGeom>
          <a:solidFill>
            <a:schemeClr val="bg1"/>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TextBox 10"/>
          <p:cNvSpPr txBox="1"/>
          <p:nvPr/>
        </p:nvSpPr>
        <p:spPr>
          <a:xfrm>
            <a:off x="752475" y="5384513"/>
            <a:ext cx="914400" cy="584775"/>
          </a:xfrm>
          <a:prstGeom prst="rect">
            <a:avLst/>
          </a:prstGeom>
          <a:noFill/>
        </p:spPr>
        <p:txBody>
          <a:bodyPr wrap="square" rtlCol="0">
            <a:spAutoFit/>
          </a:bodyPr>
          <a:lstStyle/>
          <a:p>
            <a:pPr algn="ctr"/>
            <a:r>
              <a:rPr lang="en-US" sz="1600" dirty="0" smtClean="0"/>
              <a:t>Supplier code</a:t>
            </a:r>
            <a:endParaRPr lang="en-NZ" sz="1600" dirty="0"/>
          </a:p>
        </p:txBody>
      </p:sp>
      <p:sp>
        <p:nvSpPr>
          <p:cNvPr id="12" name="TextBox 11"/>
          <p:cNvSpPr txBox="1"/>
          <p:nvPr/>
        </p:nvSpPr>
        <p:spPr>
          <a:xfrm>
            <a:off x="4114800" y="5384513"/>
            <a:ext cx="914400" cy="584775"/>
          </a:xfrm>
          <a:prstGeom prst="rect">
            <a:avLst/>
          </a:prstGeom>
          <a:noFill/>
        </p:spPr>
        <p:txBody>
          <a:bodyPr wrap="square" rtlCol="0">
            <a:spAutoFit/>
          </a:bodyPr>
          <a:lstStyle/>
          <a:p>
            <a:pPr algn="ctr"/>
            <a:r>
              <a:rPr lang="en-US" sz="1600" dirty="0" smtClean="0"/>
              <a:t>Name, Country</a:t>
            </a:r>
            <a:endParaRPr lang="en-NZ" sz="1600" dirty="0"/>
          </a:p>
        </p:txBody>
      </p:sp>
      <p:sp>
        <p:nvSpPr>
          <p:cNvPr id="13" name="Rounded Rectangle 12"/>
          <p:cNvSpPr/>
          <p:nvPr/>
        </p:nvSpPr>
        <p:spPr>
          <a:xfrm>
            <a:off x="2286000" y="5257800"/>
            <a:ext cx="1219200" cy="8382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1155CC"/>
                </a:solidFill>
              </a:rPr>
              <a:t>NZ Customs</a:t>
            </a:r>
            <a:endParaRPr lang="en-NZ" b="1" dirty="0">
              <a:solidFill>
                <a:srgbClr val="1155CC"/>
              </a:solidFill>
            </a:endParaRPr>
          </a:p>
        </p:txBody>
      </p:sp>
      <p:sp>
        <p:nvSpPr>
          <p:cNvPr id="14" name="Right Arrow 13"/>
          <p:cNvSpPr/>
          <p:nvPr/>
        </p:nvSpPr>
        <p:spPr>
          <a:xfrm>
            <a:off x="1666875" y="5562600"/>
            <a:ext cx="609600" cy="228600"/>
          </a:xfrm>
          <a:prstGeom prst="rightArrow">
            <a:avLst/>
          </a:prstGeom>
          <a:solidFill>
            <a:schemeClr val="bg1"/>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Right Arrow 14"/>
          <p:cNvSpPr/>
          <p:nvPr/>
        </p:nvSpPr>
        <p:spPr>
          <a:xfrm>
            <a:off x="3505200" y="5562600"/>
            <a:ext cx="609600" cy="228600"/>
          </a:xfrm>
          <a:prstGeom prst="rightArrow">
            <a:avLst/>
          </a:prstGeom>
          <a:solidFill>
            <a:schemeClr val="bg1"/>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Rounded Rectangle 15"/>
          <p:cNvSpPr/>
          <p:nvPr/>
        </p:nvSpPr>
        <p:spPr>
          <a:xfrm>
            <a:off x="5638800" y="5257800"/>
            <a:ext cx="1371600" cy="8382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1155CC"/>
                </a:solidFill>
              </a:rPr>
              <a:t>Map Service</a:t>
            </a:r>
            <a:endParaRPr lang="en-NZ" b="1" dirty="0">
              <a:solidFill>
                <a:srgbClr val="1155CC"/>
              </a:solidFill>
            </a:endParaRPr>
          </a:p>
        </p:txBody>
      </p:sp>
      <p:sp>
        <p:nvSpPr>
          <p:cNvPr id="17" name="Right Arrow 16"/>
          <p:cNvSpPr/>
          <p:nvPr/>
        </p:nvSpPr>
        <p:spPr>
          <a:xfrm>
            <a:off x="5029200" y="5562600"/>
            <a:ext cx="609600" cy="228600"/>
          </a:xfrm>
          <a:prstGeom prst="rightArrow">
            <a:avLst/>
          </a:prstGeom>
          <a:solidFill>
            <a:schemeClr val="bg1"/>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ight Arrow 17"/>
          <p:cNvSpPr/>
          <p:nvPr/>
        </p:nvSpPr>
        <p:spPr>
          <a:xfrm>
            <a:off x="7010400" y="5562600"/>
            <a:ext cx="609600" cy="228600"/>
          </a:xfrm>
          <a:prstGeom prst="rightArrow">
            <a:avLst/>
          </a:prstGeom>
          <a:solidFill>
            <a:schemeClr val="bg1"/>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TextBox 18"/>
          <p:cNvSpPr txBox="1"/>
          <p:nvPr/>
        </p:nvSpPr>
        <p:spPr>
          <a:xfrm>
            <a:off x="7620000" y="5507623"/>
            <a:ext cx="762000" cy="338554"/>
          </a:xfrm>
          <a:prstGeom prst="rect">
            <a:avLst/>
          </a:prstGeom>
          <a:noFill/>
        </p:spPr>
        <p:txBody>
          <a:bodyPr wrap="square" rtlCol="0">
            <a:spAutoFit/>
          </a:bodyPr>
          <a:lstStyle/>
          <a:p>
            <a:pPr algn="ctr"/>
            <a:r>
              <a:rPr lang="en-US" sz="1600" dirty="0" smtClean="0"/>
              <a:t>Map</a:t>
            </a:r>
            <a:endParaRPr lang="en-NZ" sz="1600" dirty="0"/>
          </a:p>
        </p:txBody>
      </p:sp>
    </p:spTree>
    <p:extLst>
      <p:ext uri="{BB962C8B-B14F-4D97-AF65-F5344CB8AC3E}">
        <p14:creationId xmlns:p14="http://schemas.microsoft.com/office/powerpoint/2010/main" val="3622288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1524000" y="4572000"/>
            <a:ext cx="5943600" cy="181927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itle 1"/>
          <p:cNvSpPr>
            <a:spLocks noGrp="1"/>
          </p:cNvSpPr>
          <p:nvPr>
            <p:ph type="title"/>
          </p:nvPr>
        </p:nvSpPr>
        <p:spPr>
          <a:xfrm>
            <a:off x="0" y="274638"/>
            <a:ext cx="8382000" cy="1143000"/>
          </a:xfrm>
          <a:solidFill>
            <a:schemeClr val="bg1">
              <a:lumMod val="75000"/>
            </a:schemeClr>
          </a:solidFill>
        </p:spPr>
        <p:txBody>
          <a:bodyPr/>
          <a:lstStyle/>
          <a:p>
            <a:pPr algn="l"/>
            <a:r>
              <a:rPr lang="en-US" b="1" dirty="0" smtClean="0"/>
              <a:t>	</a:t>
            </a:r>
            <a:r>
              <a:rPr lang="en-US" sz="3000" b="1" dirty="0" smtClean="0">
                <a:solidFill>
                  <a:srgbClr val="1155CC"/>
                </a:solidFill>
                <a:latin typeface="Bookman Old Style" panose="02050604050505020204" pitchFamily="18" charset="0"/>
              </a:rPr>
              <a:t>Quality of Service (</a:t>
            </a:r>
            <a:r>
              <a:rPr lang="en-US" sz="3000" b="1" dirty="0" err="1" smtClean="0">
                <a:solidFill>
                  <a:srgbClr val="1155CC"/>
                </a:solidFill>
                <a:latin typeface="Bookman Old Style" panose="02050604050505020204" pitchFamily="18" charset="0"/>
              </a:rPr>
              <a:t>QoS</a:t>
            </a:r>
            <a:r>
              <a:rPr lang="en-US" sz="3000" b="1" dirty="0" smtClean="0">
                <a:solidFill>
                  <a:srgbClr val="1155CC"/>
                </a:solidFill>
                <a:latin typeface="Bookman Old Style" panose="02050604050505020204" pitchFamily="18" charset="0"/>
              </a:rPr>
              <a:t>)</a:t>
            </a:r>
            <a:endParaRPr lang="en-NZ" sz="3000" b="1" dirty="0">
              <a:solidFill>
                <a:srgbClr val="1155CC"/>
              </a:solidFill>
              <a:latin typeface="Bookman Old Style" panose="02050604050505020204" pitchFamily="18" charset="0"/>
            </a:endParaRPr>
          </a:p>
        </p:txBody>
      </p:sp>
      <p:sp>
        <p:nvSpPr>
          <p:cNvPr id="3" name="Content Placeholder 2"/>
          <p:cNvSpPr>
            <a:spLocks noGrp="1"/>
          </p:cNvSpPr>
          <p:nvPr>
            <p:ph idx="1"/>
          </p:nvPr>
        </p:nvSpPr>
        <p:spPr>
          <a:xfrm>
            <a:off x="457200" y="1600201"/>
            <a:ext cx="8229600" cy="609599"/>
          </a:xfrm>
        </p:spPr>
        <p:txBody>
          <a:bodyPr>
            <a:normAutofit/>
          </a:bodyPr>
          <a:lstStyle/>
          <a:p>
            <a:pPr marL="0" indent="0">
              <a:buNone/>
            </a:pPr>
            <a:r>
              <a:rPr lang="en-US" sz="2400" dirty="0" smtClean="0"/>
              <a:t>Non-functional service attributes. Popularly considered:</a:t>
            </a:r>
          </a:p>
          <a:p>
            <a:pPr marL="0" indent="0">
              <a:buNone/>
            </a:pPr>
            <a:endParaRPr lang="en-US" sz="2400" dirty="0"/>
          </a:p>
        </p:txBody>
      </p:sp>
      <p:sp>
        <p:nvSpPr>
          <p:cNvPr id="4" name="Slide Number Placeholder 3"/>
          <p:cNvSpPr>
            <a:spLocks noGrp="1"/>
          </p:cNvSpPr>
          <p:nvPr>
            <p:ph type="sldNum" sz="quarter" idx="12"/>
          </p:nvPr>
        </p:nvSpPr>
        <p:spPr>
          <a:xfrm>
            <a:off x="8229600" y="6356350"/>
            <a:ext cx="457200" cy="365125"/>
          </a:xfrm>
        </p:spPr>
        <p:txBody>
          <a:bodyPr/>
          <a:lstStyle/>
          <a:p>
            <a:fld id="{B6F15528-21DE-4FAA-801E-634DDDAF4B2B}" type="slidenum">
              <a:rPr lang="en-US" smtClean="0"/>
              <a:pPr/>
              <a:t>2</a:t>
            </a:fld>
            <a:endParaRPr lang="en-US" dirty="0"/>
          </a:p>
        </p:txBody>
      </p:sp>
      <p:sp>
        <p:nvSpPr>
          <p:cNvPr id="5" name="Content Placeholder 2"/>
          <p:cNvSpPr txBox="1">
            <a:spLocks/>
          </p:cNvSpPr>
          <p:nvPr/>
        </p:nvSpPr>
        <p:spPr>
          <a:xfrm>
            <a:off x="533400" y="4048127"/>
            <a:ext cx="8229600" cy="5333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smtClean="0"/>
              <a:t>Composition constructs:</a:t>
            </a:r>
            <a:endParaRPr lang="en-NZ" sz="2400" dirty="0"/>
          </a:p>
        </p:txBody>
      </p:sp>
      <p:sp>
        <p:nvSpPr>
          <p:cNvPr id="20" name="Rectangle 19"/>
          <p:cNvSpPr/>
          <p:nvPr/>
        </p:nvSpPr>
        <p:spPr>
          <a:xfrm>
            <a:off x="2362200" y="2533370"/>
            <a:ext cx="5638800" cy="1348061"/>
          </a:xfrm>
          <a:prstGeom prst="rect">
            <a:avLst/>
          </a:prstGeom>
        </p:spPr>
        <p:txBody>
          <a:bodyPr wrap="square" numCol="2">
            <a:spAutoFit/>
          </a:bodyPr>
          <a:lstStyle/>
          <a:p>
            <a:pPr lvl="0">
              <a:spcBef>
                <a:spcPct val="20000"/>
              </a:spcBef>
              <a:buClr>
                <a:schemeClr val="accent6">
                  <a:lumMod val="75000"/>
                </a:schemeClr>
              </a:buClr>
            </a:pPr>
            <a:r>
              <a:rPr lang="en-US" sz="2400" b="1" dirty="0" smtClean="0">
                <a:solidFill>
                  <a:schemeClr val="accent6">
                    <a:lumMod val="75000"/>
                  </a:schemeClr>
                </a:solidFill>
              </a:rPr>
              <a:t>(A) </a:t>
            </a:r>
            <a:r>
              <a:rPr lang="en-US" sz="2400" dirty="0" smtClean="0">
                <a:solidFill>
                  <a:prstClr val="black"/>
                </a:solidFill>
              </a:rPr>
              <a:t>Availability</a:t>
            </a:r>
            <a:endParaRPr lang="en-US" sz="2400" dirty="0">
              <a:solidFill>
                <a:prstClr val="black"/>
              </a:solidFill>
            </a:endParaRPr>
          </a:p>
          <a:p>
            <a:pPr lvl="0">
              <a:spcBef>
                <a:spcPct val="20000"/>
              </a:spcBef>
              <a:buClr>
                <a:schemeClr val="accent6">
                  <a:lumMod val="75000"/>
                </a:schemeClr>
              </a:buClr>
            </a:pPr>
            <a:r>
              <a:rPr lang="en-US" sz="2400" b="1" dirty="0" smtClean="0">
                <a:solidFill>
                  <a:schemeClr val="accent6">
                    <a:lumMod val="75000"/>
                  </a:schemeClr>
                </a:solidFill>
              </a:rPr>
              <a:t>(R) </a:t>
            </a:r>
            <a:r>
              <a:rPr lang="en-US" sz="2400" dirty="0" smtClean="0">
                <a:solidFill>
                  <a:prstClr val="black"/>
                </a:solidFill>
              </a:rPr>
              <a:t>Reliability</a:t>
            </a:r>
          </a:p>
          <a:p>
            <a:pPr marL="342900" lvl="0" indent="-342900">
              <a:spcBef>
                <a:spcPct val="20000"/>
              </a:spcBef>
              <a:buClr>
                <a:schemeClr val="accent6">
                  <a:lumMod val="75000"/>
                </a:schemeClr>
              </a:buClr>
              <a:buFont typeface="Arial" panose="020B0604020202020204" pitchFamily="34" charset="0"/>
              <a:buChar char="•"/>
            </a:pPr>
            <a:endParaRPr lang="en-US" sz="2400" dirty="0">
              <a:solidFill>
                <a:prstClr val="black"/>
              </a:solidFill>
            </a:endParaRPr>
          </a:p>
          <a:p>
            <a:pPr lvl="0">
              <a:spcBef>
                <a:spcPct val="20000"/>
              </a:spcBef>
              <a:buClr>
                <a:schemeClr val="accent6">
                  <a:lumMod val="75000"/>
                </a:schemeClr>
              </a:buClr>
            </a:pPr>
            <a:r>
              <a:rPr lang="en-US" sz="2400" b="1" dirty="0" smtClean="0">
                <a:solidFill>
                  <a:schemeClr val="accent6">
                    <a:lumMod val="75000"/>
                  </a:schemeClr>
                </a:solidFill>
              </a:rPr>
              <a:t>(T) </a:t>
            </a:r>
            <a:r>
              <a:rPr lang="en-US" sz="2400" dirty="0" smtClean="0">
                <a:solidFill>
                  <a:prstClr val="black"/>
                </a:solidFill>
              </a:rPr>
              <a:t>Time</a:t>
            </a:r>
            <a:endParaRPr lang="en-US" sz="2400" dirty="0">
              <a:solidFill>
                <a:prstClr val="black"/>
              </a:solidFill>
            </a:endParaRPr>
          </a:p>
          <a:p>
            <a:pPr lvl="0">
              <a:spcBef>
                <a:spcPct val="20000"/>
              </a:spcBef>
              <a:buClr>
                <a:schemeClr val="accent6">
                  <a:lumMod val="75000"/>
                </a:schemeClr>
              </a:buClr>
            </a:pPr>
            <a:r>
              <a:rPr lang="en-US" sz="2400" b="1" dirty="0" smtClean="0">
                <a:solidFill>
                  <a:schemeClr val="accent6">
                    <a:lumMod val="75000"/>
                  </a:schemeClr>
                </a:solidFill>
              </a:rPr>
              <a:t>(C) </a:t>
            </a:r>
            <a:r>
              <a:rPr lang="en-US" sz="2400" dirty="0" smtClean="0">
                <a:solidFill>
                  <a:prstClr val="black"/>
                </a:solidFill>
              </a:rPr>
              <a:t>Cost</a:t>
            </a:r>
          </a:p>
        </p:txBody>
      </p:sp>
      <p:grpSp>
        <p:nvGrpSpPr>
          <p:cNvPr id="53" name="Group 52"/>
          <p:cNvGrpSpPr/>
          <p:nvPr/>
        </p:nvGrpSpPr>
        <p:grpSpPr>
          <a:xfrm>
            <a:off x="5867400" y="5400674"/>
            <a:ext cx="1028700" cy="762000"/>
            <a:chOff x="5676900" y="5229226"/>
            <a:chExt cx="1028700" cy="762000"/>
          </a:xfrm>
        </p:grpSpPr>
        <p:sp>
          <p:nvSpPr>
            <p:cNvPr id="35" name="Rounded Rectangle 34"/>
            <p:cNvSpPr/>
            <p:nvPr/>
          </p:nvSpPr>
          <p:spPr>
            <a:xfrm>
              <a:off x="6019800" y="5686426"/>
              <a:ext cx="381000" cy="3048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b="1" dirty="0">
                <a:solidFill>
                  <a:srgbClr val="1155CC"/>
                </a:solidFill>
              </a:endParaRPr>
            </a:p>
          </p:txBody>
        </p:sp>
        <p:sp>
          <p:nvSpPr>
            <p:cNvPr id="36" name="Rounded Rectangle 35"/>
            <p:cNvSpPr/>
            <p:nvPr/>
          </p:nvSpPr>
          <p:spPr>
            <a:xfrm>
              <a:off x="6019800" y="5229226"/>
              <a:ext cx="381000" cy="3048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b="1" dirty="0">
                <a:solidFill>
                  <a:srgbClr val="1155CC"/>
                </a:solidFill>
              </a:endParaRPr>
            </a:p>
          </p:txBody>
        </p:sp>
        <p:cxnSp>
          <p:nvCxnSpPr>
            <p:cNvPr id="37" name="Straight Arrow Connector 36"/>
            <p:cNvCxnSpPr>
              <a:endCxn id="36" idx="1"/>
            </p:cNvCxnSpPr>
            <p:nvPr/>
          </p:nvCxnSpPr>
          <p:spPr>
            <a:xfrm flipV="1">
              <a:off x="5676900" y="5381626"/>
              <a:ext cx="342900" cy="228600"/>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35" idx="1"/>
            </p:cNvCxnSpPr>
            <p:nvPr/>
          </p:nvCxnSpPr>
          <p:spPr>
            <a:xfrm>
              <a:off x="5676900" y="5610226"/>
              <a:ext cx="342900" cy="228600"/>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6" idx="3"/>
            </p:cNvCxnSpPr>
            <p:nvPr/>
          </p:nvCxnSpPr>
          <p:spPr>
            <a:xfrm>
              <a:off x="6400800" y="5381626"/>
              <a:ext cx="304800" cy="266700"/>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5" idx="3"/>
            </p:cNvCxnSpPr>
            <p:nvPr/>
          </p:nvCxnSpPr>
          <p:spPr>
            <a:xfrm flipV="1">
              <a:off x="6400800" y="5648326"/>
              <a:ext cx="304800" cy="190500"/>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1890712" y="5705474"/>
            <a:ext cx="1714499" cy="304800"/>
            <a:chOff x="1447800" y="5791200"/>
            <a:chExt cx="1714499" cy="304800"/>
          </a:xfrm>
        </p:grpSpPr>
        <p:sp>
          <p:nvSpPr>
            <p:cNvPr id="24" name="Rounded Rectangle 23"/>
            <p:cNvSpPr/>
            <p:nvPr/>
          </p:nvSpPr>
          <p:spPr>
            <a:xfrm>
              <a:off x="1685925" y="5791200"/>
              <a:ext cx="381000" cy="3048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b="1" dirty="0">
                <a:solidFill>
                  <a:srgbClr val="1155CC"/>
                </a:solidFill>
              </a:endParaRPr>
            </a:p>
          </p:txBody>
        </p:sp>
        <p:sp>
          <p:nvSpPr>
            <p:cNvPr id="26" name="Rounded Rectangle 25"/>
            <p:cNvSpPr/>
            <p:nvPr/>
          </p:nvSpPr>
          <p:spPr>
            <a:xfrm>
              <a:off x="2543175" y="5791200"/>
              <a:ext cx="381000" cy="3048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b="1" dirty="0">
                <a:solidFill>
                  <a:srgbClr val="1155CC"/>
                </a:solidFill>
              </a:endParaRPr>
            </a:p>
          </p:txBody>
        </p:sp>
        <p:cxnSp>
          <p:nvCxnSpPr>
            <p:cNvPr id="34" name="Straight Arrow Connector 33"/>
            <p:cNvCxnSpPr>
              <a:stCxn id="24" idx="3"/>
              <a:endCxn id="26" idx="1"/>
            </p:cNvCxnSpPr>
            <p:nvPr/>
          </p:nvCxnSpPr>
          <p:spPr>
            <a:xfrm>
              <a:off x="2066925" y="5943600"/>
              <a:ext cx="476250" cy="0"/>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447800" y="5943600"/>
              <a:ext cx="238125" cy="0"/>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24174" y="5943600"/>
              <a:ext cx="238125" cy="0"/>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51" name="Rectangle 50"/>
          <p:cNvSpPr/>
          <p:nvPr/>
        </p:nvSpPr>
        <p:spPr>
          <a:xfrm>
            <a:off x="2028825" y="4857748"/>
            <a:ext cx="1438274" cy="461665"/>
          </a:xfrm>
          <a:prstGeom prst="rect">
            <a:avLst/>
          </a:prstGeom>
        </p:spPr>
        <p:txBody>
          <a:bodyPr wrap="square">
            <a:spAutoFit/>
          </a:bodyPr>
          <a:lstStyle/>
          <a:p>
            <a:pPr lvl="0">
              <a:spcBef>
                <a:spcPct val="20000"/>
              </a:spcBef>
              <a:buClr>
                <a:schemeClr val="accent6">
                  <a:lumMod val="75000"/>
                </a:schemeClr>
              </a:buClr>
            </a:pPr>
            <a:r>
              <a:rPr lang="en-US" sz="2400" dirty="0" smtClean="0">
                <a:solidFill>
                  <a:prstClr val="black"/>
                </a:solidFill>
              </a:rPr>
              <a:t>Sequence</a:t>
            </a:r>
            <a:endParaRPr lang="en-US" sz="2400" dirty="0">
              <a:solidFill>
                <a:prstClr val="black"/>
              </a:solidFill>
            </a:endParaRPr>
          </a:p>
        </p:txBody>
      </p:sp>
      <p:sp>
        <p:nvSpPr>
          <p:cNvPr id="52" name="Rectangle 51"/>
          <p:cNvSpPr/>
          <p:nvPr/>
        </p:nvSpPr>
        <p:spPr>
          <a:xfrm>
            <a:off x="5795963" y="4741902"/>
            <a:ext cx="1214437" cy="461665"/>
          </a:xfrm>
          <a:prstGeom prst="rect">
            <a:avLst/>
          </a:prstGeom>
        </p:spPr>
        <p:txBody>
          <a:bodyPr wrap="square">
            <a:spAutoFit/>
          </a:bodyPr>
          <a:lstStyle/>
          <a:p>
            <a:pPr lvl="0">
              <a:spcBef>
                <a:spcPct val="20000"/>
              </a:spcBef>
              <a:buClr>
                <a:schemeClr val="accent6">
                  <a:lumMod val="75000"/>
                </a:schemeClr>
              </a:buClr>
            </a:pPr>
            <a:r>
              <a:rPr lang="en-US" sz="2400" dirty="0" smtClean="0">
                <a:solidFill>
                  <a:prstClr val="black"/>
                </a:solidFill>
              </a:rPr>
              <a:t>Parallel</a:t>
            </a:r>
            <a:endParaRPr lang="en-US" sz="2400" dirty="0">
              <a:solidFill>
                <a:prstClr val="black"/>
              </a:solidFill>
            </a:endParaRPr>
          </a:p>
        </p:txBody>
      </p:sp>
    </p:spTree>
    <p:extLst>
      <p:ext uri="{BB962C8B-B14F-4D97-AF65-F5344CB8AC3E}">
        <p14:creationId xmlns:p14="http://schemas.microsoft.com/office/powerpoint/2010/main" val="367143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382000" cy="1143000"/>
          </a:xfrm>
          <a:solidFill>
            <a:schemeClr val="bg1">
              <a:lumMod val="75000"/>
            </a:schemeClr>
          </a:solidFill>
        </p:spPr>
        <p:txBody>
          <a:bodyPr/>
          <a:lstStyle/>
          <a:p>
            <a:pPr algn="l"/>
            <a:r>
              <a:rPr lang="en-US" b="1" dirty="0" smtClean="0"/>
              <a:t>	</a:t>
            </a:r>
            <a:r>
              <a:rPr lang="en-US" sz="3000" b="1" dirty="0" smtClean="0">
                <a:solidFill>
                  <a:srgbClr val="1155CC"/>
                </a:solidFill>
                <a:latin typeface="Bookman Old Style" panose="02050604050505020204" pitchFamily="18" charset="0"/>
              </a:rPr>
              <a:t>Composition Challenges</a:t>
            </a:r>
            <a:endParaRPr lang="en-NZ" sz="3000" b="1" dirty="0">
              <a:solidFill>
                <a:srgbClr val="1155CC"/>
              </a:solidFill>
              <a:latin typeface="Bookman Old Style" panose="02050604050505020204" pitchFamily="18" charset="0"/>
            </a:endParaRPr>
          </a:p>
        </p:txBody>
      </p:sp>
      <p:sp>
        <p:nvSpPr>
          <p:cNvPr id="3" name="Content Placeholder 2"/>
          <p:cNvSpPr>
            <a:spLocks noGrp="1"/>
          </p:cNvSpPr>
          <p:nvPr>
            <p:ph idx="1"/>
          </p:nvPr>
        </p:nvSpPr>
        <p:spPr>
          <a:xfrm>
            <a:off x="1504950" y="4495800"/>
            <a:ext cx="6134100" cy="1295400"/>
          </a:xfrm>
        </p:spPr>
        <p:txBody>
          <a:bodyPr>
            <a:normAutofit fontScale="92500"/>
          </a:bodyPr>
          <a:lstStyle/>
          <a:p>
            <a:pPr marL="0" indent="0">
              <a:buNone/>
            </a:pPr>
            <a:r>
              <a:rPr lang="en-US" sz="2400" dirty="0" smtClean="0"/>
              <a:t>Evolutionary Computation (EC) meets requirements:</a:t>
            </a:r>
            <a:endParaRPr lang="en-US" sz="2400" dirty="0"/>
          </a:p>
          <a:p>
            <a:r>
              <a:rPr lang="en-US" sz="2400" dirty="0" smtClean="0"/>
              <a:t>Non-exhaustive strategies</a:t>
            </a:r>
          </a:p>
          <a:p>
            <a:r>
              <a:rPr lang="en-US" sz="2400" dirty="0" smtClean="0"/>
              <a:t>Handles </a:t>
            </a:r>
            <a:r>
              <a:rPr lang="en-US" sz="2400" b="1" dirty="0" smtClean="0">
                <a:solidFill>
                  <a:srgbClr val="1155CC"/>
                </a:solidFill>
              </a:rPr>
              <a:t>large</a:t>
            </a:r>
            <a:r>
              <a:rPr lang="en-US" sz="2400" dirty="0" smtClean="0"/>
              <a:t> search spaces</a:t>
            </a:r>
          </a:p>
        </p:txBody>
      </p:sp>
      <p:sp>
        <p:nvSpPr>
          <p:cNvPr id="4" name="Slide Number Placeholder 3"/>
          <p:cNvSpPr>
            <a:spLocks noGrp="1"/>
          </p:cNvSpPr>
          <p:nvPr>
            <p:ph type="sldNum" sz="quarter" idx="12"/>
          </p:nvPr>
        </p:nvSpPr>
        <p:spPr>
          <a:xfrm>
            <a:off x="8229600" y="6356350"/>
            <a:ext cx="457200" cy="365125"/>
          </a:xfrm>
        </p:spPr>
        <p:txBody>
          <a:bodyPr/>
          <a:lstStyle/>
          <a:p>
            <a:fld id="{B6F15528-21DE-4FAA-801E-634DDDAF4B2B}" type="slidenum">
              <a:rPr lang="en-US" smtClean="0"/>
              <a:pPr/>
              <a:t>3</a:t>
            </a:fld>
            <a:endParaRPr lang="en-US" dirty="0"/>
          </a:p>
        </p:txBody>
      </p:sp>
      <p:grpSp>
        <p:nvGrpSpPr>
          <p:cNvPr id="9" name="Group 8"/>
          <p:cNvGrpSpPr/>
          <p:nvPr/>
        </p:nvGrpSpPr>
        <p:grpSpPr>
          <a:xfrm>
            <a:off x="2400300" y="2057400"/>
            <a:ext cx="4343400" cy="1569660"/>
            <a:chOff x="1905000" y="2057400"/>
            <a:chExt cx="4343400" cy="1569660"/>
          </a:xfrm>
        </p:grpSpPr>
        <p:sp>
          <p:nvSpPr>
            <p:cNvPr id="7" name="TextBox 6"/>
            <p:cNvSpPr txBox="1"/>
            <p:nvPr/>
          </p:nvSpPr>
          <p:spPr>
            <a:xfrm>
              <a:off x="1905000" y="2057400"/>
              <a:ext cx="876300" cy="1569660"/>
            </a:xfrm>
            <a:prstGeom prst="rect">
              <a:avLst/>
            </a:prstGeom>
            <a:noFill/>
          </p:spPr>
          <p:txBody>
            <a:bodyPr wrap="square" rtlCol="0">
              <a:spAutoFit/>
            </a:bodyPr>
            <a:lstStyle/>
            <a:p>
              <a:r>
                <a:rPr lang="en-US" sz="9600" b="1" dirty="0" smtClean="0">
                  <a:solidFill>
                    <a:schemeClr val="accent6">
                      <a:lumMod val="75000"/>
                    </a:schemeClr>
                  </a:solidFill>
                  <a:latin typeface="Bookman" pitchFamily="18" charset="0"/>
                </a:rPr>
                <a:t>!</a:t>
              </a:r>
              <a:endParaRPr lang="en-NZ" sz="9600" b="1" dirty="0">
                <a:solidFill>
                  <a:schemeClr val="accent6">
                    <a:lumMod val="75000"/>
                  </a:schemeClr>
                </a:solidFill>
                <a:latin typeface="Bookman" pitchFamily="18" charset="0"/>
              </a:endParaRPr>
            </a:p>
          </p:txBody>
        </p:sp>
        <p:sp>
          <p:nvSpPr>
            <p:cNvPr id="8" name="Rectangle 7"/>
            <p:cNvSpPr/>
            <p:nvPr/>
          </p:nvSpPr>
          <p:spPr>
            <a:xfrm>
              <a:off x="2819400" y="2445603"/>
              <a:ext cx="3429000" cy="830997"/>
            </a:xfrm>
            <a:prstGeom prst="rect">
              <a:avLst/>
            </a:prstGeom>
          </p:spPr>
          <p:txBody>
            <a:bodyPr wrap="square">
              <a:spAutoFit/>
            </a:bodyPr>
            <a:lstStyle/>
            <a:p>
              <a:r>
                <a:rPr lang="en-US" sz="2400" dirty="0" smtClean="0"/>
                <a:t>Time-consuming,</a:t>
              </a:r>
              <a:endParaRPr lang="en-US" sz="2400" dirty="0"/>
            </a:p>
            <a:p>
              <a:r>
                <a:rPr lang="en-US" sz="2400" dirty="0"/>
                <a:t>Non-functional </a:t>
              </a:r>
              <a:r>
                <a:rPr lang="en-US" sz="2400" dirty="0" smtClean="0"/>
                <a:t>attributes</a:t>
              </a:r>
              <a:endParaRPr lang="en-US" sz="2400" dirty="0"/>
            </a:p>
          </p:txBody>
        </p:sp>
      </p:grpSp>
    </p:spTree>
    <p:extLst>
      <p:ext uri="{BB962C8B-B14F-4D97-AF65-F5344CB8AC3E}">
        <p14:creationId xmlns:p14="http://schemas.microsoft.com/office/powerpoint/2010/main" val="2460988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382000" cy="1143000"/>
          </a:xfrm>
          <a:solidFill>
            <a:schemeClr val="bg1">
              <a:lumMod val="75000"/>
            </a:schemeClr>
          </a:solidFill>
        </p:spPr>
        <p:txBody>
          <a:bodyPr/>
          <a:lstStyle/>
          <a:p>
            <a:pPr algn="l"/>
            <a:r>
              <a:rPr lang="en-US" b="1" dirty="0" smtClean="0"/>
              <a:t>	</a:t>
            </a:r>
            <a:r>
              <a:rPr lang="en-US" sz="3000" b="1" dirty="0" smtClean="0">
                <a:solidFill>
                  <a:srgbClr val="1155CC"/>
                </a:solidFill>
                <a:latin typeface="Bookman Old Style" panose="02050604050505020204" pitchFamily="18" charset="0"/>
              </a:rPr>
              <a:t>Composition Techniques</a:t>
            </a:r>
            <a:endParaRPr lang="en-NZ" sz="3000" b="1" dirty="0">
              <a:solidFill>
                <a:srgbClr val="1155CC"/>
              </a:solidFill>
              <a:latin typeface="Bookman Old Style" panose="02050604050505020204" pitchFamily="18" charset="0"/>
            </a:endParaRPr>
          </a:p>
        </p:txBody>
      </p:sp>
      <p:sp>
        <p:nvSpPr>
          <p:cNvPr id="4" name="Slide Number Placeholder 3"/>
          <p:cNvSpPr>
            <a:spLocks noGrp="1"/>
          </p:cNvSpPr>
          <p:nvPr>
            <p:ph type="sldNum" sz="quarter" idx="12"/>
          </p:nvPr>
        </p:nvSpPr>
        <p:spPr>
          <a:xfrm>
            <a:off x="8191500" y="6356350"/>
            <a:ext cx="495300" cy="365125"/>
          </a:xfrm>
        </p:spPr>
        <p:txBody>
          <a:bodyPr/>
          <a:lstStyle/>
          <a:p>
            <a:fld id="{B6F15528-21DE-4FAA-801E-634DDDAF4B2B}" type="slidenum">
              <a:rPr lang="en-US" smtClean="0"/>
              <a:pPr/>
              <a:t>4</a:t>
            </a:fld>
            <a:endParaRPr lang="en-US" dirty="0"/>
          </a:p>
        </p:txBody>
      </p:sp>
      <p:sp>
        <p:nvSpPr>
          <p:cNvPr id="5" name="Content Placeholder 2"/>
          <p:cNvSpPr txBox="1">
            <a:spLocks/>
          </p:cNvSpPr>
          <p:nvPr/>
        </p:nvSpPr>
        <p:spPr>
          <a:xfrm>
            <a:off x="504825" y="1914525"/>
            <a:ext cx="5029200" cy="144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smtClean="0"/>
              <a:t>Particle Swarm </a:t>
            </a:r>
            <a:r>
              <a:rPr lang="en-US" sz="2400" b="1" dirty="0" err="1" smtClean="0"/>
              <a:t>Optimisation</a:t>
            </a:r>
            <a:r>
              <a:rPr lang="en-US" sz="2400" b="1" dirty="0" smtClean="0"/>
              <a:t> (PSO):</a:t>
            </a:r>
          </a:p>
          <a:p>
            <a:pPr marL="0" indent="0">
              <a:buFont typeface="Arial" pitchFamily="34" charset="0"/>
              <a:buNone/>
            </a:pPr>
            <a:r>
              <a:rPr lang="en-US" sz="2400" dirty="0" smtClean="0"/>
              <a:t>semi-automated (workflow pre-selection).</a:t>
            </a:r>
            <a:endParaRPr lang="en-NZ" sz="2400" dirty="0"/>
          </a:p>
        </p:txBody>
      </p:sp>
      <p:sp>
        <p:nvSpPr>
          <p:cNvPr id="20" name="Content Placeholder 2"/>
          <p:cNvSpPr txBox="1">
            <a:spLocks/>
          </p:cNvSpPr>
          <p:nvPr/>
        </p:nvSpPr>
        <p:spPr>
          <a:xfrm>
            <a:off x="2914650" y="4652962"/>
            <a:ext cx="5086350" cy="18240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smtClean="0"/>
              <a:t>Genetic Programming (GP):</a:t>
            </a:r>
          </a:p>
          <a:p>
            <a:pPr marL="0" indent="0">
              <a:buFont typeface="Arial" pitchFamily="34" charset="0"/>
              <a:buNone/>
            </a:pPr>
            <a:r>
              <a:rPr lang="en-US" sz="2400" dirty="0" smtClean="0"/>
              <a:t>Fully automated. No guarantee of functional correctness at all stages.</a:t>
            </a:r>
            <a:endParaRPr lang="en-NZ" sz="2400" dirty="0"/>
          </a:p>
        </p:txBody>
      </p:sp>
      <p:grpSp>
        <p:nvGrpSpPr>
          <p:cNvPr id="39" name="Group 38"/>
          <p:cNvGrpSpPr/>
          <p:nvPr/>
        </p:nvGrpSpPr>
        <p:grpSpPr>
          <a:xfrm>
            <a:off x="504825" y="4572000"/>
            <a:ext cx="1895475" cy="1533525"/>
            <a:chOff x="3695700" y="2514600"/>
            <a:chExt cx="1895475" cy="1533525"/>
          </a:xfrm>
        </p:grpSpPr>
        <p:sp>
          <p:nvSpPr>
            <p:cNvPr id="22" name="Rounded Rectangle 21"/>
            <p:cNvSpPr/>
            <p:nvPr/>
          </p:nvSpPr>
          <p:spPr>
            <a:xfrm>
              <a:off x="4191000" y="2514600"/>
              <a:ext cx="381000" cy="3048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b="1" dirty="0">
                <a:solidFill>
                  <a:srgbClr val="1155CC"/>
                </a:solidFill>
              </a:endParaRPr>
            </a:p>
          </p:txBody>
        </p:sp>
        <p:sp>
          <p:nvSpPr>
            <p:cNvPr id="23" name="Rounded Rectangle 22"/>
            <p:cNvSpPr/>
            <p:nvPr/>
          </p:nvSpPr>
          <p:spPr>
            <a:xfrm>
              <a:off x="3695700" y="3124200"/>
              <a:ext cx="381000" cy="3048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b="1" dirty="0">
                <a:solidFill>
                  <a:srgbClr val="1155CC"/>
                </a:solidFill>
              </a:endParaRPr>
            </a:p>
          </p:txBody>
        </p:sp>
        <p:sp>
          <p:nvSpPr>
            <p:cNvPr id="24" name="Rounded Rectangle 23"/>
            <p:cNvSpPr/>
            <p:nvPr/>
          </p:nvSpPr>
          <p:spPr>
            <a:xfrm>
              <a:off x="4724400" y="3133725"/>
              <a:ext cx="381000" cy="3048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b="1" dirty="0">
                <a:solidFill>
                  <a:srgbClr val="1155CC"/>
                </a:solidFill>
              </a:endParaRPr>
            </a:p>
          </p:txBody>
        </p:sp>
        <p:sp>
          <p:nvSpPr>
            <p:cNvPr id="25" name="Rounded Rectangle 24"/>
            <p:cNvSpPr/>
            <p:nvPr/>
          </p:nvSpPr>
          <p:spPr>
            <a:xfrm>
              <a:off x="4191000" y="3733800"/>
              <a:ext cx="381000" cy="3048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b="1" dirty="0">
                <a:solidFill>
                  <a:srgbClr val="1155CC"/>
                </a:solidFill>
              </a:endParaRPr>
            </a:p>
          </p:txBody>
        </p:sp>
        <p:sp>
          <p:nvSpPr>
            <p:cNvPr id="26" name="Rounded Rectangle 25"/>
            <p:cNvSpPr/>
            <p:nvPr/>
          </p:nvSpPr>
          <p:spPr>
            <a:xfrm>
              <a:off x="5210175" y="3743325"/>
              <a:ext cx="381000" cy="3048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b="1" dirty="0">
                <a:solidFill>
                  <a:srgbClr val="1155CC"/>
                </a:solidFill>
              </a:endParaRPr>
            </a:p>
          </p:txBody>
        </p:sp>
        <p:cxnSp>
          <p:nvCxnSpPr>
            <p:cNvPr id="28" name="Straight Connector 27"/>
            <p:cNvCxnSpPr/>
            <p:nvPr/>
          </p:nvCxnSpPr>
          <p:spPr>
            <a:xfrm>
              <a:off x="3886200" y="2971800"/>
              <a:ext cx="10287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81500" y="3581400"/>
              <a:ext cx="10287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2" idx="2"/>
            </p:cNvCxnSpPr>
            <p:nvPr/>
          </p:nvCxnSpPr>
          <p:spPr>
            <a:xfrm>
              <a:off x="4381500" y="2819400"/>
              <a:ext cx="0" cy="1524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886200" y="2971800"/>
              <a:ext cx="0" cy="1524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914900" y="2971800"/>
              <a:ext cx="0" cy="1524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914900" y="3438525"/>
              <a:ext cx="0" cy="1524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410200" y="3590925"/>
              <a:ext cx="0" cy="1524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381500" y="3581400"/>
              <a:ext cx="0" cy="1524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a:off x="5791200" y="1981200"/>
            <a:ext cx="2590800" cy="1066800"/>
            <a:chOff x="533400" y="4648200"/>
            <a:chExt cx="2590800" cy="1066800"/>
          </a:xfrm>
        </p:grpSpPr>
        <p:sp>
          <p:nvSpPr>
            <p:cNvPr id="41" name="Rounded Rectangle 40"/>
            <p:cNvSpPr/>
            <p:nvPr/>
          </p:nvSpPr>
          <p:spPr>
            <a:xfrm>
              <a:off x="1257300" y="4876800"/>
              <a:ext cx="381000" cy="3048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b="1" dirty="0">
                <a:solidFill>
                  <a:srgbClr val="1155CC"/>
                </a:solidFill>
              </a:endParaRPr>
            </a:p>
          </p:txBody>
        </p:sp>
        <p:sp>
          <p:nvSpPr>
            <p:cNvPr id="42" name="Rounded Rectangle 41"/>
            <p:cNvSpPr/>
            <p:nvPr/>
          </p:nvSpPr>
          <p:spPr>
            <a:xfrm>
              <a:off x="533400" y="5105400"/>
              <a:ext cx="381000" cy="3048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b="1" dirty="0">
                <a:solidFill>
                  <a:srgbClr val="1155CC"/>
                </a:solidFill>
              </a:endParaRPr>
            </a:p>
          </p:txBody>
        </p:sp>
        <p:sp>
          <p:nvSpPr>
            <p:cNvPr id="68" name="Rounded Rectangle 67"/>
            <p:cNvSpPr/>
            <p:nvPr/>
          </p:nvSpPr>
          <p:spPr>
            <a:xfrm>
              <a:off x="1257300" y="5410200"/>
              <a:ext cx="381000" cy="3048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b="1" dirty="0">
                <a:solidFill>
                  <a:srgbClr val="1155CC"/>
                </a:solidFill>
              </a:endParaRPr>
            </a:p>
          </p:txBody>
        </p:sp>
        <p:sp>
          <p:nvSpPr>
            <p:cNvPr id="69" name="Rounded Rectangle 68"/>
            <p:cNvSpPr/>
            <p:nvPr/>
          </p:nvSpPr>
          <p:spPr>
            <a:xfrm>
              <a:off x="1981200" y="5105400"/>
              <a:ext cx="381000" cy="3048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b="1" dirty="0">
                <a:solidFill>
                  <a:srgbClr val="1155CC"/>
                </a:solidFill>
              </a:endParaRPr>
            </a:p>
          </p:txBody>
        </p:sp>
        <p:sp>
          <p:nvSpPr>
            <p:cNvPr id="70" name="Rounded Rectangle 69"/>
            <p:cNvSpPr/>
            <p:nvPr/>
          </p:nvSpPr>
          <p:spPr>
            <a:xfrm>
              <a:off x="2743200" y="5410200"/>
              <a:ext cx="381000" cy="3048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b="1" dirty="0">
                <a:solidFill>
                  <a:srgbClr val="1155CC"/>
                </a:solidFill>
              </a:endParaRPr>
            </a:p>
          </p:txBody>
        </p:sp>
        <p:sp>
          <p:nvSpPr>
            <p:cNvPr id="71" name="Rounded Rectangle 70"/>
            <p:cNvSpPr/>
            <p:nvPr/>
          </p:nvSpPr>
          <p:spPr>
            <a:xfrm>
              <a:off x="1981200" y="4648200"/>
              <a:ext cx="381000" cy="304800"/>
            </a:xfrm>
            <a:prstGeom prst="roundRect">
              <a:avLst/>
            </a:prstGeom>
            <a:solidFill>
              <a:schemeClr val="bg1">
                <a:lumMod val="7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b="1" dirty="0">
                <a:solidFill>
                  <a:srgbClr val="1155CC"/>
                </a:solidFill>
              </a:endParaRPr>
            </a:p>
          </p:txBody>
        </p:sp>
        <p:cxnSp>
          <p:nvCxnSpPr>
            <p:cNvPr id="79" name="Straight Arrow Connector 78"/>
            <p:cNvCxnSpPr>
              <a:stCxn id="42" idx="3"/>
              <a:endCxn id="41" idx="1"/>
            </p:cNvCxnSpPr>
            <p:nvPr/>
          </p:nvCxnSpPr>
          <p:spPr>
            <a:xfrm flipV="1">
              <a:off x="914400" y="5029200"/>
              <a:ext cx="342900" cy="228600"/>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42" idx="3"/>
              <a:endCxn id="68" idx="1"/>
            </p:cNvCxnSpPr>
            <p:nvPr/>
          </p:nvCxnSpPr>
          <p:spPr>
            <a:xfrm>
              <a:off x="914400" y="5257800"/>
              <a:ext cx="342900" cy="304800"/>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41" idx="3"/>
              <a:endCxn id="71" idx="1"/>
            </p:cNvCxnSpPr>
            <p:nvPr/>
          </p:nvCxnSpPr>
          <p:spPr>
            <a:xfrm flipV="1">
              <a:off x="1638300" y="4800600"/>
              <a:ext cx="342900" cy="228600"/>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41" idx="3"/>
              <a:endCxn id="69" idx="1"/>
            </p:cNvCxnSpPr>
            <p:nvPr/>
          </p:nvCxnSpPr>
          <p:spPr>
            <a:xfrm>
              <a:off x="1638300" y="5029200"/>
              <a:ext cx="342900" cy="228600"/>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69" idx="3"/>
              <a:endCxn id="70" idx="1"/>
            </p:cNvCxnSpPr>
            <p:nvPr/>
          </p:nvCxnSpPr>
          <p:spPr>
            <a:xfrm>
              <a:off x="2362200" y="5257800"/>
              <a:ext cx="381000" cy="304800"/>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1" idx="3"/>
              <a:endCxn id="70" idx="1"/>
            </p:cNvCxnSpPr>
            <p:nvPr/>
          </p:nvCxnSpPr>
          <p:spPr>
            <a:xfrm>
              <a:off x="2362200" y="4800600"/>
              <a:ext cx="381000" cy="762000"/>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68" idx="3"/>
              <a:endCxn id="70" idx="1"/>
            </p:cNvCxnSpPr>
            <p:nvPr/>
          </p:nvCxnSpPr>
          <p:spPr>
            <a:xfrm>
              <a:off x="1638300" y="5562600"/>
              <a:ext cx="1104900" cy="0"/>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0301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382000" cy="1143000"/>
          </a:xfrm>
          <a:solidFill>
            <a:schemeClr val="bg1">
              <a:lumMod val="75000"/>
            </a:schemeClr>
          </a:solidFill>
        </p:spPr>
        <p:txBody>
          <a:bodyPr/>
          <a:lstStyle/>
          <a:p>
            <a:pPr algn="l"/>
            <a:r>
              <a:rPr lang="en-US" b="1" dirty="0" smtClean="0"/>
              <a:t>	</a:t>
            </a:r>
            <a:r>
              <a:rPr lang="en-US" sz="3000" b="1" dirty="0" smtClean="0">
                <a:solidFill>
                  <a:srgbClr val="1155CC"/>
                </a:solidFill>
                <a:latin typeface="Bookman Old Style" panose="02050604050505020204" pitchFamily="18" charset="0"/>
              </a:rPr>
              <a:t>Goal</a:t>
            </a:r>
            <a:endParaRPr lang="en-NZ" sz="3000" b="1" dirty="0">
              <a:solidFill>
                <a:srgbClr val="1155CC"/>
              </a:solidFill>
              <a:latin typeface="Bookman Old Style" panose="02050604050505020204" pitchFamily="18" charset="0"/>
            </a:endParaRPr>
          </a:p>
        </p:txBody>
      </p:sp>
      <p:sp>
        <p:nvSpPr>
          <p:cNvPr id="4" name="Slide Number Placeholder 3"/>
          <p:cNvSpPr>
            <a:spLocks noGrp="1"/>
          </p:cNvSpPr>
          <p:nvPr>
            <p:ph type="sldNum" sz="quarter" idx="12"/>
          </p:nvPr>
        </p:nvSpPr>
        <p:spPr>
          <a:xfrm>
            <a:off x="8229600" y="6356350"/>
            <a:ext cx="457200" cy="365125"/>
          </a:xfrm>
        </p:spPr>
        <p:txBody>
          <a:bodyPr/>
          <a:lstStyle/>
          <a:p>
            <a:fld id="{B6F15528-21DE-4FAA-801E-634DDDAF4B2B}" type="slidenum">
              <a:rPr lang="en-US" smtClean="0"/>
              <a:pPr/>
              <a:t>5</a:t>
            </a:fld>
            <a:endParaRPr lang="en-US" dirty="0"/>
          </a:p>
        </p:txBody>
      </p:sp>
      <p:sp>
        <p:nvSpPr>
          <p:cNvPr id="5" name="Content Placeholder 2"/>
          <p:cNvSpPr txBox="1">
            <a:spLocks/>
          </p:cNvSpPr>
          <p:nvPr/>
        </p:nvSpPr>
        <p:spPr>
          <a:xfrm>
            <a:off x="885825" y="1828800"/>
            <a:ext cx="7267575"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t>Propose alternative </a:t>
            </a:r>
            <a:r>
              <a:rPr lang="en-US" sz="2400" dirty="0" err="1" smtClean="0"/>
              <a:t>QoS</a:t>
            </a:r>
            <a:r>
              <a:rPr lang="en-US" sz="2400" dirty="0" smtClean="0"/>
              <a:t>-aware Web service composition approach that uses GP.</a:t>
            </a:r>
          </a:p>
          <a:p>
            <a:pPr>
              <a:buClr>
                <a:schemeClr val="accent6">
                  <a:lumMod val="75000"/>
                </a:schemeClr>
              </a:buClr>
              <a:buFont typeface="Wingdings" panose="05000000000000000000" pitchFamily="2" charset="2"/>
              <a:buChar char="Ø"/>
            </a:pPr>
            <a:r>
              <a:rPr lang="en-US" sz="2400" dirty="0" smtClean="0"/>
              <a:t>Fitness function </a:t>
            </a:r>
            <a:r>
              <a:rPr lang="en-US" sz="2400" dirty="0" err="1" smtClean="0"/>
              <a:t>prioritises</a:t>
            </a:r>
            <a:r>
              <a:rPr lang="en-US" sz="2400" dirty="0" smtClean="0"/>
              <a:t> functional correctness over </a:t>
            </a:r>
            <a:r>
              <a:rPr lang="en-US" sz="2400" dirty="0" err="1" smtClean="0"/>
              <a:t>QoS</a:t>
            </a:r>
            <a:endParaRPr lang="en-NZ" sz="2400" dirty="0"/>
          </a:p>
        </p:txBody>
      </p:sp>
      <p:sp>
        <p:nvSpPr>
          <p:cNvPr id="11" name="TextBox 10"/>
          <p:cNvSpPr txBox="1"/>
          <p:nvPr/>
        </p:nvSpPr>
        <p:spPr>
          <a:xfrm>
            <a:off x="1828800" y="5715000"/>
            <a:ext cx="685800" cy="369332"/>
          </a:xfrm>
          <a:prstGeom prst="rect">
            <a:avLst/>
          </a:prstGeom>
          <a:noFill/>
        </p:spPr>
        <p:txBody>
          <a:bodyPr wrap="square" rtlCol="0">
            <a:spAutoFit/>
          </a:bodyPr>
          <a:lstStyle/>
          <a:p>
            <a:endParaRPr lang="en-NZ" dirty="0"/>
          </a:p>
        </p:txBody>
      </p:sp>
      <p:grpSp>
        <p:nvGrpSpPr>
          <p:cNvPr id="13" name="Group 12"/>
          <p:cNvGrpSpPr/>
          <p:nvPr/>
        </p:nvGrpSpPr>
        <p:grpSpPr>
          <a:xfrm>
            <a:off x="1390650" y="4343400"/>
            <a:ext cx="6362700" cy="923330"/>
            <a:chOff x="1219200" y="4343400"/>
            <a:chExt cx="6362700" cy="923330"/>
          </a:xfrm>
        </p:grpSpPr>
        <p:sp>
          <p:nvSpPr>
            <p:cNvPr id="8" name="TextBox 7"/>
            <p:cNvSpPr txBox="1"/>
            <p:nvPr/>
          </p:nvSpPr>
          <p:spPr>
            <a:xfrm>
              <a:off x="1219200" y="4419601"/>
              <a:ext cx="2705101" cy="646331"/>
            </a:xfrm>
            <a:prstGeom prst="rect">
              <a:avLst/>
            </a:prstGeom>
            <a:solidFill>
              <a:schemeClr val="bg1"/>
            </a:solidFill>
            <a:ln w="19050">
              <a:solidFill>
                <a:srgbClr val="1155CC"/>
              </a:solidFill>
            </a:ln>
          </p:spPr>
          <p:txBody>
            <a:bodyPr wrap="square" rtlCol="0">
              <a:spAutoFit/>
            </a:bodyPr>
            <a:lstStyle/>
            <a:p>
              <a:r>
                <a:rPr lang="en-US" dirty="0" smtClean="0"/>
                <a:t>Higher functionality,</a:t>
              </a:r>
            </a:p>
            <a:p>
              <a:r>
                <a:rPr lang="en-US" dirty="0" smtClean="0"/>
                <a:t>Lower </a:t>
              </a:r>
              <a:r>
                <a:rPr lang="en-US" dirty="0" err="1" smtClean="0"/>
                <a:t>QoS</a:t>
              </a:r>
              <a:endParaRPr lang="en-NZ" dirty="0"/>
            </a:p>
          </p:txBody>
        </p:sp>
        <p:sp>
          <p:nvSpPr>
            <p:cNvPr id="56" name="TextBox 55"/>
            <p:cNvSpPr txBox="1"/>
            <p:nvPr/>
          </p:nvSpPr>
          <p:spPr>
            <a:xfrm>
              <a:off x="5029200" y="4419600"/>
              <a:ext cx="2552700" cy="646331"/>
            </a:xfrm>
            <a:prstGeom prst="rect">
              <a:avLst/>
            </a:prstGeom>
            <a:solidFill>
              <a:schemeClr val="bg1"/>
            </a:solidFill>
            <a:ln w="19050">
              <a:solidFill>
                <a:srgbClr val="1155CC"/>
              </a:solidFill>
            </a:ln>
          </p:spPr>
          <p:txBody>
            <a:bodyPr wrap="square" rtlCol="0">
              <a:spAutoFit/>
            </a:bodyPr>
            <a:lstStyle/>
            <a:p>
              <a:r>
                <a:rPr lang="en-US" dirty="0" smtClean="0"/>
                <a:t>Lower functionality, Higher </a:t>
              </a:r>
              <a:r>
                <a:rPr lang="en-US" dirty="0" err="1" smtClean="0"/>
                <a:t>QoS</a:t>
              </a:r>
              <a:endParaRPr lang="en-NZ" dirty="0"/>
            </a:p>
          </p:txBody>
        </p:sp>
        <p:sp>
          <p:nvSpPr>
            <p:cNvPr id="9" name="TextBox 8"/>
            <p:cNvSpPr txBox="1"/>
            <p:nvPr/>
          </p:nvSpPr>
          <p:spPr>
            <a:xfrm>
              <a:off x="4195196" y="4481156"/>
              <a:ext cx="719704" cy="523220"/>
            </a:xfrm>
            <a:prstGeom prst="rect">
              <a:avLst/>
            </a:prstGeom>
            <a:noFill/>
          </p:spPr>
          <p:txBody>
            <a:bodyPr wrap="square" rtlCol="0">
              <a:spAutoFit/>
            </a:bodyPr>
            <a:lstStyle/>
            <a:p>
              <a:r>
                <a:rPr lang="en-US" sz="2800" b="1" dirty="0">
                  <a:solidFill>
                    <a:srgbClr val="1155CC"/>
                  </a:solidFill>
                </a:rPr>
                <a:t>v</a:t>
              </a:r>
              <a:r>
                <a:rPr lang="en-US" sz="2800" b="1" dirty="0" smtClean="0">
                  <a:solidFill>
                    <a:srgbClr val="1155CC"/>
                  </a:solidFill>
                </a:rPr>
                <a:t>s.</a:t>
              </a:r>
              <a:endParaRPr lang="en-NZ" sz="2800" b="1" dirty="0">
                <a:solidFill>
                  <a:srgbClr val="1155CC"/>
                </a:solidFill>
              </a:endParaRPr>
            </a:p>
          </p:txBody>
        </p:sp>
        <p:sp>
          <p:nvSpPr>
            <p:cNvPr id="12" name="TextBox 11"/>
            <p:cNvSpPr txBox="1"/>
            <p:nvPr/>
          </p:nvSpPr>
          <p:spPr>
            <a:xfrm>
              <a:off x="3252788" y="4343400"/>
              <a:ext cx="557212" cy="923330"/>
            </a:xfrm>
            <a:prstGeom prst="rect">
              <a:avLst/>
            </a:prstGeom>
            <a:noFill/>
          </p:spPr>
          <p:txBody>
            <a:bodyPr wrap="square" rtlCol="0">
              <a:spAutoFit/>
            </a:bodyPr>
            <a:lstStyle/>
            <a:p>
              <a:r>
                <a:rPr lang="en-US" sz="5400" dirty="0" smtClean="0">
                  <a:solidFill>
                    <a:schemeClr val="accent6">
                      <a:lumMod val="75000"/>
                    </a:schemeClr>
                  </a:solidFill>
                  <a:sym typeface="Wingdings"/>
                </a:rPr>
                <a:t></a:t>
              </a:r>
              <a:endParaRPr lang="en-NZ" sz="5400" dirty="0">
                <a:solidFill>
                  <a:schemeClr val="accent6">
                    <a:lumMod val="75000"/>
                  </a:schemeClr>
                </a:solidFill>
              </a:endParaRPr>
            </a:p>
          </p:txBody>
        </p:sp>
      </p:grpSp>
    </p:spTree>
    <p:extLst>
      <p:ext uri="{BB962C8B-B14F-4D97-AF65-F5344CB8AC3E}">
        <p14:creationId xmlns:p14="http://schemas.microsoft.com/office/powerpoint/2010/main" val="444881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ular Callout 14"/>
          <p:cNvSpPr/>
          <p:nvPr/>
        </p:nvSpPr>
        <p:spPr>
          <a:xfrm>
            <a:off x="6057900" y="1905000"/>
            <a:ext cx="1790700" cy="2778488"/>
          </a:xfrm>
          <a:prstGeom prst="wedgeRoundRectCallout">
            <a:avLst>
              <a:gd name="adj1" fmla="val -125333"/>
              <a:gd name="adj2" fmla="val -20697"/>
              <a:gd name="adj3" fmla="val 16667"/>
            </a:avLst>
          </a:prstGeom>
          <a:solidFill>
            <a:schemeClr val="bg1">
              <a:lumMod val="9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itle 1"/>
          <p:cNvSpPr>
            <a:spLocks noGrp="1"/>
          </p:cNvSpPr>
          <p:nvPr>
            <p:ph type="title"/>
          </p:nvPr>
        </p:nvSpPr>
        <p:spPr>
          <a:xfrm>
            <a:off x="0" y="274638"/>
            <a:ext cx="8382000" cy="1143000"/>
          </a:xfrm>
          <a:solidFill>
            <a:schemeClr val="bg1">
              <a:lumMod val="75000"/>
            </a:schemeClr>
          </a:solidFill>
        </p:spPr>
        <p:txBody>
          <a:bodyPr/>
          <a:lstStyle/>
          <a:p>
            <a:pPr algn="l"/>
            <a:r>
              <a:rPr lang="en-US" b="1" dirty="0" smtClean="0"/>
              <a:t>	</a:t>
            </a:r>
            <a:r>
              <a:rPr lang="en-US" sz="3000" b="1" dirty="0" smtClean="0">
                <a:solidFill>
                  <a:srgbClr val="1155CC"/>
                </a:solidFill>
                <a:latin typeface="Bookman Old Style" panose="02050604050505020204" pitchFamily="18" charset="0"/>
              </a:rPr>
              <a:t>Proposed GP Approach</a:t>
            </a:r>
            <a:endParaRPr lang="en-NZ" sz="3000" b="1" dirty="0">
              <a:solidFill>
                <a:srgbClr val="1155CC"/>
              </a:solidFill>
              <a:latin typeface="Bookman Old Style" panose="02050604050505020204" pitchFamily="18" charset="0"/>
            </a:endParaRPr>
          </a:p>
        </p:txBody>
      </p:sp>
      <p:sp>
        <p:nvSpPr>
          <p:cNvPr id="4" name="Slide Number Placeholder 3"/>
          <p:cNvSpPr>
            <a:spLocks noGrp="1"/>
          </p:cNvSpPr>
          <p:nvPr>
            <p:ph type="sldNum" sz="quarter" idx="12"/>
          </p:nvPr>
        </p:nvSpPr>
        <p:spPr>
          <a:xfrm>
            <a:off x="8229600" y="6356350"/>
            <a:ext cx="457200" cy="365125"/>
          </a:xfrm>
        </p:spPr>
        <p:txBody>
          <a:bodyPr/>
          <a:lstStyle/>
          <a:p>
            <a:fld id="{B6F15528-21DE-4FAA-801E-634DDDAF4B2B}" type="slidenum">
              <a:rPr lang="en-US" smtClean="0"/>
              <a:pPr/>
              <a:t>6</a:t>
            </a:fld>
            <a:endParaRPr lang="en-US" dirty="0"/>
          </a:p>
        </p:txBody>
      </p:sp>
      <p:grpSp>
        <p:nvGrpSpPr>
          <p:cNvPr id="12" name="Group 11"/>
          <p:cNvGrpSpPr/>
          <p:nvPr/>
        </p:nvGrpSpPr>
        <p:grpSpPr>
          <a:xfrm>
            <a:off x="1181100" y="2346221"/>
            <a:ext cx="5181602" cy="3749779"/>
            <a:chOff x="4295501" y="3180080"/>
            <a:chExt cx="3645299" cy="3002280"/>
          </a:xfrm>
        </p:grpSpPr>
        <p:grpSp>
          <p:nvGrpSpPr>
            <p:cNvPr id="11" name="Group 10"/>
            <p:cNvGrpSpPr/>
            <p:nvPr/>
          </p:nvGrpSpPr>
          <p:grpSpPr>
            <a:xfrm>
              <a:off x="4295501" y="3180080"/>
              <a:ext cx="2758173" cy="1849120"/>
              <a:chOff x="4140855" y="4114800"/>
              <a:chExt cx="3224940" cy="2133600"/>
            </a:xfrm>
          </p:grpSpPr>
          <p:sp>
            <p:nvSpPr>
              <p:cNvPr id="43" name="Rounded Rectangle 42"/>
              <p:cNvSpPr/>
              <p:nvPr/>
            </p:nvSpPr>
            <p:spPr>
              <a:xfrm>
                <a:off x="5298363" y="4114800"/>
                <a:ext cx="1600383" cy="838200"/>
              </a:xfrm>
              <a:prstGeom prst="roundRect">
                <a:avLst/>
              </a:prstGeom>
              <a:solidFill>
                <a:schemeClr val="bg1">
                  <a:lumMod val="8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rgbClr val="1155CC"/>
                    </a:solidFill>
                  </a:rPr>
                  <a:t>Sequence</a:t>
                </a:r>
              </a:p>
              <a:p>
                <a:r>
                  <a:rPr lang="en-US" sz="1500" u="sng" dirty="0" smtClean="0">
                    <a:solidFill>
                      <a:schemeClr val="tx1"/>
                    </a:solidFill>
                  </a:rPr>
                  <a:t>Input:</a:t>
                </a:r>
                <a:r>
                  <a:rPr lang="en-US" sz="1500" dirty="0" smtClean="0">
                    <a:solidFill>
                      <a:schemeClr val="tx1"/>
                    </a:solidFill>
                  </a:rPr>
                  <a:t> </a:t>
                </a:r>
                <a:r>
                  <a:rPr lang="en-US" sz="1500" dirty="0" err="1" smtClean="0">
                    <a:solidFill>
                      <a:schemeClr val="tx1"/>
                    </a:solidFill>
                  </a:rPr>
                  <a:t>PhoneNumber</a:t>
                </a:r>
                <a:endParaRPr lang="en-US" sz="1500" dirty="0" smtClean="0">
                  <a:solidFill>
                    <a:schemeClr val="tx1"/>
                  </a:solidFill>
                </a:endParaRPr>
              </a:p>
              <a:p>
                <a:r>
                  <a:rPr lang="en-US" sz="1500" u="sng" dirty="0" smtClean="0">
                    <a:solidFill>
                      <a:schemeClr val="tx1"/>
                    </a:solidFill>
                  </a:rPr>
                  <a:t>Output:</a:t>
                </a:r>
                <a:r>
                  <a:rPr lang="en-US" sz="1500" dirty="0" smtClean="0">
                    <a:solidFill>
                      <a:schemeClr val="tx1"/>
                    </a:solidFill>
                  </a:rPr>
                  <a:t> City</a:t>
                </a:r>
                <a:endParaRPr lang="en-NZ" sz="1500" dirty="0">
                  <a:solidFill>
                    <a:schemeClr val="tx1"/>
                  </a:solidFill>
                </a:endParaRPr>
              </a:p>
            </p:txBody>
          </p:sp>
          <p:sp>
            <p:nvSpPr>
              <p:cNvPr id="47" name="Rounded Rectangle 46"/>
              <p:cNvSpPr/>
              <p:nvPr/>
            </p:nvSpPr>
            <p:spPr>
              <a:xfrm>
                <a:off x="4140855" y="5410200"/>
                <a:ext cx="1802747" cy="838200"/>
              </a:xfrm>
              <a:prstGeom prst="roundRect">
                <a:avLst/>
              </a:prstGeom>
              <a:solidFill>
                <a:schemeClr val="bg1"/>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err="1" smtClean="0">
                    <a:solidFill>
                      <a:srgbClr val="1155CC"/>
                    </a:solidFill>
                  </a:rPr>
                  <a:t>PhoneVerify</a:t>
                </a:r>
                <a:endParaRPr lang="en-US" sz="1500" b="1" dirty="0" smtClean="0">
                  <a:solidFill>
                    <a:srgbClr val="1155CC"/>
                  </a:solidFill>
                </a:endParaRPr>
              </a:p>
              <a:p>
                <a:r>
                  <a:rPr lang="en-US" sz="1500" u="sng" dirty="0" smtClean="0">
                    <a:solidFill>
                      <a:schemeClr val="tx1"/>
                    </a:solidFill>
                  </a:rPr>
                  <a:t>Input:</a:t>
                </a:r>
                <a:r>
                  <a:rPr lang="en-US" sz="1500" dirty="0" smtClean="0">
                    <a:solidFill>
                      <a:schemeClr val="tx1"/>
                    </a:solidFill>
                  </a:rPr>
                  <a:t> </a:t>
                </a:r>
                <a:r>
                  <a:rPr lang="en-US" sz="1500" dirty="0" err="1" smtClean="0">
                    <a:solidFill>
                      <a:schemeClr val="tx1"/>
                    </a:solidFill>
                  </a:rPr>
                  <a:t>PhoneNumber</a:t>
                </a:r>
                <a:endParaRPr lang="en-US" sz="1500" dirty="0" smtClean="0">
                  <a:solidFill>
                    <a:schemeClr val="tx1"/>
                  </a:solidFill>
                </a:endParaRPr>
              </a:p>
              <a:p>
                <a:r>
                  <a:rPr lang="en-US" sz="1500" u="sng" dirty="0" smtClean="0">
                    <a:solidFill>
                      <a:schemeClr val="tx1"/>
                    </a:solidFill>
                  </a:rPr>
                  <a:t>Output:</a:t>
                </a:r>
                <a:r>
                  <a:rPr lang="en-US" sz="1500" dirty="0" smtClean="0">
                    <a:solidFill>
                      <a:schemeClr val="tx1"/>
                    </a:solidFill>
                  </a:rPr>
                  <a:t> Address</a:t>
                </a:r>
                <a:endParaRPr lang="en-NZ" sz="1500" dirty="0">
                  <a:solidFill>
                    <a:schemeClr val="tx1"/>
                  </a:solidFill>
                </a:endParaRPr>
              </a:p>
            </p:txBody>
          </p:sp>
          <p:sp>
            <p:nvSpPr>
              <p:cNvPr id="48" name="Rounded Rectangle 47"/>
              <p:cNvSpPr/>
              <p:nvPr/>
            </p:nvSpPr>
            <p:spPr>
              <a:xfrm>
                <a:off x="6146595" y="5410200"/>
                <a:ext cx="1219200" cy="838200"/>
              </a:xfrm>
              <a:prstGeom prst="roundRect">
                <a:avLst/>
              </a:prstGeom>
              <a:solidFill>
                <a:schemeClr val="bg1">
                  <a:lumMod val="85000"/>
                </a:schemeClr>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rgbClr val="1155CC"/>
                    </a:solidFill>
                  </a:rPr>
                  <a:t>Sequence</a:t>
                </a:r>
              </a:p>
              <a:p>
                <a:r>
                  <a:rPr lang="en-US" sz="1500" u="sng" dirty="0" smtClean="0">
                    <a:solidFill>
                      <a:schemeClr val="tx1"/>
                    </a:solidFill>
                  </a:rPr>
                  <a:t>Input:</a:t>
                </a:r>
                <a:r>
                  <a:rPr lang="en-US" sz="1500" dirty="0" smtClean="0">
                    <a:solidFill>
                      <a:schemeClr val="tx1"/>
                    </a:solidFill>
                  </a:rPr>
                  <a:t> Address</a:t>
                </a:r>
              </a:p>
              <a:p>
                <a:r>
                  <a:rPr lang="en-US" sz="1500" u="sng" dirty="0" smtClean="0">
                    <a:solidFill>
                      <a:schemeClr val="tx1"/>
                    </a:solidFill>
                  </a:rPr>
                  <a:t>Output:</a:t>
                </a:r>
                <a:r>
                  <a:rPr lang="en-US" sz="1500" dirty="0" smtClean="0">
                    <a:solidFill>
                      <a:schemeClr val="tx1"/>
                    </a:solidFill>
                  </a:rPr>
                  <a:t> City</a:t>
                </a:r>
                <a:endParaRPr lang="en-NZ" sz="1500" dirty="0">
                  <a:solidFill>
                    <a:schemeClr val="tx1"/>
                  </a:solidFill>
                </a:endParaRPr>
              </a:p>
            </p:txBody>
          </p:sp>
          <p:cxnSp>
            <p:nvCxnSpPr>
              <p:cNvPr id="51" name="Straight Connector 50"/>
              <p:cNvCxnSpPr/>
              <p:nvPr/>
            </p:nvCxnSpPr>
            <p:spPr>
              <a:xfrm>
                <a:off x="5018367" y="5191125"/>
                <a:ext cx="1734858"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5018367" y="5191125"/>
                <a:ext cx="0" cy="2286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753225" y="5181600"/>
                <a:ext cx="0" cy="2286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6096000" y="4953000"/>
                <a:ext cx="0" cy="2286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a:xfrm>
              <a:off x="5742900" y="5257800"/>
              <a:ext cx="1447398"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742900" y="5257800"/>
              <a:ext cx="0" cy="19812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7190298" y="5249545"/>
              <a:ext cx="0" cy="19812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519110" y="5051425"/>
              <a:ext cx="0" cy="19812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5173627" y="5455920"/>
              <a:ext cx="1203110" cy="726440"/>
            </a:xfrm>
            <a:prstGeom prst="roundRect">
              <a:avLst/>
            </a:prstGeom>
            <a:solidFill>
              <a:schemeClr val="bg1"/>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err="1" smtClean="0">
                  <a:solidFill>
                    <a:srgbClr val="1155CC"/>
                  </a:solidFill>
                </a:rPr>
                <a:t>ZipCode</a:t>
              </a:r>
              <a:endParaRPr lang="en-US" sz="1500" b="1" dirty="0" smtClean="0">
                <a:solidFill>
                  <a:srgbClr val="1155CC"/>
                </a:solidFill>
              </a:endParaRPr>
            </a:p>
            <a:p>
              <a:r>
                <a:rPr lang="en-US" sz="1500" u="sng" dirty="0" smtClean="0">
                  <a:solidFill>
                    <a:schemeClr val="tx1"/>
                  </a:solidFill>
                </a:rPr>
                <a:t>Input:</a:t>
              </a:r>
              <a:r>
                <a:rPr lang="en-US" sz="1500" dirty="0" smtClean="0">
                  <a:solidFill>
                    <a:schemeClr val="tx1"/>
                  </a:solidFill>
                </a:rPr>
                <a:t> Address</a:t>
              </a:r>
            </a:p>
            <a:p>
              <a:r>
                <a:rPr lang="en-US" sz="1500" u="sng" dirty="0" smtClean="0">
                  <a:solidFill>
                    <a:schemeClr val="tx1"/>
                  </a:solidFill>
                </a:rPr>
                <a:t>Output:</a:t>
              </a:r>
              <a:r>
                <a:rPr lang="en-US" sz="1500" dirty="0" smtClean="0">
                  <a:solidFill>
                    <a:schemeClr val="tx1"/>
                  </a:solidFill>
                </a:rPr>
                <a:t> </a:t>
              </a:r>
              <a:r>
                <a:rPr lang="en-US" sz="1500" dirty="0" err="1" smtClean="0">
                  <a:solidFill>
                    <a:schemeClr val="tx1"/>
                  </a:solidFill>
                </a:rPr>
                <a:t>ZipCode</a:t>
              </a:r>
              <a:endParaRPr lang="en-NZ" sz="1500" dirty="0">
                <a:solidFill>
                  <a:schemeClr val="tx1"/>
                </a:solidFill>
              </a:endParaRPr>
            </a:p>
          </p:txBody>
        </p:sp>
        <p:sp>
          <p:nvSpPr>
            <p:cNvPr id="36" name="Rounded Rectangle 35"/>
            <p:cNvSpPr/>
            <p:nvPr/>
          </p:nvSpPr>
          <p:spPr>
            <a:xfrm>
              <a:off x="6529763" y="5455920"/>
              <a:ext cx="1411037" cy="726440"/>
            </a:xfrm>
            <a:prstGeom prst="roundRect">
              <a:avLst/>
            </a:prstGeom>
            <a:solidFill>
              <a:schemeClr val="bg1"/>
            </a:solidFill>
            <a:ln w="19050">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err="1" smtClean="0">
                  <a:solidFill>
                    <a:srgbClr val="1155CC"/>
                  </a:solidFill>
                </a:rPr>
                <a:t>LocationByZipService</a:t>
              </a:r>
              <a:endParaRPr lang="en-US" sz="1500" b="1" dirty="0" smtClean="0">
                <a:solidFill>
                  <a:srgbClr val="1155CC"/>
                </a:solidFill>
              </a:endParaRPr>
            </a:p>
            <a:p>
              <a:r>
                <a:rPr lang="en-US" sz="1500" u="sng" dirty="0" smtClean="0">
                  <a:solidFill>
                    <a:schemeClr val="tx1"/>
                  </a:solidFill>
                </a:rPr>
                <a:t>Input:</a:t>
              </a:r>
              <a:r>
                <a:rPr lang="en-US" sz="1500" dirty="0" smtClean="0">
                  <a:solidFill>
                    <a:schemeClr val="tx1"/>
                  </a:solidFill>
                </a:rPr>
                <a:t> </a:t>
              </a:r>
              <a:r>
                <a:rPr lang="en-US" sz="1500" dirty="0" err="1" smtClean="0">
                  <a:solidFill>
                    <a:schemeClr val="tx1"/>
                  </a:solidFill>
                </a:rPr>
                <a:t>ZipCode</a:t>
              </a:r>
              <a:endParaRPr lang="en-US" sz="1500" dirty="0">
                <a:solidFill>
                  <a:schemeClr val="tx1"/>
                </a:solidFill>
              </a:endParaRPr>
            </a:p>
            <a:p>
              <a:r>
                <a:rPr lang="en-US" sz="1500" u="sng" dirty="0" smtClean="0">
                  <a:solidFill>
                    <a:schemeClr val="tx1"/>
                  </a:solidFill>
                </a:rPr>
                <a:t>Output:</a:t>
              </a:r>
              <a:r>
                <a:rPr lang="en-US" sz="1500" dirty="0" smtClean="0">
                  <a:solidFill>
                    <a:schemeClr val="tx1"/>
                  </a:solidFill>
                </a:rPr>
                <a:t> City</a:t>
              </a:r>
              <a:endParaRPr lang="en-NZ" sz="1500" dirty="0">
                <a:solidFill>
                  <a:schemeClr val="tx1"/>
                </a:solidFill>
              </a:endParaRPr>
            </a:p>
          </p:txBody>
        </p:sp>
      </p:grpSp>
      <p:sp>
        <p:nvSpPr>
          <p:cNvPr id="3" name="Oval 2"/>
          <p:cNvSpPr/>
          <p:nvPr/>
        </p:nvSpPr>
        <p:spPr>
          <a:xfrm>
            <a:off x="6515100" y="2016535"/>
            <a:ext cx="990600" cy="552910"/>
          </a:xfrm>
          <a:prstGeom prst="ellipse">
            <a:avLst/>
          </a:prstGeom>
          <a:solidFill>
            <a:schemeClr val="bg1"/>
          </a:solidFill>
          <a:ln>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rgbClr val="1155CC"/>
                </a:solidFill>
              </a:rPr>
              <a:t>Phone</a:t>
            </a:r>
          </a:p>
          <a:p>
            <a:pPr algn="ctr"/>
            <a:r>
              <a:rPr lang="en-US" sz="1500" b="1" dirty="0" smtClean="0">
                <a:solidFill>
                  <a:srgbClr val="1155CC"/>
                </a:solidFill>
              </a:rPr>
              <a:t>Verify</a:t>
            </a:r>
            <a:endParaRPr lang="en-NZ" sz="1500" b="1" dirty="0">
              <a:solidFill>
                <a:srgbClr val="1155CC"/>
              </a:solidFill>
            </a:endParaRPr>
          </a:p>
        </p:txBody>
      </p:sp>
      <p:sp>
        <p:nvSpPr>
          <p:cNvPr id="20" name="Oval 19"/>
          <p:cNvSpPr/>
          <p:nvPr/>
        </p:nvSpPr>
        <p:spPr>
          <a:xfrm>
            <a:off x="6591300" y="3094795"/>
            <a:ext cx="838200" cy="529903"/>
          </a:xfrm>
          <a:prstGeom prst="ellipse">
            <a:avLst/>
          </a:prstGeom>
          <a:solidFill>
            <a:schemeClr val="bg1"/>
          </a:solidFill>
          <a:ln>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rgbClr val="1155CC"/>
                </a:solidFill>
              </a:rPr>
              <a:t>Zip</a:t>
            </a:r>
          </a:p>
          <a:p>
            <a:pPr algn="ctr"/>
            <a:r>
              <a:rPr lang="en-US" sz="1500" b="1" dirty="0" smtClean="0">
                <a:solidFill>
                  <a:srgbClr val="1155CC"/>
                </a:solidFill>
              </a:rPr>
              <a:t>Code</a:t>
            </a:r>
            <a:endParaRPr lang="en-NZ" sz="1500" b="1" dirty="0">
              <a:solidFill>
                <a:srgbClr val="1155CC"/>
              </a:solidFill>
            </a:endParaRPr>
          </a:p>
        </p:txBody>
      </p:sp>
      <p:sp>
        <p:nvSpPr>
          <p:cNvPr id="21" name="Oval 20"/>
          <p:cNvSpPr/>
          <p:nvPr/>
        </p:nvSpPr>
        <p:spPr>
          <a:xfrm>
            <a:off x="6362700" y="4038600"/>
            <a:ext cx="1295400" cy="475978"/>
          </a:xfrm>
          <a:prstGeom prst="ellipse">
            <a:avLst/>
          </a:prstGeom>
          <a:solidFill>
            <a:schemeClr val="bg1"/>
          </a:solidFill>
          <a:ln>
            <a:solidFill>
              <a:srgbClr val="115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rgbClr val="1155CC"/>
                </a:solidFill>
              </a:rPr>
              <a:t>Location</a:t>
            </a:r>
          </a:p>
          <a:p>
            <a:pPr algn="ctr"/>
            <a:r>
              <a:rPr lang="en-US" sz="1500" b="1" dirty="0" err="1" smtClean="0">
                <a:solidFill>
                  <a:srgbClr val="1155CC"/>
                </a:solidFill>
              </a:rPr>
              <a:t>ByZip</a:t>
            </a:r>
            <a:endParaRPr lang="en-NZ" sz="1500" b="1" dirty="0">
              <a:solidFill>
                <a:srgbClr val="1155CC"/>
              </a:solidFill>
            </a:endParaRPr>
          </a:p>
        </p:txBody>
      </p:sp>
      <p:cxnSp>
        <p:nvCxnSpPr>
          <p:cNvPr id="24" name="Straight Arrow Connector 23"/>
          <p:cNvCxnSpPr>
            <a:stCxn id="3" idx="4"/>
            <a:endCxn id="20" idx="0"/>
          </p:cNvCxnSpPr>
          <p:nvPr/>
        </p:nvCxnSpPr>
        <p:spPr>
          <a:xfrm>
            <a:off x="7010400" y="2569445"/>
            <a:ext cx="0" cy="525350"/>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4"/>
            <a:endCxn id="21" idx="0"/>
          </p:cNvCxnSpPr>
          <p:nvPr/>
        </p:nvCxnSpPr>
        <p:spPr>
          <a:xfrm>
            <a:off x="7010400" y="3624698"/>
            <a:ext cx="0" cy="413902"/>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808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1709736" y="3810000"/>
            <a:ext cx="5391151" cy="1833265"/>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itle 1"/>
          <p:cNvSpPr>
            <a:spLocks noGrp="1"/>
          </p:cNvSpPr>
          <p:nvPr>
            <p:ph type="title"/>
          </p:nvPr>
        </p:nvSpPr>
        <p:spPr>
          <a:xfrm>
            <a:off x="0" y="274638"/>
            <a:ext cx="8382000" cy="1143000"/>
          </a:xfrm>
          <a:solidFill>
            <a:schemeClr val="bg1">
              <a:lumMod val="75000"/>
            </a:schemeClr>
          </a:solidFill>
        </p:spPr>
        <p:txBody>
          <a:bodyPr/>
          <a:lstStyle/>
          <a:p>
            <a:pPr algn="l"/>
            <a:r>
              <a:rPr lang="en-US" b="1" dirty="0" smtClean="0"/>
              <a:t>	</a:t>
            </a:r>
            <a:r>
              <a:rPr lang="en-US" sz="3000" b="1" dirty="0" smtClean="0">
                <a:solidFill>
                  <a:srgbClr val="1155CC"/>
                </a:solidFill>
                <a:latin typeface="Bookman Old Style" panose="02050604050505020204" pitchFamily="18" charset="0"/>
              </a:rPr>
              <a:t>Fitness Function</a:t>
            </a:r>
            <a:endParaRPr lang="en-NZ" sz="3000" b="1" dirty="0">
              <a:solidFill>
                <a:srgbClr val="1155CC"/>
              </a:solidFill>
              <a:latin typeface="Bookman Old Style" panose="02050604050505020204" pitchFamily="18" charset="0"/>
            </a:endParaRPr>
          </a:p>
        </p:txBody>
      </p:sp>
      <p:sp>
        <p:nvSpPr>
          <p:cNvPr id="4" name="Slide Number Placeholder 3"/>
          <p:cNvSpPr>
            <a:spLocks noGrp="1"/>
          </p:cNvSpPr>
          <p:nvPr>
            <p:ph type="sldNum" sz="quarter" idx="12"/>
          </p:nvPr>
        </p:nvSpPr>
        <p:spPr>
          <a:xfrm>
            <a:off x="8153400" y="6356350"/>
            <a:ext cx="533400" cy="365125"/>
          </a:xfrm>
        </p:spPr>
        <p:txBody>
          <a:bodyPr/>
          <a:lstStyle/>
          <a:p>
            <a:fld id="{B6F15528-21DE-4FAA-801E-634DDDAF4B2B}" type="slidenum">
              <a:rPr lang="en-US" smtClean="0"/>
              <a:pPr/>
              <a:t>7</a:t>
            </a:fld>
            <a:endParaRPr lang="en-US" dirty="0"/>
          </a:p>
        </p:txBody>
      </p:sp>
      <p:sp>
        <p:nvSpPr>
          <p:cNvPr id="5" name="Content Placeholder 2"/>
          <p:cNvSpPr txBox="1">
            <a:spLocks/>
          </p:cNvSpPr>
          <p:nvPr/>
        </p:nvSpPr>
        <p:spPr>
          <a:xfrm>
            <a:off x="504824" y="1762125"/>
            <a:ext cx="7800976" cy="15144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t>In two ranges:</a:t>
            </a:r>
          </a:p>
          <a:p>
            <a:pPr marL="0" indent="0">
              <a:buNone/>
            </a:pPr>
            <a:r>
              <a:rPr lang="en-US" sz="2400" b="1" dirty="0" smtClean="0">
                <a:solidFill>
                  <a:schemeClr val="accent6">
                    <a:lumMod val="75000"/>
                  </a:schemeClr>
                </a:solidFill>
              </a:rPr>
              <a:t>	[-1,0)</a:t>
            </a:r>
            <a:r>
              <a:rPr lang="en-US" sz="2400" dirty="0" smtClean="0"/>
              <a:t>, where 0 indicates full functional correctness</a:t>
            </a:r>
          </a:p>
          <a:p>
            <a:pPr marL="0" indent="0">
              <a:buNone/>
            </a:pPr>
            <a:r>
              <a:rPr lang="en-US" sz="2400" dirty="0" smtClean="0"/>
              <a:t>	</a:t>
            </a:r>
            <a:r>
              <a:rPr lang="en-US" sz="2400" b="1" dirty="0" smtClean="0">
                <a:solidFill>
                  <a:schemeClr val="accent6">
                    <a:lumMod val="75000"/>
                  </a:schemeClr>
                </a:solidFill>
              </a:rPr>
              <a:t>[0, 1]</a:t>
            </a:r>
            <a:r>
              <a:rPr lang="en-US" sz="2400" dirty="0" smtClean="0"/>
              <a:t>, where 1 indicates the best </a:t>
            </a:r>
            <a:r>
              <a:rPr lang="en-US" sz="2400" dirty="0" err="1" smtClean="0"/>
              <a:t>QoS</a:t>
            </a:r>
            <a:endParaRPr lang="en-US" sz="2400" dirty="0" smtClean="0"/>
          </a:p>
        </p:txBody>
      </p:sp>
      <mc:AlternateContent xmlns:mc="http://schemas.openxmlformats.org/markup-compatibility/2006" xmlns:a14="http://schemas.microsoft.com/office/drawing/2010/main">
        <mc:Choice Requires="a14">
          <p:sp>
            <p:nvSpPr>
              <p:cNvPr id="7" name="TextBox 6"/>
              <p:cNvSpPr txBox="1"/>
              <p:nvPr/>
            </p:nvSpPr>
            <p:spPr>
              <a:xfrm>
                <a:off x="1814512" y="4343400"/>
                <a:ext cx="5181600" cy="6528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𝑓𝑖𝑡𝑛𝑒𝑠𝑠</m:t>
                      </m:r>
                      <m:r>
                        <a:rPr lang="en-US" b="0" i="1" smtClean="0">
                          <a:latin typeface="Cambria Math"/>
                        </a:rPr>
                        <m:t>(</m:t>
                      </m:r>
                      <m:r>
                        <a:rPr lang="en-US" b="0" i="1" smtClean="0">
                          <a:latin typeface="Cambria Math"/>
                        </a:rPr>
                        <m:t>𝑖</m:t>
                      </m:r>
                      <m:r>
                        <a:rPr lang="en-US" b="0" i="1" smtClean="0">
                          <a:latin typeface="Cambria Math"/>
                        </a:rPr>
                        <m:t>)=</m:t>
                      </m:r>
                      <m:d>
                        <m:dPr>
                          <m:begChr m:val="{"/>
                          <m:endChr m:val=""/>
                          <m:ctrlPr>
                            <a:rPr lang="en-NZ" i="1" smtClean="0">
                              <a:latin typeface="Cambria Math"/>
                            </a:rPr>
                          </m:ctrlPr>
                        </m:dPr>
                        <m:e>
                          <m:eqArr>
                            <m:eqArrPr>
                              <m:ctrlPr>
                                <a:rPr lang="en-NZ" i="1" smtClean="0">
                                  <a:latin typeface="Cambria Math"/>
                                </a:rPr>
                              </m:ctrlPr>
                            </m:eqArrPr>
                            <m:e>
                              <m:sSub>
                                <m:sSubPr>
                                  <m:ctrlPr>
                                    <a:rPr lang="en-NZ" i="1" smtClean="0">
                                      <a:latin typeface="Cambria Math"/>
                                    </a:rPr>
                                  </m:ctrlPr>
                                </m:sSubPr>
                                <m:e>
                                  <m:r>
                                    <a:rPr lang="en-US" b="0" i="1" smtClean="0">
                                      <a:latin typeface="Cambria Math"/>
                                    </a:rPr>
                                    <m:t>𝑞𝑢𝑎𝑙𝑖𝑡𝑦</m:t>
                                  </m:r>
                                </m:e>
                                <m:sub>
                                  <m:r>
                                    <a:rPr lang="en-US" b="0" i="1" smtClean="0">
                                      <a:latin typeface="Cambria Math"/>
                                    </a:rPr>
                                    <m:t>𝑖</m:t>
                                  </m:r>
                                </m:sub>
                              </m:sSub>
                              <m:r>
                                <a:rPr lang="en-US" b="0" i="0" smtClean="0">
                                  <a:latin typeface="Cambria Math"/>
                                </a:rPr>
                                <m:t>           </m:t>
                              </m:r>
                              <m:r>
                                <m:rPr>
                                  <m:sty m:val="p"/>
                                </m:rPr>
                                <a:rPr lang="en-US" b="0" i="0" smtClean="0">
                                  <a:latin typeface="Cambria Math"/>
                                </a:rPr>
                                <m:t>if</m:t>
                              </m:r>
                              <m:r>
                                <a:rPr lang="en-US" b="0" i="1" smtClean="0">
                                  <a:latin typeface="Cambria Math"/>
                                </a:rPr>
                                <m:t> </m:t>
                              </m:r>
                              <m:r>
                                <a:rPr lang="en-US" b="0" i="1" smtClean="0">
                                  <a:latin typeface="Cambria Math"/>
                                </a:rPr>
                                <m:t>𝑓𝑢𝑛𝑐</m:t>
                              </m:r>
                              <m:d>
                                <m:dPr>
                                  <m:ctrlPr>
                                    <a:rPr lang="en-US" b="0" i="1" smtClean="0">
                                      <a:latin typeface="Cambria Math"/>
                                    </a:rPr>
                                  </m:ctrlPr>
                                </m:dPr>
                                <m:e>
                                  <m:r>
                                    <a:rPr lang="en-US" b="0" i="1" smtClean="0">
                                      <a:latin typeface="Cambria Math"/>
                                    </a:rPr>
                                    <m:t>𝑖</m:t>
                                  </m:r>
                                </m:e>
                              </m:d>
                              <m:r>
                                <a:rPr lang="en-US" b="0" i="1" smtClean="0">
                                  <a:latin typeface="Cambria Math"/>
                                </a:rPr>
                                <m:t>=0</m:t>
                              </m:r>
                            </m:e>
                            <m:e>
                              <m:r>
                                <a:rPr lang="en-US" b="0" i="1" smtClean="0">
                                  <a:latin typeface="Cambria Math"/>
                                </a:rPr>
                                <m:t>𝑓𝑢𝑛𝑐</m:t>
                              </m:r>
                              <m:d>
                                <m:dPr>
                                  <m:ctrlPr>
                                    <a:rPr lang="en-US" b="0" i="1" smtClean="0">
                                      <a:latin typeface="Cambria Math"/>
                                    </a:rPr>
                                  </m:ctrlPr>
                                </m:dPr>
                                <m:e>
                                  <m:r>
                                    <a:rPr lang="en-US" b="0" i="1" smtClean="0">
                                      <a:latin typeface="Cambria Math"/>
                                    </a:rPr>
                                    <m:t>𝑖</m:t>
                                  </m:r>
                                </m:e>
                              </m:d>
                              <m:r>
                                <a:rPr lang="en-US" b="0" i="1" smtClean="0">
                                  <a:latin typeface="Cambria Math"/>
                                </a:rPr>
                                <m:t>           </m:t>
                              </m:r>
                              <m:r>
                                <m:rPr>
                                  <m:sty m:val="p"/>
                                </m:rPr>
                                <a:rPr lang="en-US" b="0" i="0" smtClean="0">
                                  <a:latin typeface="Cambria Math"/>
                                </a:rPr>
                                <m:t>otherwise</m:t>
                              </m:r>
                              <m:r>
                                <a:rPr lang="en-US" b="0" i="1" smtClean="0">
                                  <a:latin typeface="Cambria Math"/>
                                </a:rPr>
                                <m:t>         </m:t>
                              </m:r>
                            </m:e>
                          </m:eqArr>
                        </m:e>
                      </m:d>
                    </m:oMath>
                  </m:oMathPara>
                </a14:m>
                <a:endParaRPr lang="en-NZ" dirty="0"/>
              </a:p>
            </p:txBody>
          </p:sp>
        </mc:Choice>
        <mc:Fallback xmlns="">
          <p:sp>
            <p:nvSpPr>
              <p:cNvPr id="7" name="TextBox 6"/>
              <p:cNvSpPr txBox="1">
                <a:spLocks noRot="1" noChangeAspect="1" noMove="1" noResize="1" noEditPoints="1" noAdjustHandles="1" noChangeArrowheads="1" noChangeShapeType="1" noTextEdit="1"/>
              </p:cNvSpPr>
              <p:nvPr/>
            </p:nvSpPr>
            <p:spPr>
              <a:xfrm>
                <a:off x="1814512" y="4343400"/>
                <a:ext cx="5181600" cy="652871"/>
              </a:xfrm>
              <a:prstGeom prst="rect">
                <a:avLst/>
              </a:prstGeom>
              <a:blipFill rotWithShape="1">
                <a:blip r:embed="rId3"/>
                <a:stretch>
                  <a:fillRect/>
                </a:stretch>
              </a:blipFill>
            </p:spPr>
            <p:txBody>
              <a:bodyPr/>
              <a:lstStyle/>
              <a:p>
                <a:r>
                  <a:rPr lang="en-NZ">
                    <a:noFill/>
                  </a:rPr>
                  <a:t> </a:t>
                </a:r>
              </a:p>
            </p:txBody>
          </p:sp>
        </mc:Fallback>
      </mc:AlternateContent>
    </p:spTree>
    <p:extLst>
      <p:ext uri="{BB962C8B-B14F-4D97-AF65-F5344CB8AC3E}">
        <p14:creationId xmlns:p14="http://schemas.microsoft.com/office/powerpoint/2010/main" val="752450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76248" y="2549951"/>
            <a:ext cx="7830029" cy="12954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Rectangle 14"/>
          <p:cNvSpPr/>
          <p:nvPr/>
        </p:nvSpPr>
        <p:spPr>
          <a:xfrm>
            <a:off x="1847849" y="4953000"/>
            <a:ext cx="5391151" cy="12954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itle 1"/>
          <p:cNvSpPr>
            <a:spLocks noGrp="1"/>
          </p:cNvSpPr>
          <p:nvPr>
            <p:ph type="title"/>
          </p:nvPr>
        </p:nvSpPr>
        <p:spPr>
          <a:xfrm>
            <a:off x="0" y="274638"/>
            <a:ext cx="8382000" cy="1143000"/>
          </a:xfrm>
          <a:solidFill>
            <a:schemeClr val="bg1">
              <a:lumMod val="75000"/>
            </a:schemeClr>
          </a:solidFill>
        </p:spPr>
        <p:txBody>
          <a:bodyPr/>
          <a:lstStyle/>
          <a:p>
            <a:pPr algn="l"/>
            <a:r>
              <a:rPr lang="en-US" b="1" dirty="0" smtClean="0"/>
              <a:t>	</a:t>
            </a:r>
            <a:r>
              <a:rPr lang="en-US" sz="3000" b="1" dirty="0" smtClean="0">
                <a:solidFill>
                  <a:srgbClr val="1155CC"/>
                </a:solidFill>
                <a:latin typeface="Bookman Old Style" panose="02050604050505020204" pitchFamily="18" charset="0"/>
              </a:rPr>
              <a:t>Fitness Function cont.</a:t>
            </a:r>
            <a:endParaRPr lang="en-NZ" sz="3000" b="1" dirty="0">
              <a:solidFill>
                <a:srgbClr val="1155CC"/>
              </a:solidFill>
              <a:latin typeface="Bookman Old Style" panose="02050604050505020204" pitchFamily="18" charset="0"/>
            </a:endParaRPr>
          </a:p>
        </p:txBody>
      </p:sp>
      <p:sp>
        <p:nvSpPr>
          <p:cNvPr id="4" name="Slide Number Placeholder 3"/>
          <p:cNvSpPr>
            <a:spLocks noGrp="1"/>
          </p:cNvSpPr>
          <p:nvPr>
            <p:ph type="sldNum" sz="quarter" idx="12"/>
          </p:nvPr>
        </p:nvSpPr>
        <p:spPr>
          <a:xfrm>
            <a:off x="8229600" y="6356350"/>
            <a:ext cx="457200" cy="365125"/>
          </a:xfrm>
        </p:spPr>
        <p:txBody>
          <a:bodyPr/>
          <a:lstStyle/>
          <a:p>
            <a:fld id="{B6F15528-21DE-4FAA-801E-634DDDAF4B2B}" type="slidenum">
              <a:rPr lang="en-US" smtClean="0"/>
              <a:pPr/>
              <a:t>8</a:t>
            </a:fld>
            <a:endParaRPr lang="en-US" dirty="0"/>
          </a:p>
        </p:txBody>
      </p:sp>
      <mc:AlternateContent xmlns:mc="http://schemas.openxmlformats.org/markup-compatibility/2006" xmlns:a14="http://schemas.microsoft.com/office/drawing/2010/main">
        <mc:Choice Requires="a14">
          <p:sp>
            <p:nvSpPr>
              <p:cNvPr id="26" name="TextBox 25"/>
              <p:cNvSpPr txBox="1"/>
              <p:nvPr/>
            </p:nvSpPr>
            <p:spPr>
              <a:xfrm>
                <a:off x="476249" y="2743200"/>
                <a:ext cx="7830029" cy="9089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𝑓𝑢𝑛𝑐</m:t>
                      </m:r>
                      <m:d>
                        <m:dPr>
                          <m:ctrlPr>
                            <a:rPr lang="en-US" b="0" i="1" smtClean="0">
                              <a:latin typeface="Cambria Math"/>
                            </a:rPr>
                          </m:ctrlPr>
                        </m:dPr>
                        <m:e>
                          <m:r>
                            <a:rPr lang="en-US" b="0" i="1" smtClean="0">
                              <a:latin typeface="Cambria Math"/>
                            </a:rPr>
                            <m:t>𝑖</m:t>
                          </m:r>
                        </m:e>
                      </m:d>
                      <m:r>
                        <a:rPr lang="en-NZ" i="1" smtClean="0">
                          <a:latin typeface="Cambria Math"/>
                        </a:rPr>
                        <m:t>=</m:t>
                      </m:r>
                      <m:r>
                        <a:rPr lang="en-US" b="0" i="0" smtClean="0">
                          <a:latin typeface="Cambria Math"/>
                        </a:rPr>
                        <m:t>−1+</m:t>
                      </m:r>
                      <m:f>
                        <m:fPr>
                          <m:ctrlPr>
                            <a:rPr lang="en-US" b="0" i="1" smtClean="0">
                              <a:latin typeface="Cambria Math"/>
                            </a:rPr>
                          </m:ctrlPr>
                        </m:fPr>
                        <m:num>
                          <m:sSub>
                            <m:sSubPr>
                              <m:ctrlPr>
                                <a:rPr lang="en-US" b="0" i="1" smtClean="0">
                                  <a:latin typeface="Cambria Math"/>
                                </a:rPr>
                              </m:ctrlPr>
                            </m:sSubPr>
                            <m:e>
                              <m:r>
                                <a:rPr lang="en-US" b="0" i="1" smtClean="0">
                                  <a:latin typeface="Cambria Math"/>
                                </a:rPr>
                                <m:t>𝑤</m:t>
                              </m:r>
                            </m:e>
                            <m:sub>
                              <m:r>
                                <a:rPr lang="en-US" b="0" i="1" smtClean="0">
                                  <a:latin typeface="Cambria Math"/>
                                </a:rPr>
                                <m:t>5</m:t>
                              </m:r>
                            </m:sub>
                          </m:sSub>
                          <m:d>
                            <m:dPr>
                              <m:ctrlPr>
                                <a:rPr lang="en-US" b="0" i="1" smtClean="0">
                                  <a:latin typeface="Cambria Math"/>
                                </a:rPr>
                              </m:ctrlPr>
                            </m:dPr>
                            <m:e>
                              <m:f>
                                <m:fPr>
                                  <m:ctrlPr>
                                    <a:rPr lang="en-US" b="0" i="1" smtClean="0">
                                      <a:latin typeface="Cambria Math"/>
                                    </a:rPr>
                                  </m:ctrlPr>
                                </m:fPr>
                                <m:num>
                                  <m:r>
                                    <a:rPr lang="en-US" b="0" i="1" smtClean="0">
                                      <a:latin typeface="Cambria Math"/>
                                    </a:rPr>
                                    <m:t>|</m:t>
                                  </m:r>
                                  <m:sSub>
                                    <m:sSubPr>
                                      <m:ctrlPr>
                                        <a:rPr lang="en-US" b="0" i="1" smtClean="0">
                                          <a:latin typeface="Cambria Math"/>
                                        </a:rPr>
                                      </m:ctrlPr>
                                    </m:sSubPr>
                                    <m:e>
                                      <m:r>
                                        <a:rPr lang="en-US" b="0" i="1" smtClean="0">
                                          <a:latin typeface="Cambria Math"/>
                                        </a:rPr>
                                        <m:t>𝑖𝑛</m:t>
                                      </m:r>
                                    </m:e>
                                    <m:sub>
                                      <m:r>
                                        <a:rPr lang="en-US" b="0" i="1" smtClean="0">
                                          <a:latin typeface="Cambria Math"/>
                                        </a:rPr>
                                        <m:t>𝑖</m:t>
                                      </m:r>
                                    </m:sub>
                                  </m:sSub>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𝑖𝑛</m:t>
                                      </m:r>
                                    </m:e>
                                    <m:sub>
                                      <m:r>
                                        <a:rPr lang="en-US" b="0" i="1" smtClean="0">
                                          <a:latin typeface="Cambria Math"/>
                                          <a:ea typeface="Cambria Math"/>
                                        </a:rPr>
                                        <m:t>𝑟𝑒𝑞</m:t>
                                      </m:r>
                                    </m:sub>
                                  </m:sSub>
                                  <m:r>
                                    <a:rPr lang="en-US" b="0" i="1" smtClean="0">
                                      <a:latin typeface="Cambria Math"/>
                                    </a:rPr>
                                    <m:t>|</m:t>
                                  </m:r>
                                </m:num>
                                <m:den>
                                  <m:r>
                                    <a:rPr lang="en-US" b="0" i="1" smtClean="0">
                                      <a:latin typeface="Cambria Math"/>
                                    </a:rPr>
                                    <m:t>|</m:t>
                                  </m:r>
                                  <m:sSub>
                                    <m:sSubPr>
                                      <m:ctrlPr>
                                        <a:rPr lang="en-US" b="0" i="1" smtClean="0">
                                          <a:latin typeface="Cambria Math"/>
                                        </a:rPr>
                                      </m:ctrlPr>
                                    </m:sSubPr>
                                    <m:e>
                                      <m:r>
                                        <a:rPr lang="en-US" b="0" i="1" smtClean="0">
                                          <a:latin typeface="Cambria Math"/>
                                        </a:rPr>
                                        <m:t>𝑖𝑛</m:t>
                                      </m:r>
                                    </m:e>
                                    <m:sub>
                                      <m:r>
                                        <a:rPr lang="en-US" b="0" i="1" smtClean="0">
                                          <a:latin typeface="Cambria Math"/>
                                        </a:rPr>
                                        <m:t>𝑟𝑒𝑞</m:t>
                                      </m:r>
                                    </m:sub>
                                  </m:sSub>
                                  <m:r>
                                    <a:rPr lang="en-US" b="0" i="1" smtClean="0">
                                      <a:latin typeface="Cambria Math"/>
                                    </a:rPr>
                                    <m:t>|</m:t>
                                  </m:r>
                                </m:den>
                              </m:f>
                            </m:e>
                          </m:d>
                          <m:r>
                            <a:rPr lang="en-US" b="0" i="1" smtClean="0">
                              <a:latin typeface="Cambria Math"/>
                            </a:rPr>
                            <m:t>+</m:t>
                          </m:r>
                          <m:sSub>
                            <m:sSubPr>
                              <m:ctrlPr>
                                <a:rPr lang="en-US" b="0" i="1" smtClean="0">
                                  <a:latin typeface="Cambria Math"/>
                                </a:rPr>
                              </m:ctrlPr>
                            </m:sSubPr>
                            <m:e>
                              <m:r>
                                <a:rPr lang="en-US" b="0" i="1" smtClean="0">
                                  <a:latin typeface="Cambria Math"/>
                                </a:rPr>
                                <m:t>𝑤</m:t>
                              </m:r>
                            </m:e>
                            <m:sub>
                              <m:r>
                                <a:rPr lang="en-US" b="0" i="1" smtClean="0">
                                  <a:latin typeface="Cambria Math"/>
                                </a:rPr>
                                <m:t>6</m:t>
                              </m:r>
                            </m:sub>
                          </m:sSub>
                          <m:d>
                            <m:dPr>
                              <m:ctrlPr>
                                <a:rPr lang="en-US" b="0" i="1" smtClean="0">
                                  <a:latin typeface="Cambria Math"/>
                                </a:rPr>
                              </m:ctrlPr>
                            </m:dPr>
                            <m:e>
                              <m:f>
                                <m:fPr>
                                  <m:ctrlPr>
                                    <a:rPr lang="en-US" b="0" i="1" smtClean="0">
                                      <a:latin typeface="Cambria Math"/>
                                    </a:rPr>
                                  </m:ctrlPr>
                                </m:fPr>
                                <m:num>
                                  <m:r>
                                    <a:rPr lang="en-US" b="0" i="1" smtClean="0">
                                      <a:latin typeface="Cambria Math"/>
                                    </a:rPr>
                                    <m:t>|</m:t>
                                  </m:r>
                                  <m:sSub>
                                    <m:sSubPr>
                                      <m:ctrlPr>
                                        <a:rPr lang="en-US" b="0" i="1" smtClean="0">
                                          <a:latin typeface="Cambria Math"/>
                                        </a:rPr>
                                      </m:ctrlPr>
                                    </m:sSubPr>
                                    <m:e>
                                      <m:r>
                                        <a:rPr lang="en-US" b="0" i="1" smtClean="0">
                                          <a:latin typeface="Cambria Math"/>
                                        </a:rPr>
                                        <m:t>𝑜𝑢𝑡</m:t>
                                      </m:r>
                                    </m:e>
                                    <m:sub>
                                      <m:r>
                                        <a:rPr lang="en-US" b="0" i="1" smtClean="0">
                                          <a:latin typeface="Cambria Math"/>
                                        </a:rPr>
                                        <m:t>𝑖</m:t>
                                      </m:r>
                                    </m:sub>
                                  </m:sSub>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𝑜𝑢𝑡</m:t>
                                      </m:r>
                                    </m:e>
                                    <m:sub>
                                      <m:r>
                                        <a:rPr lang="en-US" b="0" i="1" smtClean="0">
                                          <a:latin typeface="Cambria Math"/>
                                          <a:ea typeface="Cambria Math"/>
                                        </a:rPr>
                                        <m:t>𝑟𝑒𝑞</m:t>
                                      </m:r>
                                    </m:sub>
                                  </m:sSub>
                                  <m:r>
                                    <a:rPr lang="en-US" b="0" i="1" smtClean="0">
                                      <a:latin typeface="Cambria Math"/>
                                    </a:rPr>
                                    <m:t>|</m:t>
                                  </m:r>
                                </m:num>
                                <m:den>
                                  <m:r>
                                    <a:rPr lang="en-US" b="0" i="1" smtClean="0">
                                      <a:latin typeface="Cambria Math"/>
                                    </a:rPr>
                                    <m:t>|</m:t>
                                  </m:r>
                                  <m:sSub>
                                    <m:sSubPr>
                                      <m:ctrlPr>
                                        <a:rPr lang="en-US" b="0" i="1" smtClean="0">
                                          <a:latin typeface="Cambria Math"/>
                                        </a:rPr>
                                      </m:ctrlPr>
                                    </m:sSubPr>
                                    <m:e>
                                      <m:r>
                                        <a:rPr lang="en-US" b="0" i="1" smtClean="0">
                                          <a:latin typeface="Cambria Math"/>
                                        </a:rPr>
                                        <m:t>𝑜𝑢𝑡</m:t>
                                      </m:r>
                                    </m:e>
                                    <m:sub>
                                      <m:r>
                                        <a:rPr lang="en-US" b="0" i="1" smtClean="0">
                                          <a:latin typeface="Cambria Math"/>
                                        </a:rPr>
                                        <m:t>𝑟𝑒𝑞</m:t>
                                      </m:r>
                                    </m:sub>
                                  </m:sSub>
                                  <m:r>
                                    <a:rPr lang="en-US" b="0" i="1" smtClean="0">
                                      <a:latin typeface="Cambria Math"/>
                                    </a:rPr>
                                    <m:t>|</m:t>
                                  </m:r>
                                </m:den>
                              </m:f>
                            </m:e>
                          </m:d>
                          <m:r>
                            <a:rPr lang="en-US" b="0" i="1" smtClean="0">
                              <a:latin typeface="Cambria Math"/>
                            </a:rPr>
                            <m:t>+</m:t>
                          </m:r>
                          <m:r>
                            <a:rPr lang="en-US" b="0" i="1" smtClean="0">
                              <a:latin typeface="Cambria Math"/>
                            </a:rPr>
                            <m:t>𝑡𝑟𝑒𝑒𝑆𝑐𝑜𝑟𝑒</m:t>
                          </m:r>
                          <m:r>
                            <a:rPr lang="en-US" b="0" i="1" smtClean="0">
                              <a:latin typeface="Cambria Math"/>
                            </a:rPr>
                            <m:t>(</m:t>
                          </m:r>
                          <m:r>
                            <a:rPr lang="en-US" b="0" i="1" smtClean="0">
                              <a:latin typeface="Cambria Math"/>
                            </a:rPr>
                            <m:t>𝑟𝑜𝑜𝑡</m:t>
                          </m:r>
                          <m:r>
                            <a:rPr lang="en-US" b="0" i="1" smtClean="0">
                              <a:latin typeface="Cambria Math"/>
                            </a:rPr>
                            <m:t>)</m:t>
                          </m:r>
                        </m:num>
                        <m:den>
                          <m:r>
                            <a:rPr lang="en-US" b="0" i="1" smtClean="0">
                              <a:latin typeface="Cambria Math"/>
                            </a:rPr>
                            <m:t>2</m:t>
                          </m:r>
                        </m:den>
                      </m:f>
                    </m:oMath>
                  </m:oMathPara>
                </a14:m>
                <a:endParaRPr lang="en-NZ" dirty="0"/>
              </a:p>
            </p:txBody>
          </p:sp>
        </mc:Choice>
        <mc:Fallback xmlns="">
          <p:sp>
            <p:nvSpPr>
              <p:cNvPr id="26" name="TextBox 25"/>
              <p:cNvSpPr txBox="1">
                <a:spLocks noRot="1" noChangeAspect="1" noMove="1" noResize="1" noEditPoints="1" noAdjustHandles="1" noChangeArrowheads="1" noChangeShapeType="1" noTextEdit="1"/>
              </p:cNvSpPr>
              <p:nvPr/>
            </p:nvSpPr>
            <p:spPr>
              <a:xfrm>
                <a:off x="476249" y="2743200"/>
                <a:ext cx="7830029" cy="908903"/>
              </a:xfrm>
              <a:prstGeom prst="rect">
                <a:avLst/>
              </a:prstGeom>
              <a:blipFill rotWithShape="1">
                <a:blip r:embed="rId3"/>
                <a:stretch>
                  <a:fillRect/>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828800" y="5109716"/>
                <a:ext cx="5410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𝑞𝑢𝑎𝑙𝑖𝑡𝑦</m:t>
                      </m:r>
                      <m:d>
                        <m:dPr>
                          <m:ctrlPr>
                            <a:rPr lang="en-US" b="0" i="1" smtClean="0">
                              <a:latin typeface="Cambria Math"/>
                            </a:rPr>
                          </m:ctrlPr>
                        </m:dPr>
                        <m:e>
                          <m:r>
                            <a:rPr lang="en-US" b="0" i="1" smtClean="0">
                              <a:latin typeface="Cambria Math"/>
                            </a:rPr>
                            <m:t>𝑖</m:t>
                          </m:r>
                        </m:e>
                      </m:d>
                      <m:r>
                        <a:rPr lang="en-NZ" i="1" smtClean="0">
                          <a:latin typeface="Cambria Math"/>
                        </a:rPr>
                        <m:t>=</m:t>
                      </m:r>
                      <m:sSub>
                        <m:sSubPr>
                          <m:ctrlPr>
                            <a:rPr lang="en-US" i="1">
                              <a:latin typeface="Cambria Math"/>
                            </a:rPr>
                          </m:ctrlPr>
                        </m:sSubPr>
                        <m:e>
                          <m:r>
                            <a:rPr lang="en-US" i="1">
                              <a:latin typeface="Cambria Math"/>
                            </a:rPr>
                            <m:t>𝑤</m:t>
                          </m:r>
                        </m:e>
                        <m:sub>
                          <m:r>
                            <a:rPr lang="en-US" i="1">
                              <a:latin typeface="Cambria Math"/>
                            </a:rPr>
                            <m:t>1</m:t>
                          </m:r>
                        </m:sub>
                      </m:sSub>
                      <m:sSub>
                        <m:sSubPr>
                          <m:ctrlPr>
                            <a:rPr lang="en-US" i="1">
                              <a:latin typeface="Cambria Math"/>
                            </a:rPr>
                          </m:ctrlPr>
                        </m:sSubPr>
                        <m:e>
                          <m:r>
                            <a:rPr lang="en-US" i="1">
                              <a:latin typeface="Cambria Math"/>
                            </a:rPr>
                            <m:t>𝐴</m:t>
                          </m:r>
                        </m:e>
                        <m:sub>
                          <m:r>
                            <a:rPr lang="en-US" i="1">
                              <a:latin typeface="Cambria Math"/>
                            </a:rPr>
                            <m:t>𝑖</m:t>
                          </m:r>
                        </m:sub>
                      </m:sSub>
                      <m:r>
                        <a:rPr lang="en-US" i="1">
                          <a:latin typeface="Cambria Math"/>
                        </a:rPr>
                        <m:t>+</m:t>
                      </m:r>
                      <m:sSub>
                        <m:sSubPr>
                          <m:ctrlPr>
                            <a:rPr lang="en-US" i="1">
                              <a:latin typeface="Cambria Math"/>
                            </a:rPr>
                          </m:ctrlPr>
                        </m:sSubPr>
                        <m:e>
                          <m:r>
                            <a:rPr lang="en-US" i="1">
                              <a:latin typeface="Cambria Math"/>
                            </a:rPr>
                            <m:t>𝑤</m:t>
                          </m:r>
                        </m:e>
                        <m:sub>
                          <m:r>
                            <a:rPr lang="en-US" i="1">
                              <a:latin typeface="Cambria Math"/>
                            </a:rPr>
                            <m:t>2</m:t>
                          </m:r>
                        </m:sub>
                      </m:sSub>
                      <m:sSub>
                        <m:sSubPr>
                          <m:ctrlPr>
                            <a:rPr lang="en-US" i="1">
                              <a:latin typeface="Cambria Math"/>
                            </a:rPr>
                          </m:ctrlPr>
                        </m:sSubPr>
                        <m:e>
                          <m:r>
                            <a:rPr lang="en-US" i="1">
                              <a:latin typeface="Cambria Math"/>
                            </a:rPr>
                            <m:t>𝑅</m:t>
                          </m:r>
                        </m:e>
                        <m:sub>
                          <m:r>
                            <a:rPr lang="en-US" i="1">
                              <a:latin typeface="Cambria Math"/>
                            </a:rPr>
                            <m:t>𝑖</m:t>
                          </m:r>
                        </m:sub>
                      </m:sSub>
                      <m:r>
                        <a:rPr lang="en-US" i="1">
                          <a:latin typeface="Cambria Math"/>
                        </a:rPr>
                        <m:t>+</m:t>
                      </m:r>
                      <m:sSub>
                        <m:sSubPr>
                          <m:ctrlPr>
                            <a:rPr lang="en-US" i="1">
                              <a:latin typeface="Cambria Math"/>
                            </a:rPr>
                          </m:ctrlPr>
                        </m:sSubPr>
                        <m:e>
                          <m:r>
                            <a:rPr lang="en-US" i="1">
                              <a:latin typeface="Cambria Math"/>
                            </a:rPr>
                            <m:t>𝑤</m:t>
                          </m:r>
                        </m:e>
                        <m:sub>
                          <m:r>
                            <a:rPr lang="en-US" i="1">
                              <a:latin typeface="Cambria Math"/>
                            </a:rPr>
                            <m:t>3</m:t>
                          </m:r>
                        </m:sub>
                      </m:sSub>
                      <m:d>
                        <m:dPr>
                          <m:ctrlPr>
                            <a:rPr lang="en-US" i="1">
                              <a:latin typeface="Cambria Math"/>
                            </a:rPr>
                          </m:ctrlPr>
                        </m:dPr>
                        <m:e>
                          <m:r>
                            <a:rPr lang="en-US" i="1">
                              <a:latin typeface="Cambria Math"/>
                            </a:rPr>
                            <m:t>1−</m:t>
                          </m:r>
                          <m:sSub>
                            <m:sSubPr>
                              <m:ctrlPr>
                                <a:rPr lang="en-US" i="1">
                                  <a:latin typeface="Cambria Math"/>
                                </a:rPr>
                              </m:ctrlPr>
                            </m:sSubPr>
                            <m:e>
                              <m:r>
                                <a:rPr lang="en-US" i="1">
                                  <a:latin typeface="Cambria Math"/>
                                </a:rPr>
                                <m:t>𝑇</m:t>
                              </m:r>
                            </m:e>
                            <m:sub>
                              <m:r>
                                <a:rPr lang="en-US" i="1">
                                  <a:latin typeface="Cambria Math"/>
                                </a:rPr>
                                <m:t>𝑖</m:t>
                              </m:r>
                            </m:sub>
                          </m:sSub>
                        </m:e>
                      </m:d>
                      <m:r>
                        <a:rPr lang="en-US" i="1">
                          <a:latin typeface="Cambria Math"/>
                        </a:rPr>
                        <m:t>+</m:t>
                      </m:r>
                      <m:sSub>
                        <m:sSubPr>
                          <m:ctrlPr>
                            <a:rPr lang="en-US" i="1">
                              <a:latin typeface="Cambria Math"/>
                            </a:rPr>
                          </m:ctrlPr>
                        </m:sSubPr>
                        <m:e>
                          <m:r>
                            <a:rPr lang="en-US" i="1">
                              <a:latin typeface="Cambria Math"/>
                            </a:rPr>
                            <m:t>𝑤</m:t>
                          </m:r>
                        </m:e>
                        <m:sub>
                          <m:r>
                            <a:rPr lang="en-US" i="1">
                              <a:latin typeface="Cambria Math"/>
                            </a:rPr>
                            <m:t>4</m:t>
                          </m:r>
                        </m:sub>
                      </m:sSub>
                      <m:r>
                        <a:rPr lang="en-US" i="1">
                          <a:latin typeface="Cambria Math"/>
                        </a:rPr>
                        <m:t>(1−</m:t>
                      </m:r>
                      <m:sSub>
                        <m:sSubPr>
                          <m:ctrlPr>
                            <a:rPr lang="en-US" i="1">
                              <a:latin typeface="Cambria Math"/>
                            </a:rPr>
                          </m:ctrlPr>
                        </m:sSubPr>
                        <m:e>
                          <m:r>
                            <a:rPr lang="en-US" i="1">
                              <a:latin typeface="Cambria Math"/>
                            </a:rPr>
                            <m:t>𝐶</m:t>
                          </m:r>
                        </m:e>
                        <m:sub>
                          <m:r>
                            <a:rPr lang="en-US" i="1">
                              <a:latin typeface="Cambria Math"/>
                            </a:rPr>
                            <m:t>𝑖</m:t>
                          </m:r>
                        </m:sub>
                      </m:sSub>
                      <m:r>
                        <a:rPr lang="en-US" i="1">
                          <a:latin typeface="Cambria Math"/>
                        </a:rPr>
                        <m:t>)</m:t>
                      </m:r>
                    </m:oMath>
                  </m:oMathPara>
                </a14:m>
                <a:endParaRPr lang="en-NZ" dirty="0"/>
              </a:p>
            </p:txBody>
          </p:sp>
        </mc:Choice>
        <mc:Fallback xmlns="">
          <p:sp>
            <p:nvSpPr>
              <p:cNvPr id="27" name="TextBox 26"/>
              <p:cNvSpPr txBox="1">
                <a:spLocks noRot="1" noChangeAspect="1" noMove="1" noResize="1" noEditPoints="1" noAdjustHandles="1" noChangeArrowheads="1" noChangeShapeType="1" noTextEdit="1"/>
              </p:cNvSpPr>
              <p:nvPr/>
            </p:nvSpPr>
            <p:spPr>
              <a:xfrm>
                <a:off x="1828800" y="5109716"/>
                <a:ext cx="5410200" cy="369332"/>
              </a:xfrm>
              <a:prstGeom prst="rect">
                <a:avLst/>
              </a:prstGeom>
              <a:blipFill rotWithShape="1">
                <a:blip r:embed="rId4"/>
                <a:stretch>
                  <a:fillRect b="-11475"/>
                </a:stretch>
              </a:blipFill>
            </p:spPr>
            <p:txBody>
              <a:bodyPr/>
              <a:lstStyle/>
              <a:p>
                <a:r>
                  <a:rPr lang="en-NZ">
                    <a:noFill/>
                  </a:rPr>
                  <a:t> </a:t>
                </a:r>
              </a:p>
            </p:txBody>
          </p:sp>
        </mc:Fallback>
      </mc:AlternateContent>
      <p:sp>
        <p:nvSpPr>
          <p:cNvPr id="3" name="Rectangle 2"/>
          <p:cNvSpPr/>
          <p:nvPr/>
        </p:nvSpPr>
        <p:spPr>
          <a:xfrm>
            <a:off x="457199" y="1976735"/>
            <a:ext cx="3570587" cy="461665"/>
          </a:xfrm>
          <a:prstGeom prst="rect">
            <a:avLst/>
          </a:prstGeom>
        </p:spPr>
        <p:txBody>
          <a:bodyPr wrap="square">
            <a:spAutoFit/>
          </a:bodyPr>
          <a:lstStyle/>
          <a:p>
            <a:r>
              <a:rPr lang="en-US" sz="2400" b="1" dirty="0" smtClean="0"/>
              <a:t>Functional correctness:</a:t>
            </a:r>
            <a:endParaRPr lang="en-US" sz="2400" dirty="0"/>
          </a:p>
        </p:txBody>
      </p:sp>
      <p:sp>
        <p:nvSpPr>
          <p:cNvPr id="9" name="Rectangle 8"/>
          <p:cNvSpPr/>
          <p:nvPr/>
        </p:nvSpPr>
        <p:spPr>
          <a:xfrm>
            <a:off x="457199" y="4343400"/>
            <a:ext cx="2286002" cy="461665"/>
          </a:xfrm>
          <a:prstGeom prst="rect">
            <a:avLst/>
          </a:prstGeom>
        </p:spPr>
        <p:txBody>
          <a:bodyPr wrap="square">
            <a:spAutoFit/>
          </a:bodyPr>
          <a:lstStyle/>
          <a:p>
            <a:r>
              <a:rPr lang="en-US" sz="2400" b="1" dirty="0" err="1" smtClean="0"/>
              <a:t>QoS</a:t>
            </a:r>
            <a:r>
              <a:rPr lang="en-US" sz="2400" b="1" dirty="0" smtClean="0"/>
              <a:t> measures:</a:t>
            </a:r>
            <a:endParaRPr lang="en-US" sz="2400" dirty="0"/>
          </a:p>
        </p:txBody>
      </p:sp>
      <mc:AlternateContent xmlns:mc="http://schemas.openxmlformats.org/markup-compatibility/2006" xmlns:a14="http://schemas.microsoft.com/office/drawing/2010/main">
        <mc:Choice Requires="a14">
          <p:sp>
            <p:nvSpPr>
              <p:cNvPr id="10" name="Rectangle 9"/>
              <p:cNvSpPr/>
              <p:nvPr/>
            </p:nvSpPr>
            <p:spPr>
              <a:xfrm>
                <a:off x="2743200" y="5638800"/>
                <a:ext cx="2362200" cy="400110"/>
              </a:xfrm>
              <a:prstGeom prst="rect">
                <a:avLst/>
              </a:prstGeom>
            </p:spPr>
            <p:txBody>
              <a:bodyPr wrap="square">
                <a:spAutoFit/>
              </a:bodyPr>
              <a:lstStyle/>
              <a:p>
                <a:r>
                  <a:rPr lang="en-US" sz="2000" dirty="0"/>
                  <a:t>w</a:t>
                </a:r>
                <a:r>
                  <a:rPr lang="en-US" sz="2000" dirty="0" smtClean="0"/>
                  <a:t>here   </a:t>
                </a:r>
                <a14:m>
                  <m:oMath xmlns:m="http://schemas.openxmlformats.org/officeDocument/2006/math">
                    <m:nary>
                      <m:naryPr>
                        <m:chr m:val="∑"/>
                        <m:limLoc m:val="subSup"/>
                        <m:ctrlPr>
                          <a:rPr lang="en-US" i="1">
                            <a:latin typeface="Cambria Math"/>
                          </a:rPr>
                        </m:ctrlPr>
                      </m:naryPr>
                      <m:sub>
                        <m:r>
                          <m:rPr>
                            <m:brk m:alnAt="25"/>
                          </m:rPr>
                          <a:rPr lang="en-US" i="1">
                            <a:latin typeface="Cambria Math"/>
                          </a:rPr>
                          <m:t>𝑖</m:t>
                        </m:r>
                        <m:r>
                          <a:rPr lang="en-US" i="1">
                            <a:latin typeface="Cambria Math"/>
                          </a:rPr>
                          <m:t>=1</m:t>
                        </m:r>
                      </m:sub>
                      <m:sup>
                        <m:r>
                          <a:rPr lang="en-US" i="1">
                            <a:latin typeface="Cambria Math"/>
                          </a:rPr>
                          <m:t>4</m:t>
                        </m:r>
                      </m:sup>
                      <m:e>
                        <m:sSub>
                          <m:sSubPr>
                            <m:ctrlPr>
                              <a:rPr lang="en-US" i="1">
                                <a:latin typeface="Cambria Math"/>
                              </a:rPr>
                            </m:ctrlPr>
                          </m:sSubPr>
                          <m:e>
                            <m:r>
                              <a:rPr lang="en-US" i="1">
                                <a:latin typeface="Cambria Math"/>
                              </a:rPr>
                              <m:t>𝑤</m:t>
                            </m:r>
                          </m:e>
                          <m:sub>
                            <m:r>
                              <a:rPr lang="en-US" i="1">
                                <a:latin typeface="Cambria Math"/>
                              </a:rPr>
                              <m:t>𝑖</m:t>
                            </m:r>
                          </m:sub>
                        </m:sSub>
                        <m:r>
                          <a:rPr lang="en-US" i="1" smtClean="0">
                            <a:latin typeface="Cambria Math"/>
                          </a:rPr>
                          <m:t>=</m:t>
                        </m:r>
                        <m:r>
                          <a:rPr lang="en-US" i="1">
                            <a:latin typeface="Cambria Math"/>
                          </a:rPr>
                          <m:t>1</m:t>
                        </m:r>
                      </m:e>
                    </m:nary>
                  </m:oMath>
                </a14:m>
                <a:endParaRPr lang="en-NZ" dirty="0"/>
              </a:p>
            </p:txBody>
          </p:sp>
        </mc:Choice>
        <mc:Fallback xmlns="">
          <p:sp>
            <p:nvSpPr>
              <p:cNvPr id="10" name="Rectangle 9"/>
              <p:cNvSpPr>
                <a:spLocks noRot="1" noChangeAspect="1" noMove="1" noResize="1" noEditPoints="1" noAdjustHandles="1" noChangeArrowheads="1" noChangeShapeType="1" noTextEdit="1"/>
              </p:cNvSpPr>
              <p:nvPr/>
            </p:nvSpPr>
            <p:spPr>
              <a:xfrm>
                <a:off x="2743200" y="5638800"/>
                <a:ext cx="2362200" cy="400110"/>
              </a:xfrm>
              <a:prstGeom prst="rect">
                <a:avLst/>
              </a:prstGeom>
              <a:blipFill rotWithShape="1">
                <a:blip r:embed="rId5"/>
                <a:stretch>
                  <a:fillRect l="-2577" t="-104545" b="-168182"/>
                </a:stretch>
              </a:blipFill>
            </p:spPr>
            <p:txBody>
              <a:bodyPr/>
              <a:lstStyle/>
              <a:p>
                <a:r>
                  <a:rPr lang="en-NZ">
                    <a:noFill/>
                  </a:rPr>
                  <a:t> </a:t>
                </a:r>
              </a:p>
            </p:txBody>
          </p:sp>
        </mc:Fallback>
      </mc:AlternateContent>
    </p:spTree>
    <p:extLst>
      <p:ext uri="{BB962C8B-B14F-4D97-AF65-F5344CB8AC3E}">
        <p14:creationId xmlns:p14="http://schemas.microsoft.com/office/powerpoint/2010/main" val="643057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4686</TotalTime>
  <Words>3037</Words>
  <Application>Microsoft Office PowerPoint</Application>
  <PresentationFormat>On-screen Show (4:3)</PresentationFormat>
  <Paragraphs>456</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 GP Approach to Quality-Aware Web Service Composition and Selection</vt:lpstr>
      <vt:lpstr> Web Services</vt:lpstr>
      <vt:lpstr> Quality of Service (QoS)</vt:lpstr>
      <vt:lpstr> Composition Challenges</vt:lpstr>
      <vt:lpstr> Composition Techniques</vt:lpstr>
      <vt:lpstr> Goal</vt:lpstr>
      <vt:lpstr> Proposed GP Approach</vt:lpstr>
      <vt:lpstr> Fitness Function</vt:lpstr>
      <vt:lpstr> Fitness Function cont.</vt:lpstr>
      <vt:lpstr> Experiments</vt:lpstr>
      <vt:lpstr> Results</vt:lpstr>
      <vt:lpstr> Further Investigation</vt:lpstr>
      <vt:lpstr> Improved Results</vt:lpstr>
      <vt:lpstr> Conclusions</vt:lpstr>
      <vt:lpstr> Thank you!</vt:lpstr>
      <vt:lpstr> Experiment Settings</vt:lpstr>
      <vt:lpstr> Fitness Function Issue</vt:lpstr>
      <vt:lpstr> New Fitness Function</vt:lpstr>
      <vt:lpstr> Further Investigation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GP Approach to QoS-Aware Web Service Composition and Selection</dc:title>
  <dc:creator>Alexandre Sawczuk Da Silva</dc:creator>
  <cp:lastModifiedBy>ECS</cp:lastModifiedBy>
  <cp:revision>242</cp:revision>
  <cp:lastPrinted>2014-12-07T21:29:47Z</cp:lastPrinted>
  <dcterms:created xsi:type="dcterms:W3CDTF">2006-08-16T00:00:00Z</dcterms:created>
  <dcterms:modified xsi:type="dcterms:W3CDTF">2014-12-12T01:51:05Z</dcterms:modified>
</cp:coreProperties>
</file>