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22" r:id="rId2"/>
    <p:sldId id="270" r:id="rId3"/>
    <p:sldId id="310" r:id="rId4"/>
    <p:sldId id="299" r:id="rId5"/>
    <p:sldId id="298" r:id="rId6"/>
    <p:sldId id="324" r:id="rId7"/>
    <p:sldId id="325" r:id="rId8"/>
    <p:sldId id="326" r:id="rId9"/>
    <p:sldId id="281" r:id="rId10"/>
    <p:sldId id="327" r:id="rId11"/>
    <p:sldId id="304" r:id="rId12"/>
    <p:sldId id="328" r:id="rId13"/>
    <p:sldId id="302" r:id="rId14"/>
    <p:sldId id="309" r:id="rId15"/>
    <p:sldId id="307" r:id="rId16"/>
    <p:sldId id="323" r:id="rId17"/>
    <p:sldId id="30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EF4"/>
    <a:srgbClr val="6C9AC3"/>
    <a:srgbClr val="80BE63"/>
    <a:srgbClr val="E28F41"/>
    <a:srgbClr val="4747FF"/>
    <a:srgbClr val="4F4FFF"/>
    <a:srgbClr val="6666FF"/>
    <a:srgbClr val="A19D9D"/>
    <a:srgbClr val="8D8787"/>
    <a:srgbClr val="5F5F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51552" autoAdjust="0"/>
  </p:normalViewPr>
  <p:slideViewPr>
    <p:cSldViewPr snapToGrid="0" showGuides="1">
      <p:cViewPr varScale="1">
        <p:scale>
          <a:sx n="34" d="100"/>
          <a:sy n="34" d="100"/>
        </p:scale>
        <p:origin x="1820" y="44"/>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teachablemachine.withgoogle.co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Layers can be fully connected or partially connected.  In a fully connected layer  - the Keras API calls these </a:t>
            </a:r>
            <a:r>
              <a:rPr lang="en-US" sz="1200" b="1" i="0" kern="1200" dirty="0">
                <a:solidFill>
                  <a:schemeClr val="tx1"/>
                </a:solidFill>
                <a:effectLst/>
                <a:latin typeface="+mn-lt"/>
                <a:ea typeface="+mn-ea"/>
                <a:cs typeface="+mn-cs"/>
              </a:rPr>
              <a:t>dense layers</a:t>
            </a:r>
            <a:r>
              <a:rPr lang="en-US" sz="1200" b="0" i="0" kern="1200" dirty="0">
                <a:solidFill>
                  <a:schemeClr val="tx1"/>
                </a:solidFill>
                <a:effectLst/>
                <a:latin typeface="+mn-lt"/>
                <a:ea typeface="+mn-ea"/>
                <a:cs typeface="+mn-cs"/>
              </a:rPr>
              <a:t> – every neuron in the layer receives an input from every neuron in the previous layer.  That is not the case in a </a:t>
            </a:r>
            <a:r>
              <a:rPr lang="en-US" sz="1200" b="1" i="0" kern="1200" dirty="0">
                <a:solidFill>
                  <a:schemeClr val="tx1"/>
                </a:solidFill>
                <a:effectLst/>
                <a:latin typeface="+mn-lt"/>
                <a:ea typeface="+mn-ea"/>
                <a:cs typeface="+mn-cs"/>
              </a:rPr>
              <a:t>partially connected </a:t>
            </a:r>
            <a:r>
              <a:rPr lang="en-US" sz="1200" b="0" i="0" kern="1200" dirty="0">
                <a:solidFill>
                  <a:schemeClr val="tx1"/>
                </a:solidFill>
                <a:effectLst/>
                <a:latin typeface="+mn-lt"/>
                <a:ea typeface="+mn-ea"/>
                <a:cs typeface="+mn-cs"/>
              </a:rPr>
              <a:t>network where some of the network connections are dropped.  Interestingly, model training with partially connected layers is often faster and more effective.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4136970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Alright – let’s put everything we’ve discussed so far into a single image / example.  </a:t>
            </a:r>
          </a:p>
          <a:p>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u="none" dirty="0">
                <a:solidFill>
                  <a:srgbClr val="3C3C3B"/>
                </a:solidFill>
                <a:effectLst/>
                <a:latin typeface="+mn-lt"/>
              </a:rPr>
              <a:t>Pictured here is a complete, albeit small, neural network.  As such, it consists of an </a:t>
            </a:r>
            <a:r>
              <a:rPr lang="en-US" b="1" i="0" u="none" dirty="0">
                <a:solidFill>
                  <a:srgbClr val="3C3C3B"/>
                </a:solidFill>
                <a:effectLst/>
                <a:latin typeface="+mn-lt"/>
              </a:rPr>
              <a:t>input layer</a:t>
            </a:r>
            <a:r>
              <a:rPr lang="en-US" b="0" i="0" u="none" dirty="0">
                <a:solidFill>
                  <a:srgbClr val="3C3C3B"/>
                </a:solidFill>
                <a:effectLst/>
                <a:latin typeface="+mn-lt"/>
              </a:rPr>
              <a:t>, a single </a:t>
            </a:r>
            <a:r>
              <a:rPr lang="en-US" b="1" i="0" u="none" dirty="0">
                <a:solidFill>
                  <a:srgbClr val="3C3C3B"/>
                </a:solidFill>
                <a:effectLst/>
                <a:latin typeface="+mn-lt"/>
              </a:rPr>
              <a:t>hidden layer</a:t>
            </a:r>
            <a:r>
              <a:rPr lang="en-US" b="0" i="0" u="none" dirty="0">
                <a:solidFill>
                  <a:srgbClr val="3C3C3B"/>
                </a:solidFill>
                <a:effectLst/>
                <a:latin typeface="+mn-lt"/>
              </a:rPr>
              <a:t>, and an </a:t>
            </a:r>
            <a:r>
              <a:rPr lang="en-US" b="1" i="0" u="none" dirty="0">
                <a:solidFill>
                  <a:srgbClr val="3C3C3B"/>
                </a:solidFill>
                <a:effectLst/>
                <a:latin typeface="+mn-lt"/>
              </a:rPr>
              <a:t>output layer</a:t>
            </a:r>
            <a:r>
              <a:rPr lang="en-US" b="0" i="0" u="none" dirty="0">
                <a:solidFill>
                  <a:srgbClr val="3C3C3B"/>
                </a:solidFill>
                <a:effectLst/>
                <a:latin typeface="+mn-lt"/>
              </a:rPr>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u="none" dirty="0">
                <a:solidFill>
                  <a:srgbClr val="3C3C3B"/>
                </a:solidFill>
                <a:effectLst/>
                <a:latin typeface="+mn-lt"/>
              </a:rPr>
              <a:t>Let’s click on the G node and see what’s inside it.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Input </a:t>
            </a:r>
            <a:r>
              <a:rPr lang="en-US" b="1" i="0" u="none" dirty="0">
                <a:solidFill>
                  <a:srgbClr val="3C3C3B"/>
                </a:solidFill>
                <a:effectLst/>
                <a:latin typeface="+mn-lt"/>
              </a:rPr>
              <a:t>features</a:t>
            </a:r>
            <a:r>
              <a:rPr lang="en-US" b="0" i="0" u="none" dirty="0">
                <a:solidFill>
                  <a:srgbClr val="3C3C3B"/>
                </a:solidFill>
                <a:effectLst/>
                <a:latin typeface="+mn-lt"/>
              </a:rPr>
              <a:t> are fed to the input layer, one feature per node.  </a:t>
            </a:r>
            <a:r>
              <a:rPr lang="en-US" b="0" i="0" dirty="0">
                <a:solidFill>
                  <a:srgbClr val="3C3C3B"/>
                </a:solidFill>
                <a:effectLst/>
                <a:latin typeface="+mn-lt"/>
              </a:rPr>
              <a:t>And depending on the size of the input example, the number of input nodes varies. The input data can be structured data (such as a CSV file) or unstructured data, such as an image.  Feature engineering, as it’s called, is an important component of any deep learning project.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During </a:t>
            </a:r>
            <a:r>
              <a:rPr lang="en-US" b="1" i="0" dirty="0">
                <a:solidFill>
                  <a:srgbClr val="3C3C3B"/>
                </a:solidFill>
                <a:effectLst/>
                <a:latin typeface="+mn-lt"/>
              </a:rPr>
              <a:t>forward propagation</a:t>
            </a:r>
            <a:r>
              <a:rPr lang="en-US" b="0" i="0" dirty="0">
                <a:solidFill>
                  <a:srgbClr val="3C3C3B"/>
                </a:solidFill>
                <a:effectLst/>
                <a:latin typeface="+mn-lt"/>
              </a:rPr>
              <a:t>, the flow of numbers is from left to right.  That flow is reversed in </a:t>
            </a:r>
            <a:r>
              <a:rPr lang="en-US" b="1" i="0" dirty="0">
                <a:solidFill>
                  <a:srgbClr val="3C3C3B"/>
                </a:solidFill>
                <a:effectLst/>
                <a:latin typeface="+mn-lt"/>
              </a:rPr>
              <a:t>back propagation</a:t>
            </a:r>
            <a:r>
              <a:rPr lang="en-US" b="0" i="0" dirty="0">
                <a:solidFill>
                  <a:srgbClr val="3C3C3B"/>
                </a:solidFill>
                <a:effectLst/>
                <a:latin typeface="+mn-lt"/>
              </a:rPr>
              <a:t>, to be discussed in our next presentation.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We now label each of our weights.  During forward propagation, the output from each node is multiplied by its corresponding weight before becoming input to the downstream node.  So, for example, the output from (G) is multiplied by weight Wgf1 before becoming input to node (F).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A </a:t>
            </a:r>
            <a:r>
              <a:rPr lang="en-US" b="1" i="0" dirty="0">
                <a:solidFill>
                  <a:srgbClr val="3C3C3B"/>
                </a:solidFill>
                <a:effectLst/>
                <a:latin typeface="+mn-lt"/>
              </a:rPr>
              <a:t>bias node </a:t>
            </a:r>
            <a:r>
              <a:rPr lang="en-US" b="0" i="0" dirty="0">
                <a:solidFill>
                  <a:srgbClr val="3C3C3B"/>
                </a:solidFill>
                <a:effectLst/>
                <a:latin typeface="+mn-lt"/>
              </a:rPr>
              <a:t>is typically associated with each layer – the function of bias nodes will be discussed in just a few minutes.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In this example, the network’s output is passed from node (F) to an error function which calculates the network’s </a:t>
            </a:r>
            <a:r>
              <a:rPr lang="en-US" b="1" i="0" dirty="0">
                <a:solidFill>
                  <a:srgbClr val="3C3C3B"/>
                </a:solidFill>
                <a:effectLst/>
                <a:latin typeface="+mn-lt"/>
              </a:rPr>
              <a:t>total error</a:t>
            </a:r>
            <a:r>
              <a:rPr lang="en-US" b="0" i="0" dirty="0">
                <a:solidFill>
                  <a:srgbClr val="3C3C3B"/>
                </a:solidFill>
                <a:effectLst/>
                <a:latin typeface="+mn-lt"/>
              </a:rPr>
              <a:t>, the difference between </a:t>
            </a:r>
            <a:r>
              <a:rPr lang="en-US" b="1" i="0" dirty="0">
                <a:solidFill>
                  <a:srgbClr val="3C3C3B"/>
                </a:solidFill>
                <a:effectLst/>
                <a:latin typeface="+mn-lt"/>
              </a:rPr>
              <a:t>ground truth </a:t>
            </a:r>
            <a:r>
              <a:rPr lang="en-US" b="0" i="0" dirty="0">
                <a:solidFill>
                  <a:srgbClr val="3C3C3B"/>
                </a:solidFill>
                <a:effectLst/>
                <a:latin typeface="+mn-lt"/>
              </a:rPr>
              <a:t>(labelled y) and the output.  A more complete explanation of the error function will be discussed in our next workshop when we explain the </a:t>
            </a:r>
            <a:r>
              <a:rPr lang="en-US" b="1" i="0" dirty="0">
                <a:solidFill>
                  <a:srgbClr val="3C3C3B"/>
                </a:solidFill>
                <a:effectLst/>
                <a:latin typeface="+mn-lt"/>
              </a:rPr>
              <a:t>back propagation / gradient descent </a:t>
            </a:r>
            <a:r>
              <a:rPr lang="en-US" b="0" i="0" dirty="0">
                <a:solidFill>
                  <a:srgbClr val="3C3C3B"/>
                </a:solidFill>
                <a:effectLst/>
                <a:latin typeface="+mn-lt"/>
              </a:rPr>
              <a:t>process.</a:t>
            </a:r>
            <a:endParaRPr lang="en-US" b="1"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1"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3C3C3B"/>
              </a:solidFill>
              <a:effectLst/>
              <a:latin typeface="+mn-lt"/>
            </a:endParaRPr>
          </a:p>
          <a:p>
            <a:endParaRPr lang="en-US" b="0" i="0" u="none" dirty="0">
              <a:solidFill>
                <a:srgbClr val="3C3C3B"/>
              </a:solidFill>
              <a:effectLst/>
              <a:latin typeface="+mn-lt"/>
            </a:endParaRPr>
          </a:p>
          <a:p>
            <a:endParaRPr lang="en-US" b="0" i="0" u="none" dirty="0">
              <a:solidFill>
                <a:srgbClr val="3C3C3B"/>
              </a:solidFill>
              <a:effectLst/>
              <a:latin typeface="+mn-lt"/>
            </a:endParaRPr>
          </a:p>
          <a:p>
            <a:endParaRPr lang="en-US" b="0" i="0" u="none"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19363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And finally, let’s simulate the forward propagation process with another simple example.  Here we feed an image to a small neural network, and it outputs the probability that the image is a chicken.  Again, this network consists of an </a:t>
            </a:r>
            <a:r>
              <a:rPr lang="en-US" b="1" i="0" u="none" dirty="0">
                <a:solidFill>
                  <a:srgbClr val="3C3C3B"/>
                </a:solidFill>
                <a:effectLst/>
                <a:latin typeface="+mn-lt"/>
              </a:rPr>
              <a:t>input layer</a:t>
            </a:r>
            <a:r>
              <a:rPr lang="en-US" b="0" i="0" u="none" dirty="0">
                <a:solidFill>
                  <a:srgbClr val="3C3C3B"/>
                </a:solidFill>
                <a:effectLst/>
                <a:latin typeface="+mn-lt"/>
              </a:rPr>
              <a:t>, a single </a:t>
            </a:r>
            <a:r>
              <a:rPr lang="en-US" b="1" i="0" u="none" dirty="0">
                <a:solidFill>
                  <a:srgbClr val="3C3C3B"/>
                </a:solidFill>
                <a:effectLst/>
                <a:latin typeface="+mn-lt"/>
              </a:rPr>
              <a:t>hidden layer</a:t>
            </a:r>
            <a:r>
              <a:rPr lang="en-US" b="0" i="0" u="none" dirty="0">
                <a:solidFill>
                  <a:srgbClr val="3C3C3B"/>
                </a:solidFill>
                <a:effectLst/>
                <a:latin typeface="+mn-lt"/>
              </a:rPr>
              <a:t>, and an </a:t>
            </a:r>
            <a:r>
              <a:rPr lang="en-US" b="1" i="0" u="none" dirty="0">
                <a:solidFill>
                  <a:srgbClr val="3C3C3B"/>
                </a:solidFill>
                <a:effectLst/>
                <a:latin typeface="+mn-lt"/>
              </a:rPr>
              <a:t>output layer</a:t>
            </a:r>
            <a:r>
              <a:rPr lang="en-US" b="0" i="0" u="none" dirty="0">
                <a:solidFill>
                  <a:srgbClr val="3C3C3B"/>
                </a:solidFill>
                <a:effectLst/>
                <a:latin typeface="+mn-lt"/>
              </a:rPr>
              <a:t>.  </a:t>
            </a:r>
            <a:endParaRPr lang="en-US" b="0" i="0" dirty="0">
              <a:solidFill>
                <a:srgbClr val="3C3C3B"/>
              </a:solidFill>
              <a:effectLst/>
              <a:latin typeface="+mn-lt"/>
            </a:endParaRPr>
          </a:p>
          <a:p>
            <a:endParaRPr lang="en-US" b="0" i="0" dirty="0">
              <a:solidFill>
                <a:srgbClr val="3C3C3B"/>
              </a:solidFill>
              <a:effectLst/>
              <a:latin typeface="+mn-lt"/>
            </a:endParaRPr>
          </a:p>
          <a:p>
            <a:pPr marL="228600" indent="-228600">
              <a:buAutoNum type="arabicPeriod"/>
            </a:pPr>
            <a:r>
              <a:rPr lang="en-US" b="0" i="0" dirty="0">
                <a:solidFill>
                  <a:srgbClr val="3C3C3B"/>
                </a:solidFill>
                <a:effectLst/>
                <a:latin typeface="+mn-lt"/>
              </a:rPr>
              <a:t>Each example of input data is fed to the input layer.  In this example, a greyscale image of a chicken 8 pixels by 8 pixels has been converted into a vector of 64 numbers, each one representing the intensity of the color at that point.  These </a:t>
            </a:r>
            <a:r>
              <a:rPr lang="en-US" b="1" i="0" u="none" dirty="0">
                <a:solidFill>
                  <a:srgbClr val="3C3C3B"/>
                </a:solidFill>
                <a:effectLst/>
                <a:latin typeface="+mn-lt"/>
              </a:rPr>
              <a:t>features</a:t>
            </a:r>
            <a:r>
              <a:rPr lang="en-US" b="0" i="0" u="none" dirty="0">
                <a:solidFill>
                  <a:srgbClr val="3C3C3B"/>
                </a:solidFill>
                <a:effectLst/>
                <a:latin typeface="+mn-lt"/>
              </a:rPr>
              <a:t> are then fed to the input layer, one feature per node.  In this case, X sub 2 is the second value in the vector.</a:t>
            </a:r>
          </a:p>
          <a:p>
            <a:pPr marL="228600" indent="-228600">
              <a:buAutoNum type="arabicPeriod"/>
            </a:pPr>
            <a:r>
              <a:rPr lang="en-US" b="0" i="0" u="none" dirty="0">
                <a:solidFill>
                  <a:srgbClr val="3C3C3B"/>
                </a:solidFill>
                <a:effectLst/>
                <a:latin typeface="+mn-lt"/>
              </a:rPr>
              <a:t>The value in X sub 2 is then multiplied by weight Wxf2.</a:t>
            </a:r>
          </a:p>
          <a:p>
            <a:pPr marL="228600" indent="-228600">
              <a:buAutoNum type="arabicPeriod"/>
            </a:pPr>
            <a:r>
              <a:rPr lang="en-US" b="0" i="0" u="none" dirty="0">
                <a:solidFill>
                  <a:srgbClr val="3C3C3B"/>
                </a:solidFill>
                <a:effectLst/>
                <a:latin typeface="+mn-lt"/>
              </a:rPr>
              <a:t>At node F, the net input function sums up all incoming values and passes that value to its activation function which then calculates the output value.</a:t>
            </a:r>
          </a:p>
          <a:p>
            <a:pPr marL="228600" indent="-228600">
              <a:buAutoNum type="arabicPeriod"/>
            </a:pPr>
            <a:r>
              <a:rPr lang="en-US" b="0" i="0" u="none" dirty="0">
                <a:solidFill>
                  <a:srgbClr val="3C3C3B"/>
                </a:solidFill>
                <a:effectLst/>
                <a:latin typeface="+mn-lt"/>
              </a:rPr>
              <a:t>The output value from node F is then multiplied by weight Wfg1.</a:t>
            </a:r>
          </a:p>
          <a:p>
            <a:pPr marL="228600" indent="-228600">
              <a:buAutoNum type="arabicPeriod"/>
            </a:pPr>
            <a:r>
              <a:rPr lang="en-US" b="0" i="0" u="none" dirty="0">
                <a:solidFill>
                  <a:srgbClr val="3C3C3B"/>
                </a:solidFill>
                <a:effectLst/>
                <a:latin typeface="+mn-lt"/>
              </a:rPr>
              <a:t>At node G, the net input function sums up all incoming values and passes that value to its activation function.  Because node G is the only node in the output layer, its output is the probability P() that the input image is a chicken.  That value is then passed to the loss function which compares it to the label and calculates a loss score (E).  The optimizer then takes that loss score and uses that to adjust the weights in the backpropagation phase – this is where the network “learns.” </a:t>
            </a:r>
          </a:p>
          <a:p>
            <a:endParaRPr lang="en-US" b="0" i="0" u="none"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Before we end this mini-lecture, we still have a mystery to clear up.  Why does our network contain bias nodes?  What’s their purpose?  Let’s answer that question…</a:t>
            </a:r>
          </a:p>
          <a:p>
            <a:endParaRPr lang="en-US" b="0" i="0" u="none" dirty="0">
              <a:solidFill>
                <a:srgbClr val="3C3C3B"/>
              </a:solidFill>
              <a:effectLst/>
              <a:latin typeface="+mn-lt"/>
            </a:endParaRPr>
          </a:p>
          <a:p>
            <a:r>
              <a:rPr lang="en-US" b="0" i="0" u="none" dirty="0">
                <a:solidFill>
                  <a:srgbClr val="3C3C3B"/>
                </a:solidFill>
                <a:effectLst/>
                <a:latin typeface="+mn-lt"/>
              </a:rPr>
              <a:t>====</a:t>
            </a:r>
          </a:p>
          <a:p>
            <a:endParaRPr lang="en-US" b="0" i="0" u="none" dirty="0">
              <a:solidFill>
                <a:srgbClr val="3C3C3B"/>
              </a:solidFill>
              <a:effectLst/>
              <a:latin typeface="+mn-lt"/>
            </a:endParaRPr>
          </a:p>
          <a:p>
            <a:r>
              <a:rPr lang="en-US" b="0" i="0" dirty="0">
                <a:solidFill>
                  <a:srgbClr val="3C3C3B"/>
                </a:solidFill>
                <a:effectLst/>
                <a:latin typeface="+mn-lt"/>
              </a:rPr>
              <a:t>We note that the input layer is fully connected to the hidden layer, consisting of two nodes.  And as you can see, each weight on the connecting lines is labelled.  During forward propagation, the output from each node is multiplied by the weights before becoming input to the downstream node.  The numbers flow from left to right.  However, the flow is reversed during </a:t>
            </a:r>
            <a:r>
              <a:rPr lang="en-US" b="1" i="0" dirty="0">
                <a:solidFill>
                  <a:srgbClr val="3C3C3B"/>
                </a:solidFill>
                <a:effectLst/>
                <a:latin typeface="+mn-lt"/>
              </a:rPr>
              <a:t>backpropagation,</a:t>
            </a:r>
            <a:r>
              <a:rPr lang="en-US" b="0" i="0" dirty="0">
                <a:solidFill>
                  <a:srgbClr val="3C3C3B"/>
                </a:solidFill>
                <a:effectLst/>
                <a:latin typeface="+mn-lt"/>
              </a:rPr>
              <a:t> and this is where the neural network ‘learns.’   The backpropagation process is fully described in our next presentation, including the loss function, total error, and optimizer.</a:t>
            </a:r>
          </a:p>
          <a:p>
            <a:endParaRPr lang="en-US" b="0" i="0" dirty="0">
              <a:solidFill>
                <a:srgbClr val="3C3C3B"/>
              </a:solidFill>
              <a:effectLst/>
              <a:latin typeface="+mn-lt"/>
            </a:endParaRPr>
          </a:p>
          <a:p>
            <a:endParaRPr lang="en-US" b="0" i="0" dirty="0">
              <a:solidFill>
                <a:srgbClr val="3C3C3B"/>
              </a:solidFill>
              <a:effectLst/>
              <a:latin typeface="Lato"/>
            </a:endParaRPr>
          </a:p>
          <a:p>
            <a:endParaRPr lang="en-US" b="0" i="0" dirty="0">
              <a:solidFill>
                <a:srgbClr val="3C3C3B"/>
              </a:solidFill>
              <a:effectLst/>
              <a:latin typeface="Lato"/>
            </a:endParaRPr>
          </a:p>
          <a:p>
            <a:endParaRPr lang="en-US" b="0" i="0" dirty="0">
              <a:solidFill>
                <a:srgbClr val="3C3C3B"/>
              </a:solidFill>
              <a:effectLst/>
              <a:latin typeface="Lato"/>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299567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now justify and explain the existence of the bias nodes.  Technically, bias provides every node in a neural network with a trainable constant value (1 or -1).  But why do we need them?  Well – on a practical level – input from the bias node enables an activation function to be shifted to the left or right.  As shown here, the output from what appears to be a sigmoid function can be shifted left (position A) or right (position C).  The ability to shift like this can be an important and critical factor in network training.  Bias enhances the learning process.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31634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55 of the textbook.  For additional information, please watch the exercise 2.01 orientation video.</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401395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435178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Link: </a:t>
            </a:r>
            <a:r>
              <a:rPr lang="en-US" sz="1200" dirty="0">
                <a:solidFill>
                  <a:schemeClr val="tx1">
                    <a:lumMod val="65000"/>
                    <a:lumOff val="35000"/>
                  </a:schemeClr>
                </a:solidFill>
                <a:latin typeface="+mj-lt"/>
                <a:ea typeface="Verdana" panose="020B0604030504040204" pitchFamily="34" charset="0"/>
                <a:hlinkClick r:id="rId3"/>
              </a:rPr>
              <a:t>https://teachablemachine.withgoogle.com</a:t>
            </a:r>
            <a:r>
              <a:rPr lang="en-US" sz="1200" dirty="0">
                <a:solidFill>
                  <a:schemeClr val="tx1">
                    <a:lumMod val="65000"/>
                    <a:lumOff val="35000"/>
                  </a:schemeClr>
                </a:solidFill>
                <a:latin typeface="+mj-lt"/>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Link: https://developers.google.com/machine-learning/glossary#e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mj-lt"/>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mj-lt"/>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404376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presented in an earlier slide, each node or neuron in a network is </a:t>
            </a:r>
            <a:r>
              <a:rPr lang="en-US" sz="1200" b="1" i="0" kern="1200" dirty="0">
                <a:solidFill>
                  <a:schemeClr val="tx1"/>
                </a:solidFill>
                <a:effectLst/>
                <a:latin typeface="+mn-lt"/>
                <a:ea typeface="+mn-ea"/>
                <a:cs typeface="+mn-cs"/>
              </a:rPr>
              <a:t>activated </a:t>
            </a:r>
            <a:r>
              <a:rPr lang="en-US" sz="1200" b="0" i="0" kern="1200" dirty="0">
                <a:solidFill>
                  <a:schemeClr val="tx1"/>
                </a:solidFill>
                <a:effectLst/>
                <a:latin typeface="+mn-lt"/>
                <a:ea typeface="+mn-ea"/>
                <a:cs typeface="+mn-cs"/>
              </a:rPr>
              <a:t>in a two-step process.  First, the net input function sums up the incoming input, consisting of numbers.  Here the plus sign indicates that operation, though an upper-case Sigma (Greek letter) is frequently used in the literature.  And second, </a:t>
            </a:r>
            <a:r>
              <a:rPr lang="en-US" sz="1200" b="0" i="0" kern="1200" dirty="0">
                <a:solidFill>
                  <a:srgbClr val="3C3C3B"/>
                </a:solidFill>
                <a:effectLst/>
                <a:latin typeface="Lato"/>
                <a:ea typeface="+mn-ea"/>
                <a:cs typeface="+mn-cs"/>
              </a:rPr>
              <a:t>the</a:t>
            </a:r>
            <a:r>
              <a:rPr lang="en-US" b="0" i="0" dirty="0">
                <a:solidFill>
                  <a:srgbClr val="3C3C3B"/>
                </a:solidFill>
                <a:effectLst/>
                <a:latin typeface="Lato"/>
              </a:rPr>
              <a:t> net input function is tightly coupled to its corresponding activation function which, in turn, produces the node’s output.  Keep in mind that an activation function can output a positive or negative number, or even zero.</a:t>
            </a:r>
            <a:endParaRPr lang="en-US" sz="1200" b="1" i="0" kern="1200" dirty="0">
              <a:solidFill>
                <a:schemeClr val="tx1"/>
              </a:solidFill>
              <a:effectLst/>
              <a:latin typeface="+mn-lt"/>
              <a:ea typeface="+mn-ea"/>
              <a:cs typeface="+mn-cs"/>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253710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Let’s begin with a little background…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history of neural networks began in 1943, with the publication of a paper by McCulloch and Pitts.  In this article, they presented an extremely simple abstraction of a neuron’s basic functions.  They also described how multiple instances of this object could be connected into a network.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B49"/>
                </a:solidFill>
                <a:effectLst/>
                <a:latin typeface="+mn-lt"/>
              </a:rPr>
              <a:t>In 1957 Frank Rosenblatt proposed the </a:t>
            </a:r>
            <a:r>
              <a:rPr lang="en-US" b="0" i="1" dirty="0">
                <a:solidFill>
                  <a:srgbClr val="3D3B49"/>
                </a:solidFill>
                <a:effectLst/>
                <a:latin typeface="+mn-lt"/>
              </a:rPr>
              <a:t>perceptron</a:t>
            </a:r>
            <a:r>
              <a:rPr lang="en-US" b="0" i="0" dirty="0">
                <a:solidFill>
                  <a:srgbClr val="3D3B49"/>
                </a:solidFill>
                <a:effectLst/>
                <a:latin typeface="+mn-lt"/>
              </a:rPr>
              <a:t> as a simplified mathematical model of a neuron (Rosenblatt 1962).  And the following year (1958), a perceptron-based computer was built at Cornell University.  It was the size of a refrigerator and called the Mark I Perceptron (Wikipedia 2020c). The device was built to process and classify simple images.  Its grid of 400 photocells could digitize an image at a resolution of 20 by 20 pixels.  Enthusiasm for the perceptron, however, was short lived.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D3B4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B49"/>
                </a:solidFill>
                <a:effectLst/>
                <a:latin typeface="+mn-lt"/>
              </a:rPr>
              <a:t>In 1969, Marvin Minsky and Seymour Papert wrote a book in which they argued that Rosenblatt’s perceptron technique was severely limited.  Soon, a popular consensus formed that neural networks were a dead end.  Enthusiasm, interest, and funding all dried up.  The first </a:t>
            </a:r>
            <a:r>
              <a:rPr lang="en-US" b="1" i="0" dirty="0">
                <a:solidFill>
                  <a:srgbClr val="3D3B49"/>
                </a:solidFill>
                <a:effectLst/>
                <a:latin typeface="+mn-lt"/>
              </a:rPr>
              <a:t>AI Winter </a:t>
            </a:r>
            <a:r>
              <a:rPr lang="en-US" b="0" i="0" dirty="0">
                <a:solidFill>
                  <a:srgbClr val="3D3B49"/>
                </a:solidFill>
                <a:effectLst/>
                <a:latin typeface="+mn-lt"/>
              </a:rPr>
              <a:t>had begun.   However, all that changed about 10 years ago.  Big data combined with powerful hardware made it possible to create complex neural networks, capable of doing interesting things. </a:t>
            </a:r>
            <a:endParaRPr lang="en-US" sz="1200" b="0" i="0" kern="1200" dirty="0">
              <a:solidFill>
                <a:srgbClr val="3D3B49"/>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rgbClr val="3D3B49"/>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n-lt"/>
                <a:ea typeface="Verdana" panose="020B0604030504040204" pitchFamily="34" charset="0"/>
              </a:rPr>
              <a:t>Source: Glassner, A. (2021). </a:t>
            </a:r>
            <a:r>
              <a:rPr lang="en-US" sz="1200" i="1" dirty="0">
                <a:solidFill>
                  <a:schemeClr val="tx1">
                    <a:lumMod val="65000"/>
                    <a:lumOff val="35000"/>
                  </a:schemeClr>
                </a:solidFill>
                <a:latin typeface="+mn-lt"/>
                <a:ea typeface="Verdana" panose="020B0604030504040204" pitchFamily="34" charset="0"/>
              </a:rPr>
              <a:t>Deep learning: A visual approach</a:t>
            </a:r>
            <a:r>
              <a:rPr lang="en-US" sz="1200" dirty="0">
                <a:solidFill>
                  <a:schemeClr val="tx1">
                    <a:lumMod val="65000"/>
                    <a:lumOff val="35000"/>
                  </a:schemeClr>
                </a:solidFill>
                <a:latin typeface="+mn-lt"/>
                <a:ea typeface="Verdana" panose="020B0604030504040204" pitchFamily="34" charset="0"/>
              </a:rPr>
              <a:t>. San Francisco, CA</a:t>
            </a:r>
            <a:r>
              <a:rPr lang="en-US" sz="1200" b="0" i="0" dirty="0">
                <a:solidFill>
                  <a:schemeClr val="tx1">
                    <a:lumMod val="65000"/>
                    <a:lumOff val="35000"/>
                  </a:schemeClr>
                </a:solidFill>
                <a:effectLst/>
                <a:latin typeface="+mn-lt"/>
                <a:ea typeface="Verdana" panose="020B0604030504040204" pitchFamily="34" charset="0"/>
              </a:rPr>
              <a:t>: No Starch Press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750075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Rosenblatt’s perceptron was inspired by the anatomy and workings of the human neuron.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shown here, a neuron is comprised of Dendrites, a cell body (labeled here as the Soma), and an Axon with multiple branches, tipped with Axon terminals.  The Axon terminals, in turn, connect to Dendrites from other neurons.  Hence, the flow of electrical impulses is from Dendrite to Soma to Axon and then to Axon terminal.  And finally, the strength of the electrical impulse sent to the Axon depends on the combined strength of impulses coming into the Soma. As we will soon see, neural networks work the same way.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524546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process of creating an artificial neuron begins by diagramming basic operations.  First, we’ll use the term </a:t>
            </a:r>
            <a:r>
              <a:rPr lang="en-US" sz="1200" b="1" i="0" kern="1200" dirty="0">
                <a:solidFill>
                  <a:schemeClr val="tx1"/>
                </a:solidFill>
                <a:effectLst/>
                <a:latin typeface="+mn-lt"/>
                <a:ea typeface="+mn-ea"/>
                <a:cs typeface="+mn-cs"/>
              </a:rPr>
              <a:t>node or neuron</a:t>
            </a:r>
            <a:r>
              <a:rPr lang="en-US" sz="1200" b="0" i="0" kern="1200" dirty="0">
                <a:solidFill>
                  <a:schemeClr val="tx1"/>
                </a:solidFill>
                <a:effectLst/>
                <a:latin typeface="+mn-lt"/>
                <a:ea typeface="+mn-ea"/>
                <a:cs typeface="+mn-cs"/>
              </a:rPr>
              <a:t> – instead of Soma or cell body – to denote a centralized location which collects incoming signals and then outputs a value.  Second, let’s label each of our </a:t>
            </a:r>
            <a:r>
              <a:rPr lang="en-US" sz="1200" b="1" i="0" kern="1200" dirty="0">
                <a:solidFill>
                  <a:schemeClr val="tx1"/>
                </a:solidFill>
                <a:effectLst/>
                <a:latin typeface="+mn-lt"/>
                <a:ea typeface="+mn-ea"/>
                <a:cs typeface="+mn-cs"/>
              </a:rPr>
              <a:t>inputs </a:t>
            </a:r>
            <a:r>
              <a:rPr lang="en-US" sz="1200" b="0" i="0" kern="1200" dirty="0">
                <a:solidFill>
                  <a:schemeClr val="tx1"/>
                </a:solidFill>
                <a:effectLst/>
                <a:latin typeface="+mn-lt"/>
                <a:ea typeface="+mn-ea"/>
                <a:cs typeface="+mn-cs"/>
              </a:rPr>
              <a:t>as I1, I2, I3, and I4.  In this case, the arrows indicate signal direction, with four coming into the Node and one leaving as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Now, let’s take another step towards a computational abstraction.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75745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biological underpinnings have now disappeared, though we still see our 4 inputs on the left, with the addition of a bias value.  Each input value is multiplied by its associated weight before it is fed into the net input function.  And from there, the net input function sends its output to an activation function.   Together, the net input and activation functions comprise the cell body, a single node or neuron.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Also note: the number of inputs coming into a node is not limited to four.  We can have as many as we like.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466216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Like real neurons, artificial neurons can be wired up into networks, where each input comes from the output of another neuron. When we connect neurons together into networks, we draw lines to connect one neuron’s output to one or more other neurons’ inputs, as shown here.  The goal of a network like the one pictured here is to produce one or more values as outputs. </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858731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Even though we don’t usually draw the weights, it’s sometimes useful to refer to individual weights by name. A common convention used to identify specific weights is illustrated here.  Here we see six nodes or neurons.  For convenience, we’ve labeled each with a letter.  Each weight corresponds to how the output of one specific neuron is changed on its way to another specific neuron, shown as lines. To name a weight, we combine the name of the output neuron with the input neuron. For example, the weight that multiplies the output of A before it’s used by D is called AD.</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4228448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Of the many possible ways to organize neurons in a network, placing them in a series of layers has proven to be both flexible and extremely powerful. Typically, neurons within a layer aren’t connected to one another. Their inputs come from the previous layer, and their outputs go to the next layer. In fact, the phrase deep learning comes from this structure.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729228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Consider a layered cake.  If we lay the cake on its side, with many layers side-by-side, we say the network is </a:t>
            </a:r>
            <a:r>
              <a:rPr lang="en-US" sz="1200" b="0" i="0" u="sng" kern="1200" dirty="0">
                <a:solidFill>
                  <a:schemeClr val="tx1"/>
                </a:solidFill>
                <a:effectLst/>
                <a:latin typeface="+mn-lt"/>
                <a:ea typeface="+mn-ea"/>
                <a:cs typeface="+mn-cs"/>
              </a:rPr>
              <a:t>wide</a:t>
            </a:r>
            <a:r>
              <a:rPr lang="en-US" sz="1200" b="0" i="0" kern="1200" dirty="0">
                <a:solidFill>
                  <a:schemeClr val="tx1"/>
                </a:solidFill>
                <a:effectLst/>
                <a:latin typeface="+mn-lt"/>
                <a:ea typeface="+mn-ea"/>
                <a:cs typeface="+mn-cs"/>
              </a:rPr>
              <a:t>.  But if we stand the cake up and look at it from above, we say it is </a:t>
            </a:r>
            <a:r>
              <a:rPr lang="en-US" sz="1200" b="0" i="0" u="sng" kern="1200" dirty="0">
                <a:solidFill>
                  <a:schemeClr val="tx1"/>
                </a:solidFill>
                <a:effectLst/>
                <a:latin typeface="+mn-lt"/>
                <a:ea typeface="+mn-ea"/>
                <a:cs typeface="+mn-cs"/>
              </a:rPr>
              <a:t>deep</a:t>
            </a:r>
            <a:r>
              <a:rPr lang="en-US" sz="1200" b="0" i="0" kern="1200" dirty="0">
                <a:solidFill>
                  <a:schemeClr val="tx1"/>
                </a:solidFill>
                <a:effectLst/>
                <a:latin typeface="+mn-lt"/>
                <a:ea typeface="+mn-ea"/>
                <a:cs typeface="+mn-cs"/>
              </a:rPr>
              <a:t>.  And that’s what </a:t>
            </a:r>
            <a:r>
              <a:rPr lang="en-US" sz="1200" b="1" i="0" kern="1200" dirty="0">
                <a:solidFill>
                  <a:schemeClr val="tx1"/>
                </a:solidFill>
                <a:effectLst/>
                <a:latin typeface="+mn-lt"/>
                <a:ea typeface="+mn-ea"/>
                <a:cs typeface="+mn-cs"/>
              </a:rPr>
              <a:t>deep learning </a:t>
            </a:r>
            <a:r>
              <a:rPr lang="en-US" sz="1200" b="0" i="0" kern="1200" dirty="0">
                <a:solidFill>
                  <a:schemeClr val="tx1"/>
                </a:solidFill>
                <a:effectLst/>
                <a:latin typeface="+mn-lt"/>
                <a:ea typeface="+mn-ea"/>
                <a:cs typeface="+mn-cs"/>
              </a:rPr>
              <a:t>means: a network composed of a series of layers – often drawn vertically.</a:t>
            </a:r>
          </a:p>
          <a:p>
            <a:pPr marL="0" indent="0">
              <a:buNone/>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658380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11/15/2022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11/15/2022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11/15/2022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11/15/2022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11/15/2022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11/15/2022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11/15/2022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11/15/2022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11/15/2022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11/15/2022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11/15/2022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11/15/2022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4.emf"/><Relationship Id="rId7" Type="http://schemas.openxmlformats.org/officeDocument/2006/relationships/package" Target="../embeddings/Microsoft_Visio_Drawing.vsdx"/><Relationship Id="rId12" Type="http://schemas.openxmlformats.org/officeDocument/2006/relationships/image" Target="../media/image22.png"/><Relationship Id="rId17" Type="http://schemas.openxmlformats.org/officeDocument/2006/relationships/image" Target="../media/image23.emf"/><Relationship Id="rId2" Type="http://schemas.openxmlformats.org/officeDocument/2006/relationships/notesSlide" Target="../notesSlides/notesSlide11.xml"/><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7.emf"/><Relationship Id="rId11" Type="http://schemas.openxmlformats.org/officeDocument/2006/relationships/image" Target="../media/image21.emf"/><Relationship Id="rId5" Type="http://schemas.openxmlformats.org/officeDocument/2006/relationships/image" Target="../media/image16.emf"/><Relationship Id="rId15" Type="http://schemas.openxmlformats.org/officeDocument/2006/relationships/slide" Target="slide17.xml"/><Relationship Id="rId10" Type="http://schemas.openxmlformats.org/officeDocument/2006/relationships/image" Target="../media/image20.emf"/><Relationship Id="rId4" Type="http://schemas.openxmlformats.org/officeDocument/2006/relationships/image" Target="../media/image15.emf"/><Relationship Id="rId9" Type="http://schemas.openxmlformats.org/officeDocument/2006/relationships/image" Target="../media/image19.emf"/></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Anatomy of a Neural Network</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C2C9EB-5233-41A5-B934-0CA3514C2BF6}"/>
              </a:ext>
            </a:extLst>
          </p:cNvPr>
          <p:cNvPicPr>
            <a:picLocks noChangeAspect="1"/>
          </p:cNvPicPr>
          <p:nvPr/>
        </p:nvPicPr>
        <p:blipFill>
          <a:blip r:embed="rId3"/>
          <a:stretch>
            <a:fillRect/>
          </a:stretch>
        </p:blipFill>
        <p:spPr>
          <a:xfrm>
            <a:off x="2279026" y="2405527"/>
            <a:ext cx="2543175" cy="2676525"/>
          </a:xfrm>
          <a:prstGeom prst="rect">
            <a:avLst/>
          </a:prstGeom>
        </p:spPr>
      </p:pic>
      <p:sp>
        <p:nvSpPr>
          <p:cNvPr id="13" name="TextBox 12">
            <a:extLst>
              <a:ext uri="{FF2B5EF4-FFF2-40B4-BE49-F238E27FC236}">
                <a16:creationId xmlns:a16="http://schemas.microsoft.com/office/drawing/2014/main" id="{DD34DF9A-124B-467D-9273-82F56149B705}"/>
              </a:ext>
            </a:extLst>
          </p:cNvPr>
          <p:cNvSpPr txBox="1"/>
          <p:nvPr/>
        </p:nvSpPr>
        <p:spPr>
          <a:xfrm>
            <a:off x="2400689" y="1288405"/>
            <a:ext cx="2472152" cy="523220"/>
          </a:xfrm>
          <a:prstGeom prst="rect">
            <a:avLst/>
          </a:prstGeom>
          <a:noFill/>
        </p:spPr>
        <p:txBody>
          <a:bodyPr wrap="none" rtlCol="0">
            <a:spAutoFit/>
          </a:bodyPr>
          <a:lstStyle/>
          <a:p>
            <a:r>
              <a:rPr lang="en-US" sz="2800" dirty="0">
                <a:latin typeface="Garamond" panose="02020404030301010803" pitchFamily="18" charset="0"/>
              </a:rPr>
              <a:t>Fully Connected</a:t>
            </a:r>
          </a:p>
        </p:txBody>
      </p:sp>
      <p:sp>
        <p:nvSpPr>
          <p:cNvPr id="14" name="TextBox 13">
            <a:extLst>
              <a:ext uri="{FF2B5EF4-FFF2-40B4-BE49-F238E27FC236}">
                <a16:creationId xmlns:a16="http://schemas.microsoft.com/office/drawing/2014/main" id="{CBC5B7BD-0B23-4FEB-820A-12087997A899}"/>
              </a:ext>
            </a:extLst>
          </p:cNvPr>
          <p:cNvSpPr txBox="1"/>
          <p:nvPr/>
        </p:nvSpPr>
        <p:spPr>
          <a:xfrm>
            <a:off x="7146486" y="1288404"/>
            <a:ext cx="2889894" cy="523220"/>
          </a:xfrm>
          <a:prstGeom prst="rect">
            <a:avLst/>
          </a:prstGeom>
          <a:noFill/>
        </p:spPr>
        <p:txBody>
          <a:bodyPr wrap="none" rtlCol="0">
            <a:spAutoFit/>
          </a:bodyPr>
          <a:lstStyle/>
          <a:p>
            <a:r>
              <a:rPr lang="en-US" sz="2800" dirty="0">
                <a:latin typeface="Garamond" panose="02020404030301010803" pitchFamily="18" charset="0"/>
              </a:rPr>
              <a:t>Partially Connected</a:t>
            </a:r>
          </a:p>
        </p:txBody>
      </p:sp>
      <p:pic>
        <p:nvPicPr>
          <p:cNvPr id="15" name="Picture 14">
            <a:extLst>
              <a:ext uri="{FF2B5EF4-FFF2-40B4-BE49-F238E27FC236}">
                <a16:creationId xmlns:a16="http://schemas.microsoft.com/office/drawing/2014/main" id="{AD52A652-B6B1-44E0-B87A-3600B5AE3B0D}"/>
              </a:ext>
            </a:extLst>
          </p:cNvPr>
          <p:cNvPicPr>
            <a:picLocks noChangeAspect="1"/>
          </p:cNvPicPr>
          <p:nvPr/>
        </p:nvPicPr>
        <p:blipFill>
          <a:blip r:embed="rId4"/>
          <a:stretch>
            <a:fillRect/>
          </a:stretch>
        </p:blipFill>
        <p:spPr>
          <a:xfrm>
            <a:off x="7238883" y="2255552"/>
            <a:ext cx="2705100" cy="2790825"/>
          </a:xfrm>
          <a:prstGeom prst="rect">
            <a:avLst/>
          </a:prstGeom>
        </p:spPr>
      </p:pic>
    </p:spTree>
    <p:extLst>
      <p:ext uri="{BB962C8B-B14F-4D97-AF65-F5344CB8AC3E}">
        <p14:creationId xmlns:p14="http://schemas.microsoft.com/office/powerpoint/2010/main" val="201400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12EF4E-9196-4CFD-B2F3-9A04C5BD5FCC}"/>
              </a:ext>
            </a:extLst>
          </p:cNvPr>
          <p:cNvPicPr>
            <a:picLocks noChangeAspect="1"/>
          </p:cNvPicPr>
          <p:nvPr/>
        </p:nvPicPr>
        <p:blipFill>
          <a:blip r:embed="rId3"/>
          <a:stretch>
            <a:fillRect/>
          </a:stretch>
        </p:blipFill>
        <p:spPr>
          <a:xfrm>
            <a:off x="2930221" y="1020992"/>
            <a:ext cx="4899369" cy="3961386"/>
          </a:xfrm>
          <a:prstGeom prst="rect">
            <a:avLst/>
          </a:prstGeom>
        </p:spPr>
      </p:pic>
      <p:pic>
        <p:nvPicPr>
          <p:cNvPr id="9" name="Picture 8">
            <a:extLst>
              <a:ext uri="{FF2B5EF4-FFF2-40B4-BE49-F238E27FC236}">
                <a16:creationId xmlns:a16="http://schemas.microsoft.com/office/drawing/2014/main" id="{4F252F29-B2DB-4E99-B149-8163F8DACB14}"/>
              </a:ext>
            </a:extLst>
          </p:cNvPr>
          <p:cNvPicPr>
            <a:picLocks noChangeAspect="1"/>
          </p:cNvPicPr>
          <p:nvPr/>
        </p:nvPicPr>
        <p:blipFill>
          <a:blip r:embed="rId4"/>
          <a:stretch>
            <a:fillRect/>
          </a:stretch>
        </p:blipFill>
        <p:spPr>
          <a:xfrm>
            <a:off x="1460235" y="2759456"/>
            <a:ext cx="1327230" cy="1834577"/>
          </a:xfrm>
          <a:prstGeom prst="rect">
            <a:avLst/>
          </a:prstGeom>
        </p:spPr>
      </p:pic>
      <p:pic>
        <p:nvPicPr>
          <p:cNvPr id="11" name="Picture 10">
            <a:extLst>
              <a:ext uri="{FF2B5EF4-FFF2-40B4-BE49-F238E27FC236}">
                <a16:creationId xmlns:a16="http://schemas.microsoft.com/office/drawing/2014/main" id="{1D246F05-D4E5-46C6-B241-D503B43AF3F5}"/>
              </a:ext>
            </a:extLst>
          </p:cNvPr>
          <p:cNvPicPr>
            <a:picLocks noChangeAspect="1"/>
          </p:cNvPicPr>
          <p:nvPr/>
        </p:nvPicPr>
        <p:blipFill>
          <a:blip r:embed="rId5"/>
          <a:stretch>
            <a:fillRect/>
          </a:stretch>
        </p:blipFill>
        <p:spPr>
          <a:xfrm>
            <a:off x="2787465" y="5108380"/>
            <a:ext cx="5330093" cy="589211"/>
          </a:xfrm>
          <a:prstGeom prst="rect">
            <a:avLst/>
          </a:prstGeom>
        </p:spPr>
      </p:pic>
      <p:pic>
        <p:nvPicPr>
          <p:cNvPr id="13" name="Picture 12">
            <a:extLst>
              <a:ext uri="{FF2B5EF4-FFF2-40B4-BE49-F238E27FC236}">
                <a16:creationId xmlns:a16="http://schemas.microsoft.com/office/drawing/2014/main" id="{D6DE4A71-86B2-4CBB-A989-AC7B26273C5B}"/>
              </a:ext>
            </a:extLst>
          </p:cNvPr>
          <p:cNvPicPr>
            <a:picLocks noChangeAspect="1"/>
          </p:cNvPicPr>
          <p:nvPr/>
        </p:nvPicPr>
        <p:blipFill>
          <a:blip r:embed="rId6"/>
          <a:stretch>
            <a:fillRect/>
          </a:stretch>
        </p:blipFill>
        <p:spPr>
          <a:xfrm>
            <a:off x="2787465" y="5823593"/>
            <a:ext cx="5330093" cy="641077"/>
          </a:xfrm>
          <a:prstGeom prst="rect">
            <a:avLst/>
          </a:prstGeom>
        </p:spPr>
      </p:pic>
      <p:graphicFrame>
        <p:nvGraphicFramePr>
          <p:cNvPr id="14" name="Object 13">
            <a:extLst>
              <a:ext uri="{FF2B5EF4-FFF2-40B4-BE49-F238E27FC236}">
                <a16:creationId xmlns:a16="http://schemas.microsoft.com/office/drawing/2014/main" id="{ADAA66C4-367A-4396-A64F-1245C838DC4A}"/>
              </a:ext>
            </a:extLst>
          </p:cNvPr>
          <p:cNvGraphicFramePr>
            <a:graphicFrameLocks noChangeAspect="1"/>
          </p:cNvGraphicFramePr>
          <p:nvPr/>
        </p:nvGraphicFramePr>
        <p:xfrm>
          <a:off x="3990404" y="2150794"/>
          <a:ext cx="3706984" cy="2443239"/>
        </p:xfrm>
        <a:graphic>
          <a:graphicData uri="http://schemas.openxmlformats.org/presentationml/2006/ole">
            <mc:AlternateContent xmlns:mc="http://schemas.openxmlformats.org/markup-compatibility/2006">
              <mc:Choice xmlns:v="urn:schemas-microsoft-com:vml" Requires="v">
                <p:oleObj name="Visio" r:id="rId7" imgW="2514945" imgH="1657350" progId="Visio.Drawing.15">
                  <p:embed/>
                </p:oleObj>
              </mc:Choice>
              <mc:Fallback>
                <p:oleObj name="Visio" r:id="rId7" imgW="2514945" imgH="1657350" progId="Visio.Drawing.15">
                  <p:embed/>
                  <p:pic>
                    <p:nvPicPr>
                      <p:cNvPr id="14" name="Object 13">
                        <a:extLst>
                          <a:ext uri="{FF2B5EF4-FFF2-40B4-BE49-F238E27FC236}">
                            <a16:creationId xmlns:a16="http://schemas.microsoft.com/office/drawing/2014/main" id="{ADAA66C4-367A-4396-A64F-1245C838DC4A}"/>
                          </a:ext>
                        </a:extLst>
                      </p:cNvPr>
                      <p:cNvPicPr/>
                      <p:nvPr/>
                    </p:nvPicPr>
                    <p:blipFill>
                      <a:blip r:embed="rId8"/>
                      <a:stretch>
                        <a:fillRect/>
                      </a:stretch>
                    </p:blipFill>
                    <p:spPr>
                      <a:xfrm>
                        <a:off x="3990404" y="2150794"/>
                        <a:ext cx="3706984" cy="2443239"/>
                      </a:xfrm>
                      <a:prstGeom prst="rect">
                        <a:avLst/>
                      </a:prstGeom>
                    </p:spPr>
                  </p:pic>
                </p:oleObj>
              </mc:Fallback>
            </mc:AlternateContent>
          </a:graphicData>
        </a:graphic>
      </p:graphicFrame>
      <p:pic>
        <p:nvPicPr>
          <p:cNvPr id="16" name="Picture 15">
            <a:extLst>
              <a:ext uri="{FF2B5EF4-FFF2-40B4-BE49-F238E27FC236}">
                <a16:creationId xmlns:a16="http://schemas.microsoft.com/office/drawing/2014/main" id="{EBAFA74D-7354-45FE-A7E5-CDD52CC72F19}"/>
              </a:ext>
            </a:extLst>
          </p:cNvPr>
          <p:cNvPicPr>
            <a:picLocks noChangeAspect="1"/>
          </p:cNvPicPr>
          <p:nvPr/>
        </p:nvPicPr>
        <p:blipFill>
          <a:blip r:embed="rId9"/>
          <a:stretch>
            <a:fillRect/>
          </a:stretch>
        </p:blipFill>
        <p:spPr>
          <a:xfrm>
            <a:off x="2476392" y="514843"/>
            <a:ext cx="1631093" cy="829215"/>
          </a:xfrm>
          <a:prstGeom prst="rect">
            <a:avLst/>
          </a:prstGeom>
        </p:spPr>
      </p:pic>
      <p:pic>
        <p:nvPicPr>
          <p:cNvPr id="24" name="Picture 23">
            <a:extLst>
              <a:ext uri="{FF2B5EF4-FFF2-40B4-BE49-F238E27FC236}">
                <a16:creationId xmlns:a16="http://schemas.microsoft.com/office/drawing/2014/main" id="{D2CD26C0-9A5D-4008-A121-7DC417D43DD2}"/>
              </a:ext>
            </a:extLst>
          </p:cNvPr>
          <p:cNvPicPr>
            <a:picLocks noChangeAspect="1"/>
          </p:cNvPicPr>
          <p:nvPr/>
        </p:nvPicPr>
        <p:blipFill>
          <a:blip r:embed="rId10"/>
          <a:stretch>
            <a:fillRect/>
          </a:stretch>
        </p:blipFill>
        <p:spPr>
          <a:xfrm>
            <a:off x="7829125" y="1791876"/>
            <a:ext cx="1744531" cy="1818766"/>
          </a:xfrm>
          <a:prstGeom prst="rect">
            <a:avLst/>
          </a:prstGeom>
        </p:spPr>
      </p:pic>
      <p:pic>
        <p:nvPicPr>
          <p:cNvPr id="28" name="Picture 27">
            <a:extLst>
              <a:ext uri="{FF2B5EF4-FFF2-40B4-BE49-F238E27FC236}">
                <a16:creationId xmlns:a16="http://schemas.microsoft.com/office/drawing/2014/main" id="{094DDE57-22C3-4310-AD3C-7D400CC5874E}"/>
              </a:ext>
            </a:extLst>
          </p:cNvPr>
          <p:cNvPicPr>
            <a:picLocks noChangeAspect="1"/>
          </p:cNvPicPr>
          <p:nvPr/>
        </p:nvPicPr>
        <p:blipFill>
          <a:blip r:embed="rId11"/>
          <a:stretch>
            <a:fillRect/>
          </a:stretch>
        </p:blipFill>
        <p:spPr>
          <a:xfrm>
            <a:off x="7829125" y="3001685"/>
            <a:ext cx="3740091" cy="2291145"/>
          </a:xfrm>
          <a:prstGeom prst="rect">
            <a:avLst/>
          </a:prstGeom>
        </p:spPr>
      </p:pic>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D55BF00D-D919-45E6-993D-81C9480ABF99}"/>
                  </a:ext>
                </a:extLst>
              </p:cNvPr>
              <p:cNvGraphicFramePr>
                <a:graphicFrameLocks noChangeAspect="1"/>
              </p:cNvGraphicFramePr>
              <p:nvPr>
                <p:extLst>
                  <p:ext uri="{D42A27DB-BD31-4B8C-83A1-F6EECF244321}">
                    <p14:modId xmlns:p14="http://schemas.microsoft.com/office/powerpoint/2010/main" val="1572426708"/>
                  </p:ext>
                </p:extLst>
              </p:nvPr>
            </p:nvGraphicFramePr>
            <p:xfrm>
              <a:off x="4992416" y="3311497"/>
              <a:ext cx="802951" cy="451660"/>
            </p:xfrm>
            <a:graphic>
              <a:graphicData uri="http://schemas.microsoft.com/office/powerpoint/2016/slidezoom">
                <pslz:sldZm>
                  <pslz:sldZmObj sldId="306" cId="393684128">
                    <pslz:zmPr id="{7A9708FB-B45F-465C-87C1-AD945A46CB97}" returnToParent="0" transitionDur="1000">
                      <p166:blipFill xmlns:p166="http://schemas.microsoft.com/office/powerpoint/2016/6/main">
                        <a:blip r:embed="rId12"/>
                        <a:stretch>
                          <a:fillRect/>
                        </a:stretch>
                      </p166:blipFill>
                      <p166:spPr xmlns:p166="http://schemas.microsoft.com/office/powerpoint/2016/6/main">
                        <a:xfrm>
                          <a:off x="0" y="0"/>
                          <a:ext cx="802951" cy="451660"/>
                        </a:xfrm>
                        <a:prstGeom prst="rect">
                          <a:avLst/>
                        </a:prstGeom>
                        <a:ln w="3175">
                          <a:noFill/>
                        </a:ln>
                      </p166:spPr>
                    </pslz:zmPr>
                  </pslz:sldZmObj>
                </pslz:sldZm>
              </a:graphicData>
            </a:graphic>
          </p:graphicFrame>
        </mc:Choice>
        <mc:Fallback xmlns="">
          <p:pic>
            <p:nvPicPr>
              <p:cNvPr id="5" name="Slide Zoom 4">
                <a:hlinkClick r:id="rId15" action="ppaction://hlinksldjump"/>
                <a:extLst>
                  <a:ext uri="{FF2B5EF4-FFF2-40B4-BE49-F238E27FC236}">
                    <a16:creationId xmlns:a16="http://schemas.microsoft.com/office/drawing/2014/main" id="{D55BF00D-D919-45E6-993D-81C9480ABF99}"/>
                  </a:ext>
                </a:extLst>
              </p:cNvPr>
              <p:cNvPicPr>
                <a:picLocks noGrp="1" noRot="1" noChangeAspect="1" noMove="1" noResize="1" noEditPoints="1" noAdjustHandles="1" noChangeArrowheads="1" noChangeShapeType="1"/>
              </p:cNvPicPr>
              <p:nvPr/>
            </p:nvPicPr>
            <p:blipFill>
              <a:blip r:embed="rId16"/>
              <a:stretch>
                <a:fillRect/>
              </a:stretch>
            </p:blipFill>
            <p:spPr>
              <a:xfrm>
                <a:off x="4992416" y="3311497"/>
                <a:ext cx="802951" cy="451660"/>
              </a:xfrm>
              <a:prstGeom prst="rect">
                <a:avLst/>
              </a:prstGeom>
              <a:ln w="3175">
                <a:noFill/>
              </a:ln>
            </p:spPr>
          </p:pic>
        </mc:Fallback>
      </mc:AlternateContent>
      <p:pic>
        <p:nvPicPr>
          <p:cNvPr id="12" name="Picture 11">
            <a:extLst>
              <a:ext uri="{FF2B5EF4-FFF2-40B4-BE49-F238E27FC236}">
                <a16:creationId xmlns:a16="http://schemas.microsoft.com/office/drawing/2014/main" id="{EFA26DE7-828F-4802-9AFA-A768FFD1578A}"/>
              </a:ext>
            </a:extLst>
          </p:cNvPr>
          <p:cNvPicPr>
            <a:picLocks noChangeAspect="1"/>
          </p:cNvPicPr>
          <p:nvPr/>
        </p:nvPicPr>
        <p:blipFill>
          <a:blip r:embed="rId17"/>
          <a:stretch>
            <a:fillRect/>
          </a:stretch>
        </p:blipFill>
        <p:spPr>
          <a:xfrm>
            <a:off x="8209552" y="5121254"/>
            <a:ext cx="2216408" cy="600277"/>
          </a:xfrm>
          <a:prstGeom prst="rect">
            <a:avLst/>
          </a:prstGeom>
        </p:spPr>
      </p:pic>
    </p:spTree>
    <p:extLst>
      <p:ext uri="{BB962C8B-B14F-4D97-AF65-F5344CB8AC3E}">
        <p14:creationId xmlns:p14="http://schemas.microsoft.com/office/powerpoint/2010/main" val="6436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1F357F2-B52E-488D-B6C4-6C89B613C085}"/>
              </a:ext>
            </a:extLst>
          </p:cNvPr>
          <p:cNvPicPr>
            <a:picLocks noChangeAspect="1"/>
          </p:cNvPicPr>
          <p:nvPr/>
        </p:nvPicPr>
        <p:blipFill>
          <a:blip r:embed="rId3"/>
          <a:stretch>
            <a:fillRect/>
          </a:stretch>
        </p:blipFill>
        <p:spPr>
          <a:xfrm>
            <a:off x="427985" y="3181352"/>
            <a:ext cx="1931640" cy="1441523"/>
          </a:xfrm>
          <a:prstGeom prst="rect">
            <a:avLst/>
          </a:prstGeom>
        </p:spPr>
      </p:pic>
      <p:sp>
        <p:nvSpPr>
          <p:cNvPr id="5" name="TextBox 4">
            <a:extLst>
              <a:ext uri="{FF2B5EF4-FFF2-40B4-BE49-F238E27FC236}">
                <a16:creationId xmlns:a16="http://schemas.microsoft.com/office/drawing/2014/main" id="{86AFA5E5-2C43-44A4-95DB-2A0A6476895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pic>
        <p:nvPicPr>
          <p:cNvPr id="7" name="Picture 6">
            <a:extLst>
              <a:ext uri="{FF2B5EF4-FFF2-40B4-BE49-F238E27FC236}">
                <a16:creationId xmlns:a16="http://schemas.microsoft.com/office/drawing/2014/main" id="{40A80263-667F-4A46-90DC-4B62AC3AC0E8}"/>
              </a:ext>
            </a:extLst>
          </p:cNvPr>
          <p:cNvPicPr>
            <a:picLocks noChangeAspect="1"/>
          </p:cNvPicPr>
          <p:nvPr/>
        </p:nvPicPr>
        <p:blipFill>
          <a:blip r:embed="rId4"/>
          <a:stretch>
            <a:fillRect/>
          </a:stretch>
        </p:blipFill>
        <p:spPr>
          <a:xfrm>
            <a:off x="2359625" y="266837"/>
            <a:ext cx="8804054" cy="5829030"/>
          </a:xfrm>
          <a:prstGeom prst="rect">
            <a:avLst/>
          </a:prstGeom>
        </p:spPr>
      </p:pic>
      <p:sp>
        <p:nvSpPr>
          <p:cNvPr id="2" name="Oval 1">
            <a:extLst>
              <a:ext uri="{FF2B5EF4-FFF2-40B4-BE49-F238E27FC236}">
                <a16:creationId xmlns:a16="http://schemas.microsoft.com/office/drawing/2014/main" id="{92FE2A71-1FD4-0740-BED9-C3E7B644B461}"/>
              </a:ext>
            </a:extLst>
          </p:cNvPr>
          <p:cNvSpPr/>
          <p:nvPr/>
        </p:nvSpPr>
        <p:spPr>
          <a:xfrm>
            <a:off x="3843970" y="3716062"/>
            <a:ext cx="600707" cy="584471"/>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C5E2381-73DF-964D-96F1-899FCEC0A6DC}"/>
              </a:ext>
            </a:extLst>
          </p:cNvPr>
          <p:cNvSpPr/>
          <p:nvPr/>
        </p:nvSpPr>
        <p:spPr>
          <a:xfrm>
            <a:off x="4444677" y="3993266"/>
            <a:ext cx="1088022" cy="45719"/>
          </a:xfrm>
          <a:prstGeom prst="rect">
            <a:avLst/>
          </a:prstGeom>
          <a:solidFill>
            <a:srgbClr val="80BE63">
              <a:alpha val="2689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5F5B1D9-A9FA-E949-9F96-3EFED96EF9C9}"/>
              </a:ext>
            </a:extLst>
          </p:cNvPr>
          <p:cNvSpPr/>
          <p:nvPr/>
        </p:nvSpPr>
        <p:spPr>
          <a:xfrm>
            <a:off x="5509548" y="3716062"/>
            <a:ext cx="600707" cy="584471"/>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F718551-9087-5F45-B831-BF713DB53B80}"/>
              </a:ext>
            </a:extLst>
          </p:cNvPr>
          <p:cNvSpPr/>
          <p:nvPr/>
        </p:nvSpPr>
        <p:spPr>
          <a:xfrm rot="19653014">
            <a:off x="6043606" y="3678371"/>
            <a:ext cx="1143107" cy="45719"/>
          </a:xfrm>
          <a:prstGeom prst="rect">
            <a:avLst/>
          </a:prstGeom>
          <a:solidFill>
            <a:srgbClr val="80BE63">
              <a:alpha val="2689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3C97397-C1CD-9043-AB16-72726132626D}"/>
              </a:ext>
            </a:extLst>
          </p:cNvPr>
          <p:cNvSpPr/>
          <p:nvPr/>
        </p:nvSpPr>
        <p:spPr>
          <a:xfrm>
            <a:off x="7109738" y="3131289"/>
            <a:ext cx="501095" cy="530897"/>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4999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381526-6DCC-4187-B9E9-38AC65541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8977" y="1545412"/>
            <a:ext cx="5274046" cy="3767175"/>
          </a:xfrm>
          <a:prstGeom prst="rect">
            <a:avLst/>
          </a:prstGeom>
        </p:spPr>
      </p:pic>
      <p:sp>
        <p:nvSpPr>
          <p:cNvPr id="4" name="TextBox 3">
            <a:extLst>
              <a:ext uri="{FF2B5EF4-FFF2-40B4-BE49-F238E27FC236}">
                <a16:creationId xmlns:a16="http://schemas.microsoft.com/office/drawing/2014/main" id="{647972E1-975F-411E-8E9F-384E2E0D1FF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spTree>
    <p:extLst>
      <p:ext uri="{BB962C8B-B14F-4D97-AF65-F5344CB8AC3E}">
        <p14:creationId xmlns:p14="http://schemas.microsoft.com/office/powerpoint/2010/main" val="2077674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
        <p:nvSpPr>
          <p:cNvPr id="7" name="Title 1">
            <a:extLst>
              <a:ext uri="{FF2B5EF4-FFF2-40B4-BE49-F238E27FC236}">
                <a16:creationId xmlns:a16="http://schemas.microsoft.com/office/drawing/2014/main" id="{E6A37720-E754-4A7F-B066-206AB0275CF9}"/>
              </a:ext>
            </a:extLst>
          </p:cNvPr>
          <p:cNvSpPr txBox="1">
            <a:spLocks/>
          </p:cNvSpPr>
          <p:nvPr/>
        </p:nvSpPr>
        <p:spPr>
          <a:xfrm>
            <a:off x="0" y="2883665"/>
            <a:ext cx="12192000" cy="1090669"/>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(Amelia’s Perceptron)</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a:t>
            </a:r>
            <a:r>
              <a:rPr lang="en-US" sz="2800" dirty="0">
                <a:solidFill>
                  <a:schemeClr val="tx1">
                    <a:lumMod val="65000"/>
                    <a:lumOff val="35000"/>
                  </a:schemeClr>
                </a:solidFill>
                <a:latin typeface="Palatino Linotype" panose="02040502050505030304" pitchFamily="18" charset="0"/>
              </a:rPr>
              <a:t>02.1_perceptron.ipynb</a:t>
            </a:r>
            <a:endParaRPr lang="en-US" sz="2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9620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spTree>
    <p:extLst>
      <p:ext uri="{BB962C8B-B14F-4D97-AF65-F5344CB8AC3E}">
        <p14:creationId xmlns:p14="http://schemas.microsoft.com/office/powerpoint/2010/main" val="106693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E66F2E-C91C-4311-B65A-B61BFBC7CF8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365760"/>
            <a:ext cx="3233668" cy="805144"/>
          </a:xfrm>
          <a:prstGeom prst="rect">
            <a:avLst/>
          </a:prstGeom>
        </p:spPr>
      </p:pic>
      <p:pic>
        <p:nvPicPr>
          <p:cNvPr id="3" name="Picture 2">
            <a:extLst>
              <a:ext uri="{FF2B5EF4-FFF2-40B4-BE49-F238E27FC236}">
                <a16:creationId xmlns:a16="http://schemas.microsoft.com/office/drawing/2014/main" id="{6818FEE8-D9DB-43B3-A9CB-DD82942AF9ED}"/>
              </a:ext>
            </a:extLst>
          </p:cNvPr>
          <p:cNvPicPr>
            <a:picLocks noChangeAspect="1"/>
          </p:cNvPicPr>
          <p:nvPr/>
        </p:nvPicPr>
        <p:blipFill>
          <a:blip r:embed="rId4">
            <a:clrChange>
              <a:clrFrom>
                <a:srgbClr val="F8F9FA"/>
              </a:clrFrom>
              <a:clrTo>
                <a:srgbClr val="F8F9FA">
                  <a:alpha val="0"/>
                </a:srgbClr>
              </a:clrTo>
            </a:clrChange>
            <a:extLst>
              <a:ext uri="{28A0092B-C50C-407E-A947-70E740481C1C}">
                <a14:useLocalDpi xmlns:a14="http://schemas.microsoft.com/office/drawing/2010/main"/>
              </a:ext>
            </a:extLst>
          </a:blip>
          <a:stretch>
            <a:fillRect/>
          </a:stretch>
        </p:blipFill>
        <p:spPr>
          <a:xfrm>
            <a:off x="3767137" y="2524125"/>
            <a:ext cx="4657725" cy="1809750"/>
          </a:xfrm>
          <a:prstGeom prst="rect">
            <a:avLst/>
          </a:prstGeom>
        </p:spPr>
      </p:pic>
    </p:spTree>
    <p:extLst>
      <p:ext uri="{BB962C8B-B14F-4D97-AF65-F5344CB8AC3E}">
        <p14:creationId xmlns:p14="http://schemas.microsoft.com/office/powerpoint/2010/main" val="411954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BEEF4"/>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0D28C6-ACB9-4427-A0D9-F2741734A08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241413" y="1349984"/>
            <a:ext cx="5709173" cy="4158032"/>
          </a:xfrm>
          <a:prstGeom prst="rect">
            <a:avLst/>
          </a:prstGeom>
        </p:spPr>
      </p:pic>
      <p:pic>
        <p:nvPicPr>
          <p:cNvPr id="7" name="Picture 6">
            <a:extLst>
              <a:ext uri="{FF2B5EF4-FFF2-40B4-BE49-F238E27FC236}">
                <a16:creationId xmlns:a16="http://schemas.microsoft.com/office/drawing/2014/main" id="{515F07E5-A3CC-408B-AEC7-5352D05F4A1D}"/>
              </a:ext>
            </a:extLst>
          </p:cNvPr>
          <p:cNvPicPr>
            <a:picLocks noChangeAspect="1"/>
          </p:cNvPicPr>
          <p:nvPr/>
        </p:nvPicPr>
        <p:blipFill>
          <a:blip r:embed="rId4"/>
          <a:stretch>
            <a:fillRect/>
          </a:stretch>
        </p:blipFill>
        <p:spPr>
          <a:xfrm>
            <a:off x="3400682" y="897451"/>
            <a:ext cx="5390634" cy="4610565"/>
          </a:xfrm>
          <a:prstGeom prst="rect">
            <a:avLst/>
          </a:prstGeom>
        </p:spPr>
      </p:pic>
    </p:spTree>
    <p:extLst>
      <p:ext uri="{BB962C8B-B14F-4D97-AF65-F5344CB8AC3E}">
        <p14:creationId xmlns:p14="http://schemas.microsoft.com/office/powerpoint/2010/main" val="39368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8C406-77D9-4A84-8100-B8D7E3E70E4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b="0" i="0" kern="1200" dirty="0">
                <a:solidFill>
                  <a:schemeClr val="tx1">
                    <a:lumMod val="65000"/>
                    <a:lumOff val="35000"/>
                  </a:schemeClr>
                </a:solidFill>
                <a:effectLst/>
                <a:latin typeface="+mn-lt"/>
                <a:ea typeface="+mn-ea"/>
                <a:cs typeface="+mn-cs"/>
              </a:rPr>
              <a:t>https://americanhistory.si.edu/collections/search/object/nmah_334414</a:t>
            </a:r>
            <a:endParaRPr lang="en-US" sz="1400" dirty="0">
              <a:solidFill>
                <a:schemeClr val="tx1">
                  <a:lumMod val="65000"/>
                  <a:lumOff val="35000"/>
                </a:schemeClr>
              </a:solidFill>
              <a:latin typeface="+mj-lt"/>
              <a:ea typeface="Verdana" panose="020B0604030504040204" pitchFamily="34" charset="0"/>
            </a:endParaRPr>
          </a:p>
        </p:txBody>
      </p:sp>
      <p:pic>
        <p:nvPicPr>
          <p:cNvPr id="1026" name="Picture 2">
            <a:extLst>
              <a:ext uri="{FF2B5EF4-FFF2-40B4-BE49-F238E27FC236}">
                <a16:creationId xmlns:a16="http://schemas.microsoft.com/office/drawing/2014/main" id="{7B77E1C0-02E2-445F-8DCE-C367708AA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5051" y="1082908"/>
            <a:ext cx="5961897" cy="4692184"/>
          </a:xfrm>
          <a:prstGeom prst="rect">
            <a:avLst/>
          </a:prstGeom>
          <a:noFill/>
          <a:ln w="6350">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56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C211793-AA11-42EF-96E3-54EA14B8497F}"/>
              </a:ext>
            </a:extLst>
          </p:cNvPr>
          <p:cNvPicPr>
            <a:picLocks noChangeAspect="1"/>
          </p:cNvPicPr>
          <p:nvPr/>
        </p:nvPicPr>
        <p:blipFill>
          <a:blip r:embed="rId3"/>
          <a:stretch>
            <a:fillRect/>
          </a:stretch>
        </p:blipFill>
        <p:spPr>
          <a:xfrm>
            <a:off x="699832" y="1374177"/>
            <a:ext cx="11039475" cy="4381500"/>
          </a:xfrm>
          <a:prstGeom prst="rect">
            <a:avLst/>
          </a:prstGeom>
        </p:spPr>
      </p:pic>
      <p:sp>
        <p:nvSpPr>
          <p:cNvPr id="3" name="TextBox 2">
            <a:extLst>
              <a:ext uri="{FF2B5EF4-FFF2-40B4-BE49-F238E27FC236}">
                <a16:creationId xmlns:a16="http://schemas.microsoft.com/office/drawing/2014/main" id="{9CC8C406-77D9-4A84-8100-B8D7E3E70E4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b="0" i="0" kern="1200" dirty="0">
                <a:solidFill>
                  <a:schemeClr val="tx1">
                    <a:lumMod val="65000"/>
                    <a:lumOff val="35000"/>
                  </a:schemeClr>
                </a:solidFill>
                <a:effectLst/>
                <a:latin typeface="+mn-lt"/>
                <a:ea typeface="+mn-ea"/>
                <a:cs typeface="+mn-cs"/>
              </a:rPr>
              <a:t>https://ucsdnews.ucsd.edu/pressrelease/why_are_neuron_axons_long_and_spindly</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09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8807C2-3424-438C-827C-31D49092F46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b="0" i="0" kern="1200" dirty="0">
                <a:solidFill>
                  <a:schemeClr val="tx1">
                    <a:lumMod val="65000"/>
                    <a:lumOff val="35000"/>
                  </a:schemeClr>
                </a:solidFill>
                <a:effectLst/>
                <a:latin typeface="+mn-lt"/>
                <a:ea typeface="+mn-ea"/>
                <a:cs typeface="+mn-cs"/>
              </a:rPr>
              <a:t>https://ucsdnews.ucsd.edu/pressrelease/why_are_neuron_axons_long_and_spindly</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77510460-D19A-48DF-BE07-43B407BFF389}"/>
              </a:ext>
            </a:extLst>
          </p:cNvPr>
          <p:cNvPicPr>
            <a:picLocks noChangeAspect="1"/>
          </p:cNvPicPr>
          <p:nvPr/>
        </p:nvPicPr>
        <p:blipFill>
          <a:blip r:embed="rId3"/>
          <a:stretch>
            <a:fillRect/>
          </a:stretch>
        </p:blipFill>
        <p:spPr>
          <a:xfrm>
            <a:off x="641444" y="1188720"/>
            <a:ext cx="11041040" cy="4601299"/>
          </a:xfrm>
          <a:prstGeom prst="rect">
            <a:avLst/>
          </a:prstGeom>
        </p:spPr>
      </p:pic>
    </p:spTree>
    <p:extLst>
      <p:ext uri="{BB962C8B-B14F-4D97-AF65-F5344CB8AC3E}">
        <p14:creationId xmlns:p14="http://schemas.microsoft.com/office/powerpoint/2010/main" val="57110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13005">
            <a:extLst>
              <a:ext uri="{FF2B5EF4-FFF2-40B4-BE49-F238E27FC236}">
                <a16:creationId xmlns:a16="http://schemas.microsoft.com/office/drawing/2014/main" id="{C96502CA-A68E-4ACD-9B1A-A47EA9C12D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7563" y="738188"/>
            <a:ext cx="5476875" cy="538162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27" name="Picture 26">
            <a:extLst>
              <a:ext uri="{FF2B5EF4-FFF2-40B4-BE49-F238E27FC236}">
                <a16:creationId xmlns:a16="http://schemas.microsoft.com/office/drawing/2014/main" id="{C567A29A-EB71-43AB-8547-CCBEEA9094B9}"/>
              </a:ext>
            </a:extLst>
          </p:cNvPr>
          <p:cNvPicPr>
            <a:picLocks noChangeAspect="1"/>
          </p:cNvPicPr>
          <p:nvPr/>
        </p:nvPicPr>
        <p:blipFill>
          <a:blip r:embed="rId4"/>
          <a:stretch>
            <a:fillRect/>
          </a:stretch>
        </p:blipFill>
        <p:spPr>
          <a:xfrm>
            <a:off x="7751119" y="3801873"/>
            <a:ext cx="1319664" cy="1493304"/>
          </a:xfrm>
          <a:prstGeom prst="rect">
            <a:avLst/>
          </a:prstGeom>
        </p:spPr>
      </p:pic>
      <p:pic>
        <p:nvPicPr>
          <p:cNvPr id="29" name="Picture 28">
            <a:extLst>
              <a:ext uri="{FF2B5EF4-FFF2-40B4-BE49-F238E27FC236}">
                <a16:creationId xmlns:a16="http://schemas.microsoft.com/office/drawing/2014/main" id="{15CF3381-AE79-4E55-BDD9-20034692FAE5}"/>
              </a:ext>
            </a:extLst>
          </p:cNvPr>
          <p:cNvPicPr>
            <a:picLocks noChangeAspect="1"/>
          </p:cNvPicPr>
          <p:nvPr/>
        </p:nvPicPr>
        <p:blipFill>
          <a:blip r:embed="rId5"/>
          <a:stretch>
            <a:fillRect/>
          </a:stretch>
        </p:blipFill>
        <p:spPr>
          <a:xfrm>
            <a:off x="6195109" y="3913086"/>
            <a:ext cx="1297823" cy="1468590"/>
          </a:xfrm>
          <a:prstGeom prst="rect">
            <a:avLst/>
          </a:prstGeom>
        </p:spPr>
      </p:pic>
    </p:spTree>
    <p:extLst>
      <p:ext uri="{BB962C8B-B14F-4D97-AF65-F5344CB8AC3E}">
        <p14:creationId xmlns:p14="http://schemas.microsoft.com/office/powerpoint/2010/main" val="232927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2050" name="Picture 2" descr="F13007">
            <a:extLst>
              <a:ext uri="{FF2B5EF4-FFF2-40B4-BE49-F238E27FC236}">
                <a16:creationId xmlns:a16="http://schemas.microsoft.com/office/drawing/2014/main" id="{49998C89-C1F9-4D24-9BE4-E1FA2D6BCD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1585913"/>
            <a:ext cx="803910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885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3074" name="Picture 2" descr="F13008">
            <a:extLst>
              <a:ext uri="{FF2B5EF4-FFF2-40B4-BE49-F238E27FC236}">
                <a16:creationId xmlns:a16="http://schemas.microsoft.com/office/drawing/2014/main" id="{AB45381E-7E07-433B-9E26-E0F7C8B04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857375"/>
            <a:ext cx="4191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57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4098" name="Picture 2" descr="F13011">
            <a:extLst>
              <a:ext uri="{FF2B5EF4-FFF2-40B4-BE49-F238E27FC236}">
                <a16:creationId xmlns:a16="http://schemas.microsoft.com/office/drawing/2014/main" id="{5CFC9A01-5410-4C01-89C7-73E09C09A7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1366838"/>
            <a:ext cx="7867650"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53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25E44E-8C42-4246-94DF-CC612E8605B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https://sugargeekshow.com/recipe/rainbow-cake/</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A picture containing cake, fabric&#10;&#10;Description automatically generated">
            <a:extLst>
              <a:ext uri="{FF2B5EF4-FFF2-40B4-BE49-F238E27FC236}">
                <a16:creationId xmlns:a16="http://schemas.microsoft.com/office/drawing/2014/main" id="{29D2698F-7604-4D1A-83E8-BD2126AD1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747185" y="1670463"/>
            <a:ext cx="2030506" cy="3688062"/>
          </a:xfrm>
          <a:prstGeom prst="rect">
            <a:avLst/>
          </a:prstGeom>
          <a:ln w="3175">
            <a:solidFill>
              <a:schemeClr val="tx1">
                <a:lumMod val="65000"/>
                <a:lumOff val="35000"/>
              </a:schemeClr>
            </a:solidFill>
          </a:ln>
          <a:effectLst>
            <a:outerShdw blurRad="50800" dist="38100" dir="2700000" algn="tl" rotWithShape="0">
              <a:prstClr val="black">
                <a:alpha val="40000"/>
              </a:prstClr>
            </a:outerShdw>
          </a:effectLst>
        </p:spPr>
      </p:pic>
      <p:pic>
        <p:nvPicPr>
          <p:cNvPr id="7" name="Picture 6" descr="A picture containing cake, fabric&#10;&#10;Description automatically generated">
            <a:extLst>
              <a:ext uri="{FF2B5EF4-FFF2-40B4-BE49-F238E27FC236}">
                <a16:creationId xmlns:a16="http://schemas.microsoft.com/office/drawing/2014/main" id="{14A5ED6A-F513-47FA-A7CD-DC60B01D9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440" y="1670463"/>
            <a:ext cx="2030506" cy="3688062"/>
          </a:xfrm>
          <a:prstGeom prst="rect">
            <a:avLst/>
          </a:prstGeom>
          <a:ln w="3175">
            <a:solidFill>
              <a:schemeClr val="tx1">
                <a:lumMod val="75000"/>
                <a:lumOff val="25000"/>
              </a:schemeClr>
            </a:solidFill>
          </a:ln>
          <a:effectLst>
            <a:outerShdw blurRad="50800" dist="38100" dir="2700000" algn="tl" rotWithShape="0">
              <a:prstClr val="black">
                <a:alpha val="40000"/>
              </a:prstClr>
            </a:outerShdw>
          </a:effectLst>
        </p:spPr>
      </p:pic>
      <p:cxnSp>
        <p:nvCxnSpPr>
          <p:cNvPr id="8" name="Straight Connector 7">
            <a:extLst>
              <a:ext uri="{FF2B5EF4-FFF2-40B4-BE49-F238E27FC236}">
                <a16:creationId xmlns:a16="http://schemas.microsoft.com/office/drawing/2014/main" id="{99562EC8-0C82-47CB-808E-87B2275F84E6}"/>
              </a:ext>
            </a:extLst>
          </p:cNvPr>
          <p:cNvCxnSpPr>
            <a:cxnSpLocks/>
          </p:cNvCxnSpPr>
          <p:nvPr/>
        </p:nvCxnSpPr>
        <p:spPr>
          <a:xfrm>
            <a:off x="9629775" y="1670463"/>
            <a:ext cx="0" cy="3688062"/>
          </a:xfrm>
          <a:prstGeom prst="line">
            <a:avLst/>
          </a:prstGeom>
          <a:ln>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490718E-A854-4870-8D07-8A4530F52B51}"/>
              </a:ext>
            </a:extLst>
          </p:cNvPr>
          <p:cNvCxnSpPr>
            <a:cxnSpLocks/>
          </p:cNvCxnSpPr>
          <p:nvPr/>
        </p:nvCxnSpPr>
        <p:spPr>
          <a:xfrm>
            <a:off x="1918406" y="4879202"/>
            <a:ext cx="3688063" cy="0"/>
          </a:xfrm>
          <a:prstGeom prst="line">
            <a:avLst/>
          </a:prstGeom>
          <a:ln>
            <a:solidFill>
              <a:schemeClr val="tx1">
                <a:lumMod val="50000"/>
                <a:lumOff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FE13E73-80CD-4604-95BF-312C9AEBF20A}"/>
              </a:ext>
            </a:extLst>
          </p:cNvPr>
          <p:cNvSpPr txBox="1"/>
          <p:nvPr/>
        </p:nvSpPr>
        <p:spPr>
          <a:xfrm>
            <a:off x="9880600" y="3467100"/>
            <a:ext cx="679994" cy="369332"/>
          </a:xfrm>
          <a:prstGeom prst="rect">
            <a:avLst/>
          </a:prstGeom>
          <a:noFill/>
        </p:spPr>
        <p:txBody>
          <a:bodyPr wrap="none" rtlCol="0">
            <a:spAutoFit/>
          </a:bodyPr>
          <a:lstStyle/>
          <a:p>
            <a:r>
              <a:rPr lang="en-US" dirty="0">
                <a:latin typeface="Garamond" panose="02020404030301010803" pitchFamily="18" charset="0"/>
              </a:rPr>
              <a:t>Deep</a:t>
            </a:r>
          </a:p>
        </p:txBody>
      </p:sp>
      <p:sp>
        <p:nvSpPr>
          <p:cNvPr id="15" name="TextBox 14">
            <a:extLst>
              <a:ext uri="{FF2B5EF4-FFF2-40B4-BE49-F238E27FC236}">
                <a16:creationId xmlns:a16="http://schemas.microsoft.com/office/drawing/2014/main" id="{274D1E66-A7EB-4ED0-8889-069DD8D9FA81}"/>
              </a:ext>
            </a:extLst>
          </p:cNvPr>
          <p:cNvSpPr txBox="1"/>
          <p:nvPr/>
        </p:nvSpPr>
        <p:spPr>
          <a:xfrm>
            <a:off x="3436065" y="5011615"/>
            <a:ext cx="652743" cy="369332"/>
          </a:xfrm>
          <a:prstGeom prst="rect">
            <a:avLst/>
          </a:prstGeom>
          <a:noFill/>
        </p:spPr>
        <p:txBody>
          <a:bodyPr wrap="none" rtlCol="0">
            <a:spAutoFit/>
          </a:bodyPr>
          <a:lstStyle/>
          <a:p>
            <a:r>
              <a:rPr lang="en-US" dirty="0">
                <a:latin typeface="Garamond" panose="02020404030301010803" pitchFamily="18" charset="0"/>
              </a:rPr>
              <a:t>Wide</a:t>
            </a:r>
          </a:p>
        </p:txBody>
      </p:sp>
    </p:spTree>
    <p:extLst>
      <p:ext uri="{BB962C8B-B14F-4D97-AF65-F5344CB8AC3E}">
        <p14:creationId xmlns:p14="http://schemas.microsoft.com/office/powerpoint/2010/main" val="88884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4143</TotalTime>
  <Words>2278</Words>
  <Application>Microsoft Office PowerPoint</Application>
  <PresentationFormat>Widescreen</PresentationFormat>
  <Paragraphs>103</Paragraphs>
  <Slides>17</Slides>
  <Notes>17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Arial</vt:lpstr>
      <vt:lpstr>Calibri</vt:lpstr>
      <vt:lpstr>Calibri Light</vt:lpstr>
      <vt:lpstr>Garamond</vt:lpstr>
      <vt:lpstr>Lato</vt:lpstr>
      <vt:lpstr>Palatino Linotype</vt:lpstr>
      <vt:lpstr>Office Theme</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365</cp:revision>
  <dcterms:created xsi:type="dcterms:W3CDTF">2021-03-18T17:30:04Z</dcterms:created>
  <dcterms:modified xsi:type="dcterms:W3CDTF">2022-11-15T14:54:28Z</dcterms:modified>
</cp:coreProperties>
</file>