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2" r:id="rId2"/>
    <p:sldId id="298" r:id="rId3"/>
    <p:sldId id="330" r:id="rId4"/>
    <p:sldId id="307" r:id="rId5"/>
    <p:sldId id="324" r:id="rId6"/>
    <p:sldId id="325" r:id="rId7"/>
    <p:sldId id="326" r:id="rId8"/>
    <p:sldId id="300" r:id="rId9"/>
    <p:sldId id="327" r:id="rId10"/>
    <p:sldId id="331" r:id="rId11"/>
    <p:sldId id="323" r:id="rId12"/>
    <p:sldId id="329"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880"/>
    <a:srgbClr val="65BB7B"/>
    <a:srgbClr val="5A5AA8"/>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54070" autoAdjust="0"/>
  </p:normalViewPr>
  <p:slideViewPr>
    <p:cSldViewPr snapToGrid="0" showGuides="1">
      <p:cViewPr varScale="1">
        <p:scale>
          <a:sx n="40" d="100"/>
          <a:sy n="40" d="100"/>
        </p:scale>
        <p:origin x="1580"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following recommendations come from Jon Krohn’s wonderful book: </a:t>
            </a:r>
            <a:r>
              <a:rPr lang="en-US" i="1" dirty="0"/>
              <a:t>Deep Learning Illustrated:</a:t>
            </a:r>
          </a:p>
          <a:p>
            <a:pPr marL="0" indent="0">
              <a:buNone/>
            </a:pPr>
            <a:endParaRPr lang="en-US" dirty="0"/>
          </a:p>
          <a:p>
            <a:pPr marL="228600" indent="-228600">
              <a:buAutoNum type="arabicPeriod"/>
            </a:pPr>
            <a:r>
              <a:rPr lang="en-US" dirty="0"/>
              <a:t>Because it’s either all on or off, the perceptron is not a practical consideration for deep neural networks.</a:t>
            </a:r>
          </a:p>
          <a:p>
            <a:pPr marL="228600" indent="-228600">
              <a:buAutoNum type="arabicPeriod"/>
            </a:pPr>
            <a:r>
              <a:rPr lang="en-US" dirty="0"/>
              <a:t>The Sigmoid is an acceptable option, but neural networks comprised of sigmoid functions tend to train slower than those with Tanh or ReLU functions.  Limit the use of sigmoid functions to situations where the neuron needs to provide output within the range of 0 – 1. </a:t>
            </a:r>
          </a:p>
          <a:p>
            <a:pPr marL="228600" indent="-228600">
              <a:buAutoNum type="arabicPeriod"/>
            </a:pPr>
            <a:r>
              <a:rPr lang="en-US" dirty="0"/>
              <a:t>The Tanh is a solid choice as the 0 centered output helps networks train rapidly.</a:t>
            </a:r>
          </a:p>
          <a:p>
            <a:pPr marL="228600" indent="-228600">
              <a:buAutoNum type="arabicPeriod"/>
            </a:pPr>
            <a:r>
              <a:rPr lang="en-US" dirty="0"/>
              <a:t>According to Krohn, the best choice is the ReLU (Rectified Linear Unit) because of its computation efficiency.  This function tends to lead to well-calibrated neural networks in the shortest training time. </a:t>
            </a:r>
          </a:p>
          <a:p>
            <a:pPr marL="228600" indent="-228600">
              <a:buAutoNum type="arabicPeriod"/>
            </a:pPr>
            <a:endParaRPr lang="en-US" dirty="0"/>
          </a:p>
          <a:p>
            <a:pPr marL="0" indent="0">
              <a:buNone/>
            </a:pPr>
            <a:r>
              <a:rPr lang="en-US" dirty="0"/>
              <a:t>In recent years, Keras has released a variety of advanced activation functions.  Leaky ReLU, parametric ReLU, and exponential linear unit are all derived from the basic ReLU function.  For more information about these options, see the Keras documentation.</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8545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your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is less than or equal to zero, the perceptron outputs 0.  If z became positive, the perceptron outputs a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D3B49"/>
                </a:solidFill>
                <a:effectLst/>
                <a:latin typeface="+mn-lt"/>
              </a:rPr>
              <a:t>Linear</a:t>
            </a:r>
            <a:r>
              <a:rPr lang="en-US" b="0" i="0" dirty="0">
                <a:solidFill>
                  <a:srgbClr val="3D3B49"/>
                </a:solidFill>
                <a:effectLst/>
                <a:latin typeface="+mn-lt"/>
              </a:rPr>
              <a:t> functions consist of one or more straight lines.  Unlike the simple perceptron, these functions have a learning gradient.</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As we learned in our Python workshop series, a </a:t>
            </a:r>
            <a:r>
              <a:rPr lang="en-US" b="0" i="0" dirty="0">
                <a:solidFill>
                  <a:srgbClr val="000000"/>
                </a:solidFill>
                <a:effectLst/>
                <a:latin typeface="Verdana" panose="020B0604030504040204" pitchFamily="34" charset="0"/>
              </a:rPr>
              <a:t>function is a named block of code that runs when it is called.  Most functions allow you to pass data – called parameters – into them.  Most functions also return a value once they’ve been executed.  Here we see a simple function called f, with one parameter called x.  When we pass an input value on the x-axis to this function, it returns a y output value.</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The function on the left is an identity function.  In other words, y equals x.  Whatever you pass to the function is what you get out of it.  With the ot</a:t>
            </a:r>
            <a:r>
              <a:rPr lang="en-US" dirty="0">
                <a:latin typeface="+mn-lt"/>
              </a:rPr>
              <a: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(rectified linear unit) function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And finally, there’s a function we typically use only in the output layer of a neural network.  And only if there are two or more output neurons.  It’s called the softmax function.  A softmax turns the numbers that come out of a classification network into a set of probabilities where all the class probabilities add up to 1.</a:t>
            </a:r>
          </a:p>
          <a:p>
            <a:endParaRPr lang="en-US" i="0"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401" y="5902393"/>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B29A-AACD-1561-D3B4-0B5FEB8BE11E}"/>
              </a:ext>
            </a:extLst>
          </p:cNvPr>
          <p:cNvSpPr txBox="1"/>
          <p:nvPr/>
        </p:nvSpPr>
        <p:spPr>
          <a:xfrm>
            <a:off x="1620970" y="1919026"/>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Perceptron</a:t>
            </a:r>
            <a:endParaRPr lang="en-US" sz="2800" dirty="0">
              <a:latin typeface="Avenir" panose="02000503020000020003" pitchFamily="2" charset="0"/>
              <a:cs typeface="Arial" panose="020B0604020202020204" pitchFamily="34" charset="0"/>
            </a:endParaRPr>
          </a:p>
        </p:txBody>
      </p:sp>
      <p:sp>
        <p:nvSpPr>
          <p:cNvPr id="3" name="TextBox 2">
            <a:extLst>
              <a:ext uri="{FF2B5EF4-FFF2-40B4-BE49-F238E27FC236}">
                <a16:creationId xmlns:a16="http://schemas.microsoft.com/office/drawing/2014/main" id="{D7701655-7D41-DC02-833A-FAFC4AAF7A6A}"/>
              </a:ext>
            </a:extLst>
          </p:cNvPr>
          <p:cNvSpPr txBox="1"/>
          <p:nvPr/>
        </p:nvSpPr>
        <p:spPr>
          <a:xfrm>
            <a:off x="1620971" y="2810119"/>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Sigmoid</a:t>
            </a:r>
            <a:endParaRPr lang="en-US" sz="2800" dirty="0">
              <a:latin typeface="Avenir" panose="02000503020000020003" pitchFamily="2" charset="0"/>
              <a:cs typeface="Arial" panose="020B0604020202020204" pitchFamily="34" charset="0"/>
            </a:endParaRPr>
          </a:p>
        </p:txBody>
      </p:sp>
      <p:sp>
        <p:nvSpPr>
          <p:cNvPr id="4" name="Title 1">
            <a:extLst>
              <a:ext uri="{FF2B5EF4-FFF2-40B4-BE49-F238E27FC236}">
                <a16:creationId xmlns:a16="http://schemas.microsoft.com/office/drawing/2014/main" id="{9DE96B20-09B4-B6BB-5387-54DDEE8D503B}"/>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Activation Function Recommendations</a:t>
            </a:r>
          </a:p>
        </p:txBody>
      </p:sp>
      <p:sp>
        <p:nvSpPr>
          <p:cNvPr id="5" name="TextBox 4">
            <a:extLst>
              <a:ext uri="{FF2B5EF4-FFF2-40B4-BE49-F238E27FC236}">
                <a16:creationId xmlns:a16="http://schemas.microsoft.com/office/drawing/2014/main" id="{250A24AE-2646-D6E9-25F3-58B54E27662C}"/>
              </a:ext>
            </a:extLst>
          </p:cNvPr>
          <p:cNvSpPr txBox="1"/>
          <p:nvPr/>
        </p:nvSpPr>
        <p:spPr>
          <a:xfrm>
            <a:off x="1620972" y="3701212"/>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Tanh</a:t>
            </a:r>
            <a:endParaRPr lang="en-US" sz="2800" dirty="0">
              <a:latin typeface="Avenir" panose="02000503020000020003" pitchFamily="2" charset="0"/>
              <a:cs typeface="Arial" panose="020B0604020202020204" pitchFamily="34" charset="0"/>
            </a:endParaRPr>
          </a:p>
        </p:txBody>
      </p:sp>
      <p:pic>
        <p:nvPicPr>
          <p:cNvPr id="6" name="Picture 5" descr="A picture containing dark, gauge&#10;&#10;Description automatically generated">
            <a:extLst>
              <a:ext uri="{FF2B5EF4-FFF2-40B4-BE49-F238E27FC236}">
                <a16:creationId xmlns:a16="http://schemas.microsoft.com/office/drawing/2014/main" id="{08E9D0E9-A243-6926-8EA1-96522CB1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7" name="TextBox 6">
            <a:extLst>
              <a:ext uri="{FF2B5EF4-FFF2-40B4-BE49-F238E27FC236}">
                <a16:creationId xmlns:a16="http://schemas.microsoft.com/office/drawing/2014/main" id="{CAD40E05-EABD-1D48-9C7E-3B5636892515}"/>
              </a:ext>
            </a:extLst>
          </p:cNvPr>
          <p:cNvSpPr txBox="1"/>
          <p:nvPr/>
        </p:nvSpPr>
        <p:spPr>
          <a:xfrm>
            <a:off x="1620976" y="4592305"/>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dirty="0">
                <a:latin typeface="Avenir" panose="02000503020000020003" pitchFamily="2" charset="0"/>
                <a:cs typeface="Arial" panose="020B0604020202020204" pitchFamily="34" charset="0"/>
              </a:rPr>
              <a:t>ReLU</a:t>
            </a:r>
            <a:endParaRPr lang="en-US" sz="2800" dirty="0">
              <a:latin typeface="Avenir" panose="02000503020000020003" pitchFamily="2" charset="0"/>
              <a:cs typeface="Arial" panose="020B0604020202020204" pitchFamily="34" charset="0"/>
            </a:endParaRPr>
          </a:p>
        </p:txBody>
      </p:sp>
      <p:sp>
        <p:nvSpPr>
          <p:cNvPr id="8" name="TextBox 7">
            <a:extLst>
              <a:ext uri="{FF2B5EF4-FFF2-40B4-BE49-F238E27FC236}">
                <a16:creationId xmlns:a16="http://schemas.microsoft.com/office/drawing/2014/main" id="{E310DC65-CF60-4AE7-F7FE-FB16F70D11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Addison-Wesley. (</a:t>
            </a:r>
            <a:r>
              <a:rPr lang="en-US" sz="1400" dirty="0">
                <a:solidFill>
                  <a:schemeClr val="tx1">
                    <a:lumMod val="65000"/>
                    <a:lumOff val="35000"/>
                  </a:schemeClr>
                </a:solidFill>
                <a:latin typeface="+mj-lt"/>
                <a:ea typeface="Verdana" panose="020B0604030504040204" pitchFamily="34" charset="0"/>
              </a:rPr>
              <a:t>p. 96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9935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5A5AA8"/>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D3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D6EEC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343883" y="3215244"/>
            <a:ext cx="1071904"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rgbClr val="3D3880"/>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Net Input</a:t>
            </a:r>
          </a:p>
          <a:p>
            <a:pPr algn="ctr"/>
            <a:r>
              <a:rPr lang="en-US" sz="1400" b="1" dirty="0">
                <a:solidFill>
                  <a:srgbClr val="3D3880"/>
                </a:solidFill>
                <a:latin typeface="Avenir Black"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Activation</a:t>
            </a:r>
          </a:p>
          <a:p>
            <a:pPr algn="ctr"/>
            <a:r>
              <a:rPr lang="en-US" sz="1400" b="1" dirty="0">
                <a:solidFill>
                  <a:srgbClr val="3D3880"/>
                </a:solidFill>
                <a:latin typeface="Avenir Black"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714217" y="584592"/>
            <a:ext cx="3087757" cy="461665"/>
          </a:xfrm>
          <a:prstGeom prst="rect">
            <a:avLst/>
          </a:prstGeom>
          <a:noFill/>
        </p:spPr>
        <p:txBody>
          <a:bodyPr wrap="square" rtlCol="0">
            <a:spAutoFit/>
          </a:bodyPr>
          <a:lstStyle/>
          <a:p>
            <a:pPr algn="ctr"/>
            <a:r>
              <a:rPr lang="en-US" sz="2400" dirty="0">
                <a:solidFill>
                  <a:srgbClr val="3D3880"/>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4">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D3D3F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D6EE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4397</TotalTime>
  <Words>1272</Words>
  <Application>Microsoft Office PowerPoint</Application>
  <PresentationFormat>Widescreen</PresentationFormat>
  <Paragraphs>121</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PowerPoint Presentation</vt:lpstr>
      <vt:lpstr>(Perceptron as Binary Classifier)  02.2_binary_classifier.ipynb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403</cp:revision>
  <dcterms:created xsi:type="dcterms:W3CDTF">2021-03-18T17:30:04Z</dcterms:created>
  <dcterms:modified xsi:type="dcterms:W3CDTF">2022-11-15T18:14:49Z</dcterms:modified>
</cp:coreProperties>
</file>