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303" r:id="rId7"/>
    <p:sldId id="304" r:id="rId8"/>
    <p:sldId id="264" r:id="rId9"/>
    <p:sldId id="305" r:id="rId10"/>
    <p:sldId id="263" r:id="rId11"/>
    <p:sldId id="306" r:id="rId12"/>
    <p:sldId id="273" r:id="rId13"/>
    <p:sldId id="277" r:id="rId14"/>
    <p:sldId id="309" r:id="rId15"/>
    <p:sldId id="308" r:id="rId16"/>
    <p:sldId id="28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  <p:embeddedFont>
      <p:font typeface="Nunito Sans SemiBold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Slab Regular" panose="020B0604020202020204" charset="0"/>
      <p:regular r:id="rId35"/>
      <p:bold r:id="rId36"/>
    </p:embeddedFont>
    <p:embeddedFont>
      <p:font typeface="Squada One" panose="020B0604020202020204" charset="0"/>
      <p:regular r:id="rId37"/>
    </p:embeddedFont>
    <p:embeddedFont>
      <p:font typeface="Ubuntu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A MARA RIBEIRO" initials="SMR" lastIdx="1" clrIdx="0">
    <p:extLst>
      <p:ext uri="{19B8F6BF-5375-455C-9EA6-DF929625EA0E}">
        <p15:presenceInfo xmlns:p15="http://schemas.microsoft.com/office/powerpoint/2012/main" userId="S-1-5-21-1136952644-401970808-1107191212-331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2AFC1-5B59-436C-9593-396B841955C1}">
  <a:tblStyle styleId="{EBD2AFC1-5B59-436C-9593-396B841955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20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21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50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0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6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6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5059867" y="0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6" y="3324574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7359611" y="0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32275" y="1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3926" y="3937414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 err="1"/>
              <a:t>DArq</a:t>
            </a:r>
            <a:r>
              <a:rPr lang="es-ES" dirty="0"/>
              <a:t> Case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423522" y="2812500"/>
            <a:ext cx="4185431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Improving</a:t>
            </a:r>
            <a:r>
              <a:rPr lang="es-ES" dirty="0"/>
              <a:t> Marketing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profiles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identified</a:t>
            </a:r>
            <a:endParaRPr b="0" dirty="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err="1"/>
              <a:t>Customer</a:t>
            </a:r>
            <a:r>
              <a:rPr lang="es-ES" sz="1400" b="0" dirty="0"/>
              <a:t> </a:t>
            </a:r>
            <a:r>
              <a:rPr lang="es-ES" sz="1400" b="0" dirty="0" err="1"/>
              <a:t>Profile</a:t>
            </a:r>
            <a:r>
              <a:rPr lang="es-ES" sz="1400" b="0" dirty="0"/>
              <a:t> 1</a:t>
            </a:r>
            <a:endParaRPr sz="1400" b="0"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2"/>
          </p:nvPr>
        </p:nvSpPr>
        <p:spPr>
          <a:xfrm>
            <a:off x="825666" y="2567513"/>
            <a:ext cx="23256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/>
              <a:t>Income </a:t>
            </a:r>
            <a:r>
              <a:rPr lang="pt-BR" sz="1050" dirty="0" err="1"/>
              <a:t>average</a:t>
            </a:r>
            <a:r>
              <a:rPr lang="pt-BR" sz="1050" dirty="0"/>
              <a:t>: 39k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/>
              <a:t>Income </a:t>
            </a:r>
            <a:r>
              <a:rPr lang="pt-BR" sz="1050" dirty="0" err="1"/>
              <a:t>mostly</a:t>
            </a:r>
            <a:r>
              <a:rPr lang="pt-BR" sz="1050" dirty="0"/>
              <a:t> ranges </a:t>
            </a:r>
            <a:r>
              <a:rPr lang="pt-BR" sz="1050" dirty="0" err="1"/>
              <a:t>from</a:t>
            </a:r>
            <a:r>
              <a:rPr lang="pt-BR" sz="1050" dirty="0"/>
              <a:t> 28k </a:t>
            </a:r>
            <a:r>
              <a:rPr lang="pt-BR" sz="1050" dirty="0" err="1"/>
              <a:t>to</a:t>
            </a:r>
            <a:r>
              <a:rPr lang="pt-BR" sz="1050" dirty="0"/>
              <a:t> 49k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Usually</a:t>
            </a:r>
            <a:r>
              <a:rPr lang="pt-BR" sz="1050" dirty="0"/>
              <a:t> </a:t>
            </a:r>
            <a:r>
              <a:rPr lang="pt-BR" sz="1050" dirty="0" err="1"/>
              <a:t>has</a:t>
            </a:r>
            <a:r>
              <a:rPr lang="pt-BR" sz="1050" dirty="0"/>
              <a:t> </a:t>
            </a:r>
            <a:r>
              <a:rPr lang="pt-BR" sz="1050" dirty="0" err="1"/>
              <a:t>one</a:t>
            </a:r>
            <a:r>
              <a:rPr lang="pt-BR" sz="1050" dirty="0"/>
              <a:t> </a:t>
            </a:r>
            <a:r>
              <a:rPr lang="pt-BR" sz="1050" dirty="0" err="1"/>
              <a:t>kid</a:t>
            </a:r>
            <a:r>
              <a:rPr lang="pt-BR" sz="1050" dirty="0"/>
              <a:t> home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Spends</a:t>
            </a:r>
            <a:r>
              <a:rPr lang="pt-BR" sz="1050" dirty="0"/>
              <a:t> </a:t>
            </a:r>
            <a:r>
              <a:rPr lang="pt-BR" sz="1050" dirty="0" err="1"/>
              <a:t>less</a:t>
            </a:r>
            <a:r>
              <a:rPr lang="pt-BR" sz="1050" dirty="0"/>
              <a:t>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Purchases</a:t>
            </a:r>
            <a:r>
              <a:rPr lang="pt-BR" sz="1050" dirty="0"/>
              <a:t> </a:t>
            </a:r>
            <a:r>
              <a:rPr lang="pt-BR" sz="1050" dirty="0" err="1"/>
              <a:t>slightly</a:t>
            </a:r>
            <a:r>
              <a:rPr lang="pt-BR" sz="1050" dirty="0"/>
              <a:t> more </a:t>
            </a:r>
            <a:r>
              <a:rPr lang="pt-BR" sz="1050" dirty="0" err="1"/>
              <a:t>deals</a:t>
            </a:r>
            <a:endParaRPr lang="pt-BR" sz="1050" dirty="0"/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Purchases</a:t>
            </a:r>
            <a:r>
              <a:rPr lang="pt-BR" sz="1050" dirty="0"/>
              <a:t> </a:t>
            </a:r>
            <a:r>
              <a:rPr lang="pt-BR" sz="1050" dirty="0" err="1"/>
              <a:t>less</a:t>
            </a:r>
            <a:r>
              <a:rPr lang="pt-BR" sz="1050" dirty="0"/>
              <a:t> </a:t>
            </a:r>
            <a:r>
              <a:rPr lang="pt-BR" sz="1050" dirty="0" err="1"/>
              <a:t>from</a:t>
            </a:r>
            <a:r>
              <a:rPr lang="pt-BR" sz="1050" dirty="0"/>
              <a:t> web, </a:t>
            </a:r>
            <a:r>
              <a:rPr lang="pt-BR" sz="1050" dirty="0" err="1"/>
              <a:t>catalog</a:t>
            </a:r>
            <a:r>
              <a:rPr lang="pt-BR" sz="1050" dirty="0"/>
              <a:t> </a:t>
            </a:r>
            <a:r>
              <a:rPr lang="pt-BR" sz="1050" dirty="0" err="1"/>
              <a:t>and</a:t>
            </a:r>
            <a:r>
              <a:rPr lang="pt-BR" sz="1050" dirty="0"/>
              <a:t> store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Visits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website more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Did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respond</a:t>
            </a:r>
            <a:r>
              <a:rPr lang="pt-BR" sz="1050" dirty="0"/>
              <a:t> </a:t>
            </a:r>
            <a:r>
              <a:rPr lang="pt-BR" sz="1050" dirty="0" err="1"/>
              <a:t>well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any</a:t>
            </a:r>
            <a:r>
              <a:rPr lang="pt-BR" sz="1050" dirty="0"/>
              <a:t> </a:t>
            </a:r>
            <a:r>
              <a:rPr lang="pt-BR" sz="1050" dirty="0" err="1"/>
              <a:t>campaign</a:t>
            </a:r>
            <a:endParaRPr lang="pt-BR" sz="1050" dirty="0"/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 err="1"/>
              <a:t>Also</a:t>
            </a:r>
            <a:r>
              <a:rPr lang="pt-BR" sz="1050" dirty="0"/>
              <a:t> </a:t>
            </a:r>
            <a:r>
              <a:rPr lang="pt-BR" sz="1050" dirty="0" err="1"/>
              <a:t>responded</a:t>
            </a:r>
            <a:r>
              <a:rPr lang="pt-BR" sz="1050" dirty="0"/>
              <a:t> </a:t>
            </a:r>
            <a:r>
              <a:rPr lang="pt-BR" sz="1050" dirty="0" err="1"/>
              <a:t>worse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last</a:t>
            </a:r>
            <a:r>
              <a:rPr lang="pt-BR" sz="1050" dirty="0"/>
              <a:t> </a:t>
            </a:r>
            <a:r>
              <a:rPr lang="pt-BR" sz="1050" dirty="0" err="1"/>
              <a:t>campaign</a:t>
            </a:r>
            <a:endParaRPr lang="pt-BR" sz="1050" dirty="0"/>
          </a:p>
          <a:p>
            <a:pPr marL="171450" lvl="0" indent="-171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/>
              <a:t>Out </a:t>
            </a:r>
            <a:r>
              <a:rPr lang="pt-BR" sz="1050" dirty="0" err="1"/>
              <a:t>of</a:t>
            </a:r>
            <a:r>
              <a:rPr lang="pt-BR" sz="1050" dirty="0"/>
              <a:t> 1217 </a:t>
            </a:r>
            <a:r>
              <a:rPr lang="pt-BR" sz="1050" dirty="0" err="1"/>
              <a:t>customers</a:t>
            </a:r>
            <a:r>
              <a:rPr lang="pt-BR" sz="1050" dirty="0"/>
              <a:t> </a:t>
            </a:r>
            <a:r>
              <a:rPr lang="pt-BR" sz="1050" dirty="0" err="1"/>
              <a:t>with</a:t>
            </a:r>
            <a:r>
              <a:rPr lang="pt-BR" sz="1050" dirty="0"/>
              <a:t> </a:t>
            </a:r>
            <a:r>
              <a:rPr lang="pt-BR" sz="1050" dirty="0" err="1"/>
              <a:t>this</a:t>
            </a:r>
            <a:r>
              <a:rPr lang="pt-BR" sz="1050" dirty="0"/>
              <a:t> profile, </a:t>
            </a:r>
            <a:r>
              <a:rPr lang="pt-BR" sz="1050" dirty="0" err="1"/>
              <a:t>only</a:t>
            </a:r>
            <a:r>
              <a:rPr lang="pt-BR" sz="1050" dirty="0"/>
              <a:t> 108 </a:t>
            </a:r>
            <a:r>
              <a:rPr lang="pt-BR" sz="1050" dirty="0" err="1"/>
              <a:t>responded</a:t>
            </a:r>
            <a:r>
              <a:rPr lang="pt-BR" sz="1050" dirty="0"/>
              <a:t> </a:t>
            </a:r>
            <a:r>
              <a:rPr lang="pt-BR" sz="1050" dirty="0" err="1"/>
              <a:t>positively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last</a:t>
            </a:r>
            <a:r>
              <a:rPr lang="pt-BR" sz="1050" dirty="0"/>
              <a:t> </a:t>
            </a:r>
            <a:r>
              <a:rPr lang="pt-BR" sz="1050" dirty="0" err="1"/>
              <a:t>campaign</a:t>
            </a:r>
            <a:endParaRPr lang="pt-BR" sz="1050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100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100"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3"/>
          </p:nvPr>
        </p:nvSpPr>
        <p:spPr>
          <a:xfrm flipH="1">
            <a:off x="3645938" y="192173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err="1"/>
              <a:t>Customer</a:t>
            </a:r>
            <a:r>
              <a:rPr lang="es-ES" sz="1400" b="0" dirty="0"/>
              <a:t> </a:t>
            </a:r>
            <a:r>
              <a:rPr lang="es-ES" sz="1400" b="0" dirty="0" err="1"/>
              <a:t>Profile</a:t>
            </a:r>
            <a:r>
              <a:rPr lang="es-ES" sz="1400" b="0" dirty="0"/>
              <a:t> II</a:t>
            </a:r>
            <a:endParaRPr sz="1400" b="0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4"/>
          </p:nvPr>
        </p:nvSpPr>
        <p:spPr>
          <a:xfrm>
            <a:off x="3645938" y="2203243"/>
            <a:ext cx="2346798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Higher</a:t>
            </a:r>
            <a:r>
              <a:rPr lang="pt-BR" sz="1100" dirty="0"/>
              <a:t> Income </a:t>
            </a:r>
            <a:r>
              <a:rPr lang="pt-BR" sz="1100" dirty="0" err="1"/>
              <a:t>average</a:t>
            </a:r>
            <a:r>
              <a:rPr lang="pt-BR" sz="1100" dirty="0"/>
              <a:t>: 72k</a:t>
            </a:r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Income </a:t>
            </a:r>
            <a:r>
              <a:rPr lang="pt-BR" sz="1100" dirty="0" err="1"/>
              <a:t>mostly</a:t>
            </a:r>
            <a:r>
              <a:rPr lang="pt-BR" sz="1100" dirty="0"/>
              <a:t> ranges </a:t>
            </a:r>
            <a:r>
              <a:rPr lang="pt-BR" sz="1100" dirty="0" err="1"/>
              <a:t>from</a:t>
            </a:r>
            <a:r>
              <a:rPr lang="pt-BR" sz="1100" dirty="0"/>
              <a:t> 63k </a:t>
            </a:r>
            <a:r>
              <a:rPr lang="pt-BR" sz="1100" dirty="0" err="1"/>
              <a:t>to</a:t>
            </a:r>
            <a:r>
              <a:rPr lang="pt-BR" sz="1100" dirty="0"/>
              <a:t> 79k</a:t>
            </a:r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Usually</a:t>
            </a:r>
            <a:r>
              <a:rPr lang="pt-BR" sz="1100" dirty="0"/>
              <a:t> </a:t>
            </a:r>
            <a:r>
              <a:rPr lang="pt-BR" sz="1100" dirty="0" err="1"/>
              <a:t>has</a:t>
            </a:r>
            <a:r>
              <a:rPr lang="pt-BR" sz="1100" dirty="0"/>
              <a:t> no </a:t>
            </a:r>
            <a:r>
              <a:rPr lang="pt-BR" sz="1100" dirty="0" err="1"/>
              <a:t>kids</a:t>
            </a:r>
            <a:r>
              <a:rPr lang="pt-BR" sz="1100" dirty="0"/>
              <a:t> home</a:t>
            </a:r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Spends</a:t>
            </a:r>
            <a:r>
              <a:rPr lang="pt-BR" sz="1100" dirty="0"/>
              <a:t> </a:t>
            </a:r>
            <a:r>
              <a:rPr lang="pt-BR" sz="1100" dirty="0" err="1"/>
              <a:t>considerably</a:t>
            </a:r>
            <a:r>
              <a:rPr lang="pt-BR" sz="1100" dirty="0"/>
              <a:t> more</a:t>
            </a:r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Responded</a:t>
            </a:r>
            <a:r>
              <a:rPr lang="pt-BR" sz="1100" dirty="0"/>
              <a:t> </a:t>
            </a:r>
            <a:r>
              <a:rPr lang="pt-BR" sz="1100" dirty="0" err="1"/>
              <a:t>better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1</a:t>
            </a:r>
            <a:r>
              <a:rPr lang="pt-BR" sz="1100" baseline="30000" dirty="0"/>
              <a:t>st</a:t>
            </a:r>
            <a:r>
              <a:rPr lang="pt-BR" sz="1100" dirty="0"/>
              <a:t>, 4</a:t>
            </a:r>
            <a:r>
              <a:rPr lang="pt-BR" sz="1100" baseline="30000" dirty="0"/>
              <a:t>th</a:t>
            </a:r>
            <a:r>
              <a:rPr lang="pt-BR" sz="1100" dirty="0"/>
              <a:t>, </a:t>
            </a:r>
            <a:r>
              <a:rPr lang="pt-BR" sz="1100" dirty="0" err="1"/>
              <a:t>and</a:t>
            </a:r>
            <a:r>
              <a:rPr lang="pt-BR" sz="1100" dirty="0"/>
              <a:t>  5</a:t>
            </a:r>
            <a:r>
              <a:rPr lang="pt-BR" sz="1100" baseline="30000" dirty="0"/>
              <a:t>th</a:t>
            </a:r>
            <a:r>
              <a:rPr lang="pt-BR" sz="1100" dirty="0"/>
              <a:t> </a:t>
            </a:r>
            <a:r>
              <a:rPr lang="pt-BR" sz="1100" dirty="0" err="1"/>
              <a:t>campaigns</a:t>
            </a:r>
            <a:r>
              <a:rPr lang="pt-BR" sz="1100" dirty="0"/>
              <a:t> </a:t>
            </a:r>
            <a:endParaRPr lang="pt-BR" sz="1100" baseline="30000" dirty="0"/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Responded</a:t>
            </a:r>
            <a:r>
              <a:rPr lang="pt-BR" sz="1100" dirty="0"/>
              <a:t> </a:t>
            </a:r>
            <a:r>
              <a:rPr lang="pt-BR" sz="1100" dirty="0" err="1"/>
              <a:t>better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last</a:t>
            </a:r>
            <a:r>
              <a:rPr lang="pt-BR" sz="1100" dirty="0"/>
              <a:t> </a:t>
            </a:r>
            <a:r>
              <a:rPr lang="pt-BR" sz="1100" dirty="0" err="1"/>
              <a:t>campaign</a:t>
            </a:r>
            <a:endParaRPr lang="pt-BR" sz="1100" dirty="0"/>
          </a:p>
          <a:p>
            <a:pPr marL="171450" lvl="0" indent="-171450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Out </a:t>
            </a:r>
            <a:r>
              <a:rPr lang="pt-BR" sz="1100" dirty="0" err="1"/>
              <a:t>of</a:t>
            </a:r>
            <a:r>
              <a:rPr lang="pt-BR" sz="1100" dirty="0"/>
              <a:t> 801 </a:t>
            </a:r>
            <a:r>
              <a:rPr lang="en-US" sz="1100" dirty="0"/>
              <a:t>customers</a:t>
            </a:r>
            <a:r>
              <a:rPr lang="pt-BR" sz="1100" dirty="0"/>
              <a:t> </a:t>
            </a:r>
            <a:r>
              <a:rPr lang="pt-BR" sz="1100" dirty="0" err="1"/>
              <a:t>with</a:t>
            </a:r>
            <a:r>
              <a:rPr lang="pt-BR" sz="1100" dirty="0"/>
              <a:t> </a:t>
            </a:r>
            <a:r>
              <a:rPr lang="pt-BR" sz="1100" dirty="0" err="1"/>
              <a:t>this</a:t>
            </a:r>
            <a:r>
              <a:rPr lang="pt-BR" sz="1100" dirty="0"/>
              <a:t> profile, 185 </a:t>
            </a:r>
            <a:r>
              <a:rPr lang="pt-BR" sz="1100" dirty="0" err="1"/>
              <a:t>responded</a:t>
            </a:r>
            <a:r>
              <a:rPr lang="pt-BR" sz="1100" dirty="0"/>
              <a:t> </a:t>
            </a:r>
            <a:r>
              <a:rPr lang="pt-BR" sz="1100" dirty="0" err="1"/>
              <a:t>positively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last</a:t>
            </a:r>
            <a:r>
              <a:rPr lang="pt-BR" sz="1100" dirty="0"/>
              <a:t> </a:t>
            </a:r>
            <a:r>
              <a:rPr lang="pt-BR" sz="1100" dirty="0" err="1"/>
              <a:t>campaign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379" name="Google Shape;379;p37"/>
          <p:cNvSpPr/>
          <p:nvPr/>
        </p:nvSpPr>
        <p:spPr>
          <a:xfrm>
            <a:off x="4572000" y="1366613"/>
            <a:ext cx="504988" cy="507303"/>
          </a:xfrm>
          <a:custGeom>
            <a:avLst/>
            <a:gdLst/>
            <a:ahLst/>
            <a:cxnLst/>
            <a:rect l="l" t="t" r="r" b="b"/>
            <a:pathLst>
              <a:path w="12004" h="12005" extrusionOk="0">
                <a:moveTo>
                  <a:pt x="1418" y="694"/>
                </a:moveTo>
                <a:lnTo>
                  <a:pt x="1418" y="1419"/>
                </a:lnTo>
                <a:lnTo>
                  <a:pt x="693" y="1419"/>
                </a:lnTo>
                <a:lnTo>
                  <a:pt x="693" y="694"/>
                </a:lnTo>
                <a:close/>
                <a:moveTo>
                  <a:pt x="11279" y="694"/>
                </a:moveTo>
                <a:lnTo>
                  <a:pt x="11279" y="1419"/>
                </a:lnTo>
                <a:lnTo>
                  <a:pt x="10586" y="1419"/>
                </a:lnTo>
                <a:lnTo>
                  <a:pt x="10586" y="694"/>
                </a:lnTo>
                <a:close/>
                <a:moveTo>
                  <a:pt x="9893" y="1419"/>
                </a:moveTo>
                <a:lnTo>
                  <a:pt x="9893" y="1765"/>
                </a:lnTo>
                <a:cubicBezTo>
                  <a:pt x="9893" y="1954"/>
                  <a:pt x="10019" y="2112"/>
                  <a:pt x="10239" y="2112"/>
                </a:cubicBezTo>
                <a:lnTo>
                  <a:pt x="10586" y="2112"/>
                </a:lnTo>
                <a:lnTo>
                  <a:pt x="10586" y="9893"/>
                </a:lnTo>
                <a:lnTo>
                  <a:pt x="10239" y="9893"/>
                </a:lnTo>
                <a:cubicBezTo>
                  <a:pt x="10019" y="9893"/>
                  <a:pt x="9893" y="10051"/>
                  <a:pt x="9893" y="10240"/>
                </a:cubicBezTo>
                <a:lnTo>
                  <a:pt x="9893" y="10587"/>
                </a:lnTo>
                <a:lnTo>
                  <a:pt x="2111" y="10587"/>
                </a:lnTo>
                <a:lnTo>
                  <a:pt x="2111" y="10240"/>
                </a:lnTo>
                <a:cubicBezTo>
                  <a:pt x="2111" y="10051"/>
                  <a:pt x="1953" y="9893"/>
                  <a:pt x="1764" y="9893"/>
                </a:cubicBezTo>
                <a:lnTo>
                  <a:pt x="1418" y="9893"/>
                </a:lnTo>
                <a:lnTo>
                  <a:pt x="1418" y="2112"/>
                </a:lnTo>
                <a:lnTo>
                  <a:pt x="1764" y="2112"/>
                </a:lnTo>
                <a:cubicBezTo>
                  <a:pt x="1953" y="2112"/>
                  <a:pt x="2111" y="1954"/>
                  <a:pt x="2111" y="1765"/>
                </a:cubicBezTo>
                <a:lnTo>
                  <a:pt x="2111" y="1419"/>
                </a:lnTo>
                <a:close/>
                <a:moveTo>
                  <a:pt x="1418" y="10555"/>
                </a:moveTo>
                <a:lnTo>
                  <a:pt x="1418" y="11248"/>
                </a:lnTo>
                <a:lnTo>
                  <a:pt x="693" y="11248"/>
                </a:lnTo>
                <a:lnTo>
                  <a:pt x="693" y="10555"/>
                </a:lnTo>
                <a:close/>
                <a:moveTo>
                  <a:pt x="11279" y="10555"/>
                </a:moveTo>
                <a:lnTo>
                  <a:pt x="11279" y="11248"/>
                </a:lnTo>
                <a:lnTo>
                  <a:pt x="10586" y="11248"/>
                </a:lnTo>
                <a:lnTo>
                  <a:pt x="10586" y="10555"/>
                </a:lnTo>
                <a:close/>
                <a:moveTo>
                  <a:pt x="347" y="1"/>
                </a:moveTo>
                <a:cubicBezTo>
                  <a:pt x="158" y="1"/>
                  <a:pt x="0" y="158"/>
                  <a:pt x="0" y="348"/>
                </a:cubicBezTo>
                <a:lnTo>
                  <a:pt x="0" y="1765"/>
                </a:lnTo>
                <a:cubicBezTo>
                  <a:pt x="0" y="1954"/>
                  <a:pt x="158" y="2112"/>
                  <a:pt x="347" y="2112"/>
                </a:cubicBezTo>
                <a:lnTo>
                  <a:pt x="693" y="2112"/>
                </a:lnTo>
                <a:lnTo>
                  <a:pt x="693" y="9893"/>
                </a:lnTo>
                <a:lnTo>
                  <a:pt x="347" y="9893"/>
                </a:lnTo>
                <a:cubicBezTo>
                  <a:pt x="158" y="9893"/>
                  <a:pt x="0" y="10051"/>
                  <a:pt x="0" y="10240"/>
                </a:cubicBezTo>
                <a:lnTo>
                  <a:pt x="0" y="11658"/>
                </a:lnTo>
                <a:cubicBezTo>
                  <a:pt x="0" y="11847"/>
                  <a:pt x="158" y="12004"/>
                  <a:pt x="347" y="12004"/>
                </a:cubicBezTo>
                <a:lnTo>
                  <a:pt x="1764" y="12004"/>
                </a:lnTo>
                <a:cubicBezTo>
                  <a:pt x="1953" y="12004"/>
                  <a:pt x="2111" y="11847"/>
                  <a:pt x="2111" y="11658"/>
                </a:cubicBezTo>
                <a:lnTo>
                  <a:pt x="2111" y="11311"/>
                </a:lnTo>
                <a:lnTo>
                  <a:pt x="9893" y="11311"/>
                </a:lnTo>
                <a:lnTo>
                  <a:pt x="9893" y="11658"/>
                </a:lnTo>
                <a:cubicBezTo>
                  <a:pt x="9893" y="11847"/>
                  <a:pt x="10019" y="12004"/>
                  <a:pt x="10239" y="12004"/>
                </a:cubicBezTo>
                <a:lnTo>
                  <a:pt x="11657" y="12004"/>
                </a:lnTo>
                <a:cubicBezTo>
                  <a:pt x="11846" y="12004"/>
                  <a:pt x="12004" y="11847"/>
                  <a:pt x="12004" y="11658"/>
                </a:cubicBezTo>
                <a:lnTo>
                  <a:pt x="12004" y="10240"/>
                </a:lnTo>
                <a:cubicBezTo>
                  <a:pt x="12004" y="10051"/>
                  <a:pt x="11846" y="9893"/>
                  <a:pt x="11657" y="9893"/>
                </a:cubicBezTo>
                <a:lnTo>
                  <a:pt x="11310" y="9893"/>
                </a:lnTo>
                <a:lnTo>
                  <a:pt x="11310" y="2112"/>
                </a:lnTo>
                <a:lnTo>
                  <a:pt x="11657" y="2112"/>
                </a:lnTo>
                <a:lnTo>
                  <a:pt x="11657" y="2080"/>
                </a:lnTo>
                <a:cubicBezTo>
                  <a:pt x="11846" y="2080"/>
                  <a:pt x="12004" y="1923"/>
                  <a:pt x="12004" y="1734"/>
                </a:cubicBezTo>
                <a:lnTo>
                  <a:pt x="12004" y="348"/>
                </a:lnTo>
                <a:cubicBezTo>
                  <a:pt x="12004" y="158"/>
                  <a:pt x="11846" y="1"/>
                  <a:pt x="11657" y="1"/>
                </a:cubicBezTo>
                <a:lnTo>
                  <a:pt x="10239" y="1"/>
                </a:lnTo>
                <a:cubicBezTo>
                  <a:pt x="10019" y="1"/>
                  <a:pt x="9893" y="158"/>
                  <a:pt x="9893" y="348"/>
                </a:cubicBezTo>
                <a:lnTo>
                  <a:pt x="9893" y="694"/>
                </a:lnTo>
                <a:lnTo>
                  <a:pt x="2111" y="694"/>
                </a:lnTo>
                <a:lnTo>
                  <a:pt x="2111" y="348"/>
                </a:lnTo>
                <a:cubicBezTo>
                  <a:pt x="2111" y="158"/>
                  <a:pt x="1953" y="1"/>
                  <a:pt x="17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6240;p67">
            <a:extLst>
              <a:ext uri="{FF2B5EF4-FFF2-40B4-BE49-F238E27FC236}">
                <a16:creationId xmlns:a16="http://schemas.microsoft.com/office/drawing/2014/main" id="{B59C8BA6-4D7E-4A9C-91EB-B1EF4CD99B71}"/>
              </a:ext>
            </a:extLst>
          </p:cNvPr>
          <p:cNvGrpSpPr/>
          <p:nvPr/>
        </p:nvGrpSpPr>
        <p:grpSpPr>
          <a:xfrm>
            <a:off x="4661444" y="1444322"/>
            <a:ext cx="337178" cy="337411"/>
            <a:chOff x="-55595775" y="3982375"/>
            <a:chExt cx="319025" cy="319246"/>
          </a:xfrm>
          <a:solidFill>
            <a:schemeClr val="bg2"/>
          </a:solidFill>
        </p:grpSpPr>
        <p:sp>
          <p:nvSpPr>
            <p:cNvPr id="15" name="Google Shape;6241;p67">
              <a:extLst>
                <a:ext uri="{FF2B5EF4-FFF2-40B4-BE49-F238E27FC236}">
                  <a16:creationId xmlns:a16="http://schemas.microsoft.com/office/drawing/2014/main" id="{93CCF393-5B0B-458B-92B8-39349F65C694}"/>
                </a:ext>
              </a:extLst>
            </p:cNvPr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6242;p67">
              <a:extLst>
                <a:ext uri="{FF2B5EF4-FFF2-40B4-BE49-F238E27FC236}">
                  <a16:creationId xmlns:a16="http://schemas.microsoft.com/office/drawing/2014/main" id="{AE15430F-6DAF-40C4-BCA5-FC90A0798D68}"/>
                </a:ext>
              </a:extLst>
            </p:cNvPr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6243;p67">
              <a:extLst>
                <a:ext uri="{FF2B5EF4-FFF2-40B4-BE49-F238E27FC236}">
                  <a16:creationId xmlns:a16="http://schemas.microsoft.com/office/drawing/2014/main" id="{AF575B69-B8A5-4DB1-8BDC-46503D8154BA}"/>
                </a:ext>
              </a:extLst>
            </p:cNvPr>
            <p:cNvSpPr/>
            <p:nvPr/>
          </p:nvSpPr>
          <p:spPr>
            <a:xfrm>
              <a:off x="-55557950" y="4019627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" name="Google Shape;6244;p67">
              <a:extLst>
                <a:ext uri="{FF2B5EF4-FFF2-40B4-BE49-F238E27FC236}">
                  <a16:creationId xmlns:a16="http://schemas.microsoft.com/office/drawing/2014/main" id="{9A2F96AD-A058-4C95-A11E-226ED15D37B2}"/>
                </a:ext>
              </a:extLst>
            </p:cNvPr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6245;p67">
              <a:extLst>
                <a:ext uri="{FF2B5EF4-FFF2-40B4-BE49-F238E27FC236}">
                  <a16:creationId xmlns:a16="http://schemas.microsoft.com/office/drawing/2014/main" id="{21CBC8DA-B65A-490E-B0D0-23A7D0CCBB39}"/>
                </a:ext>
              </a:extLst>
            </p:cNvPr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6246;p67">
              <a:extLst>
                <a:ext uri="{FF2B5EF4-FFF2-40B4-BE49-F238E27FC236}">
                  <a16:creationId xmlns:a16="http://schemas.microsoft.com/office/drawing/2014/main" id="{B8A98AEC-2BB5-4E3D-BC8D-E60302A0ACBB}"/>
                </a:ext>
              </a:extLst>
            </p:cNvPr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" name="Google Shape;379;p37">
            <a:extLst>
              <a:ext uri="{FF2B5EF4-FFF2-40B4-BE49-F238E27FC236}">
                <a16:creationId xmlns:a16="http://schemas.microsoft.com/office/drawing/2014/main" id="{CFDF55ED-5269-481C-BD35-CC63CE84CF08}"/>
              </a:ext>
            </a:extLst>
          </p:cNvPr>
          <p:cNvSpPr/>
          <p:nvPr/>
        </p:nvSpPr>
        <p:spPr>
          <a:xfrm>
            <a:off x="1739312" y="1730883"/>
            <a:ext cx="504988" cy="507303"/>
          </a:xfrm>
          <a:custGeom>
            <a:avLst/>
            <a:gdLst/>
            <a:ahLst/>
            <a:cxnLst/>
            <a:rect l="l" t="t" r="r" b="b"/>
            <a:pathLst>
              <a:path w="12004" h="12005" extrusionOk="0">
                <a:moveTo>
                  <a:pt x="1418" y="694"/>
                </a:moveTo>
                <a:lnTo>
                  <a:pt x="1418" y="1419"/>
                </a:lnTo>
                <a:lnTo>
                  <a:pt x="693" y="1419"/>
                </a:lnTo>
                <a:lnTo>
                  <a:pt x="693" y="694"/>
                </a:lnTo>
                <a:close/>
                <a:moveTo>
                  <a:pt x="11279" y="694"/>
                </a:moveTo>
                <a:lnTo>
                  <a:pt x="11279" y="1419"/>
                </a:lnTo>
                <a:lnTo>
                  <a:pt x="10586" y="1419"/>
                </a:lnTo>
                <a:lnTo>
                  <a:pt x="10586" y="694"/>
                </a:lnTo>
                <a:close/>
                <a:moveTo>
                  <a:pt x="9893" y="1419"/>
                </a:moveTo>
                <a:lnTo>
                  <a:pt x="9893" y="1765"/>
                </a:lnTo>
                <a:cubicBezTo>
                  <a:pt x="9893" y="1954"/>
                  <a:pt x="10019" y="2112"/>
                  <a:pt x="10239" y="2112"/>
                </a:cubicBezTo>
                <a:lnTo>
                  <a:pt x="10586" y="2112"/>
                </a:lnTo>
                <a:lnTo>
                  <a:pt x="10586" y="9893"/>
                </a:lnTo>
                <a:lnTo>
                  <a:pt x="10239" y="9893"/>
                </a:lnTo>
                <a:cubicBezTo>
                  <a:pt x="10019" y="9893"/>
                  <a:pt x="9893" y="10051"/>
                  <a:pt x="9893" y="10240"/>
                </a:cubicBezTo>
                <a:lnTo>
                  <a:pt x="9893" y="10587"/>
                </a:lnTo>
                <a:lnTo>
                  <a:pt x="2111" y="10587"/>
                </a:lnTo>
                <a:lnTo>
                  <a:pt x="2111" y="10240"/>
                </a:lnTo>
                <a:cubicBezTo>
                  <a:pt x="2111" y="10051"/>
                  <a:pt x="1953" y="9893"/>
                  <a:pt x="1764" y="9893"/>
                </a:cubicBezTo>
                <a:lnTo>
                  <a:pt x="1418" y="9893"/>
                </a:lnTo>
                <a:lnTo>
                  <a:pt x="1418" y="2112"/>
                </a:lnTo>
                <a:lnTo>
                  <a:pt x="1764" y="2112"/>
                </a:lnTo>
                <a:cubicBezTo>
                  <a:pt x="1953" y="2112"/>
                  <a:pt x="2111" y="1954"/>
                  <a:pt x="2111" y="1765"/>
                </a:cubicBezTo>
                <a:lnTo>
                  <a:pt x="2111" y="1419"/>
                </a:lnTo>
                <a:close/>
                <a:moveTo>
                  <a:pt x="1418" y="10555"/>
                </a:moveTo>
                <a:lnTo>
                  <a:pt x="1418" y="11248"/>
                </a:lnTo>
                <a:lnTo>
                  <a:pt x="693" y="11248"/>
                </a:lnTo>
                <a:lnTo>
                  <a:pt x="693" y="10555"/>
                </a:lnTo>
                <a:close/>
                <a:moveTo>
                  <a:pt x="11279" y="10555"/>
                </a:moveTo>
                <a:lnTo>
                  <a:pt x="11279" y="11248"/>
                </a:lnTo>
                <a:lnTo>
                  <a:pt x="10586" y="11248"/>
                </a:lnTo>
                <a:lnTo>
                  <a:pt x="10586" y="10555"/>
                </a:lnTo>
                <a:close/>
                <a:moveTo>
                  <a:pt x="347" y="1"/>
                </a:moveTo>
                <a:cubicBezTo>
                  <a:pt x="158" y="1"/>
                  <a:pt x="0" y="158"/>
                  <a:pt x="0" y="348"/>
                </a:cubicBezTo>
                <a:lnTo>
                  <a:pt x="0" y="1765"/>
                </a:lnTo>
                <a:cubicBezTo>
                  <a:pt x="0" y="1954"/>
                  <a:pt x="158" y="2112"/>
                  <a:pt x="347" y="2112"/>
                </a:cubicBezTo>
                <a:lnTo>
                  <a:pt x="693" y="2112"/>
                </a:lnTo>
                <a:lnTo>
                  <a:pt x="693" y="9893"/>
                </a:lnTo>
                <a:lnTo>
                  <a:pt x="347" y="9893"/>
                </a:lnTo>
                <a:cubicBezTo>
                  <a:pt x="158" y="9893"/>
                  <a:pt x="0" y="10051"/>
                  <a:pt x="0" y="10240"/>
                </a:cubicBezTo>
                <a:lnTo>
                  <a:pt x="0" y="11658"/>
                </a:lnTo>
                <a:cubicBezTo>
                  <a:pt x="0" y="11847"/>
                  <a:pt x="158" y="12004"/>
                  <a:pt x="347" y="12004"/>
                </a:cubicBezTo>
                <a:lnTo>
                  <a:pt x="1764" y="12004"/>
                </a:lnTo>
                <a:cubicBezTo>
                  <a:pt x="1953" y="12004"/>
                  <a:pt x="2111" y="11847"/>
                  <a:pt x="2111" y="11658"/>
                </a:cubicBezTo>
                <a:lnTo>
                  <a:pt x="2111" y="11311"/>
                </a:lnTo>
                <a:lnTo>
                  <a:pt x="9893" y="11311"/>
                </a:lnTo>
                <a:lnTo>
                  <a:pt x="9893" y="11658"/>
                </a:lnTo>
                <a:cubicBezTo>
                  <a:pt x="9893" y="11847"/>
                  <a:pt x="10019" y="12004"/>
                  <a:pt x="10239" y="12004"/>
                </a:cubicBezTo>
                <a:lnTo>
                  <a:pt x="11657" y="12004"/>
                </a:lnTo>
                <a:cubicBezTo>
                  <a:pt x="11846" y="12004"/>
                  <a:pt x="12004" y="11847"/>
                  <a:pt x="12004" y="11658"/>
                </a:cubicBezTo>
                <a:lnTo>
                  <a:pt x="12004" y="10240"/>
                </a:lnTo>
                <a:cubicBezTo>
                  <a:pt x="12004" y="10051"/>
                  <a:pt x="11846" y="9893"/>
                  <a:pt x="11657" y="9893"/>
                </a:cubicBezTo>
                <a:lnTo>
                  <a:pt x="11310" y="9893"/>
                </a:lnTo>
                <a:lnTo>
                  <a:pt x="11310" y="2112"/>
                </a:lnTo>
                <a:lnTo>
                  <a:pt x="11657" y="2112"/>
                </a:lnTo>
                <a:lnTo>
                  <a:pt x="11657" y="2080"/>
                </a:lnTo>
                <a:cubicBezTo>
                  <a:pt x="11846" y="2080"/>
                  <a:pt x="12004" y="1923"/>
                  <a:pt x="12004" y="1734"/>
                </a:cubicBezTo>
                <a:lnTo>
                  <a:pt x="12004" y="348"/>
                </a:lnTo>
                <a:cubicBezTo>
                  <a:pt x="12004" y="158"/>
                  <a:pt x="11846" y="1"/>
                  <a:pt x="11657" y="1"/>
                </a:cubicBezTo>
                <a:lnTo>
                  <a:pt x="10239" y="1"/>
                </a:lnTo>
                <a:cubicBezTo>
                  <a:pt x="10019" y="1"/>
                  <a:pt x="9893" y="158"/>
                  <a:pt x="9893" y="348"/>
                </a:cubicBezTo>
                <a:lnTo>
                  <a:pt x="9893" y="694"/>
                </a:lnTo>
                <a:lnTo>
                  <a:pt x="2111" y="694"/>
                </a:lnTo>
                <a:lnTo>
                  <a:pt x="2111" y="348"/>
                </a:lnTo>
                <a:cubicBezTo>
                  <a:pt x="2111" y="158"/>
                  <a:pt x="1953" y="1"/>
                  <a:pt x="17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" name="Google Shape;6152;p67">
            <a:extLst>
              <a:ext uri="{FF2B5EF4-FFF2-40B4-BE49-F238E27FC236}">
                <a16:creationId xmlns:a16="http://schemas.microsoft.com/office/drawing/2014/main" id="{8CFB46A2-5995-4E87-8183-43D586256F4B}"/>
              </a:ext>
            </a:extLst>
          </p:cNvPr>
          <p:cNvGrpSpPr/>
          <p:nvPr/>
        </p:nvGrpSpPr>
        <p:grpSpPr>
          <a:xfrm>
            <a:off x="1840179" y="1810028"/>
            <a:ext cx="295536" cy="337151"/>
            <a:chOff x="-57940525" y="3590375"/>
            <a:chExt cx="279625" cy="319000"/>
          </a:xfrm>
          <a:solidFill>
            <a:schemeClr val="bg1"/>
          </a:solidFill>
        </p:grpSpPr>
        <p:sp>
          <p:nvSpPr>
            <p:cNvPr id="30" name="Google Shape;6153;p67">
              <a:extLst>
                <a:ext uri="{FF2B5EF4-FFF2-40B4-BE49-F238E27FC236}">
                  <a16:creationId xmlns:a16="http://schemas.microsoft.com/office/drawing/2014/main" id="{B5B3B49F-D1E8-452B-AB16-D05BFEFB157A}"/>
                </a:ext>
              </a:extLst>
            </p:cNvPr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54;p67">
              <a:extLst>
                <a:ext uri="{FF2B5EF4-FFF2-40B4-BE49-F238E27FC236}">
                  <a16:creationId xmlns:a16="http://schemas.microsoft.com/office/drawing/2014/main" id="{129B49F2-D9F6-400B-935F-85A85ED7E323}"/>
                </a:ext>
              </a:extLst>
            </p:cNvPr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55;p67">
              <a:extLst>
                <a:ext uri="{FF2B5EF4-FFF2-40B4-BE49-F238E27FC236}">
                  <a16:creationId xmlns:a16="http://schemas.microsoft.com/office/drawing/2014/main" id="{5DF9BE29-C898-4703-8080-3D2518425A4A}"/>
                </a:ext>
              </a:extLst>
            </p:cNvPr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56;p67">
              <a:extLst>
                <a:ext uri="{FF2B5EF4-FFF2-40B4-BE49-F238E27FC236}">
                  <a16:creationId xmlns:a16="http://schemas.microsoft.com/office/drawing/2014/main" id="{098A4C85-5D7F-4F30-8824-4C3EBC0F647D}"/>
                </a:ext>
              </a:extLst>
            </p:cNvPr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57;p67">
              <a:extLst>
                <a:ext uri="{FF2B5EF4-FFF2-40B4-BE49-F238E27FC236}">
                  <a16:creationId xmlns:a16="http://schemas.microsoft.com/office/drawing/2014/main" id="{771C642B-4460-4EA2-A9F0-C16404973D4F}"/>
                </a:ext>
              </a:extLst>
            </p:cNvPr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505307" y="2446477"/>
            <a:ext cx="4222595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RESULTS OF THE CLASSIFICATION</a:t>
            </a:r>
            <a:endParaRPr b="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n-US" dirty="0"/>
              <a:t>Results of the generated model and how efficient it can be</a:t>
            </a:r>
          </a:p>
        </p:txBody>
      </p:sp>
    </p:spTree>
    <p:extLst>
      <p:ext uri="{BB962C8B-B14F-4D97-AF65-F5344CB8AC3E}">
        <p14:creationId xmlns:p14="http://schemas.microsoft.com/office/powerpoint/2010/main" val="384704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err="1"/>
              <a:t>Confusion</a:t>
            </a:r>
            <a:r>
              <a:rPr lang="es-ES" dirty="0"/>
              <a:t> Matrix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achieved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dirty="0"/>
          </a:p>
        </p:txBody>
      </p:sp>
      <p:graphicFrame>
        <p:nvGraphicFramePr>
          <p:cNvPr id="552" name="Google Shape;552;p47"/>
          <p:cNvGraphicFramePr/>
          <p:nvPr>
            <p:extLst>
              <p:ext uri="{D42A27DB-BD31-4B8C-83A1-F6EECF244321}">
                <p14:modId xmlns:p14="http://schemas.microsoft.com/office/powerpoint/2010/main" val="4176684317"/>
              </p:ext>
            </p:extLst>
          </p:nvPr>
        </p:nvGraphicFramePr>
        <p:xfrm>
          <a:off x="1132460" y="848083"/>
          <a:ext cx="3342275" cy="1532450"/>
        </p:xfrm>
        <a:graphic>
          <a:graphicData uri="http://schemas.openxmlformats.org/drawingml/2006/table">
            <a:tbl>
              <a:tblPr>
                <a:noFill/>
                <a:tableStyleId>{EBD2AFC1-5B59-436C-9593-396B841955C1}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4E48AB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68575" marR="68575" marT="51425" marB="5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TRUE</a:t>
                      </a:r>
                      <a:endParaRPr sz="7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7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FALSE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7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TRUE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69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50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25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FALSE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69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23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407</a:t>
                      </a: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560E04D4-866C-4D67-A040-C93F86705228}"/>
              </a:ext>
            </a:extLst>
          </p:cNvPr>
          <p:cNvSpPr/>
          <p:nvPr/>
        </p:nvSpPr>
        <p:spPr>
          <a:xfrm>
            <a:off x="2403937" y="1434791"/>
            <a:ext cx="361566" cy="3600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062059-D1B0-4D14-AAC6-241268CD9E39}"/>
              </a:ext>
            </a:extLst>
          </p:cNvPr>
          <p:cNvSpPr txBox="1"/>
          <p:nvPr/>
        </p:nvSpPr>
        <p:spPr>
          <a:xfrm>
            <a:off x="1132459" y="2821178"/>
            <a:ext cx="3342275" cy="200054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 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Customers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that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be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contacted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and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positively</a:t>
            </a:r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             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Customers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that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be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contacted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but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negatively</a:t>
            </a:r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             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Customers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that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not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be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contacted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but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would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positively</a:t>
            </a:r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         </a:t>
            </a:r>
          </a:p>
          <a:p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             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Customers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that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will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not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be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contacted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and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would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respond</a:t>
            </a:r>
            <a:r>
              <a:rPr lang="pt-BR" sz="11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negatively</a:t>
            </a:r>
            <a:endParaRPr lang="pt-BR" sz="1100" dirty="0">
              <a:solidFill>
                <a:schemeClr val="bg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3C7BFF-71FF-483D-A781-460D4731B0A7}"/>
              </a:ext>
            </a:extLst>
          </p:cNvPr>
          <p:cNvSpPr/>
          <p:nvPr/>
        </p:nvSpPr>
        <p:spPr>
          <a:xfrm>
            <a:off x="3661468" y="1428454"/>
            <a:ext cx="361566" cy="360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DF0A7A3-9F02-482D-8D2F-01B2A61622CD}"/>
              </a:ext>
            </a:extLst>
          </p:cNvPr>
          <p:cNvSpPr/>
          <p:nvPr/>
        </p:nvSpPr>
        <p:spPr>
          <a:xfrm>
            <a:off x="2409039" y="1947746"/>
            <a:ext cx="361566" cy="3600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3441B78-1114-4000-9D8B-92A008AF5862}"/>
              </a:ext>
            </a:extLst>
          </p:cNvPr>
          <p:cNvSpPr/>
          <p:nvPr/>
        </p:nvSpPr>
        <p:spPr>
          <a:xfrm>
            <a:off x="3661468" y="1947746"/>
            <a:ext cx="361566" cy="36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08CB9FB-C8DD-4B08-A4EA-2C55F1D06D3F}"/>
              </a:ext>
            </a:extLst>
          </p:cNvPr>
          <p:cNvSpPr/>
          <p:nvPr/>
        </p:nvSpPr>
        <p:spPr>
          <a:xfrm>
            <a:off x="1411476" y="2888170"/>
            <a:ext cx="180000" cy="1800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17FDE93-1EA5-4CAF-B3FE-2762DBA03D60}"/>
              </a:ext>
            </a:extLst>
          </p:cNvPr>
          <p:cNvSpPr/>
          <p:nvPr/>
        </p:nvSpPr>
        <p:spPr>
          <a:xfrm>
            <a:off x="1411476" y="3403434"/>
            <a:ext cx="180000" cy="180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70D0EEC-6014-445F-8966-0A543DC5A2B5}"/>
              </a:ext>
            </a:extLst>
          </p:cNvPr>
          <p:cNvSpPr/>
          <p:nvPr/>
        </p:nvSpPr>
        <p:spPr>
          <a:xfrm>
            <a:off x="1405617" y="3888625"/>
            <a:ext cx="180000" cy="1800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C2803E8-D0C3-462E-A98E-F70E2074930B}"/>
              </a:ext>
            </a:extLst>
          </p:cNvPr>
          <p:cNvSpPr/>
          <p:nvPr/>
        </p:nvSpPr>
        <p:spPr>
          <a:xfrm>
            <a:off x="1405617" y="4403889"/>
            <a:ext cx="180000" cy="1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1"/>
          <p:cNvSpPr txBox="1">
            <a:spLocks noGrp="1"/>
          </p:cNvSpPr>
          <p:nvPr>
            <p:ph type="title"/>
          </p:nvPr>
        </p:nvSpPr>
        <p:spPr>
          <a:xfrm>
            <a:off x="1376850" y="1227660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85.15%</a:t>
            </a:r>
            <a:endParaRPr sz="6000" b="0" dirty="0"/>
          </a:p>
        </p:txBody>
      </p:sp>
      <p:sp>
        <p:nvSpPr>
          <p:cNvPr id="1561" name="Google Shape;1561;p51"/>
          <p:cNvSpPr txBox="1">
            <a:spLocks noGrp="1"/>
          </p:cNvSpPr>
          <p:nvPr>
            <p:ph type="subTitle" idx="1"/>
          </p:nvPr>
        </p:nvSpPr>
        <p:spPr>
          <a:xfrm>
            <a:off x="2896863" y="1841612"/>
            <a:ext cx="3353700" cy="3942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b="1" dirty="0" err="1"/>
              <a:t>Reduction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customers</a:t>
            </a:r>
            <a:r>
              <a:rPr lang="es-ES" sz="1400" dirty="0"/>
              <a:t> </a:t>
            </a:r>
            <a:r>
              <a:rPr lang="es-ES" sz="1400" dirty="0" err="1"/>
              <a:t>contacted</a:t>
            </a:r>
            <a:endParaRPr sz="1400" dirty="0"/>
          </a:p>
        </p:txBody>
      </p:sp>
      <p:graphicFrame>
        <p:nvGraphicFramePr>
          <p:cNvPr id="4" name="Google Shape;552;p47">
            <a:extLst>
              <a:ext uri="{FF2B5EF4-FFF2-40B4-BE49-F238E27FC236}">
                <a16:creationId xmlns:a16="http://schemas.microsoft.com/office/drawing/2014/main" id="{0E60F736-1974-4EF4-8FD2-20A986FB7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302890"/>
              </p:ext>
            </p:extLst>
          </p:nvPr>
        </p:nvGraphicFramePr>
        <p:xfrm>
          <a:off x="2846960" y="2564912"/>
          <a:ext cx="3342275" cy="1532450"/>
        </p:xfrm>
        <a:graphic>
          <a:graphicData uri="http://schemas.openxmlformats.org/drawingml/2006/table">
            <a:tbl>
              <a:tblPr>
                <a:noFill/>
                <a:tableStyleId>{EBD2AFC1-5B59-436C-9593-396B841955C1}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4E48AB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68575" marR="68575" marT="51425" marB="5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TRUE</a:t>
                      </a:r>
                      <a:endParaRPr sz="7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7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FALSE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7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TRUE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69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50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25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FALSE</a:t>
                      </a:r>
                      <a:endParaRPr sz="900" dirty="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69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23</a:t>
                      </a:r>
                      <a:endParaRPr sz="900" dirty="0">
                        <a:solidFill>
                          <a:schemeClr val="lt1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chemeClr val="lt1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407</a:t>
                      </a: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5E32BFAE-2D30-4A11-B764-CA94807680F4}"/>
              </a:ext>
            </a:extLst>
          </p:cNvPr>
          <p:cNvSpPr txBox="1"/>
          <p:nvPr/>
        </p:nvSpPr>
        <p:spPr>
          <a:xfrm>
            <a:off x="2444452" y="4147507"/>
            <a:ext cx="4147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*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Ammount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of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Customers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that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would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no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be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contacted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is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grayed</a:t>
            </a:r>
            <a:r>
              <a:rPr lang="pt-BR" sz="1000" dirty="0">
                <a:solidFill>
                  <a:schemeClr val="bg1"/>
                </a:solidFill>
                <a:latin typeface="Roboto Slab Regular" panose="020B0604020202020204" charset="0"/>
                <a:ea typeface="Roboto Slab Regular" panose="020B0604020202020204" charset="0"/>
              </a:rPr>
              <a:t> 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1"/>
          <p:cNvSpPr txBox="1">
            <a:spLocks noGrp="1"/>
          </p:cNvSpPr>
          <p:nvPr>
            <p:ph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/>
              <a:t>5.712MU</a:t>
            </a:r>
            <a:endParaRPr sz="4500" b="0" dirty="0"/>
          </a:p>
        </p:txBody>
      </p:sp>
      <p:sp>
        <p:nvSpPr>
          <p:cNvPr id="1561" name="Google Shape;1561;p51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3942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sz="1600" b="1" dirty="0" err="1"/>
              <a:t>saved</a:t>
            </a:r>
            <a:r>
              <a:rPr lang="es-ES" sz="1600" b="1" dirty="0"/>
              <a:t> </a:t>
            </a:r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campaign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69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1"/>
          <p:cNvSpPr txBox="1">
            <a:spLocks noGrp="1"/>
          </p:cNvSpPr>
          <p:nvPr>
            <p:ph type="title"/>
          </p:nvPr>
        </p:nvSpPr>
        <p:spPr>
          <a:xfrm>
            <a:off x="1375175" y="201693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66.67%</a:t>
            </a:r>
            <a:endParaRPr b="0" dirty="0"/>
          </a:p>
        </p:txBody>
      </p:sp>
      <p:sp>
        <p:nvSpPr>
          <p:cNvPr id="1561" name="Google Shape;1561;p51"/>
          <p:cNvSpPr txBox="1">
            <a:spLocks noGrp="1"/>
          </p:cNvSpPr>
          <p:nvPr>
            <p:ph type="subTitle" idx="1"/>
          </p:nvPr>
        </p:nvSpPr>
        <p:spPr>
          <a:xfrm>
            <a:off x="2895188" y="2630884"/>
            <a:ext cx="3353700" cy="3942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s-ES" sz="1800" b="1" dirty="0"/>
              <a:t>Positive response </a:t>
            </a:r>
            <a:r>
              <a:rPr lang="es-ES" sz="1400" dirty="0" err="1"/>
              <a:t>within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customers</a:t>
            </a:r>
            <a:r>
              <a:rPr lang="es-ES" sz="1400" dirty="0"/>
              <a:t> </a:t>
            </a:r>
            <a:r>
              <a:rPr lang="es-ES" sz="1400" dirty="0" err="1"/>
              <a:t>contacted</a:t>
            </a:r>
            <a:r>
              <a:rPr lang="es-ES" sz="1400" dirty="0"/>
              <a:t> </a:t>
            </a:r>
            <a:r>
              <a:rPr lang="es-ES" sz="1400" dirty="0" err="1"/>
              <a:t>against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800" b="1" dirty="0" err="1"/>
              <a:t>previous</a:t>
            </a:r>
            <a:r>
              <a:rPr lang="es-ES" sz="1800" b="1" dirty="0"/>
              <a:t> 15% </a:t>
            </a:r>
            <a:r>
              <a:rPr lang="es-ES" sz="1400" dirty="0" err="1"/>
              <a:t>success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0174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9"/>
          <p:cNvSpPr txBox="1">
            <a:spLocks noGrp="1"/>
          </p:cNvSpPr>
          <p:nvPr>
            <p:ph type="subTitle" idx="2"/>
          </p:nvPr>
        </p:nvSpPr>
        <p:spPr>
          <a:xfrm>
            <a:off x="2143974" y="2646968"/>
            <a:ext cx="2572806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anyone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?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b="0" dirty="0"/>
              <a:t>mararibeirosilvana@gmail.com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/>
              <a:t>+55 31 99633-2192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dirty="0"/>
            </a:br>
            <a:endParaRPr dirty="0"/>
          </a:p>
        </p:txBody>
      </p:sp>
      <p:sp>
        <p:nvSpPr>
          <p:cNvPr id="1670" name="Google Shape;1670;p59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024762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b="0" dirty="0"/>
              <a:t>Silvana Mara Ribeiro</a:t>
            </a:r>
            <a:endParaRPr sz="54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2698237" y="2812511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mararibeirosilvana@gmail.com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THE PROBLEM AND OBJECTIVE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DATA EXPLORATION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CUSTOMER SEGMENTATION</a:t>
            </a:r>
            <a:endParaRPr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Describing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the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problem</a:t>
            </a:r>
            <a:r>
              <a:rPr lang="es-ES" sz="1000" dirty="0">
                <a:solidFill>
                  <a:schemeClr val="lt1"/>
                </a:solidFill>
              </a:rPr>
              <a:t> and </a:t>
            </a:r>
            <a:r>
              <a:rPr lang="es-ES" sz="1000" dirty="0" err="1">
                <a:solidFill>
                  <a:schemeClr val="lt1"/>
                </a:solidFill>
              </a:rPr>
              <a:t>objective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of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the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study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Interesting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/>
              <a:t>d</a:t>
            </a:r>
            <a:r>
              <a:rPr lang="es-ES" sz="1000" dirty="0" err="1">
                <a:solidFill>
                  <a:schemeClr val="lt1"/>
                </a:solidFill>
              </a:rPr>
              <a:t>etails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observed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during</a:t>
            </a:r>
            <a:r>
              <a:rPr lang="es-ES" sz="1000" dirty="0">
                <a:solidFill>
                  <a:schemeClr val="lt1"/>
                </a:solidFill>
              </a:rPr>
              <a:t> data </a:t>
            </a:r>
            <a:r>
              <a:rPr lang="es-ES" sz="1000" dirty="0" err="1">
                <a:solidFill>
                  <a:schemeClr val="lt1"/>
                </a:solidFill>
              </a:rPr>
              <a:t>exploration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/>
              <a:t>Different</a:t>
            </a:r>
            <a:r>
              <a:rPr lang="es-ES" sz="1000" dirty="0"/>
              <a:t> </a:t>
            </a:r>
            <a:r>
              <a:rPr lang="es-ES" sz="1000" dirty="0" err="1"/>
              <a:t>customer</a:t>
            </a:r>
            <a:r>
              <a:rPr lang="es-ES" sz="1000" dirty="0"/>
              <a:t> </a:t>
            </a:r>
            <a:r>
              <a:rPr lang="es-ES" sz="1000" dirty="0" err="1"/>
              <a:t>profiles</a:t>
            </a:r>
            <a:r>
              <a:rPr lang="es-ES" sz="1000" dirty="0"/>
              <a:t> </a:t>
            </a:r>
            <a:r>
              <a:rPr lang="es-ES" sz="1000" dirty="0" err="1"/>
              <a:t>identified</a:t>
            </a:r>
            <a:endParaRPr dirty="0"/>
          </a:p>
        </p:txBody>
      </p:sp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TABLE OF CONTENTS</a:t>
            </a:r>
            <a:endParaRPr b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01</a:t>
            </a:r>
            <a:endParaRPr b="0"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Results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of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the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generated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model</a:t>
            </a:r>
            <a:r>
              <a:rPr lang="es-ES" sz="1000" dirty="0">
                <a:solidFill>
                  <a:schemeClr val="lt1"/>
                </a:solidFill>
              </a:rPr>
              <a:t> and </a:t>
            </a:r>
            <a:r>
              <a:rPr lang="es-ES" sz="1000" dirty="0" err="1">
                <a:solidFill>
                  <a:schemeClr val="lt1"/>
                </a:solidFill>
              </a:rPr>
              <a:t>how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efficient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it</a:t>
            </a:r>
            <a:r>
              <a:rPr lang="es-ES" sz="1000" dirty="0">
                <a:solidFill>
                  <a:schemeClr val="lt1"/>
                </a:solidFill>
              </a:rPr>
              <a:t> can be</a:t>
            </a:r>
            <a:endParaRPr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RESULTS OF THE CLASSIFICATION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THE PROBLEM AND OBJECTIVE</a:t>
            </a:r>
            <a:endParaRPr b="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Describing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and </a:t>
            </a:r>
            <a:r>
              <a:rPr lang="es-ES" dirty="0" err="1"/>
              <a:t>objective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b="0" dirty="0"/>
              <a:t>THE PROBLEM</a:t>
            </a:r>
            <a:endParaRPr b="0" dirty="0"/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5" y="1815150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/>
              <a:t>Profit Growth perspective for the next years are not promising </a:t>
            </a: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/>
              <a:t>Success rate of marketing campaigns are low</a:t>
            </a: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/>
              <a:t>Marketing needs to spend budget more wisely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b="0" dirty="0"/>
              <a:t>THE OBJECTIVE</a:t>
            </a:r>
            <a:endParaRPr b="0" dirty="0"/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5" y="1815150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/>
              <a:t>Analyze data to get better understanding of the customers</a:t>
            </a:r>
          </a:p>
          <a:p>
            <a:pPr marL="533400" lvl="1" indent="-266700">
              <a:buAutoNum type="arabicPeriod"/>
            </a:pPr>
            <a:r>
              <a:rPr lang="en-US" dirty="0"/>
              <a:t>Create a customer segmentation</a:t>
            </a: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/>
              <a:t>Create a predictive model to maximize the profit for the next marketing campaign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DATA EXPLORATION</a:t>
            </a:r>
            <a:endParaRPr b="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n-US" dirty="0"/>
              <a:t>Interesting details observed during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8808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ctrTitle"/>
          </p:nvPr>
        </p:nvSpPr>
        <p:spPr>
          <a:xfrm flipH="1">
            <a:off x="7057038" y="625350"/>
            <a:ext cx="15144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Data </a:t>
            </a:r>
            <a:r>
              <a:rPr lang="es-ES" dirty="0" err="1"/>
              <a:t>Exploration</a:t>
            </a:r>
            <a:endParaRPr dirty="0"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2"/>
          </p:nvPr>
        </p:nvSpPr>
        <p:spPr>
          <a:xfrm>
            <a:off x="773151" y="1946766"/>
            <a:ext cx="1750337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Youngest</a:t>
            </a:r>
            <a:r>
              <a:rPr lang="pt-BR" sz="1100" dirty="0"/>
              <a:t> </a:t>
            </a:r>
            <a:r>
              <a:rPr lang="en-US" sz="1100" dirty="0"/>
              <a:t>customer</a:t>
            </a:r>
            <a:r>
              <a:rPr lang="pt-BR" sz="1100" dirty="0"/>
              <a:t> </a:t>
            </a:r>
            <a:r>
              <a:rPr lang="pt-BR" sz="1100" dirty="0" err="1"/>
              <a:t>targeted</a:t>
            </a:r>
            <a:r>
              <a:rPr lang="pt-BR" sz="1100" dirty="0"/>
              <a:t> </a:t>
            </a:r>
            <a:r>
              <a:rPr lang="pt-BR" sz="1100" dirty="0" err="1"/>
              <a:t>was</a:t>
            </a:r>
            <a:r>
              <a:rPr lang="pt-BR" sz="1100" dirty="0"/>
              <a:t> </a:t>
            </a:r>
            <a:r>
              <a:rPr lang="pt-BR" sz="1100" dirty="0" err="1"/>
              <a:t>born</a:t>
            </a:r>
            <a:r>
              <a:rPr lang="pt-BR" sz="1100" dirty="0"/>
              <a:t> in 1996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Wine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meat</a:t>
            </a:r>
            <a:r>
              <a:rPr lang="pt-BR" sz="1100" dirty="0"/>
              <a:t> are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biggest</a:t>
            </a:r>
            <a:r>
              <a:rPr lang="pt-BR" sz="1100" dirty="0"/>
              <a:t> </a:t>
            </a:r>
            <a:r>
              <a:rPr lang="pt-BR" sz="1100" dirty="0" err="1"/>
              <a:t>revenues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Only</a:t>
            </a:r>
            <a:r>
              <a:rPr lang="pt-BR" sz="1100" dirty="0"/>
              <a:t> 14.55%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en-US" sz="1100" dirty="0"/>
              <a:t>customers</a:t>
            </a:r>
            <a:r>
              <a:rPr lang="pt-BR" sz="1100" dirty="0"/>
              <a:t> </a:t>
            </a:r>
            <a:r>
              <a:rPr lang="pt-BR" sz="1100" dirty="0" err="1"/>
              <a:t>had</a:t>
            </a:r>
            <a:r>
              <a:rPr lang="pt-BR" sz="1100" dirty="0"/>
              <a:t> a positive response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last</a:t>
            </a:r>
            <a:r>
              <a:rPr lang="pt-BR" sz="1100" dirty="0"/>
              <a:t> </a:t>
            </a:r>
            <a:r>
              <a:rPr lang="pt-BR" sz="1100" dirty="0" err="1"/>
              <a:t>campaign</a:t>
            </a:r>
            <a:endParaRPr lang="pt-BR" sz="1100" dirty="0"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 flipH="1">
            <a:off x="772929" y="1075753"/>
            <a:ext cx="1750683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err="1"/>
              <a:t>About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data</a:t>
            </a:r>
            <a:endParaRPr sz="1400"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Positive </a:t>
            </a:r>
            <a:endParaRPr sz="1400"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5"/>
          </p:nvPr>
        </p:nvSpPr>
        <p:spPr>
          <a:xfrm flipH="1">
            <a:off x="4882125" y="29517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Negative</a:t>
            </a:r>
            <a:endParaRPr sz="1400"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4"/>
          </p:nvPr>
        </p:nvSpPr>
        <p:spPr>
          <a:xfrm>
            <a:off x="2743200" y="2415113"/>
            <a:ext cx="1895708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334 Positive Responses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Income </a:t>
            </a:r>
            <a:r>
              <a:rPr lang="pt-BR" sz="1100" dirty="0" err="1"/>
              <a:t>average</a:t>
            </a:r>
            <a:r>
              <a:rPr lang="pt-BR" sz="1100" dirty="0"/>
              <a:t> </a:t>
            </a:r>
            <a:r>
              <a:rPr lang="pt-BR" sz="1100" dirty="0" err="1"/>
              <a:t>around</a:t>
            </a:r>
            <a:r>
              <a:rPr lang="pt-BR" sz="1100" dirty="0"/>
              <a:t> 60k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Recency</a:t>
            </a:r>
            <a:r>
              <a:rPr lang="pt-BR" sz="1100" dirty="0"/>
              <a:t> </a:t>
            </a:r>
            <a:r>
              <a:rPr lang="pt-BR" sz="1100" dirty="0" err="1"/>
              <a:t>average</a:t>
            </a:r>
            <a:r>
              <a:rPr lang="pt-BR" sz="1100" dirty="0"/>
              <a:t> 35 </a:t>
            </a:r>
            <a:r>
              <a:rPr lang="pt-BR" sz="1100" dirty="0" err="1"/>
              <a:t>days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Averages</a:t>
            </a:r>
            <a:r>
              <a:rPr lang="pt-BR" sz="1100" dirty="0"/>
              <a:t> </a:t>
            </a:r>
            <a:r>
              <a:rPr lang="pt-BR" sz="1100" dirty="0" err="1"/>
              <a:t>spent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types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products</a:t>
            </a:r>
            <a:r>
              <a:rPr lang="pt-BR" sz="1100" dirty="0"/>
              <a:t> are </a:t>
            </a:r>
            <a:r>
              <a:rPr lang="pt-BR" sz="1100" dirty="0" err="1"/>
              <a:t>higher</a:t>
            </a:r>
            <a:r>
              <a:rPr lang="pt-BR" sz="1100" dirty="0"/>
              <a:t> 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Purchases</a:t>
            </a:r>
            <a:r>
              <a:rPr lang="pt-BR" sz="1100" dirty="0"/>
              <a:t> are </a:t>
            </a:r>
            <a:r>
              <a:rPr lang="pt-BR" sz="1100" dirty="0" err="1"/>
              <a:t>made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avarege</a:t>
            </a:r>
            <a:r>
              <a:rPr lang="pt-BR" sz="1100" dirty="0"/>
              <a:t> more </a:t>
            </a:r>
            <a:r>
              <a:rPr lang="pt-BR" sz="1100" dirty="0" err="1"/>
              <a:t>through</a:t>
            </a:r>
            <a:r>
              <a:rPr lang="pt-BR" sz="1100" dirty="0"/>
              <a:t>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channels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Rates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acceptance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previous</a:t>
            </a:r>
            <a:r>
              <a:rPr lang="pt-BR" sz="1100" dirty="0"/>
              <a:t> </a:t>
            </a:r>
            <a:r>
              <a:rPr lang="pt-BR" sz="1100" dirty="0" err="1"/>
              <a:t>campaigns</a:t>
            </a:r>
            <a:r>
              <a:rPr lang="pt-BR" sz="1100" dirty="0"/>
              <a:t> are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higher</a:t>
            </a:r>
            <a:r>
              <a:rPr lang="pt-BR" sz="1100" dirty="0"/>
              <a:t> </a:t>
            </a:r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6"/>
          </p:nvPr>
        </p:nvSpPr>
        <p:spPr>
          <a:xfrm>
            <a:off x="4720681" y="1166183"/>
            <a:ext cx="1750683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1906 Negative Responses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Income </a:t>
            </a:r>
            <a:r>
              <a:rPr lang="pt-BR" sz="1100" dirty="0" err="1"/>
              <a:t>average</a:t>
            </a:r>
            <a:r>
              <a:rPr lang="pt-BR" sz="1100" dirty="0"/>
              <a:t> </a:t>
            </a:r>
            <a:r>
              <a:rPr lang="pt-BR" sz="1100" dirty="0" err="1"/>
              <a:t>around</a:t>
            </a:r>
            <a:r>
              <a:rPr lang="pt-BR" sz="1100" dirty="0"/>
              <a:t> 50k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Recency</a:t>
            </a:r>
            <a:r>
              <a:rPr lang="pt-BR" sz="1100" dirty="0"/>
              <a:t> </a:t>
            </a:r>
            <a:r>
              <a:rPr lang="pt-BR" sz="1100" dirty="0" err="1"/>
              <a:t>average</a:t>
            </a:r>
            <a:r>
              <a:rPr lang="pt-BR" sz="1100" dirty="0"/>
              <a:t> 51 </a:t>
            </a:r>
            <a:r>
              <a:rPr lang="pt-BR" sz="1100" dirty="0" err="1"/>
              <a:t>days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Averages</a:t>
            </a:r>
            <a:r>
              <a:rPr lang="pt-BR" sz="1100" dirty="0"/>
              <a:t> </a:t>
            </a:r>
            <a:r>
              <a:rPr lang="pt-BR" sz="1100" dirty="0" err="1"/>
              <a:t>spent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types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products</a:t>
            </a:r>
            <a:r>
              <a:rPr lang="pt-BR" sz="1100" dirty="0"/>
              <a:t> are </a:t>
            </a:r>
            <a:r>
              <a:rPr lang="pt-BR" sz="1100" dirty="0" err="1"/>
              <a:t>lower</a:t>
            </a:r>
            <a:r>
              <a:rPr lang="pt-BR" sz="1100" dirty="0"/>
              <a:t> </a:t>
            </a:r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 err="1"/>
              <a:t>Purchases</a:t>
            </a:r>
            <a:r>
              <a:rPr lang="pt-BR" sz="1100" dirty="0"/>
              <a:t> are </a:t>
            </a:r>
            <a:r>
              <a:rPr lang="pt-BR" sz="1100" dirty="0" err="1"/>
              <a:t>made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avarege</a:t>
            </a:r>
            <a:r>
              <a:rPr lang="pt-BR" sz="1100" dirty="0"/>
              <a:t> </a:t>
            </a:r>
            <a:r>
              <a:rPr lang="pt-BR" sz="1100" dirty="0" err="1"/>
              <a:t>less</a:t>
            </a:r>
            <a:r>
              <a:rPr lang="pt-BR" sz="1100" dirty="0"/>
              <a:t> </a:t>
            </a:r>
            <a:r>
              <a:rPr lang="pt-BR" sz="1100" dirty="0" err="1"/>
              <a:t>through</a:t>
            </a:r>
            <a:r>
              <a:rPr lang="pt-BR" sz="1100" dirty="0"/>
              <a:t>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channels</a:t>
            </a:r>
            <a:endParaRPr lang="pt-BR" sz="1100" dirty="0"/>
          </a:p>
          <a:p>
            <a:pPr marL="171450" lvl="0" indent="-171450" algn="l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100" dirty="0"/>
              <a:t>Rates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acceptance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previous</a:t>
            </a:r>
            <a:r>
              <a:rPr lang="pt-BR" sz="1100" dirty="0"/>
              <a:t> </a:t>
            </a:r>
            <a:r>
              <a:rPr lang="pt-BR" sz="1100" dirty="0" err="1"/>
              <a:t>campaigns</a:t>
            </a:r>
            <a:r>
              <a:rPr lang="pt-BR" sz="1100" dirty="0"/>
              <a:t> are </a:t>
            </a:r>
            <a:r>
              <a:rPr lang="pt-BR" sz="1100" dirty="0" err="1"/>
              <a:t>all</a:t>
            </a:r>
            <a:r>
              <a:rPr lang="pt-BR" sz="1100" dirty="0"/>
              <a:t> </a:t>
            </a:r>
            <a:r>
              <a:rPr lang="pt-BR" sz="1100" dirty="0" err="1"/>
              <a:t>smaller</a:t>
            </a:r>
            <a:r>
              <a:rPr lang="pt-BR" sz="1100" dirty="0"/>
              <a:t> </a:t>
            </a:r>
          </a:p>
        </p:txBody>
      </p:sp>
      <p:grpSp>
        <p:nvGrpSpPr>
          <p:cNvPr id="18" name="Google Shape;9434;p74">
            <a:extLst>
              <a:ext uri="{FF2B5EF4-FFF2-40B4-BE49-F238E27FC236}">
                <a16:creationId xmlns:a16="http://schemas.microsoft.com/office/drawing/2014/main" id="{546B5362-13CC-484D-94B9-E8F3A7F4E3CF}"/>
              </a:ext>
            </a:extLst>
          </p:cNvPr>
          <p:cNvGrpSpPr/>
          <p:nvPr/>
        </p:nvGrpSpPr>
        <p:grpSpPr>
          <a:xfrm>
            <a:off x="1516501" y="1159558"/>
            <a:ext cx="288803" cy="327795"/>
            <a:chOff x="-3365275" y="3253275"/>
            <a:chExt cx="222150" cy="291425"/>
          </a:xfrm>
        </p:grpSpPr>
        <p:sp>
          <p:nvSpPr>
            <p:cNvPr id="19" name="Google Shape;9435;p74">
              <a:extLst>
                <a:ext uri="{FF2B5EF4-FFF2-40B4-BE49-F238E27FC236}">
                  <a16:creationId xmlns:a16="http://schemas.microsoft.com/office/drawing/2014/main" id="{252B3788-2007-4636-A835-26CD274C0FD2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36;p74">
              <a:extLst>
                <a:ext uri="{FF2B5EF4-FFF2-40B4-BE49-F238E27FC236}">
                  <a16:creationId xmlns:a16="http://schemas.microsoft.com/office/drawing/2014/main" id="{618D4279-39F5-4024-8279-3CACA530AE9B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37;p71">
            <a:extLst>
              <a:ext uri="{FF2B5EF4-FFF2-40B4-BE49-F238E27FC236}">
                <a16:creationId xmlns:a16="http://schemas.microsoft.com/office/drawing/2014/main" id="{4B434D7F-682E-4D6C-9C49-E238445D76DB}"/>
              </a:ext>
            </a:extLst>
          </p:cNvPr>
          <p:cNvGrpSpPr/>
          <p:nvPr/>
        </p:nvGrpSpPr>
        <p:grpSpPr>
          <a:xfrm>
            <a:off x="5486100" y="405813"/>
            <a:ext cx="335791" cy="314419"/>
            <a:chOff x="-25834600" y="3564375"/>
            <a:chExt cx="296950" cy="278050"/>
          </a:xfrm>
          <a:solidFill>
            <a:schemeClr val="bg1"/>
          </a:solidFill>
        </p:grpSpPr>
        <p:sp>
          <p:nvSpPr>
            <p:cNvPr id="22" name="Google Shape;8038;p71">
              <a:extLst>
                <a:ext uri="{FF2B5EF4-FFF2-40B4-BE49-F238E27FC236}">
                  <a16:creationId xmlns:a16="http://schemas.microsoft.com/office/drawing/2014/main" id="{FB2CFE39-C34D-4C3C-A687-ACBDEBA6939D}"/>
                </a:ext>
              </a:extLst>
            </p:cNvPr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39;p71">
              <a:extLst>
                <a:ext uri="{FF2B5EF4-FFF2-40B4-BE49-F238E27FC236}">
                  <a16:creationId xmlns:a16="http://schemas.microsoft.com/office/drawing/2014/main" id="{4D42A377-22BC-4E34-9B53-DA377E0D111B}"/>
                </a:ext>
              </a:extLst>
            </p:cNvPr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0;p71">
              <a:extLst>
                <a:ext uri="{FF2B5EF4-FFF2-40B4-BE49-F238E27FC236}">
                  <a16:creationId xmlns:a16="http://schemas.microsoft.com/office/drawing/2014/main" id="{90CA6FBB-62D5-483D-B951-9EAF295ADF82}"/>
                </a:ext>
              </a:extLst>
            </p:cNvPr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41;p71">
              <a:extLst>
                <a:ext uri="{FF2B5EF4-FFF2-40B4-BE49-F238E27FC236}">
                  <a16:creationId xmlns:a16="http://schemas.microsoft.com/office/drawing/2014/main" id="{687CA962-96E4-4B4B-847B-E50C25CB9FB7}"/>
                </a:ext>
              </a:extLst>
            </p:cNvPr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42;p71">
              <a:extLst>
                <a:ext uri="{FF2B5EF4-FFF2-40B4-BE49-F238E27FC236}">
                  <a16:creationId xmlns:a16="http://schemas.microsoft.com/office/drawing/2014/main" id="{3CC6B45A-FA29-4E2C-9688-1E6CF2FACF32}"/>
                </a:ext>
              </a:extLst>
            </p:cNvPr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43;p71">
              <a:extLst>
                <a:ext uri="{FF2B5EF4-FFF2-40B4-BE49-F238E27FC236}">
                  <a16:creationId xmlns:a16="http://schemas.microsoft.com/office/drawing/2014/main" id="{815A1807-ED75-4FF4-800C-B9C3A21D7DEF}"/>
                </a:ext>
              </a:extLst>
            </p:cNvPr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44;p71">
              <a:extLst>
                <a:ext uri="{FF2B5EF4-FFF2-40B4-BE49-F238E27FC236}">
                  <a16:creationId xmlns:a16="http://schemas.microsoft.com/office/drawing/2014/main" id="{825D1988-093A-4A4A-924C-5DE705FEFA02}"/>
                </a:ext>
              </a:extLst>
            </p:cNvPr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45;p71">
              <a:extLst>
                <a:ext uri="{FF2B5EF4-FFF2-40B4-BE49-F238E27FC236}">
                  <a16:creationId xmlns:a16="http://schemas.microsoft.com/office/drawing/2014/main" id="{25936A10-110D-46F4-AE41-27A6CE39ECB5}"/>
                </a:ext>
              </a:extLst>
            </p:cNvPr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905;p68">
            <a:extLst>
              <a:ext uri="{FF2B5EF4-FFF2-40B4-BE49-F238E27FC236}">
                <a16:creationId xmlns:a16="http://schemas.microsoft.com/office/drawing/2014/main" id="{19DE44A3-9F13-4745-A428-800D55039643}"/>
              </a:ext>
            </a:extLst>
          </p:cNvPr>
          <p:cNvGrpSpPr/>
          <p:nvPr/>
        </p:nvGrpSpPr>
        <p:grpSpPr>
          <a:xfrm>
            <a:off x="3481036" y="1637750"/>
            <a:ext cx="283944" cy="332705"/>
            <a:chOff x="-49375900" y="3550975"/>
            <a:chExt cx="256800" cy="300900"/>
          </a:xfrm>
          <a:solidFill>
            <a:schemeClr val="bg1"/>
          </a:solidFill>
        </p:grpSpPr>
        <p:sp>
          <p:nvSpPr>
            <p:cNvPr id="31" name="Google Shape;6906;p68">
              <a:extLst>
                <a:ext uri="{FF2B5EF4-FFF2-40B4-BE49-F238E27FC236}">
                  <a16:creationId xmlns:a16="http://schemas.microsoft.com/office/drawing/2014/main" id="{60195F12-C4A8-40A6-BE2B-7104D6BE3C72}"/>
                </a:ext>
              </a:extLst>
            </p:cNvPr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07;p68">
              <a:extLst>
                <a:ext uri="{FF2B5EF4-FFF2-40B4-BE49-F238E27FC236}">
                  <a16:creationId xmlns:a16="http://schemas.microsoft.com/office/drawing/2014/main" id="{18E0E989-8006-436D-9ABB-386385742A9D}"/>
                </a:ext>
              </a:extLst>
            </p:cNvPr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08;p68">
              <a:extLst>
                <a:ext uri="{FF2B5EF4-FFF2-40B4-BE49-F238E27FC236}">
                  <a16:creationId xmlns:a16="http://schemas.microsoft.com/office/drawing/2014/main" id="{AD0D894E-2FF4-4800-B9D6-937034CEB2AA}"/>
                </a:ext>
              </a:extLst>
            </p:cNvPr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09;p68">
              <a:extLst>
                <a:ext uri="{FF2B5EF4-FFF2-40B4-BE49-F238E27FC236}">
                  <a16:creationId xmlns:a16="http://schemas.microsoft.com/office/drawing/2014/main" id="{8BEB7723-9CD2-46D1-BB02-0DD59BF3CC54}"/>
                </a:ext>
              </a:extLst>
            </p:cNvPr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10;p68">
              <a:extLst>
                <a:ext uri="{FF2B5EF4-FFF2-40B4-BE49-F238E27FC236}">
                  <a16:creationId xmlns:a16="http://schemas.microsoft.com/office/drawing/2014/main" id="{A2543FAA-1839-4B92-85B6-452ED76CF64B}"/>
                </a:ext>
              </a:extLst>
            </p:cNvPr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11;p68">
              <a:extLst>
                <a:ext uri="{FF2B5EF4-FFF2-40B4-BE49-F238E27FC236}">
                  <a16:creationId xmlns:a16="http://schemas.microsoft.com/office/drawing/2014/main" id="{667F55CD-7314-4701-9BAC-48E8DC35F061}"/>
                </a:ext>
              </a:extLst>
            </p:cNvPr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12;p68">
              <a:extLst>
                <a:ext uri="{FF2B5EF4-FFF2-40B4-BE49-F238E27FC236}">
                  <a16:creationId xmlns:a16="http://schemas.microsoft.com/office/drawing/2014/main" id="{7FFB449B-7FA2-4242-AD41-F1750DC92880}"/>
                </a:ext>
              </a:extLst>
            </p:cNvPr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13;p68">
              <a:extLst>
                <a:ext uri="{FF2B5EF4-FFF2-40B4-BE49-F238E27FC236}">
                  <a16:creationId xmlns:a16="http://schemas.microsoft.com/office/drawing/2014/main" id="{EFE5C58D-64D5-4EEF-99E1-42AC93441734}"/>
                </a:ext>
              </a:extLst>
            </p:cNvPr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14;p68">
              <a:extLst>
                <a:ext uri="{FF2B5EF4-FFF2-40B4-BE49-F238E27FC236}">
                  <a16:creationId xmlns:a16="http://schemas.microsoft.com/office/drawing/2014/main" id="{28F10A7C-BACB-4B30-8B95-EC0CBCA9E200}"/>
                </a:ext>
              </a:extLst>
            </p:cNvPr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15;p68">
              <a:extLst>
                <a:ext uri="{FF2B5EF4-FFF2-40B4-BE49-F238E27FC236}">
                  <a16:creationId xmlns:a16="http://schemas.microsoft.com/office/drawing/2014/main" id="{28AEE13C-3E46-494A-AAB0-468FCD6A3BEF}"/>
                </a:ext>
              </a:extLst>
            </p:cNvPr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16;p68">
              <a:extLst>
                <a:ext uri="{FF2B5EF4-FFF2-40B4-BE49-F238E27FC236}">
                  <a16:creationId xmlns:a16="http://schemas.microsoft.com/office/drawing/2014/main" id="{6DDF5AC4-937C-4469-967A-AEAC41462D06}"/>
                </a:ext>
              </a:extLst>
            </p:cNvPr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817978" y="2446477"/>
            <a:ext cx="3664597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CUSTOMER SEGMENTATION</a:t>
            </a:r>
            <a:endParaRPr b="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n-US" dirty="0"/>
              <a:t>Different customer profiles identified</a:t>
            </a:r>
          </a:p>
        </p:txBody>
      </p:sp>
    </p:spTree>
    <p:extLst>
      <p:ext uri="{BB962C8B-B14F-4D97-AF65-F5344CB8AC3E}">
        <p14:creationId xmlns:p14="http://schemas.microsoft.com/office/powerpoint/2010/main" val="286545975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47C80"/>
      </a:dk1>
      <a:lt1>
        <a:srgbClr val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531</Words>
  <Application>Microsoft Office PowerPoint</Application>
  <PresentationFormat>Apresentação na tela (16:9)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Nunito Sans Black</vt:lpstr>
      <vt:lpstr>Roboto Slab Regular</vt:lpstr>
      <vt:lpstr>Calibri</vt:lpstr>
      <vt:lpstr>Roboto</vt:lpstr>
      <vt:lpstr>Courier New</vt:lpstr>
      <vt:lpstr>Squada One</vt:lpstr>
      <vt:lpstr>Nunito Sans SemiBold</vt:lpstr>
      <vt:lpstr>Nunito Sans</vt:lpstr>
      <vt:lpstr>Ubuntu Light</vt:lpstr>
      <vt:lpstr>Arial</vt:lpstr>
      <vt:lpstr>Elegant waves by slidesgo</vt:lpstr>
      <vt:lpstr>DArq Case</vt:lpstr>
      <vt:lpstr>Silvana Mara Ribeiro</vt:lpstr>
      <vt:lpstr>TABLE OF CONTENTS</vt:lpstr>
      <vt:lpstr>THE PROBLEM AND OBJECTIVE</vt:lpstr>
      <vt:lpstr>THE PROBLEM</vt:lpstr>
      <vt:lpstr>THE OBJECTIVE</vt:lpstr>
      <vt:lpstr>DATA EXPLORATION</vt:lpstr>
      <vt:lpstr>Data Exploration</vt:lpstr>
      <vt:lpstr>CUSTOMER SEGMENTATION</vt:lpstr>
      <vt:lpstr>Two different profiles were identified</vt:lpstr>
      <vt:lpstr>RESULTS OF THE CLASSIFICATION</vt:lpstr>
      <vt:lpstr>Confusion Matrix of the results achieved by the model</vt:lpstr>
      <vt:lpstr>85.15%</vt:lpstr>
      <vt:lpstr>5.712MU</vt:lpstr>
      <vt:lpstr>66.67%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DArq Case</dc:title>
  <cp:lastModifiedBy>SILVANA MARA RIBEIRO</cp:lastModifiedBy>
  <cp:revision>30</cp:revision>
  <dcterms:modified xsi:type="dcterms:W3CDTF">2020-10-09T21:36:49Z</dcterms:modified>
</cp:coreProperties>
</file>