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70" r:id="rId6"/>
    <p:sldId id="269" r:id="rId7"/>
    <p:sldId id="263" r:id="rId8"/>
    <p:sldId id="268" r:id="rId9"/>
    <p:sldId id="260" r:id="rId10"/>
    <p:sldId id="274" r:id="rId11"/>
    <p:sldId id="265" r:id="rId12"/>
    <p:sldId id="267" r:id="rId13"/>
    <p:sldId id="272" r:id="rId14"/>
    <p:sldId id="266" r:id="rId15"/>
    <p:sldId id="261"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5E09E-0C53-4553-985F-3F9F059E22D0}" v="167" dt="2022-11-15T04:10:24.879"/>
    <p1510:client id="{2B365F05-E19D-E800-AA97-B4C3AC6785BE}" v="113" dt="2022-11-17T04:07:27.584"/>
    <p1510:client id="{33260972-E7B2-46F8-81B4-E99CA99B7184}" v="42" dt="2022-11-17T03:21:49.225"/>
    <p1510:client id="{445E1872-B5BE-3DB5-1893-24C6A4A39D1E}" v="610" dt="2022-11-17T02:09:21.473"/>
    <p1510:client id="{60E42682-83DC-0B29-31EC-599A4AEFABF0}" v="134" dt="2022-11-15T05:01:19.785"/>
    <p1510:client id="{DDC90819-1855-5F1B-B547-DE1911B0EF42}" v="498" dt="2022-11-17T03:48:39.785"/>
    <p1510:client id="{DFA4794B-CCF2-4B4C-80A2-8EFD27C65DD2}" v="1301" dt="2022-11-17T04:15:17.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8510B-021C-4D9E-AD33-3737220532D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6C898A7-8C34-4300-B618-BC62F4B3EB7A}">
      <dgm:prSet/>
      <dgm:spPr/>
      <dgm:t>
        <a:bodyPr/>
        <a:lstStyle/>
        <a:p>
          <a:r>
            <a:rPr lang="en-US"/>
            <a:t>David Hustell </a:t>
          </a:r>
        </a:p>
      </dgm:t>
    </dgm:pt>
    <dgm:pt modelId="{AF4CF0D8-F07C-4EA6-AB25-3FAE47FBE6DE}" type="parTrans" cxnId="{B1FCFF7C-16CE-4AAD-9E05-281B99F5CEF3}">
      <dgm:prSet/>
      <dgm:spPr/>
      <dgm:t>
        <a:bodyPr/>
        <a:lstStyle/>
        <a:p>
          <a:endParaRPr lang="en-US"/>
        </a:p>
      </dgm:t>
    </dgm:pt>
    <dgm:pt modelId="{8DF04392-0A20-493F-95DD-33FFE74257E0}" type="sibTrans" cxnId="{B1FCFF7C-16CE-4AAD-9E05-281B99F5CEF3}">
      <dgm:prSet/>
      <dgm:spPr/>
      <dgm:t>
        <a:bodyPr/>
        <a:lstStyle/>
        <a:p>
          <a:endParaRPr lang="en-US"/>
        </a:p>
      </dgm:t>
    </dgm:pt>
    <dgm:pt modelId="{4E71049E-F273-4645-845B-8E98D05281A6}">
      <dgm:prSet/>
      <dgm:spPr/>
      <dgm:t>
        <a:bodyPr/>
        <a:lstStyle/>
        <a:p>
          <a:r>
            <a:rPr lang="en-US"/>
            <a:t>Saidee Padilla</a:t>
          </a:r>
        </a:p>
      </dgm:t>
    </dgm:pt>
    <dgm:pt modelId="{D8ED9C87-AC01-4E46-B711-F54B48000C32}" type="parTrans" cxnId="{5CFD2838-7967-4C54-BB36-4763DEC77929}">
      <dgm:prSet/>
      <dgm:spPr/>
      <dgm:t>
        <a:bodyPr/>
        <a:lstStyle/>
        <a:p>
          <a:endParaRPr lang="en-US"/>
        </a:p>
      </dgm:t>
    </dgm:pt>
    <dgm:pt modelId="{591C1B13-D41A-48E6-B281-62BF88F920D8}" type="sibTrans" cxnId="{5CFD2838-7967-4C54-BB36-4763DEC77929}">
      <dgm:prSet/>
      <dgm:spPr/>
      <dgm:t>
        <a:bodyPr/>
        <a:lstStyle/>
        <a:p>
          <a:endParaRPr lang="en-US"/>
        </a:p>
      </dgm:t>
    </dgm:pt>
    <dgm:pt modelId="{A94B9202-58A6-4A27-8634-4D9CFF643E66}">
      <dgm:prSet/>
      <dgm:spPr/>
      <dgm:t>
        <a:bodyPr/>
        <a:lstStyle/>
        <a:p>
          <a:r>
            <a:rPr lang="en-US"/>
            <a:t>Silvano Ross</a:t>
          </a:r>
        </a:p>
      </dgm:t>
    </dgm:pt>
    <dgm:pt modelId="{68B5A44B-20D7-476C-BD35-9FA001C34DFD}" type="parTrans" cxnId="{41AE4152-3696-4DE0-92EB-E32A9FC19371}">
      <dgm:prSet/>
      <dgm:spPr/>
      <dgm:t>
        <a:bodyPr/>
        <a:lstStyle/>
        <a:p>
          <a:endParaRPr lang="en-US"/>
        </a:p>
      </dgm:t>
    </dgm:pt>
    <dgm:pt modelId="{9EFF7269-CC23-4F48-9D40-33F4B1F45388}" type="sibTrans" cxnId="{41AE4152-3696-4DE0-92EB-E32A9FC19371}">
      <dgm:prSet/>
      <dgm:spPr/>
      <dgm:t>
        <a:bodyPr/>
        <a:lstStyle/>
        <a:p>
          <a:endParaRPr lang="en-US"/>
        </a:p>
      </dgm:t>
    </dgm:pt>
    <dgm:pt modelId="{103C3B1F-93AB-43E3-AC20-9AC0765AD87C}">
      <dgm:prSet/>
      <dgm:spPr/>
      <dgm:t>
        <a:bodyPr/>
        <a:lstStyle/>
        <a:p>
          <a:r>
            <a:rPr lang="en-US"/>
            <a:t>Ryan Svendson </a:t>
          </a:r>
        </a:p>
      </dgm:t>
    </dgm:pt>
    <dgm:pt modelId="{8C3789F9-4ECC-4DE9-A86C-656E2EC30B15}" type="parTrans" cxnId="{9C22188A-5EE1-4CED-B357-774554ABAF39}">
      <dgm:prSet/>
      <dgm:spPr/>
      <dgm:t>
        <a:bodyPr/>
        <a:lstStyle/>
        <a:p>
          <a:endParaRPr lang="en-US"/>
        </a:p>
      </dgm:t>
    </dgm:pt>
    <dgm:pt modelId="{8780E8D6-801D-4B3A-A964-D286ED4B84EF}" type="sibTrans" cxnId="{9C22188A-5EE1-4CED-B357-774554ABAF39}">
      <dgm:prSet/>
      <dgm:spPr/>
      <dgm:t>
        <a:bodyPr/>
        <a:lstStyle/>
        <a:p>
          <a:endParaRPr lang="en-US"/>
        </a:p>
      </dgm:t>
    </dgm:pt>
    <dgm:pt modelId="{7A3EF6B3-6613-436D-AA33-A2BA83E32D53}" type="pres">
      <dgm:prSet presAssocID="{EC98510B-021C-4D9E-AD33-3737220532D6}" presName="hierChild1" presStyleCnt="0">
        <dgm:presLayoutVars>
          <dgm:chPref val="1"/>
          <dgm:dir/>
          <dgm:animOne val="branch"/>
          <dgm:animLvl val="lvl"/>
          <dgm:resizeHandles/>
        </dgm:presLayoutVars>
      </dgm:prSet>
      <dgm:spPr/>
    </dgm:pt>
    <dgm:pt modelId="{A8673C8D-BFAE-4402-B07B-134A3FABA302}" type="pres">
      <dgm:prSet presAssocID="{66C898A7-8C34-4300-B618-BC62F4B3EB7A}" presName="hierRoot1" presStyleCnt="0"/>
      <dgm:spPr/>
    </dgm:pt>
    <dgm:pt modelId="{480A2777-B88E-4E5F-902D-12CCC0CAB98F}" type="pres">
      <dgm:prSet presAssocID="{66C898A7-8C34-4300-B618-BC62F4B3EB7A}" presName="composite" presStyleCnt="0"/>
      <dgm:spPr/>
    </dgm:pt>
    <dgm:pt modelId="{B18F7F5E-5333-4C5C-AE67-9D4EC99060CC}" type="pres">
      <dgm:prSet presAssocID="{66C898A7-8C34-4300-B618-BC62F4B3EB7A}" presName="background" presStyleLbl="node0" presStyleIdx="0" presStyleCnt="4"/>
      <dgm:spPr/>
    </dgm:pt>
    <dgm:pt modelId="{23200DDC-D769-4BD7-B5BF-7CFE7C0C71F3}" type="pres">
      <dgm:prSet presAssocID="{66C898A7-8C34-4300-B618-BC62F4B3EB7A}" presName="text" presStyleLbl="fgAcc0" presStyleIdx="0" presStyleCnt="4">
        <dgm:presLayoutVars>
          <dgm:chPref val="3"/>
        </dgm:presLayoutVars>
      </dgm:prSet>
      <dgm:spPr/>
    </dgm:pt>
    <dgm:pt modelId="{67C4EDDE-9C5C-49F4-9EB4-AFBD9433C9EE}" type="pres">
      <dgm:prSet presAssocID="{66C898A7-8C34-4300-B618-BC62F4B3EB7A}" presName="hierChild2" presStyleCnt="0"/>
      <dgm:spPr/>
    </dgm:pt>
    <dgm:pt modelId="{A4AB89B8-6477-482E-93F6-E56C31829BC9}" type="pres">
      <dgm:prSet presAssocID="{4E71049E-F273-4645-845B-8E98D05281A6}" presName="hierRoot1" presStyleCnt="0"/>
      <dgm:spPr/>
    </dgm:pt>
    <dgm:pt modelId="{0169CF95-D827-45A0-BAFC-846158899E73}" type="pres">
      <dgm:prSet presAssocID="{4E71049E-F273-4645-845B-8E98D05281A6}" presName="composite" presStyleCnt="0"/>
      <dgm:spPr/>
    </dgm:pt>
    <dgm:pt modelId="{27559848-77A9-4356-8682-C4CC6F0A4585}" type="pres">
      <dgm:prSet presAssocID="{4E71049E-F273-4645-845B-8E98D05281A6}" presName="background" presStyleLbl="node0" presStyleIdx="1" presStyleCnt="4"/>
      <dgm:spPr/>
    </dgm:pt>
    <dgm:pt modelId="{2BC89BC2-8516-42E3-A134-1670A0ECCDFB}" type="pres">
      <dgm:prSet presAssocID="{4E71049E-F273-4645-845B-8E98D05281A6}" presName="text" presStyleLbl="fgAcc0" presStyleIdx="1" presStyleCnt="4">
        <dgm:presLayoutVars>
          <dgm:chPref val="3"/>
        </dgm:presLayoutVars>
      </dgm:prSet>
      <dgm:spPr/>
    </dgm:pt>
    <dgm:pt modelId="{7A4C39B9-B88D-4680-BA80-100BD4EB525D}" type="pres">
      <dgm:prSet presAssocID="{4E71049E-F273-4645-845B-8E98D05281A6}" presName="hierChild2" presStyleCnt="0"/>
      <dgm:spPr/>
    </dgm:pt>
    <dgm:pt modelId="{36540111-FBDD-4251-B12B-31CA8678E005}" type="pres">
      <dgm:prSet presAssocID="{A94B9202-58A6-4A27-8634-4D9CFF643E66}" presName="hierRoot1" presStyleCnt="0"/>
      <dgm:spPr/>
    </dgm:pt>
    <dgm:pt modelId="{7FDB50BE-C8F4-45C7-BFB2-8AA4DF4D8104}" type="pres">
      <dgm:prSet presAssocID="{A94B9202-58A6-4A27-8634-4D9CFF643E66}" presName="composite" presStyleCnt="0"/>
      <dgm:spPr/>
    </dgm:pt>
    <dgm:pt modelId="{4D051135-BDFC-4FBE-A87F-D967D5A3A0E6}" type="pres">
      <dgm:prSet presAssocID="{A94B9202-58A6-4A27-8634-4D9CFF643E66}" presName="background" presStyleLbl="node0" presStyleIdx="2" presStyleCnt="4"/>
      <dgm:spPr/>
    </dgm:pt>
    <dgm:pt modelId="{2CC49072-C2CA-43B5-9568-7CDB8811E98B}" type="pres">
      <dgm:prSet presAssocID="{A94B9202-58A6-4A27-8634-4D9CFF643E66}" presName="text" presStyleLbl="fgAcc0" presStyleIdx="2" presStyleCnt="4">
        <dgm:presLayoutVars>
          <dgm:chPref val="3"/>
        </dgm:presLayoutVars>
      </dgm:prSet>
      <dgm:spPr/>
    </dgm:pt>
    <dgm:pt modelId="{08BBC3A2-CD4D-4E5C-8753-6D88C1C5BABE}" type="pres">
      <dgm:prSet presAssocID="{A94B9202-58A6-4A27-8634-4D9CFF643E66}" presName="hierChild2" presStyleCnt="0"/>
      <dgm:spPr/>
    </dgm:pt>
    <dgm:pt modelId="{E4BE1CD2-BBCD-45A3-8E71-F9E718BBFE7D}" type="pres">
      <dgm:prSet presAssocID="{103C3B1F-93AB-43E3-AC20-9AC0765AD87C}" presName="hierRoot1" presStyleCnt="0"/>
      <dgm:spPr/>
    </dgm:pt>
    <dgm:pt modelId="{3572CAF7-0B60-4701-BC2A-03AF32EAF7D1}" type="pres">
      <dgm:prSet presAssocID="{103C3B1F-93AB-43E3-AC20-9AC0765AD87C}" presName="composite" presStyleCnt="0"/>
      <dgm:spPr/>
    </dgm:pt>
    <dgm:pt modelId="{2D37A269-C343-4E1E-A005-F00BFA0D95BF}" type="pres">
      <dgm:prSet presAssocID="{103C3B1F-93AB-43E3-AC20-9AC0765AD87C}" presName="background" presStyleLbl="node0" presStyleIdx="3" presStyleCnt="4"/>
      <dgm:spPr/>
    </dgm:pt>
    <dgm:pt modelId="{04542AE4-8E41-474E-95E7-61EFEE8F456A}" type="pres">
      <dgm:prSet presAssocID="{103C3B1F-93AB-43E3-AC20-9AC0765AD87C}" presName="text" presStyleLbl="fgAcc0" presStyleIdx="3" presStyleCnt="4">
        <dgm:presLayoutVars>
          <dgm:chPref val="3"/>
        </dgm:presLayoutVars>
      </dgm:prSet>
      <dgm:spPr/>
    </dgm:pt>
    <dgm:pt modelId="{ECBE0C55-4E0C-4081-98E3-DC209C5BD0F8}" type="pres">
      <dgm:prSet presAssocID="{103C3B1F-93AB-43E3-AC20-9AC0765AD87C}" presName="hierChild2" presStyleCnt="0"/>
      <dgm:spPr/>
    </dgm:pt>
  </dgm:ptLst>
  <dgm:cxnLst>
    <dgm:cxn modelId="{5D2EB50D-5250-4013-828E-5F4456FCDC33}" type="presOf" srcId="{A94B9202-58A6-4A27-8634-4D9CFF643E66}" destId="{2CC49072-C2CA-43B5-9568-7CDB8811E98B}" srcOrd="0" destOrd="0" presId="urn:microsoft.com/office/officeart/2005/8/layout/hierarchy1"/>
    <dgm:cxn modelId="{CBE6001D-AE48-4405-8F8C-25778E28C546}" type="presOf" srcId="{66C898A7-8C34-4300-B618-BC62F4B3EB7A}" destId="{23200DDC-D769-4BD7-B5BF-7CFE7C0C71F3}" srcOrd="0" destOrd="0" presId="urn:microsoft.com/office/officeart/2005/8/layout/hierarchy1"/>
    <dgm:cxn modelId="{7C035529-3207-41BB-BEFE-9893D89F1024}" type="presOf" srcId="{4E71049E-F273-4645-845B-8E98D05281A6}" destId="{2BC89BC2-8516-42E3-A134-1670A0ECCDFB}" srcOrd="0" destOrd="0" presId="urn:microsoft.com/office/officeart/2005/8/layout/hierarchy1"/>
    <dgm:cxn modelId="{5CFD2838-7967-4C54-BB36-4763DEC77929}" srcId="{EC98510B-021C-4D9E-AD33-3737220532D6}" destId="{4E71049E-F273-4645-845B-8E98D05281A6}" srcOrd="1" destOrd="0" parTransId="{D8ED9C87-AC01-4E46-B711-F54B48000C32}" sibTransId="{591C1B13-D41A-48E6-B281-62BF88F920D8}"/>
    <dgm:cxn modelId="{41AE4152-3696-4DE0-92EB-E32A9FC19371}" srcId="{EC98510B-021C-4D9E-AD33-3737220532D6}" destId="{A94B9202-58A6-4A27-8634-4D9CFF643E66}" srcOrd="2" destOrd="0" parTransId="{68B5A44B-20D7-476C-BD35-9FA001C34DFD}" sibTransId="{9EFF7269-CC23-4F48-9D40-33F4B1F45388}"/>
    <dgm:cxn modelId="{B1FCFF7C-16CE-4AAD-9E05-281B99F5CEF3}" srcId="{EC98510B-021C-4D9E-AD33-3737220532D6}" destId="{66C898A7-8C34-4300-B618-BC62F4B3EB7A}" srcOrd="0" destOrd="0" parTransId="{AF4CF0D8-F07C-4EA6-AB25-3FAE47FBE6DE}" sibTransId="{8DF04392-0A20-493F-95DD-33FFE74257E0}"/>
    <dgm:cxn modelId="{E017F080-B8B8-49F2-BF1E-64FC9B223F05}" type="presOf" srcId="{103C3B1F-93AB-43E3-AC20-9AC0765AD87C}" destId="{04542AE4-8E41-474E-95E7-61EFEE8F456A}" srcOrd="0" destOrd="0" presId="urn:microsoft.com/office/officeart/2005/8/layout/hierarchy1"/>
    <dgm:cxn modelId="{9C22188A-5EE1-4CED-B357-774554ABAF39}" srcId="{EC98510B-021C-4D9E-AD33-3737220532D6}" destId="{103C3B1F-93AB-43E3-AC20-9AC0765AD87C}" srcOrd="3" destOrd="0" parTransId="{8C3789F9-4ECC-4DE9-A86C-656E2EC30B15}" sibTransId="{8780E8D6-801D-4B3A-A964-D286ED4B84EF}"/>
    <dgm:cxn modelId="{5A276BA9-1FDF-4752-A303-A13DF29B5956}" type="presOf" srcId="{EC98510B-021C-4D9E-AD33-3737220532D6}" destId="{7A3EF6B3-6613-436D-AA33-A2BA83E32D53}" srcOrd="0" destOrd="0" presId="urn:microsoft.com/office/officeart/2005/8/layout/hierarchy1"/>
    <dgm:cxn modelId="{74990AD7-7003-4ADC-9DD7-38DCE4D87E38}" type="presParOf" srcId="{7A3EF6B3-6613-436D-AA33-A2BA83E32D53}" destId="{A8673C8D-BFAE-4402-B07B-134A3FABA302}" srcOrd="0" destOrd="0" presId="urn:microsoft.com/office/officeart/2005/8/layout/hierarchy1"/>
    <dgm:cxn modelId="{14C75579-7029-4572-ADBB-0257C1E030A8}" type="presParOf" srcId="{A8673C8D-BFAE-4402-B07B-134A3FABA302}" destId="{480A2777-B88E-4E5F-902D-12CCC0CAB98F}" srcOrd="0" destOrd="0" presId="urn:microsoft.com/office/officeart/2005/8/layout/hierarchy1"/>
    <dgm:cxn modelId="{A7E03849-09AA-4FF9-9CAA-4A6407D9E4EE}" type="presParOf" srcId="{480A2777-B88E-4E5F-902D-12CCC0CAB98F}" destId="{B18F7F5E-5333-4C5C-AE67-9D4EC99060CC}" srcOrd="0" destOrd="0" presId="urn:microsoft.com/office/officeart/2005/8/layout/hierarchy1"/>
    <dgm:cxn modelId="{DC20F713-4518-4D81-835B-13E341610DD9}" type="presParOf" srcId="{480A2777-B88E-4E5F-902D-12CCC0CAB98F}" destId="{23200DDC-D769-4BD7-B5BF-7CFE7C0C71F3}" srcOrd="1" destOrd="0" presId="urn:microsoft.com/office/officeart/2005/8/layout/hierarchy1"/>
    <dgm:cxn modelId="{9C5FA5C3-B7E6-49F3-AA1A-1191C74CD8D4}" type="presParOf" srcId="{A8673C8D-BFAE-4402-B07B-134A3FABA302}" destId="{67C4EDDE-9C5C-49F4-9EB4-AFBD9433C9EE}" srcOrd="1" destOrd="0" presId="urn:microsoft.com/office/officeart/2005/8/layout/hierarchy1"/>
    <dgm:cxn modelId="{865C57B8-D2B3-4835-9447-78E04D18153B}" type="presParOf" srcId="{7A3EF6B3-6613-436D-AA33-A2BA83E32D53}" destId="{A4AB89B8-6477-482E-93F6-E56C31829BC9}" srcOrd="1" destOrd="0" presId="urn:microsoft.com/office/officeart/2005/8/layout/hierarchy1"/>
    <dgm:cxn modelId="{CF769245-BCED-4CEC-A970-76EB5A410467}" type="presParOf" srcId="{A4AB89B8-6477-482E-93F6-E56C31829BC9}" destId="{0169CF95-D827-45A0-BAFC-846158899E73}" srcOrd="0" destOrd="0" presId="urn:microsoft.com/office/officeart/2005/8/layout/hierarchy1"/>
    <dgm:cxn modelId="{729E579D-765A-4284-880B-F487C1F9B332}" type="presParOf" srcId="{0169CF95-D827-45A0-BAFC-846158899E73}" destId="{27559848-77A9-4356-8682-C4CC6F0A4585}" srcOrd="0" destOrd="0" presId="urn:microsoft.com/office/officeart/2005/8/layout/hierarchy1"/>
    <dgm:cxn modelId="{DA72C6AA-A698-4733-A4B9-10350AD241FA}" type="presParOf" srcId="{0169CF95-D827-45A0-BAFC-846158899E73}" destId="{2BC89BC2-8516-42E3-A134-1670A0ECCDFB}" srcOrd="1" destOrd="0" presId="urn:microsoft.com/office/officeart/2005/8/layout/hierarchy1"/>
    <dgm:cxn modelId="{027D1E22-440D-40D6-9523-046383EB25B2}" type="presParOf" srcId="{A4AB89B8-6477-482E-93F6-E56C31829BC9}" destId="{7A4C39B9-B88D-4680-BA80-100BD4EB525D}" srcOrd="1" destOrd="0" presId="urn:microsoft.com/office/officeart/2005/8/layout/hierarchy1"/>
    <dgm:cxn modelId="{68C173C8-E073-4170-9E02-5F205942377F}" type="presParOf" srcId="{7A3EF6B3-6613-436D-AA33-A2BA83E32D53}" destId="{36540111-FBDD-4251-B12B-31CA8678E005}" srcOrd="2" destOrd="0" presId="urn:microsoft.com/office/officeart/2005/8/layout/hierarchy1"/>
    <dgm:cxn modelId="{57435612-0ECC-46D8-9817-E19AF293C68B}" type="presParOf" srcId="{36540111-FBDD-4251-B12B-31CA8678E005}" destId="{7FDB50BE-C8F4-45C7-BFB2-8AA4DF4D8104}" srcOrd="0" destOrd="0" presId="urn:microsoft.com/office/officeart/2005/8/layout/hierarchy1"/>
    <dgm:cxn modelId="{AA3FC003-129D-46D9-B4E9-FF9C2AF6D37C}" type="presParOf" srcId="{7FDB50BE-C8F4-45C7-BFB2-8AA4DF4D8104}" destId="{4D051135-BDFC-4FBE-A87F-D967D5A3A0E6}" srcOrd="0" destOrd="0" presId="urn:microsoft.com/office/officeart/2005/8/layout/hierarchy1"/>
    <dgm:cxn modelId="{4756F72D-EAEA-442A-8D9B-8DE1CDBB19BE}" type="presParOf" srcId="{7FDB50BE-C8F4-45C7-BFB2-8AA4DF4D8104}" destId="{2CC49072-C2CA-43B5-9568-7CDB8811E98B}" srcOrd="1" destOrd="0" presId="urn:microsoft.com/office/officeart/2005/8/layout/hierarchy1"/>
    <dgm:cxn modelId="{6423C210-CA06-4F6A-AADF-3F7E6F228BED}" type="presParOf" srcId="{36540111-FBDD-4251-B12B-31CA8678E005}" destId="{08BBC3A2-CD4D-4E5C-8753-6D88C1C5BABE}" srcOrd="1" destOrd="0" presId="urn:microsoft.com/office/officeart/2005/8/layout/hierarchy1"/>
    <dgm:cxn modelId="{E2F4D26B-F2F5-429F-B65F-0E3349B73D2E}" type="presParOf" srcId="{7A3EF6B3-6613-436D-AA33-A2BA83E32D53}" destId="{E4BE1CD2-BBCD-45A3-8E71-F9E718BBFE7D}" srcOrd="3" destOrd="0" presId="urn:microsoft.com/office/officeart/2005/8/layout/hierarchy1"/>
    <dgm:cxn modelId="{896ADFB6-9BF6-4693-A8EB-7F1B6664E614}" type="presParOf" srcId="{E4BE1CD2-BBCD-45A3-8E71-F9E718BBFE7D}" destId="{3572CAF7-0B60-4701-BC2A-03AF32EAF7D1}" srcOrd="0" destOrd="0" presId="urn:microsoft.com/office/officeart/2005/8/layout/hierarchy1"/>
    <dgm:cxn modelId="{BADAD0F6-8478-41CD-83C2-33FC1989B4BC}" type="presParOf" srcId="{3572CAF7-0B60-4701-BC2A-03AF32EAF7D1}" destId="{2D37A269-C343-4E1E-A005-F00BFA0D95BF}" srcOrd="0" destOrd="0" presId="urn:microsoft.com/office/officeart/2005/8/layout/hierarchy1"/>
    <dgm:cxn modelId="{1B04CA12-A748-422F-810E-F4321E891785}" type="presParOf" srcId="{3572CAF7-0B60-4701-BC2A-03AF32EAF7D1}" destId="{04542AE4-8E41-474E-95E7-61EFEE8F456A}" srcOrd="1" destOrd="0" presId="urn:microsoft.com/office/officeart/2005/8/layout/hierarchy1"/>
    <dgm:cxn modelId="{E771BC23-F786-4029-8B9E-D631D6FA55CF}" type="presParOf" srcId="{E4BE1CD2-BBCD-45A3-8E71-F9E718BBFE7D}" destId="{ECBE0C55-4E0C-4081-98E3-DC209C5BD0F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F7F5E-5333-4C5C-AE67-9D4EC99060CC}">
      <dsp:nvSpPr>
        <dsp:cNvPr id="0" name=""/>
        <dsp:cNvSpPr/>
      </dsp:nvSpPr>
      <dsp:spPr>
        <a:xfrm>
          <a:off x="1473" y="1460320"/>
          <a:ext cx="1051949" cy="66798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00DDC-D769-4BD7-B5BF-7CFE7C0C71F3}">
      <dsp:nvSpPr>
        <dsp:cNvPr id="0" name=""/>
        <dsp:cNvSpPr/>
      </dsp:nvSpPr>
      <dsp:spPr>
        <a:xfrm>
          <a:off x="118356" y="1571360"/>
          <a:ext cx="1051949" cy="66798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David Hustell </a:t>
          </a:r>
        </a:p>
      </dsp:txBody>
      <dsp:txXfrm>
        <a:off x="137921" y="1590925"/>
        <a:ext cx="1012819" cy="628857"/>
      </dsp:txXfrm>
    </dsp:sp>
    <dsp:sp modelId="{27559848-77A9-4356-8682-C4CC6F0A4585}">
      <dsp:nvSpPr>
        <dsp:cNvPr id="0" name=""/>
        <dsp:cNvSpPr/>
      </dsp:nvSpPr>
      <dsp:spPr>
        <a:xfrm>
          <a:off x="1287189" y="1460320"/>
          <a:ext cx="1051949" cy="66798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9BC2-8516-42E3-A134-1670A0ECCDFB}">
      <dsp:nvSpPr>
        <dsp:cNvPr id="0" name=""/>
        <dsp:cNvSpPr/>
      </dsp:nvSpPr>
      <dsp:spPr>
        <a:xfrm>
          <a:off x="1404072" y="1571360"/>
          <a:ext cx="1051949" cy="66798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Saidee Padilla</a:t>
          </a:r>
        </a:p>
      </dsp:txBody>
      <dsp:txXfrm>
        <a:off x="1423637" y="1590925"/>
        <a:ext cx="1012819" cy="628857"/>
      </dsp:txXfrm>
    </dsp:sp>
    <dsp:sp modelId="{4D051135-BDFC-4FBE-A87F-D967D5A3A0E6}">
      <dsp:nvSpPr>
        <dsp:cNvPr id="0" name=""/>
        <dsp:cNvSpPr/>
      </dsp:nvSpPr>
      <dsp:spPr>
        <a:xfrm>
          <a:off x="2572905" y="1460320"/>
          <a:ext cx="1051949" cy="66798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49072-C2CA-43B5-9568-7CDB8811E98B}">
      <dsp:nvSpPr>
        <dsp:cNvPr id="0" name=""/>
        <dsp:cNvSpPr/>
      </dsp:nvSpPr>
      <dsp:spPr>
        <a:xfrm>
          <a:off x="2689788" y="1571360"/>
          <a:ext cx="1051949" cy="66798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Silvano Ross</a:t>
          </a:r>
        </a:p>
      </dsp:txBody>
      <dsp:txXfrm>
        <a:off x="2709353" y="1590925"/>
        <a:ext cx="1012819" cy="628857"/>
      </dsp:txXfrm>
    </dsp:sp>
    <dsp:sp modelId="{2D37A269-C343-4E1E-A005-F00BFA0D95BF}">
      <dsp:nvSpPr>
        <dsp:cNvPr id="0" name=""/>
        <dsp:cNvSpPr/>
      </dsp:nvSpPr>
      <dsp:spPr>
        <a:xfrm>
          <a:off x="3858621" y="1460320"/>
          <a:ext cx="1051949" cy="66798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2AE4-8E41-474E-95E7-61EFEE8F456A}">
      <dsp:nvSpPr>
        <dsp:cNvPr id="0" name=""/>
        <dsp:cNvSpPr/>
      </dsp:nvSpPr>
      <dsp:spPr>
        <a:xfrm>
          <a:off x="3975505" y="1571360"/>
          <a:ext cx="1051949" cy="66798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Ryan Svendson </a:t>
          </a:r>
        </a:p>
      </dsp:txBody>
      <dsp:txXfrm>
        <a:off x="3995070" y="1590925"/>
        <a:ext cx="1012819" cy="6288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224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1334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1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690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505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304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304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310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0329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46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85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8009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825306" y="1477651"/>
            <a:ext cx="2929372" cy="2468207"/>
          </a:xfrm>
        </p:spPr>
        <p:txBody>
          <a:bodyPr>
            <a:normAutofit/>
          </a:bodyPr>
          <a:lstStyle/>
          <a:p>
            <a:pPr algn="l"/>
            <a:r>
              <a:rPr lang="en-US" sz="4000">
                <a:solidFill>
                  <a:schemeClr val="tx2"/>
                </a:solidFill>
                <a:ea typeface="Calibri Light"/>
                <a:cs typeface="Calibri Light"/>
              </a:rPr>
              <a:t>Future of Chicken </a:t>
            </a:r>
            <a:endParaRPr lang="en-US" sz="4000">
              <a:solidFill>
                <a:schemeClr val="tx2"/>
              </a:solidFill>
            </a:endParaRPr>
          </a:p>
        </p:txBody>
      </p:sp>
      <p:sp>
        <p:nvSpPr>
          <p:cNvPr id="34"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4">
            <a:extLst>
              <a:ext uri="{FF2B5EF4-FFF2-40B4-BE49-F238E27FC236}">
                <a16:creationId xmlns:a16="http://schemas.microsoft.com/office/drawing/2014/main" id="{F54ED844-8163-C59E-4B54-61CB93CFA0C5}"/>
              </a:ext>
            </a:extLst>
          </p:cNvPr>
          <p:cNvPicPr>
            <a:picLocks noChangeAspect="1"/>
          </p:cNvPicPr>
          <p:nvPr/>
        </p:nvPicPr>
        <p:blipFill rotWithShape="1">
          <a:blip r:embed="rId2"/>
          <a:srcRect r="1" b="7746"/>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5" name="TextBox 4">
            <a:extLst>
              <a:ext uri="{FF2B5EF4-FFF2-40B4-BE49-F238E27FC236}">
                <a16:creationId xmlns:a16="http://schemas.microsoft.com/office/drawing/2014/main" id="{259B6F46-F2BA-48AC-0766-BACB422DC928}"/>
              </a:ext>
            </a:extLst>
          </p:cNvPr>
          <p:cNvSpPr txBox="1"/>
          <p:nvPr/>
        </p:nvSpPr>
        <p:spPr>
          <a:xfrm>
            <a:off x="4724400" y="3200400"/>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299E-A8CF-7D83-41B9-47575DC3208E}"/>
              </a:ext>
            </a:extLst>
          </p:cNvPr>
          <p:cNvSpPr>
            <a:spLocks noGrp="1"/>
          </p:cNvSpPr>
          <p:nvPr>
            <p:ph type="title"/>
          </p:nvPr>
        </p:nvSpPr>
        <p:spPr/>
        <p:txBody>
          <a:bodyPr/>
          <a:lstStyle/>
          <a:p>
            <a:r>
              <a:rPr lang="en-US" dirty="0">
                <a:cs typeface="Calibri Light"/>
              </a:rPr>
              <a:t>Pickling the model</a:t>
            </a:r>
            <a:endParaRPr lang="en-US" dirty="0"/>
          </a:p>
        </p:txBody>
      </p:sp>
      <p:pic>
        <p:nvPicPr>
          <p:cNvPr id="4" name="Picture 4" descr="Logo, company name&#10;&#10;Description automatically generated">
            <a:extLst>
              <a:ext uri="{FF2B5EF4-FFF2-40B4-BE49-F238E27FC236}">
                <a16:creationId xmlns:a16="http://schemas.microsoft.com/office/drawing/2014/main" id="{C6F60D3A-EEA5-5CF4-133D-7FFB9297365A}"/>
              </a:ext>
            </a:extLst>
          </p:cNvPr>
          <p:cNvPicPr>
            <a:picLocks noGrp="1" noChangeAspect="1"/>
          </p:cNvPicPr>
          <p:nvPr>
            <p:ph idx="1"/>
          </p:nvPr>
        </p:nvPicPr>
        <p:blipFill>
          <a:blip r:embed="rId2"/>
          <a:stretch>
            <a:fillRect/>
          </a:stretch>
        </p:blipFill>
        <p:spPr>
          <a:xfrm>
            <a:off x="4885614" y="2211959"/>
            <a:ext cx="6281873" cy="547241"/>
          </a:xfrm>
        </p:spPr>
      </p:pic>
      <p:pic>
        <p:nvPicPr>
          <p:cNvPr id="5" name="Picture 5" descr="Graphical user interface&#10;&#10;Description automatically generated">
            <a:extLst>
              <a:ext uri="{FF2B5EF4-FFF2-40B4-BE49-F238E27FC236}">
                <a16:creationId xmlns:a16="http://schemas.microsoft.com/office/drawing/2014/main" id="{0E6932A4-1FF4-A6ED-E917-7678E32FA54D}"/>
              </a:ext>
            </a:extLst>
          </p:cNvPr>
          <p:cNvPicPr>
            <a:picLocks noChangeAspect="1"/>
          </p:cNvPicPr>
          <p:nvPr/>
        </p:nvPicPr>
        <p:blipFill>
          <a:blip r:embed="rId3"/>
          <a:stretch>
            <a:fillRect/>
          </a:stretch>
        </p:blipFill>
        <p:spPr>
          <a:xfrm>
            <a:off x="4523317" y="3051285"/>
            <a:ext cx="7505700" cy="744846"/>
          </a:xfrm>
          <a:prstGeom prst="rect">
            <a:avLst/>
          </a:prstGeom>
        </p:spPr>
      </p:pic>
    </p:spTree>
    <p:extLst>
      <p:ext uri="{BB962C8B-B14F-4D97-AF65-F5344CB8AC3E}">
        <p14:creationId xmlns:p14="http://schemas.microsoft.com/office/powerpoint/2010/main" val="25205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0003-BCFE-A243-98FA-353E179915BA}"/>
              </a:ext>
            </a:extLst>
          </p:cNvPr>
          <p:cNvSpPr>
            <a:spLocks noGrp="1"/>
          </p:cNvSpPr>
          <p:nvPr>
            <p:ph type="title"/>
          </p:nvPr>
        </p:nvSpPr>
        <p:spPr/>
        <p:txBody>
          <a:bodyPr/>
          <a:lstStyle/>
          <a:p>
            <a:r>
              <a:rPr lang="en-US" dirty="0">
                <a:cs typeface="Calibri Light"/>
              </a:rPr>
              <a:t>Prophet Model</a:t>
            </a:r>
            <a:br>
              <a:rPr lang="en-US" dirty="0">
                <a:cs typeface="Calibri Light"/>
              </a:rPr>
            </a:br>
            <a:r>
              <a:rPr lang="en-US" dirty="0">
                <a:cs typeface="Calibri Light"/>
              </a:rPr>
              <a:t>3 Years</a:t>
            </a:r>
            <a:endParaRPr lang="en-US" dirty="0"/>
          </a:p>
        </p:txBody>
      </p:sp>
      <p:pic>
        <p:nvPicPr>
          <p:cNvPr id="4" name="Picture 4" descr="Chart, scatter chart&#10;&#10;Description automatically generated">
            <a:extLst>
              <a:ext uri="{FF2B5EF4-FFF2-40B4-BE49-F238E27FC236}">
                <a16:creationId xmlns:a16="http://schemas.microsoft.com/office/drawing/2014/main" id="{7C647B5D-7F0B-5DC8-8227-437B7163E4B1}"/>
              </a:ext>
            </a:extLst>
          </p:cNvPr>
          <p:cNvPicPr>
            <a:picLocks noGrp="1" noChangeAspect="1"/>
          </p:cNvPicPr>
          <p:nvPr>
            <p:ph idx="1"/>
          </p:nvPr>
        </p:nvPicPr>
        <p:blipFill>
          <a:blip r:embed="rId2"/>
          <a:stretch>
            <a:fillRect/>
          </a:stretch>
        </p:blipFill>
        <p:spPr>
          <a:xfrm>
            <a:off x="4733748" y="1538055"/>
            <a:ext cx="6281873" cy="3778885"/>
          </a:xfrm>
        </p:spPr>
      </p:pic>
    </p:spTree>
    <p:extLst>
      <p:ext uri="{BB962C8B-B14F-4D97-AF65-F5344CB8AC3E}">
        <p14:creationId xmlns:p14="http://schemas.microsoft.com/office/powerpoint/2010/main" val="131262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ED47-94B9-1B2A-109D-69AB466E3582}"/>
              </a:ext>
            </a:extLst>
          </p:cNvPr>
          <p:cNvSpPr>
            <a:spLocks noGrp="1"/>
          </p:cNvSpPr>
          <p:nvPr>
            <p:ph type="title"/>
          </p:nvPr>
        </p:nvSpPr>
        <p:spPr/>
        <p:txBody>
          <a:bodyPr/>
          <a:lstStyle/>
          <a:p>
            <a:r>
              <a:rPr lang="en-US" dirty="0">
                <a:cs typeface="Calibri Light"/>
              </a:rPr>
              <a:t>Seasonality</a:t>
            </a:r>
            <a:endParaRPr lang="en-US" dirty="0"/>
          </a:p>
        </p:txBody>
      </p:sp>
      <p:pic>
        <p:nvPicPr>
          <p:cNvPr id="4" name="Picture 4" descr="Chart, line chart&#10;&#10;Description automatically generated">
            <a:extLst>
              <a:ext uri="{FF2B5EF4-FFF2-40B4-BE49-F238E27FC236}">
                <a16:creationId xmlns:a16="http://schemas.microsoft.com/office/drawing/2014/main" id="{A2883D0B-D940-641F-29B6-FCE1E9299780}"/>
              </a:ext>
            </a:extLst>
          </p:cNvPr>
          <p:cNvPicPr>
            <a:picLocks noGrp="1" noChangeAspect="1"/>
          </p:cNvPicPr>
          <p:nvPr>
            <p:ph idx="1"/>
          </p:nvPr>
        </p:nvPicPr>
        <p:blipFill>
          <a:blip r:embed="rId2"/>
          <a:stretch>
            <a:fillRect/>
          </a:stretch>
        </p:blipFill>
        <p:spPr>
          <a:xfrm>
            <a:off x="5118447" y="1310444"/>
            <a:ext cx="6281873" cy="4234106"/>
          </a:xfrm>
        </p:spPr>
      </p:pic>
    </p:spTree>
    <p:extLst>
      <p:ext uri="{BB962C8B-B14F-4D97-AF65-F5344CB8AC3E}">
        <p14:creationId xmlns:p14="http://schemas.microsoft.com/office/powerpoint/2010/main" val="298457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DCD8-60F2-446B-D2D0-6F6559C5E562}"/>
              </a:ext>
            </a:extLst>
          </p:cNvPr>
          <p:cNvSpPr>
            <a:spLocks noGrp="1"/>
          </p:cNvSpPr>
          <p:nvPr>
            <p:ph type="title"/>
          </p:nvPr>
        </p:nvSpPr>
        <p:spPr/>
        <p:txBody>
          <a:bodyPr/>
          <a:lstStyle/>
          <a:p>
            <a:r>
              <a:rPr lang="en-US" dirty="0">
                <a:cs typeface="Calibri Light"/>
              </a:rPr>
              <a:t>Prophet Tuning</a:t>
            </a:r>
            <a:endParaRPr lang="en-US" dirty="0"/>
          </a:p>
        </p:txBody>
      </p:sp>
      <p:pic>
        <p:nvPicPr>
          <p:cNvPr id="4" name="Picture 4" descr="Chart&#10;&#10;Description automatically generated">
            <a:extLst>
              <a:ext uri="{FF2B5EF4-FFF2-40B4-BE49-F238E27FC236}">
                <a16:creationId xmlns:a16="http://schemas.microsoft.com/office/drawing/2014/main" id="{D38FC505-C14D-C3E1-FC16-D6E920AB61F6}"/>
              </a:ext>
            </a:extLst>
          </p:cNvPr>
          <p:cNvPicPr>
            <a:picLocks noGrp="1" noChangeAspect="1"/>
          </p:cNvPicPr>
          <p:nvPr>
            <p:ph idx="1"/>
          </p:nvPr>
        </p:nvPicPr>
        <p:blipFill>
          <a:blip r:embed="rId2"/>
          <a:stretch>
            <a:fillRect/>
          </a:stretch>
        </p:blipFill>
        <p:spPr>
          <a:xfrm>
            <a:off x="4935567" y="1604632"/>
            <a:ext cx="6281873" cy="3645730"/>
          </a:xfrm>
        </p:spPr>
      </p:pic>
    </p:spTree>
    <p:extLst>
      <p:ext uri="{BB962C8B-B14F-4D97-AF65-F5344CB8AC3E}">
        <p14:creationId xmlns:p14="http://schemas.microsoft.com/office/powerpoint/2010/main" val="294870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A0F-2DF2-3A5A-B033-F6118C07D982}"/>
              </a:ext>
            </a:extLst>
          </p:cNvPr>
          <p:cNvSpPr>
            <a:spLocks noGrp="1"/>
          </p:cNvSpPr>
          <p:nvPr>
            <p:ph type="title"/>
          </p:nvPr>
        </p:nvSpPr>
        <p:spPr/>
        <p:txBody>
          <a:bodyPr/>
          <a:lstStyle/>
          <a:p>
            <a:r>
              <a:rPr lang="en-US" dirty="0">
                <a:cs typeface="Calibri Light"/>
              </a:rPr>
              <a:t>What Worked</a:t>
            </a:r>
            <a:endParaRPr lang="en-US" dirty="0"/>
          </a:p>
        </p:txBody>
      </p:sp>
      <p:sp>
        <p:nvSpPr>
          <p:cNvPr id="3" name="Content Placeholder 2">
            <a:extLst>
              <a:ext uri="{FF2B5EF4-FFF2-40B4-BE49-F238E27FC236}">
                <a16:creationId xmlns:a16="http://schemas.microsoft.com/office/drawing/2014/main" id="{149AFD10-BF7A-7CC5-02CD-491F4EB7F977}"/>
              </a:ext>
            </a:extLst>
          </p:cNvPr>
          <p:cNvSpPr>
            <a:spLocks noGrp="1"/>
          </p:cNvSpPr>
          <p:nvPr>
            <p:ph idx="1"/>
          </p:nvPr>
        </p:nvSpPr>
        <p:spPr/>
        <p:txBody>
          <a:bodyPr/>
          <a:lstStyle/>
          <a:p>
            <a:r>
              <a:rPr lang="en-US" dirty="0"/>
              <a:t>Prophet seemed like it created best time-series model</a:t>
            </a:r>
          </a:p>
          <a:p>
            <a:r>
              <a:rPr lang="en-US" dirty="0" err="1"/>
              <a:t>XGBoost</a:t>
            </a:r>
            <a:r>
              <a:rPr lang="en-US" dirty="0"/>
              <a:t> easy to install</a:t>
            </a:r>
          </a:p>
          <a:p>
            <a:r>
              <a:rPr lang="en-US" dirty="0" err="1"/>
              <a:t>XGBoost</a:t>
            </a:r>
            <a:r>
              <a:rPr lang="en-US" dirty="0"/>
              <a:t> could hold many different features and seemed like it was a very strong model</a:t>
            </a:r>
          </a:p>
          <a:p>
            <a:r>
              <a:rPr lang="en-US" dirty="0"/>
              <a:t>Many parameters for </a:t>
            </a:r>
            <a:r>
              <a:rPr lang="en-US" dirty="0" err="1"/>
              <a:t>XGBoost</a:t>
            </a:r>
            <a:r>
              <a:rPr lang="en-US" dirty="0"/>
              <a:t> Model</a:t>
            </a:r>
          </a:p>
          <a:p>
            <a:r>
              <a:rPr lang="en-US" dirty="0"/>
              <a:t>Good experience seeing the similarities and differences in the </a:t>
            </a:r>
            <a:r>
              <a:rPr lang="en-US" dirty="0" err="1"/>
              <a:t>XGBoost</a:t>
            </a:r>
            <a:r>
              <a:rPr lang="en-US" dirty="0"/>
              <a:t> Regression model</a:t>
            </a:r>
          </a:p>
        </p:txBody>
      </p:sp>
    </p:spTree>
    <p:extLst>
      <p:ext uri="{BB962C8B-B14F-4D97-AF65-F5344CB8AC3E}">
        <p14:creationId xmlns:p14="http://schemas.microsoft.com/office/powerpoint/2010/main" val="260899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EABB-7EFF-2194-FCF8-132022CFCF22}"/>
              </a:ext>
            </a:extLst>
          </p:cNvPr>
          <p:cNvSpPr>
            <a:spLocks noGrp="1"/>
          </p:cNvSpPr>
          <p:nvPr>
            <p:ph type="title"/>
          </p:nvPr>
        </p:nvSpPr>
        <p:spPr/>
        <p:txBody>
          <a:bodyPr/>
          <a:lstStyle/>
          <a:p>
            <a:r>
              <a:rPr lang="en-US" dirty="0">
                <a:ea typeface="Calibri Light"/>
                <a:cs typeface="Calibri Light"/>
              </a:rPr>
              <a:t>Challenges </a:t>
            </a:r>
          </a:p>
        </p:txBody>
      </p:sp>
      <p:sp>
        <p:nvSpPr>
          <p:cNvPr id="3" name="Content Placeholder 2">
            <a:extLst>
              <a:ext uri="{FF2B5EF4-FFF2-40B4-BE49-F238E27FC236}">
                <a16:creationId xmlns:a16="http://schemas.microsoft.com/office/drawing/2014/main" id="{283B1447-B717-7CC4-BCA9-BA3DA2A257AB}"/>
              </a:ext>
            </a:extLst>
          </p:cNvPr>
          <p:cNvSpPr>
            <a:spLocks noGrp="1"/>
          </p:cNvSpPr>
          <p:nvPr>
            <p:ph idx="1"/>
          </p:nvPr>
        </p:nvSpPr>
        <p:spPr/>
        <p:txBody>
          <a:bodyPr vert="horz" lIns="91440" tIns="45720" rIns="91440" bIns="45720" rtlCol="0" anchor="t">
            <a:normAutofit/>
          </a:bodyPr>
          <a:lstStyle/>
          <a:p>
            <a:r>
              <a:rPr lang="en-US" dirty="0"/>
              <a:t>One of the challenges that we faced was to decide on the years we wanted to use, couldn’t go too far out, tried 10 years, did not work.</a:t>
            </a:r>
          </a:p>
          <a:p>
            <a:r>
              <a:rPr lang="en-US" dirty="0"/>
              <a:t>One other challenge that we faced was trying to apply the XGBOOST Regression Model – needed to transform time-series into raw numbers to scale</a:t>
            </a:r>
          </a:p>
          <a:p>
            <a:r>
              <a:rPr lang="en-US" dirty="0"/>
              <a:t>Regression model did not pick up on upward trend of prices</a:t>
            </a:r>
          </a:p>
          <a:p>
            <a:r>
              <a:rPr lang="en-US" dirty="0"/>
              <a:t>The profit of chicken depends on the season, prices </a:t>
            </a:r>
            <a:r>
              <a:rPr lang="en-US" dirty="0">
                <a:ea typeface="+mn-lt"/>
                <a:cs typeface="+mn-lt"/>
              </a:rPr>
              <a:t>fluctuates from year to year.</a:t>
            </a:r>
          </a:p>
          <a:p>
            <a:pPr marL="0" indent="0">
              <a:buNone/>
            </a:pPr>
            <a:endParaRPr lang="en-US"/>
          </a:p>
          <a:p>
            <a:pPr>
              <a:buNone/>
            </a:pPr>
            <a:endParaRPr lang="en-US"/>
          </a:p>
        </p:txBody>
      </p:sp>
    </p:spTree>
    <p:extLst>
      <p:ext uri="{BB962C8B-B14F-4D97-AF65-F5344CB8AC3E}">
        <p14:creationId xmlns:p14="http://schemas.microsoft.com/office/powerpoint/2010/main" val="220206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5ED2-FD9B-C9FC-BE49-DE6C431D0CAB}"/>
              </a:ext>
            </a:extLst>
          </p:cNvPr>
          <p:cNvSpPr>
            <a:spLocks noGrp="1"/>
          </p:cNvSpPr>
          <p:nvPr>
            <p:ph type="title"/>
          </p:nvPr>
        </p:nvSpPr>
        <p:spPr/>
        <p:txBody>
          <a:bodyPr/>
          <a:lstStyle/>
          <a:p>
            <a:r>
              <a:rPr lang="en-US" dirty="0">
                <a:cs typeface="Calibri Light"/>
              </a:rPr>
              <a:t>Future Direction</a:t>
            </a:r>
            <a:endParaRPr lang="en-US" dirty="0"/>
          </a:p>
        </p:txBody>
      </p:sp>
      <p:sp>
        <p:nvSpPr>
          <p:cNvPr id="3" name="Content Placeholder 2">
            <a:extLst>
              <a:ext uri="{FF2B5EF4-FFF2-40B4-BE49-F238E27FC236}">
                <a16:creationId xmlns:a16="http://schemas.microsoft.com/office/drawing/2014/main" id="{09AC4EC1-4B49-41F9-DE26-996E1C2F236B}"/>
              </a:ext>
            </a:extLst>
          </p:cNvPr>
          <p:cNvSpPr>
            <a:spLocks noGrp="1"/>
          </p:cNvSpPr>
          <p:nvPr>
            <p:ph idx="1"/>
          </p:nvPr>
        </p:nvSpPr>
        <p:spPr>
          <a:xfrm>
            <a:off x="4986367" y="1148626"/>
            <a:ext cx="6281873" cy="5248622"/>
          </a:xfrm>
        </p:spPr>
        <p:txBody>
          <a:bodyPr/>
          <a:lstStyle/>
          <a:p>
            <a:r>
              <a:rPr lang="en-US" dirty="0"/>
              <a:t>Create a bot to alert when there's a seasonal price change that’s worth acting on</a:t>
            </a:r>
          </a:p>
          <a:p>
            <a:r>
              <a:rPr lang="en-US" dirty="0"/>
              <a:t>Info repository for future farmers who aren't in the lifestyle but want to know what future prices are </a:t>
            </a:r>
          </a:p>
          <a:p>
            <a:r>
              <a:rPr lang="en-US" dirty="0"/>
              <a:t>Alert for consumers who want to see chicken price history and where it's going</a:t>
            </a:r>
          </a:p>
          <a:p>
            <a:r>
              <a:rPr lang="en-US" dirty="0"/>
              <a:t>Add the predicting each day from the day prior's percent return – tip from Dan</a:t>
            </a:r>
          </a:p>
          <a:p>
            <a:pPr marL="0" indent="0">
              <a:buNone/>
            </a:pPr>
            <a:endParaRPr lang="en-US" dirty="0"/>
          </a:p>
        </p:txBody>
      </p:sp>
    </p:spTree>
    <p:extLst>
      <p:ext uri="{BB962C8B-B14F-4D97-AF65-F5344CB8AC3E}">
        <p14:creationId xmlns:p14="http://schemas.microsoft.com/office/powerpoint/2010/main" val="166769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DF14-98B5-827A-ADEB-7496B7C298A9}"/>
              </a:ext>
            </a:extLst>
          </p:cNvPr>
          <p:cNvSpPr>
            <a:spLocks noGrp="1"/>
          </p:cNvSpPr>
          <p:nvPr>
            <p:ph type="title"/>
          </p:nvPr>
        </p:nvSpPr>
        <p:spPr/>
        <p:txBody>
          <a:bodyPr/>
          <a:lstStyle/>
          <a:p>
            <a:r>
              <a:rPr lang="en-US" dirty="0">
                <a:cs typeface="Calibri Light"/>
              </a:rPr>
              <a:t>Cool Tip</a:t>
            </a:r>
            <a:endParaRPr lang="en-US" dirty="0"/>
          </a:p>
        </p:txBody>
      </p:sp>
      <p:pic>
        <p:nvPicPr>
          <p:cNvPr id="4" name="Picture 4" descr="Text&#10;&#10;Description automatically generated">
            <a:extLst>
              <a:ext uri="{FF2B5EF4-FFF2-40B4-BE49-F238E27FC236}">
                <a16:creationId xmlns:a16="http://schemas.microsoft.com/office/drawing/2014/main" id="{233EBA07-34F9-C9AD-35B4-C8CCE667F413}"/>
              </a:ext>
            </a:extLst>
          </p:cNvPr>
          <p:cNvPicPr>
            <a:picLocks noGrp="1" noChangeAspect="1"/>
          </p:cNvPicPr>
          <p:nvPr>
            <p:ph idx="1"/>
          </p:nvPr>
        </p:nvPicPr>
        <p:blipFill>
          <a:blip r:embed="rId2"/>
          <a:stretch>
            <a:fillRect/>
          </a:stretch>
        </p:blipFill>
        <p:spPr>
          <a:xfrm>
            <a:off x="5440618" y="114067"/>
            <a:ext cx="4743450" cy="3314700"/>
          </a:xfrm>
        </p:spPr>
      </p:pic>
      <p:pic>
        <p:nvPicPr>
          <p:cNvPr id="5" name="Picture 5" descr="Table&#10;&#10;Description automatically generated">
            <a:extLst>
              <a:ext uri="{FF2B5EF4-FFF2-40B4-BE49-F238E27FC236}">
                <a16:creationId xmlns:a16="http://schemas.microsoft.com/office/drawing/2014/main" id="{408D3CF7-B519-8B8B-590E-9366FA604332}"/>
              </a:ext>
            </a:extLst>
          </p:cNvPr>
          <p:cNvPicPr>
            <a:picLocks noChangeAspect="1"/>
          </p:cNvPicPr>
          <p:nvPr/>
        </p:nvPicPr>
        <p:blipFill>
          <a:blip r:embed="rId3"/>
          <a:stretch>
            <a:fillRect/>
          </a:stretch>
        </p:blipFill>
        <p:spPr>
          <a:xfrm>
            <a:off x="6096000" y="3571240"/>
            <a:ext cx="2743200" cy="2743200"/>
          </a:xfrm>
          <a:prstGeom prst="rect">
            <a:avLst/>
          </a:prstGeom>
        </p:spPr>
      </p:pic>
    </p:spTree>
    <p:extLst>
      <p:ext uri="{BB962C8B-B14F-4D97-AF65-F5344CB8AC3E}">
        <p14:creationId xmlns:p14="http://schemas.microsoft.com/office/powerpoint/2010/main" val="107881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E622148-D860-3A47-505A-E3F31689B1C3}"/>
              </a:ext>
            </a:extLst>
          </p:cNvPr>
          <p:cNvSpPr>
            <a:spLocks noGrp="1"/>
          </p:cNvSpPr>
          <p:nvPr>
            <p:ph type="title"/>
          </p:nvPr>
        </p:nvSpPr>
        <p:spPr>
          <a:xfrm>
            <a:off x="904877" y="795527"/>
            <a:ext cx="10488547" cy="1190912"/>
          </a:xfrm>
        </p:spPr>
        <p:txBody>
          <a:bodyPr>
            <a:normAutofit/>
          </a:bodyPr>
          <a:lstStyle/>
          <a:p>
            <a:r>
              <a:rPr lang="en-US">
                <a:solidFill>
                  <a:schemeClr val="tx2"/>
                </a:solidFill>
                <a:ea typeface="Calibri Light"/>
                <a:cs typeface="Calibri Light"/>
              </a:rPr>
              <a:t> Team Members </a:t>
            </a:r>
            <a:endParaRPr lang="en-US">
              <a:solidFill>
                <a:schemeClr val="tx2"/>
              </a:solidFill>
            </a:endParaRPr>
          </a:p>
        </p:txBody>
      </p:sp>
      <p:sp>
        <p:nvSpPr>
          <p:cNvPr id="67" name="Rectangle 6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DFDB9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7" descr="A picture containing food, dish&#10;&#10;Description automatically generated">
            <a:extLst>
              <a:ext uri="{FF2B5EF4-FFF2-40B4-BE49-F238E27FC236}">
                <a16:creationId xmlns:a16="http://schemas.microsoft.com/office/drawing/2014/main" id="{B3BCDED0-757C-3D65-BD8D-8B325265D7C3}"/>
              </a:ext>
            </a:extLst>
          </p:cNvPr>
          <p:cNvPicPr>
            <a:picLocks noChangeAspect="1"/>
          </p:cNvPicPr>
          <p:nvPr/>
        </p:nvPicPr>
        <p:blipFill rotWithShape="1">
          <a:blip r:embed="rId2"/>
          <a:srcRect r="-2" b="3431"/>
          <a:stretch/>
        </p:blipFill>
        <p:spPr>
          <a:xfrm>
            <a:off x="1103257" y="2416047"/>
            <a:ext cx="4626864" cy="3346704"/>
          </a:xfrm>
          <a:prstGeom prst="rect">
            <a:avLst/>
          </a:prstGeom>
          <a:ln w="12700">
            <a:noFill/>
          </a:ln>
        </p:spPr>
      </p:pic>
      <p:graphicFrame>
        <p:nvGraphicFramePr>
          <p:cNvPr id="5" name="Content Placeholder 2">
            <a:extLst>
              <a:ext uri="{FF2B5EF4-FFF2-40B4-BE49-F238E27FC236}">
                <a16:creationId xmlns:a16="http://schemas.microsoft.com/office/drawing/2014/main" id="{FF5390D6-0C69-4DE5-717B-59ED6112D19E}"/>
              </a:ext>
            </a:extLst>
          </p:cNvPr>
          <p:cNvGraphicFramePr>
            <a:graphicFrameLocks noGrp="1"/>
          </p:cNvGraphicFramePr>
          <p:nvPr>
            <p:ph idx="1"/>
            <p:extLst>
              <p:ext uri="{D42A27DB-BD31-4B8C-83A1-F6EECF244321}">
                <p14:modId xmlns:p14="http://schemas.microsoft.com/office/powerpoint/2010/main" val="764463524"/>
              </p:ext>
            </p:extLst>
          </p:nvPr>
        </p:nvGraphicFramePr>
        <p:xfrm>
          <a:off x="6380703" y="2228850"/>
          <a:ext cx="5028928" cy="3699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29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8292-592E-6F3A-1461-FF867CCD7AAC}"/>
              </a:ext>
            </a:extLst>
          </p:cNvPr>
          <p:cNvSpPr>
            <a:spLocks noGrp="1"/>
          </p:cNvSpPr>
          <p:nvPr>
            <p:ph type="title"/>
          </p:nvPr>
        </p:nvSpPr>
        <p:spPr/>
        <p:txBody>
          <a:bodyPr/>
          <a:lstStyle/>
          <a:p>
            <a:r>
              <a:rPr lang="en-US" dirty="0">
                <a:ea typeface="Calibri Light"/>
                <a:cs typeface="Calibri Light"/>
              </a:rPr>
              <a:t>  Why did we choose chicken?</a:t>
            </a:r>
            <a:br>
              <a:rPr lang="en-US" dirty="0">
                <a:ea typeface="Calibri Light"/>
                <a:cs typeface="Calibri Light"/>
              </a:rPr>
            </a:br>
            <a:endParaRPr lang="en-US" dirty="0">
              <a:ea typeface="Calibri Light"/>
              <a:cs typeface="Calibri Light"/>
            </a:endParaRPr>
          </a:p>
        </p:txBody>
      </p:sp>
      <p:sp>
        <p:nvSpPr>
          <p:cNvPr id="3" name="Content Placeholder 2">
            <a:extLst>
              <a:ext uri="{FF2B5EF4-FFF2-40B4-BE49-F238E27FC236}">
                <a16:creationId xmlns:a16="http://schemas.microsoft.com/office/drawing/2014/main" id="{DB80094E-A977-4C61-CA80-C225136557D2}"/>
              </a:ext>
            </a:extLst>
          </p:cNvPr>
          <p:cNvSpPr>
            <a:spLocks noGrp="1"/>
          </p:cNvSpPr>
          <p:nvPr>
            <p:ph idx="1"/>
          </p:nvPr>
        </p:nvSpPr>
        <p:spPr/>
        <p:txBody>
          <a:bodyPr vert="horz" lIns="91440" tIns="45720" rIns="91440" bIns="45720" rtlCol="0" anchor="t">
            <a:normAutofit/>
          </a:bodyPr>
          <a:lstStyle/>
          <a:p>
            <a:r>
              <a:rPr lang="en-US" dirty="0">
                <a:ea typeface="Calibri"/>
                <a:cs typeface="Calibri"/>
              </a:rPr>
              <a:t>We chose the chicken market due to the fact of the pricing of chicken rising every day we wanted to see what season was best to buy chicken. When looking at the data we noticed that it was best to buy chicken before the holidays. We have pulled data from </a:t>
            </a:r>
            <a:r>
              <a:rPr lang="en-US" dirty="0" err="1">
                <a:ea typeface="Calibri"/>
                <a:cs typeface="Calibri"/>
              </a:rPr>
              <a:t>Kaggel</a:t>
            </a:r>
            <a:r>
              <a:rPr lang="en-US" dirty="0">
                <a:ea typeface="Calibri"/>
                <a:cs typeface="Calibri"/>
              </a:rPr>
              <a:t> to compare meat  prices from 3 months , six months and three years. </a:t>
            </a:r>
          </a:p>
          <a:p>
            <a:r>
              <a:rPr lang="en-US" dirty="0">
                <a:ea typeface="Calibri"/>
                <a:cs typeface="Calibri"/>
              </a:rPr>
              <a:t>Also thought it would be interesting to assume we were chicken farmers and maybe could buy chicken futures when the seasonal pricing is low and predict when in the future it would be best to buy futures.</a:t>
            </a:r>
          </a:p>
        </p:txBody>
      </p:sp>
    </p:spTree>
    <p:extLst>
      <p:ext uri="{BB962C8B-B14F-4D97-AF65-F5344CB8AC3E}">
        <p14:creationId xmlns:p14="http://schemas.microsoft.com/office/powerpoint/2010/main" val="338212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9"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50"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1"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8DC9BED-9078-2B11-6B5A-0D9ABFF0DCEF}"/>
              </a:ext>
            </a:extLst>
          </p:cNvPr>
          <p:cNvSpPr>
            <a:spLocks noGrp="1"/>
          </p:cNvSpPr>
          <p:nvPr>
            <p:ph type="title"/>
          </p:nvPr>
        </p:nvSpPr>
        <p:spPr>
          <a:xfrm>
            <a:off x="888631" y="2349925"/>
            <a:ext cx="3498979" cy="2456442"/>
          </a:xfrm>
        </p:spPr>
        <p:txBody>
          <a:bodyPr>
            <a:normAutofit/>
          </a:bodyPr>
          <a:lstStyle/>
          <a:p>
            <a:r>
              <a:rPr lang="en-US" dirty="0">
                <a:ea typeface="Calibri Light"/>
                <a:cs typeface="Calibri Light"/>
              </a:rPr>
              <a:t>Machine learning model </a:t>
            </a:r>
          </a:p>
        </p:txBody>
      </p:sp>
      <p:sp>
        <p:nvSpPr>
          <p:cNvPr id="52" name="Content Placeholder 2">
            <a:extLst>
              <a:ext uri="{FF2B5EF4-FFF2-40B4-BE49-F238E27FC236}">
                <a16:creationId xmlns:a16="http://schemas.microsoft.com/office/drawing/2014/main" id="{0DD4B062-8587-A793-2614-FFCEAFFAE15A}"/>
              </a:ext>
            </a:extLst>
          </p:cNvPr>
          <p:cNvSpPr>
            <a:spLocks noGrp="1"/>
          </p:cNvSpPr>
          <p:nvPr>
            <p:ph idx="1"/>
          </p:nvPr>
        </p:nvSpPr>
        <p:spPr>
          <a:xfrm>
            <a:off x="4850790" y="1702335"/>
            <a:ext cx="7096986" cy="5466580"/>
          </a:xfrm>
        </p:spPr>
        <p:txBody>
          <a:bodyPr vert="horz" lIns="91440" tIns="45720" rIns="91440" bIns="45720" rtlCol="0" anchor="ctr">
            <a:noAutofit/>
          </a:bodyPr>
          <a:lstStyle/>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285750" indent="-285750">
              <a:lnSpc>
                <a:spcPct val="110000"/>
              </a:lnSpc>
            </a:pPr>
            <a:r>
              <a:rPr lang="en-US" dirty="0"/>
              <a:t>We used  Kaggle to pull the prices of the chicken.</a:t>
            </a:r>
          </a:p>
          <a:p>
            <a:pPr marL="285750" indent="-285750">
              <a:lnSpc>
                <a:spcPct val="110000"/>
              </a:lnSpc>
            </a:pPr>
            <a:r>
              <a:rPr lang="en-US" dirty="0">
                <a:ea typeface="+mn-lt"/>
                <a:cs typeface="+mn-lt"/>
              </a:rPr>
              <a:t>Pandas </a:t>
            </a:r>
            <a:endParaRPr lang="en-US" dirty="0"/>
          </a:p>
          <a:p>
            <a:pPr>
              <a:lnSpc>
                <a:spcPct val="110000"/>
              </a:lnSpc>
            </a:pPr>
            <a:r>
              <a:rPr lang="en-US" dirty="0" err="1">
                <a:ea typeface="+mn-lt"/>
                <a:cs typeface="+mn-lt"/>
              </a:rPr>
              <a:t>Jupyter</a:t>
            </a:r>
            <a:r>
              <a:rPr lang="en-US" dirty="0">
                <a:ea typeface="+mn-lt"/>
                <a:cs typeface="+mn-lt"/>
              </a:rPr>
              <a:t> Labs </a:t>
            </a:r>
            <a:endParaRPr lang="en-US" dirty="0"/>
          </a:p>
          <a:p>
            <a:pPr>
              <a:lnSpc>
                <a:spcPct val="110000"/>
              </a:lnSpc>
            </a:pPr>
            <a:r>
              <a:rPr lang="en-US" dirty="0" err="1">
                <a:ea typeface="+mn-lt"/>
                <a:cs typeface="+mn-lt"/>
              </a:rPr>
              <a:t>PyViz</a:t>
            </a:r>
            <a:r>
              <a:rPr lang="en-US" dirty="0">
                <a:ea typeface="+mn-lt"/>
                <a:cs typeface="+mn-lt"/>
              </a:rPr>
              <a:t> </a:t>
            </a:r>
            <a:r>
              <a:rPr lang="en-US" dirty="0" err="1">
                <a:ea typeface="+mn-lt"/>
                <a:cs typeface="+mn-lt"/>
              </a:rPr>
              <a:t>hvPlot</a:t>
            </a:r>
            <a:r>
              <a:rPr lang="en-US" dirty="0">
                <a:ea typeface="+mn-lt"/>
                <a:cs typeface="+mn-lt"/>
              </a:rPr>
              <a:t> </a:t>
            </a:r>
          </a:p>
          <a:p>
            <a:pPr>
              <a:lnSpc>
                <a:spcPct val="110000"/>
              </a:lnSpc>
            </a:pPr>
            <a:r>
              <a:rPr lang="en-US" dirty="0">
                <a:ea typeface="+mn-lt"/>
                <a:cs typeface="+mn-lt"/>
              </a:rPr>
              <a:t>Scikit-Learn</a:t>
            </a:r>
            <a:endParaRPr lang="en-US" dirty="0"/>
          </a:p>
          <a:p>
            <a:pPr>
              <a:lnSpc>
                <a:spcPct val="110000"/>
              </a:lnSpc>
            </a:pPr>
            <a:r>
              <a:rPr lang="en-US" dirty="0">
                <a:ea typeface="+mn-lt"/>
                <a:cs typeface="+mn-lt"/>
              </a:rPr>
              <a:t>Pickle</a:t>
            </a:r>
          </a:p>
          <a:p>
            <a:pPr>
              <a:lnSpc>
                <a:spcPct val="110000"/>
              </a:lnSpc>
            </a:pPr>
            <a:r>
              <a:rPr lang="en-US" dirty="0">
                <a:ea typeface="+mn-lt"/>
                <a:cs typeface="+mn-lt"/>
              </a:rPr>
              <a:t>Facebook Prophet </a:t>
            </a:r>
            <a:endParaRPr lang="en-US" dirty="0"/>
          </a:p>
          <a:p>
            <a:pPr>
              <a:lnSpc>
                <a:spcPct val="110000"/>
              </a:lnSpc>
            </a:pPr>
            <a:r>
              <a:rPr lang="en-US" dirty="0"/>
              <a:t>XGBOOST – New ML Model</a:t>
            </a:r>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p:txBody>
      </p:sp>
    </p:spTree>
    <p:extLst>
      <p:ext uri="{BB962C8B-B14F-4D97-AF65-F5344CB8AC3E}">
        <p14:creationId xmlns:p14="http://schemas.microsoft.com/office/powerpoint/2010/main" val="27925189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77B7-8603-7E63-761A-799F8D56689D}"/>
              </a:ext>
            </a:extLst>
          </p:cNvPr>
          <p:cNvSpPr>
            <a:spLocks noGrp="1"/>
          </p:cNvSpPr>
          <p:nvPr>
            <p:ph type="title"/>
          </p:nvPr>
        </p:nvSpPr>
        <p:spPr/>
        <p:txBody>
          <a:bodyPr/>
          <a:lstStyle/>
          <a:p>
            <a:r>
              <a:rPr lang="en-US" dirty="0" err="1">
                <a:cs typeface="Calibri Light"/>
              </a:rPr>
              <a:t>XGBoost</a:t>
            </a:r>
            <a:endParaRPr lang="en-US" dirty="0" err="1"/>
          </a:p>
        </p:txBody>
      </p:sp>
      <p:pic>
        <p:nvPicPr>
          <p:cNvPr id="4" name="Picture 4" descr="Text&#10;&#10;Description automatically generated">
            <a:extLst>
              <a:ext uri="{FF2B5EF4-FFF2-40B4-BE49-F238E27FC236}">
                <a16:creationId xmlns:a16="http://schemas.microsoft.com/office/drawing/2014/main" id="{C2D5D9F3-4175-1F16-7F85-94659A252C86}"/>
              </a:ext>
            </a:extLst>
          </p:cNvPr>
          <p:cNvPicPr>
            <a:picLocks noGrp="1" noChangeAspect="1"/>
          </p:cNvPicPr>
          <p:nvPr>
            <p:ph idx="1"/>
          </p:nvPr>
        </p:nvPicPr>
        <p:blipFill>
          <a:blip r:embed="rId2"/>
          <a:stretch>
            <a:fillRect/>
          </a:stretch>
        </p:blipFill>
        <p:spPr>
          <a:xfrm>
            <a:off x="5043383" y="163106"/>
            <a:ext cx="5751280" cy="6559262"/>
          </a:xfrm>
        </p:spPr>
      </p:pic>
    </p:spTree>
    <p:extLst>
      <p:ext uri="{BB962C8B-B14F-4D97-AF65-F5344CB8AC3E}">
        <p14:creationId xmlns:p14="http://schemas.microsoft.com/office/powerpoint/2010/main" val="270057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E658-0E84-98AE-9425-7462D3D47276}"/>
              </a:ext>
            </a:extLst>
          </p:cNvPr>
          <p:cNvSpPr>
            <a:spLocks noGrp="1"/>
          </p:cNvSpPr>
          <p:nvPr>
            <p:ph type="title"/>
          </p:nvPr>
        </p:nvSpPr>
        <p:spPr/>
        <p:txBody>
          <a:bodyPr/>
          <a:lstStyle/>
          <a:p>
            <a:r>
              <a:rPr lang="en-US" dirty="0">
                <a:cs typeface="Calibri Light"/>
              </a:rPr>
              <a:t>Chicken Price History</a:t>
            </a:r>
            <a:endParaRPr lang="en-US" dirty="0"/>
          </a:p>
        </p:txBody>
      </p:sp>
      <p:pic>
        <p:nvPicPr>
          <p:cNvPr id="4" name="Picture 4" descr="Chart, line chart, histogram&#10;&#10;Description automatically generated">
            <a:extLst>
              <a:ext uri="{FF2B5EF4-FFF2-40B4-BE49-F238E27FC236}">
                <a16:creationId xmlns:a16="http://schemas.microsoft.com/office/drawing/2014/main" id="{B3CDC9B8-3652-60CB-7695-71600F2F585D}"/>
              </a:ext>
            </a:extLst>
          </p:cNvPr>
          <p:cNvPicPr>
            <a:picLocks noGrp="1" noChangeAspect="1"/>
          </p:cNvPicPr>
          <p:nvPr>
            <p:ph idx="1"/>
          </p:nvPr>
        </p:nvPicPr>
        <p:blipFill>
          <a:blip r:embed="rId2"/>
          <a:stretch>
            <a:fillRect/>
          </a:stretch>
        </p:blipFill>
        <p:spPr>
          <a:xfrm>
            <a:off x="4905087" y="476101"/>
            <a:ext cx="6281873" cy="2692231"/>
          </a:xfrm>
        </p:spPr>
      </p:pic>
      <p:pic>
        <p:nvPicPr>
          <p:cNvPr id="5" name="Picture 5" descr="Chart&#10;&#10;Description automatically generated">
            <a:extLst>
              <a:ext uri="{FF2B5EF4-FFF2-40B4-BE49-F238E27FC236}">
                <a16:creationId xmlns:a16="http://schemas.microsoft.com/office/drawing/2014/main" id="{0A9D906D-0C9D-7AF2-5957-F8AF69BF7A9F}"/>
              </a:ext>
            </a:extLst>
          </p:cNvPr>
          <p:cNvPicPr>
            <a:picLocks noChangeAspect="1"/>
          </p:cNvPicPr>
          <p:nvPr/>
        </p:nvPicPr>
        <p:blipFill>
          <a:blip r:embed="rId3"/>
          <a:stretch>
            <a:fillRect/>
          </a:stretch>
        </p:blipFill>
        <p:spPr>
          <a:xfrm>
            <a:off x="4907280" y="3329474"/>
            <a:ext cx="6197600" cy="2617132"/>
          </a:xfrm>
          <a:prstGeom prst="rect">
            <a:avLst/>
          </a:prstGeom>
        </p:spPr>
      </p:pic>
    </p:spTree>
    <p:extLst>
      <p:ext uri="{BB962C8B-B14F-4D97-AF65-F5344CB8AC3E}">
        <p14:creationId xmlns:p14="http://schemas.microsoft.com/office/powerpoint/2010/main" val="174555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B4A3-6765-240F-F7A7-AA3F3090641A}"/>
              </a:ext>
            </a:extLst>
          </p:cNvPr>
          <p:cNvSpPr>
            <a:spLocks noGrp="1"/>
          </p:cNvSpPr>
          <p:nvPr>
            <p:ph type="title"/>
          </p:nvPr>
        </p:nvSpPr>
        <p:spPr/>
        <p:txBody>
          <a:bodyPr/>
          <a:lstStyle/>
          <a:p>
            <a:r>
              <a:rPr lang="en-US" dirty="0">
                <a:ea typeface="Calibri Light"/>
                <a:cs typeface="Calibri Light"/>
              </a:rPr>
              <a:t>6 Months </a:t>
            </a:r>
            <a:br>
              <a:rPr lang="en-US" dirty="0">
                <a:ea typeface="Calibri Light"/>
                <a:cs typeface="Calibri Light"/>
              </a:rPr>
            </a:br>
            <a:r>
              <a:rPr lang="en-US" sz="1800" dirty="0">
                <a:cs typeface="Calibri Light"/>
              </a:rPr>
              <a:t>predicted using  future dates outside training set</a:t>
            </a:r>
            <a:endParaRPr lang="en-US" dirty="0">
              <a:cs typeface="Calibri Light"/>
            </a:endParaRPr>
          </a:p>
        </p:txBody>
      </p:sp>
      <p:pic>
        <p:nvPicPr>
          <p:cNvPr id="4" name="Picture 4" descr="Chart, line chart&#10;&#10;Description automatically generated">
            <a:extLst>
              <a:ext uri="{FF2B5EF4-FFF2-40B4-BE49-F238E27FC236}">
                <a16:creationId xmlns:a16="http://schemas.microsoft.com/office/drawing/2014/main" id="{8B50FE18-D68B-A75E-0B63-8F81D758D7D3}"/>
              </a:ext>
            </a:extLst>
          </p:cNvPr>
          <p:cNvPicPr>
            <a:picLocks noGrp="1" noChangeAspect="1"/>
          </p:cNvPicPr>
          <p:nvPr>
            <p:ph idx="1"/>
          </p:nvPr>
        </p:nvPicPr>
        <p:blipFill>
          <a:blip r:embed="rId2"/>
          <a:stretch>
            <a:fillRect/>
          </a:stretch>
        </p:blipFill>
        <p:spPr>
          <a:xfrm>
            <a:off x="5051864" y="1768262"/>
            <a:ext cx="6252281" cy="2859789"/>
          </a:xfrm>
        </p:spPr>
      </p:pic>
      <p:pic>
        <p:nvPicPr>
          <p:cNvPr id="6" name="Picture 6" descr="Graphical user interface, text, application&#10;&#10;Description automatically generated">
            <a:extLst>
              <a:ext uri="{FF2B5EF4-FFF2-40B4-BE49-F238E27FC236}">
                <a16:creationId xmlns:a16="http://schemas.microsoft.com/office/drawing/2014/main" id="{A0E6C36E-0725-C334-68A4-950B684F15AA}"/>
              </a:ext>
            </a:extLst>
          </p:cNvPr>
          <p:cNvPicPr>
            <a:picLocks noChangeAspect="1"/>
          </p:cNvPicPr>
          <p:nvPr/>
        </p:nvPicPr>
        <p:blipFill>
          <a:blip r:embed="rId3"/>
          <a:stretch>
            <a:fillRect/>
          </a:stretch>
        </p:blipFill>
        <p:spPr>
          <a:xfrm>
            <a:off x="5138691" y="4806323"/>
            <a:ext cx="5436093" cy="1018364"/>
          </a:xfrm>
          <a:prstGeom prst="rect">
            <a:avLst/>
          </a:prstGeom>
        </p:spPr>
      </p:pic>
    </p:spTree>
    <p:extLst>
      <p:ext uri="{BB962C8B-B14F-4D97-AF65-F5344CB8AC3E}">
        <p14:creationId xmlns:p14="http://schemas.microsoft.com/office/powerpoint/2010/main" val="248972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2DB1-1427-5116-9495-D0ACEFCE70A9}"/>
              </a:ext>
            </a:extLst>
          </p:cNvPr>
          <p:cNvSpPr>
            <a:spLocks noGrp="1"/>
          </p:cNvSpPr>
          <p:nvPr>
            <p:ph type="title"/>
          </p:nvPr>
        </p:nvSpPr>
        <p:spPr/>
        <p:txBody>
          <a:bodyPr/>
          <a:lstStyle/>
          <a:p>
            <a:r>
              <a:rPr lang="en-US" dirty="0">
                <a:cs typeface="Calibri Light"/>
              </a:rPr>
              <a:t>1 Year</a:t>
            </a:r>
            <a:endParaRPr lang="en-US" dirty="0"/>
          </a:p>
        </p:txBody>
      </p:sp>
      <p:pic>
        <p:nvPicPr>
          <p:cNvPr id="4" name="Picture 4" descr="Chart, line chart&#10;&#10;Description automatically generated">
            <a:extLst>
              <a:ext uri="{FF2B5EF4-FFF2-40B4-BE49-F238E27FC236}">
                <a16:creationId xmlns:a16="http://schemas.microsoft.com/office/drawing/2014/main" id="{74DA2822-AA9D-39ED-2298-D0CE62B70842}"/>
              </a:ext>
            </a:extLst>
          </p:cNvPr>
          <p:cNvPicPr>
            <a:picLocks noGrp="1" noChangeAspect="1"/>
          </p:cNvPicPr>
          <p:nvPr>
            <p:ph idx="1"/>
          </p:nvPr>
        </p:nvPicPr>
        <p:blipFill>
          <a:blip r:embed="rId2"/>
          <a:stretch>
            <a:fillRect/>
          </a:stretch>
        </p:blipFill>
        <p:spPr>
          <a:xfrm>
            <a:off x="4791648" y="1645687"/>
            <a:ext cx="6904990" cy="3025140"/>
          </a:xfrm>
        </p:spPr>
      </p:pic>
    </p:spTree>
    <p:extLst>
      <p:ext uri="{BB962C8B-B14F-4D97-AF65-F5344CB8AC3E}">
        <p14:creationId xmlns:p14="http://schemas.microsoft.com/office/powerpoint/2010/main" val="161821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635E-04A1-F273-1C67-E94843E9DEAF}"/>
              </a:ext>
            </a:extLst>
          </p:cNvPr>
          <p:cNvSpPr>
            <a:spLocks noGrp="1"/>
          </p:cNvSpPr>
          <p:nvPr>
            <p:ph type="title"/>
          </p:nvPr>
        </p:nvSpPr>
        <p:spPr>
          <a:xfrm>
            <a:off x="622301" y="2369463"/>
            <a:ext cx="3909286" cy="2436904"/>
          </a:xfrm>
        </p:spPr>
        <p:txBody>
          <a:bodyPr/>
          <a:lstStyle/>
          <a:p>
            <a:r>
              <a:rPr lang="en-US" dirty="0">
                <a:ea typeface="Calibri Light"/>
                <a:cs typeface="Calibri Light"/>
              </a:rPr>
              <a:t> 3 Years</a:t>
            </a:r>
          </a:p>
        </p:txBody>
      </p:sp>
      <p:pic>
        <p:nvPicPr>
          <p:cNvPr id="4" name="Picture 4" descr="Chart, line chart, histogram&#10;&#10;Description automatically generated">
            <a:extLst>
              <a:ext uri="{FF2B5EF4-FFF2-40B4-BE49-F238E27FC236}">
                <a16:creationId xmlns:a16="http://schemas.microsoft.com/office/drawing/2014/main" id="{1BA40162-14A7-912A-6614-5D641A819EE2}"/>
              </a:ext>
            </a:extLst>
          </p:cNvPr>
          <p:cNvPicPr>
            <a:picLocks noChangeAspect="1"/>
          </p:cNvPicPr>
          <p:nvPr/>
        </p:nvPicPr>
        <p:blipFill>
          <a:blip r:embed="rId2"/>
          <a:stretch>
            <a:fillRect/>
          </a:stretch>
        </p:blipFill>
        <p:spPr>
          <a:xfrm>
            <a:off x="4413680" y="2368009"/>
            <a:ext cx="7707295" cy="3313073"/>
          </a:xfrm>
          <a:prstGeom prst="rect">
            <a:avLst/>
          </a:prstGeom>
        </p:spPr>
      </p:pic>
      <p:sp>
        <p:nvSpPr>
          <p:cNvPr id="3" name="Content Placeholder 2">
            <a:extLst>
              <a:ext uri="{FF2B5EF4-FFF2-40B4-BE49-F238E27FC236}">
                <a16:creationId xmlns:a16="http://schemas.microsoft.com/office/drawing/2014/main" id="{23498580-773A-5898-6DF2-FAE6EC5F2B88}"/>
              </a:ext>
            </a:extLst>
          </p:cNvPr>
          <p:cNvSpPr>
            <a:spLocks noGrp="1"/>
          </p:cNvSpPr>
          <p:nvPr>
            <p:ph idx="1"/>
          </p:nvPr>
        </p:nvSpPr>
        <p:spPr>
          <a:xfrm>
            <a:off x="5144624" y="305682"/>
            <a:ext cx="6755348" cy="3117982"/>
          </a:xfrm>
        </p:spPr>
        <p:txBody>
          <a:bodyPr/>
          <a:lstStyle/>
          <a:p>
            <a:r>
              <a:rPr lang="en-US" b="1" dirty="0" err="1">
                <a:ea typeface="+mn-lt"/>
                <a:cs typeface="+mn-lt"/>
              </a:rPr>
              <a:t>XGBoost</a:t>
            </a:r>
            <a:r>
              <a:rPr lang="en-US" b="1" dirty="0">
                <a:ea typeface="+mn-lt"/>
                <a:cs typeface="+mn-lt"/>
              </a:rPr>
              <a:t> picked up on some seasonality</a:t>
            </a:r>
            <a:r>
              <a:rPr lang="en-US" dirty="0">
                <a:ea typeface="+mn-lt"/>
                <a:cs typeface="+mn-lt"/>
              </a:rPr>
              <a:t> - The peaks lie between months 4-6 and the dips are in January of each year </a:t>
            </a:r>
            <a:endParaRPr lang="en-US" dirty="0"/>
          </a:p>
          <a:p>
            <a:endParaRPr lang="en-US" dirty="0"/>
          </a:p>
          <a:p>
            <a:pPr marL="0" indent="0">
              <a:buNone/>
            </a:pPr>
            <a:endParaRPr lang="en-US" dirty="0"/>
          </a:p>
          <a:p>
            <a:endParaRPr lang="en-US" dirty="0"/>
          </a:p>
        </p:txBody>
      </p:sp>
      <p:pic>
        <p:nvPicPr>
          <p:cNvPr id="5" name="Picture 5" descr="Graphical user interface, application&#10;&#10;Description automatically generated">
            <a:extLst>
              <a:ext uri="{FF2B5EF4-FFF2-40B4-BE49-F238E27FC236}">
                <a16:creationId xmlns:a16="http://schemas.microsoft.com/office/drawing/2014/main" id="{6B1ABEC5-5FE5-9105-6BF7-8E6ACC8EFF43}"/>
              </a:ext>
            </a:extLst>
          </p:cNvPr>
          <p:cNvPicPr>
            <a:picLocks noChangeAspect="1"/>
          </p:cNvPicPr>
          <p:nvPr/>
        </p:nvPicPr>
        <p:blipFill>
          <a:blip r:embed="rId3"/>
          <a:stretch>
            <a:fillRect/>
          </a:stretch>
        </p:blipFill>
        <p:spPr>
          <a:xfrm>
            <a:off x="1365682" y="4930528"/>
            <a:ext cx="2743200" cy="1924050"/>
          </a:xfrm>
          <a:prstGeom prst="rect">
            <a:avLst/>
          </a:prstGeom>
        </p:spPr>
      </p:pic>
    </p:spTree>
    <p:extLst>
      <p:ext uri="{BB962C8B-B14F-4D97-AF65-F5344CB8AC3E}">
        <p14:creationId xmlns:p14="http://schemas.microsoft.com/office/powerpoint/2010/main" val="35214802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Atlas</vt:lpstr>
      <vt:lpstr>Future of Chicken </vt:lpstr>
      <vt:lpstr> Team Members </vt:lpstr>
      <vt:lpstr>  Why did we choose chicken? </vt:lpstr>
      <vt:lpstr>Machine learning model </vt:lpstr>
      <vt:lpstr>XGBoost</vt:lpstr>
      <vt:lpstr>Chicken Price History</vt:lpstr>
      <vt:lpstr>6 Months  predicted using  future dates outside training set</vt:lpstr>
      <vt:lpstr>1 Year</vt:lpstr>
      <vt:lpstr> 3 Years</vt:lpstr>
      <vt:lpstr>Pickling the model</vt:lpstr>
      <vt:lpstr>Prophet Model 3 Years</vt:lpstr>
      <vt:lpstr>Seasonality</vt:lpstr>
      <vt:lpstr>Prophet Tuning</vt:lpstr>
      <vt:lpstr>What Worked</vt:lpstr>
      <vt:lpstr>Challenges </vt:lpstr>
      <vt:lpstr>Future Direction</vt:lpstr>
      <vt:lpstr>Cool Tip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1123</cp:revision>
  <dcterms:created xsi:type="dcterms:W3CDTF">2022-11-15T03:52:49Z</dcterms:created>
  <dcterms:modified xsi:type="dcterms:W3CDTF">2022-11-17T04:36:19Z</dcterms:modified>
</cp:coreProperties>
</file>