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07" r:id="rId3"/>
    <p:sldId id="312" r:id="rId4"/>
    <p:sldId id="311" r:id="rId5"/>
    <p:sldId id="309" r:id="rId6"/>
    <p:sldId id="317" r:id="rId7"/>
    <p:sldId id="315" r:id="rId8"/>
    <p:sldId id="260" r:id="rId9"/>
    <p:sldId id="316" r:id="rId10"/>
    <p:sldId id="266" r:id="rId11"/>
    <p:sldId id="278" r:id="rId12"/>
    <p:sldId id="270" r:id="rId13"/>
    <p:sldId id="269" r:id="rId14"/>
    <p:sldId id="319" r:id="rId15"/>
    <p:sldId id="320" r:id="rId16"/>
    <p:sldId id="302" r:id="rId17"/>
    <p:sldId id="303" r:id="rId18"/>
    <p:sldId id="305" r:id="rId19"/>
    <p:sldId id="318" r:id="rId20"/>
    <p:sldId id="271" r:id="rId21"/>
    <p:sldId id="294" r:id="rId22"/>
    <p:sldId id="306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clrMru>
    <a:srgbClr val="4AA879"/>
    <a:srgbClr val="3BA28A"/>
    <a:srgbClr val="2B9B9C"/>
    <a:srgbClr val="2295A9"/>
    <a:srgbClr val="FFFFFF"/>
    <a:srgbClr val="95B3D7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576" autoAdjust="0"/>
  </p:normalViewPr>
  <p:slideViewPr>
    <p:cSldViewPr snapToGrid="0" snapToObjects="1">
      <p:cViewPr varScale="1">
        <p:scale>
          <a:sx n="98" d="100"/>
          <a:sy n="98" d="100"/>
        </p:scale>
        <p:origin x="-124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24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81D607-5149-D94F-819A-15EE9113342D}" type="doc">
      <dgm:prSet loTypeId="urn:microsoft.com/office/officeart/2005/8/layout/defaul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BDFB80-AABB-BF44-842C-A5694E44D98A}">
      <dgm:prSet phldrT="[Text]" custT="1"/>
      <dgm:spPr>
        <a:solidFill>
          <a:srgbClr val="2295A9"/>
        </a:solidFill>
      </dgm:spPr>
      <dgm:t>
        <a:bodyPr/>
        <a:lstStyle/>
        <a:p>
          <a:pPr algn="l"/>
          <a:r>
            <a:rPr lang="en-US" sz="2000" dirty="0" smtClean="0">
              <a:latin typeface="Abadi MT Condensed Light"/>
              <a:cs typeface="Abadi MT Condensed Light"/>
            </a:rPr>
            <a:t>1    Observation</a:t>
          </a:r>
          <a:endParaRPr lang="en-US" sz="2000" dirty="0">
            <a:latin typeface="Abadi MT Condensed Light"/>
            <a:cs typeface="Abadi MT Condensed Light"/>
          </a:endParaRPr>
        </a:p>
      </dgm:t>
    </dgm:pt>
    <dgm:pt modelId="{0B4FC618-7964-3840-96CC-CE3C354AD0F2}" type="parTrans" cxnId="{C086853D-96E2-2D40-87F8-E7329806F4B5}">
      <dgm:prSet/>
      <dgm:spPr/>
      <dgm:t>
        <a:bodyPr/>
        <a:lstStyle/>
        <a:p>
          <a:endParaRPr lang="en-US"/>
        </a:p>
      </dgm:t>
    </dgm:pt>
    <dgm:pt modelId="{1A0ECC01-47BD-734F-8FB3-2502FF36898D}" type="sibTrans" cxnId="{C086853D-96E2-2D40-87F8-E7329806F4B5}">
      <dgm:prSet/>
      <dgm:spPr/>
      <dgm:t>
        <a:bodyPr/>
        <a:lstStyle/>
        <a:p>
          <a:endParaRPr lang="en-US"/>
        </a:p>
      </dgm:t>
    </dgm:pt>
    <dgm:pt modelId="{DA0316C2-1A2A-844C-91A8-CE736AABF639}">
      <dgm:prSet phldrT="[Text]" custT="1"/>
      <dgm:spPr>
        <a:solidFill>
          <a:srgbClr val="2B9B9C"/>
        </a:solidFill>
      </dgm:spPr>
      <dgm:t>
        <a:bodyPr/>
        <a:lstStyle/>
        <a:p>
          <a:pPr algn="l"/>
          <a:r>
            <a:rPr lang="en-US" sz="2000" dirty="0" smtClean="0">
              <a:latin typeface="Abadi MT Condensed Light"/>
              <a:cs typeface="Abadi MT Condensed Light"/>
            </a:rPr>
            <a:t>2    Interviews</a:t>
          </a:r>
          <a:endParaRPr lang="en-US" sz="2000" dirty="0">
            <a:latin typeface="Abadi MT Condensed Light"/>
            <a:cs typeface="Abadi MT Condensed Light"/>
          </a:endParaRPr>
        </a:p>
      </dgm:t>
    </dgm:pt>
    <dgm:pt modelId="{B276D417-5C36-1640-9844-79A8E98D5FBF}" type="parTrans" cxnId="{B173B783-7285-0845-AE22-A0C806E88476}">
      <dgm:prSet/>
      <dgm:spPr/>
      <dgm:t>
        <a:bodyPr/>
        <a:lstStyle/>
        <a:p>
          <a:endParaRPr lang="en-US"/>
        </a:p>
      </dgm:t>
    </dgm:pt>
    <dgm:pt modelId="{F6A284C7-3A14-4F44-8054-47FEA2C788C5}" type="sibTrans" cxnId="{B173B783-7285-0845-AE22-A0C806E88476}">
      <dgm:prSet/>
      <dgm:spPr/>
      <dgm:t>
        <a:bodyPr/>
        <a:lstStyle/>
        <a:p>
          <a:endParaRPr lang="en-US"/>
        </a:p>
      </dgm:t>
    </dgm:pt>
    <dgm:pt modelId="{E8250314-1F23-9749-984A-13995E7E3B06}">
      <dgm:prSet phldrT="[Text]" custT="1"/>
      <dgm:spPr>
        <a:solidFill>
          <a:srgbClr val="3BA28A"/>
        </a:solidFill>
      </dgm:spPr>
      <dgm:t>
        <a:bodyPr/>
        <a:lstStyle/>
        <a:p>
          <a:pPr algn="l"/>
          <a:r>
            <a:rPr lang="en-US" sz="2000" dirty="0" smtClean="0">
              <a:latin typeface="Abadi MT Condensed Light"/>
              <a:cs typeface="Abadi MT Condensed Light"/>
            </a:rPr>
            <a:t>3     Research</a:t>
          </a:r>
          <a:endParaRPr lang="en-US" sz="2000" dirty="0">
            <a:latin typeface="Abadi MT Condensed Light"/>
            <a:cs typeface="Abadi MT Condensed Light"/>
          </a:endParaRPr>
        </a:p>
      </dgm:t>
    </dgm:pt>
    <dgm:pt modelId="{4095A6FB-1B89-AA4C-93F4-870A12AFE735}" type="parTrans" cxnId="{87241018-0475-644E-A937-8FCD4D7ACDCF}">
      <dgm:prSet/>
      <dgm:spPr/>
      <dgm:t>
        <a:bodyPr/>
        <a:lstStyle/>
        <a:p>
          <a:endParaRPr lang="en-US"/>
        </a:p>
      </dgm:t>
    </dgm:pt>
    <dgm:pt modelId="{3FBF46B9-6C84-D443-8D17-2B54024BB396}" type="sibTrans" cxnId="{87241018-0475-644E-A937-8FCD4D7ACDCF}">
      <dgm:prSet/>
      <dgm:spPr/>
      <dgm:t>
        <a:bodyPr/>
        <a:lstStyle/>
        <a:p>
          <a:endParaRPr lang="en-US"/>
        </a:p>
      </dgm:t>
    </dgm:pt>
    <dgm:pt modelId="{AD1AD382-7D15-4D40-9BD7-6EBCEB452F4F}">
      <dgm:prSet phldrT="[Text]" custT="1"/>
      <dgm:spPr>
        <a:solidFill>
          <a:srgbClr val="4AA879"/>
        </a:solidFill>
      </dgm:spPr>
      <dgm:t>
        <a:bodyPr/>
        <a:lstStyle/>
        <a:p>
          <a:pPr algn="l"/>
          <a:r>
            <a:rPr lang="en-US" sz="2000" dirty="0" smtClean="0">
              <a:latin typeface="Abadi MT Condensed Light"/>
              <a:cs typeface="Abadi MT Condensed Light"/>
            </a:rPr>
            <a:t>4     Prototyping</a:t>
          </a:r>
          <a:endParaRPr lang="en-US" sz="2000" dirty="0">
            <a:latin typeface="Abadi MT Condensed Light"/>
            <a:cs typeface="Abadi MT Condensed Light"/>
          </a:endParaRPr>
        </a:p>
      </dgm:t>
    </dgm:pt>
    <dgm:pt modelId="{7386E866-A178-3C44-8AAF-8D57AA0BD31A}" type="parTrans" cxnId="{97600072-F891-4747-A9FD-DF08927B7AE6}">
      <dgm:prSet/>
      <dgm:spPr/>
      <dgm:t>
        <a:bodyPr/>
        <a:lstStyle/>
        <a:p>
          <a:endParaRPr lang="en-US"/>
        </a:p>
      </dgm:t>
    </dgm:pt>
    <dgm:pt modelId="{18223A41-BEEA-E349-AA1E-53A5C9AA7A59}" type="sibTrans" cxnId="{97600072-F891-4747-A9FD-DF08927B7AE6}">
      <dgm:prSet/>
      <dgm:spPr/>
      <dgm:t>
        <a:bodyPr/>
        <a:lstStyle/>
        <a:p>
          <a:endParaRPr lang="en-US"/>
        </a:p>
      </dgm:t>
    </dgm:pt>
    <dgm:pt modelId="{6A7C1266-B5E4-8B44-9FA8-45B6890D6B47}" type="pres">
      <dgm:prSet presAssocID="{B781D607-5149-D94F-819A-15EE9113342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A1A2299-E6A0-B44A-8D5A-0902A67C1BD2}" type="pres">
      <dgm:prSet presAssocID="{B6BDFB80-AABB-BF44-842C-A5694E44D98A}" presName="node" presStyleLbl="node1" presStyleIdx="0" presStyleCnt="4" custScaleY="282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BDB28A-F389-924F-8360-FA6FC543FB0C}" type="pres">
      <dgm:prSet presAssocID="{1A0ECC01-47BD-734F-8FB3-2502FF36898D}" presName="sibTrans" presStyleCnt="0"/>
      <dgm:spPr/>
    </dgm:pt>
    <dgm:pt modelId="{A8842C52-2603-EF4F-8707-A6DF078EEEA1}" type="pres">
      <dgm:prSet presAssocID="{DA0316C2-1A2A-844C-91A8-CE736AABF639}" presName="node" presStyleLbl="node1" presStyleIdx="1" presStyleCnt="4" custScaleY="299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E78EEE-9F10-ED44-AEAE-5282A81DCBAD}" type="pres">
      <dgm:prSet presAssocID="{F6A284C7-3A14-4F44-8054-47FEA2C788C5}" presName="sibTrans" presStyleCnt="0"/>
      <dgm:spPr/>
    </dgm:pt>
    <dgm:pt modelId="{9D82F5E9-141F-AA4D-91BB-6A266BD4B842}" type="pres">
      <dgm:prSet presAssocID="{E8250314-1F23-9749-984A-13995E7E3B06}" presName="node" presStyleLbl="node1" presStyleIdx="2" presStyleCnt="4" custScaleY="282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1DBA93-890B-FB4D-876C-538FDEFF0E4A}" type="pres">
      <dgm:prSet presAssocID="{3FBF46B9-6C84-D443-8D17-2B54024BB396}" presName="sibTrans" presStyleCnt="0"/>
      <dgm:spPr/>
    </dgm:pt>
    <dgm:pt modelId="{319174D5-A38D-F747-8013-7695BF75C1E2}" type="pres">
      <dgm:prSet presAssocID="{AD1AD382-7D15-4D40-9BD7-6EBCEB452F4F}" presName="node" presStyleLbl="node1" presStyleIdx="3" presStyleCnt="4" custScaleY="282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DAC05F-3F38-CC4F-890C-1C2F1EBBE2E2}" type="presOf" srcId="{B781D607-5149-D94F-819A-15EE9113342D}" destId="{6A7C1266-B5E4-8B44-9FA8-45B6890D6B47}" srcOrd="0" destOrd="0" presId="urn:microsoft.com/office/officeart/2005/8/layout/default"/>
    <dgm:cxn modelId="{83982DD6-756A-FC4F-B936-7FAEA4B6F541}" type="presOf" srcId="{DA0316C2-1A2A-844C-91A8-CE736AABF639}" destId="{A8842C52-2603-EF4F-8707-A6DF078EEEA1}" srcOrd="0" destOrd="0" presId="urn:microsoft.com/office/officeart/2005/8/layout/default"/>
    <dgm:cxn modelId="{C086853D-96E2-2D40-87F8-E7329806F4B5}" srcId="{B781D607-5149-D94F-819A-15EE9113342D}" destId="{B6BDFB80-AABB-BF44-842C-A5694E44D98A}" srcOrd="0" destOrd="0" parTransId="{0B4FC618-7964-3840-96CC-CE3C354AD0F2}" sibTransId="{1A0ECC01-47BD-734F-8FB3-2502FF36898D}"/>
    <dgm:cxn modelId="{B173B783-7285-0845-AE22-A0C806E88476}" srcId="{B781D607-5149-D94F-819A-15EE9113342D}" destId="{DA0316C2-1A2A-844C-91A8-CE736AABF639}" srcOrd="1" destOrd="0" parTransId="{B276D417-5C36-1640-9844-79A8E98D5FBF}" sibTransId="{F6A284C7-3A14-4F44-8054-47FEA2C788C5}"/>
    <dgm:cxn modelId="{87241018-0475-644E-A937-8FCD4D7ACDCF}" srcId="{B781D607-5149-D94F-819A-15EE9113342D}" destId="{E8250314-1F23-9749-984A-13995E7E3B06}" srcOrd="2" destOrd="0" parTransId="{4095A6FB-1B89-AA4C-93F4-870A12AFE735}" sibTransId="{3FBF46B9-6C84-D443-8D17-2B54024BB396}"/>
    <dgm:cxn modelId="{912397B1-EA10-3047-B0F8-0D7CDAB5810A}" type="presOf" srcId="{B6BDFB80-AABB-BF44-842C-A5694E44D98A}" destId="{FA1A2299-E6A0-B44A-8D5A-0902A67C1BD2}" srcOrd="0" destOrd="0" presId="urn:microsoft.com/office/officeart/2005/8/layout/default"/>
    <dgm:cxn modelId="{2D788E64-A19C-5241-930A-CC01062F08EA}" type="presOf" srcId="{AD1AD382-7D15-4D40-9BD7-6EBCEB452F4F}" destId="{319174D5-A38D-F747-8013-7695BF75C1E2}" srcOrd="0" destOrd="0" presId="urn:microsoft.com/office/officeart/2005/8/layout/default"/>
    <dgm:cxn modelId="{97600072-F891-4747-A9FD-DF08927B7AE6}" srcId="{B781D607-5149-D94F-819A-15EE9113342D}" destId="{AD1AD382-7D15-4D40-9BD7-6EBCEB452F4F}" srcOrd="3" destOrd="0" parTransId="{7386E866-A178-3C44-8AAF-8D57AA0BD31A}" sibTransId="{18223A41-BEEA-E349-AA1E-53A5C9AA7A59}"/>
    <dgm:cxn modelId="{E2BA8772-5666-1A41-834F-075A51560E23}" type="presOf" srcId="{E8250314-1F23-9749-984A-13995E7E3B06}" destId="{9D82F5E9-141F-AA4D-91BB-6A266BD4B842}" srcOrd="0" destOrd="0" presId="urn:microsoft.com/office/officeart/2005/8/layout/default"/>
    <dgm:cxn modelId="{D7339C57-DDEA-6A48-8928-3039B5F1BEC6}" type="presParOf" srcId="{6A7C1266-B5E4-8B44-9FA8-45B6890D6B47}" destId="{FA1A2299-E6A0-B44A-8D5A-0902A67C1BD2}" srcOrd="0" destOrd="0" presId="urn:microsoft.com/office/officeart/2005/8/layout/default"/>
    <dgm:cxn modelId="{21205417-CE7C-1C47-89CC-62665E0C5376}" type="presParOf" srcId="{6A7C1266-B5E4-8B44-9FA8-45B6890D6B47}" destId="{82BDB28A-F389-924F-8360-FA6FC543FB0C}" srcOrd="1" destOrd="0" presId="urn:microsoft.com/office/officeart/2005/8/layout/default"/>
    <dgm:cxn modelId="{5A96FFD4-CAD3-494C-A653-1002F79C8EC1}" type="presParOf" srcId="{6A7C1266-B5E4-8B44-9FA8-45B6890D6B47}" destId="{A8842C52-2603-EF4F-8707-A6DF078EEEA1}" srcOrd="2" destOrd="0" presId="urn:microsoft.com/office/officeart/2005/8/layout/default"/>
    <dgm:cxn modelId="{8A6C20D0-5B07-0244-A3F1-499D5FADC34B}" type="presParOf" srcId="{6A7C1266-B5E4-8B44-9FA8-45B6890D6B47}" destId="{BBE78EEE-9F10-ED44-AEAE-5282A81DCBAD}" srcOrd="3" destOrd="0" presId="urn:microsoft.com/office/officeart/2005/8/layout/default"/>
    <dgm:cxn modelId="{0399914A-9109-814C-92CE-312C80193CF1}" type="presParOf" srcId="{6A7C1266-B5E4-8B44-9FA8-45B6890D6B47}" destId="{9D82F5E9-141F-AA4D-91BB-6A266BD4B842}" srcOrd="4" destOrd="0" presId="urn:microsoft.com/office/officeart/2005/8/layout/default"/>
    <dgm:cxn modelId="{C1DB5F5C-D828-A741-954C-69F40C9B0C9E}" type="presParOf" srcId="{6A7C1266-B5E4-8B44-9FA8-45B6890D6B47}" destId="{E61DBA93-890B-FB4D-876C-538FDEFF0E4A}" srcOrd="5" destOrd="0" presId="urn:microsoft.com/office/officeart/2005/8/layout/default"/>
    <dgm:cxn modelId="{576F8A67-16EC-6B44-8C98-B8A84FE281F6}" type="presParOf" srcId="{6A7C1266-B5E4-8B44-9FA8-45B6890D6B47}" destId="{319174D5-A38D-F747-8013-7695BF75C1E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1A2299-E6A0-B44A-8D5A-0902A67C1BD2}">
      <dsp:nvSpPr>
        <dsp:cNvPr id="0" name=""/>
        <dsp:cNvSpPr/>
      </dsp:nvSpPr>
      <dsp:spPr>
        <a:xfrm>
          <a:off x="0" y="1286787"/>
          <a:ext cx="2873191" cy="487178"/>
        </a:xfrm>
        <a:prstGeom prst="rect">
          <a:avLst/>
        </a:prstGeom>
        <a:solidFill>
          <a:srgbClr val="2295A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badi MT Condensed Light"/>
              <a:cs typeface="Abadi MT Condensed Light"/>
            </a:rPr>
            <a:t>1    Observation</a:t>
          </a:r>
          <a:endParaRPr lang="en-US" sz="2000" kern="1200" dirty="0">
            <a:latin typeface="Abadi MT Condensed Light"/>
            <a:cs typeface="Abadi MT Condensed Light"/>
          </a:endParaRPr>
        </a:p>
      </dsp:txBody>
      <dsp:txXfrm>
        <a:off x="0" y="1286787"/>
        <a:ext cx="2873191" cy="487178"/>
      </dsp:txXfrm>
    </dsp:sp>
    <dsp:sp modelId="{A8842C52-2603-EF4F-8707-A6DF078EEEA1}">
      <dsp:nvSpPr>
        <dsp:cNvPr id="0" name=""/>
        <dsp:cNvSpPr/>
      </dsp:nvSpPr>
      <dsp:spPr>
        <a:xfrm>
          <a:off x="0" y="2061285"/>
          <a:ext cx="2873191" cy="515812"/>
        </a:xfrm>
        <a:prstGeom prst="rect">
          <a:avLst/>
        </a:prstGeom>
        <a:solidFill>
          <a:srgbClr val="2B9B9C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badi MT Condensed Light"/>
              <a:cs typeface="Abadi MT Condensed Light"/>
            </a:rPr>
            <a:t>2    Interviews</a:t>
          </a:r>
          <a:endParaRPr lang="en-US" sz="2000" kern="1200" dirty="0">
            <a:latin typeface="Abadi MT Condensed Light"/>
            <a:cs typeface="Abadi MT Condensed Light"/>
          </a:endParaRPr>
        </a:p>
      </dsp:txBody>
      <dsp:txXfrm>
        <a:off x="0" y="2061285"/>
        <a:ext cx="2873191" cy="515812"/>
      </dsp:txXfrm>
    </dsp:sp>
    <dsp:sp modelId="{9D82F5E9-141F-AA4D-91BB-6A266BD4B842}">
      <dsp:nvSpPr>
        <dsp:cNvPr id="0" name=""/>
        <dsp:cNvSpPr/>
      </dsp:nvSpPr>
      <dsp:spPr>
        <a:xfrm>
          <a:off x="0" y="2864416"/>
          <a:ext cx="2873191" cy="487178"/>
        </a:xfrm>
        <a:prstGeom prst="rect">
          <a:avLst/>
        </a:prstGeom>
        <a:solidFill>
          <a:srgbClr val="3BA28A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badi MT Condensed Light"/>
              <a:cs typeface="Abadi MT Condensed Light"/>
            </a:rPr>
            <a:t>3     Research</a:t>
          </a:r>
          <a:endParaRPr lang="en-US" sz="2000" kern="1200" dirty="0">
            <a:latin typeface="Abadi MT Condensed Light"/>
            <a:cs typeface="Abadi MT Condensed Light"/>
          </a:endParaRPr>
        </a:p>
      </dsp:txBody>
      <dsp:txXfrm>
        <a:off x="0" y="2864416"/>
        <a:ext cx="2873191" cy="487178"/>
      </dsp:txXfrm>
    </dsp:sp>
    <dsp:sp modelId="{319174D5-A38D-F747-8013-7695BF75C1E2}">
      <dsp:nvSpPr>
        <dsp:cNvPr id="0" name=""/>
        <dsp:cNvSpPr/>
      </dsp:nvSpPr>
      <dsp:spPr>
        <a:xfrm>
          <a:off x="0" y="3638914"/>
          <a:ext cx="2873191" cy="487178"/>
        </a:xfrm>
        <a:prstGeom prst="rect">
          <a:avLst/>
        </a:prstGeom>
        <a:solidFill>
          <a:srgbClr val="4AA87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badi MT Condensed Light"/>
              <a:cs typeface="Abadi MT Condensed Light"/>
            </a:rPr>
            <a:t>4     Prototyping</a:t>
          </a:r>
          <a:endParaRPr lang="en-US" sz="2000" kern="1200" dirty="0">
            <a:latin typeface="Abadi MT Condensed Light"/>
            <a:cs typeface="Abadi MT Condensed Light"/>
          </a:endParaRPr>
        </a:p>
      </dsp:txBody>
      <dsp:txXfrm>
        <a:off x="0" y="3638914"/>
        <a:ext cx="2873191" cy="4871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A427A-4322-3840-9052-03A709AEA4E4}" type="datetimeFigureOut">
              <a:rPr lang="en-US" smtClean="0"/>
              <a:t>04.05.12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3A90B-A67C-734F-96E1-9A958FE4F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522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11A2B-58B0-D040-BDBD-4C9F635EAA1C}" type="datetimeFigureOut">
              <a:rPr lang="en-US" smtClean="0"/>
              <a:t>04.05.12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437DF-D6FA-7144-88AB-C63D89250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458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FB0-F480-EB49-BBED-D4B398F9E427}" type="datetime1">
              <a:rPr lang="de-CH" smtClean="0"/>
              <a:t>04.05.12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231B-83B3-BB4E-AF5F-B3D7F509D22F}" type="datetime1">
              <a:rPr lang="de-CH" smtClean="0"/>
              <a:t>04.05.12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1C07-9113-EE49-AF5B-48CBD62AD15A}" type="datetime1">
              <a:rPr lang="de-CH" smtClean="0"/>
              <a:t>04.05.12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E6C6-2BE6-7B43-B196-F54221B256DB}" type="datetime1">
              <a:rPr lang="de-CH" smtClean="0"/>
              <a:t>04.05.12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9791-6421-8542-8B8D-A7165E6FA96D}" type="datetime1">
              <a:rPr lang="de-CH" smtClean="0"/>
              <a:t>04.05.12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DEFF-8969-6C46-B225-03A0580CE4F6}" type="datetime1">
              <a:rPr lang="de-CH" smtClean="0"/>
              <a:t>04.05.12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69563-1A73-474D-B34E-2150D35118B7}" type="datetime1">
              <a:rPr lang="de-CH" smtClean="0"/>
              <a:t>04.05.12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78AE-AD6B-3E40-BD9F-18302BBF1DDB}" type="datetime1">
              <a:rPr lang="de-CH" smtClean="0"/>
              <a:t>04.05.12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89CE-50B7-784B-B18B-6022468D3011}" type="datetime1">
              <a:rPr lang="de-CH" smtClean="0"/>
              <a:t>04.05.12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ACA5D-41B0-9246-9252-96138C8A3067}" type="datetime1">
              <a:rPr lang="de-CH" smtClean="0"/>
              <a:t>04.05.12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3F7E-5732-4549-8FA9-8522575C8EEE}" type="datetime1">
              <a:rPr lang="de-CH" smtClean="0"/>
              <a:t>04.05.12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 smtClean="0"/>
          </a:p>
          <a:p>
            <a:pPr lvl="1"/>
            <a:r>
              <a:rPr lang="de-CH" dirty="0" smtClean="0"/>
              <a:t>Second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2"/>
            <a:r>
              <a:rPr lang="de-CH" dirty="0" smtClean="0"/>
              <a:t>Third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3"/>
            <a:r>
              <a:rPr lang="de-CH" dirty="0" err="1" smtClean="0"/>
              <a:t>Fourth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4"/>
            <a:r>
              <a:rPr lang="de-CH" dirty="0" err="1" smtClean="0"/>
              <a:t>Fifth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21B88F2B-BCB0-4B49-A7C8-9DD624C15590}" type="datetime1">
              <a:rPr lang="de-CH" smtClean="0"/>
              <a:t>04.05.12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36063" y="1194969"/>
            <a:ext cx="8150737" cy="0"/>
          </a:xfrm>
          <a:prstGeom prst="line">
            <a:avLst/>
          </a:prstGeom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badi MT Condensed Light"/>
          <a:ea typeface="+mj-ea"/>
          <a:cs typeface="Abadi MT Condensed Light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Abadi MT Condensed Light"/>
          <a:ea typeface="+mn-ea"/>
          <a:cs typeface="Abadi MT Condensed Light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Abadi MT Condensed Light"/>
          <a:ea typeface="+mn-ea"/>
          <a:cs typeface="Abadi MT Condensed Light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badi MT Condensed Light"/>
          <a:ea typeface="+mn-ea"/>
          <a:cs typeface="Abadi MT Condensed Light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badi MT Condensed Light"/>
          <a:ea typeface="+mn-ea"/>
          <a:cs typeface="Abadi MT Condensed Light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Abadi MT Condensed Light"/>
          <a:ea typeface="+mn-ea"/>
          <a:cs typeface="Abadi MT Condensed Light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1994"/>
            <a:ext cx="7772400" cy="212592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FFFFFF"/>
                </a:solidFill>
              </a:rPr>
              <a:t>3D </a:t>
            </a:r>
            <a:r>
              <a:rPr lang="en-US" dirty="0">
                <a:solidFill>
                  <a:srgbClr val="FFFFFF"/>
                </a:solidFill>
              </a:rPr>
              <a:t>Motion Analysis </a:t>
            </a:r>
            <a:r>
              <a:rPr lang="en-US" dirty="0" smtClean="0">
                <a:solidFill>
                  <a:srgbClr val="FFFFFF"/>
                </a:solidFill>
              </a:rPr>
              <a:t>System in Gymnastics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1807" y="2916267"/>
            <a:ext cx="2801318" cy="22831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Abadi MT Condensed Light"/>
                <a:cs typeface="Abadi MT Condensed Light"/>
              </a:rPr>
              <a:t>Proposal &amp; Research </a:t>
            </a:r>
            <a:r>
              <a:rPr lang="en-US" sz="2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badi MT Condensed Light"/>
                <a:cs typeface="Abadi MT Condensed Light"/>
              </a:rPr>
              <a:t>Question</a:t>
            </a:r>
          </a:p>
          <a:p>
            <a:pPr>
              <a:lnSpc>
                <a:spcPct val="120000"/>
              </a:lnSpc>
            </a:pPr>
            <a:endParaRPr lang="en-US" sz="2000" dirty="0" smtClean="0">
              <a:solidFill>
                <a:schemeClr val="bg1">
                  <a:lumMod val="50000"/>
                  <a:lumOff val="50000"/>
                </a:schemeClr>
              </a:solidFill>
              <a:latin typeface="Abadi MT Condensed Light"/>
              <a:cs typeface="Abadi MT Condensed Light"/>
            </a:endParaRPr>
          </a:p>
          <a:p>
            <a:pPr>
              <a:lnSpc>
                <a:spcPct val="120000"/>
              </a:lnSpc>
            </a:pPr>
            <a:endParaRPr lang="en-US" sz="2000" dirty="0" smtClean="0">
              <a:solidFill>
                <a:schemeClr val="bg1">
                  <a:lumMod val="50000"/>
                  <a:lumOff val="50000"/>
                </a:schemeClr>
              </a:solidFill>
              <a:latin typeface="Abadi MT Condensed Light"/>
              <a:cs typeface="Abadi MT Condensed Light"/>
            </a:endParaRPr>
          </a:p>
          <a:p>
            <a:pPr>
              <a:lnSpc>
                <a:spcPct val="120000"/>
              </a:lnSpc>
            </a:pPr>
            <a:endParaRPr lang="en-US" sz="2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1807" y="6282211"/>
            <a:ext cx="405234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badi MT Condensed Light"/>
                <a:cs typeface="Abadi MT Condensed Light"/>
              </a:rPr>
              <a:t>Silvan Troxler | </a:t>
            </a:r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Abadi MT Condensed Light"/>
                <a:cs typeface="Abadi MT Condensed Light"/>
              </a:rPr>
              <a:t>ZHdK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badi MT Condensed Light"/>
                <a:cs typeface="Abadi MT Condensed Light"/>
              </a:rPr>
              <a:t> | Master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badi MT Condensed Light"/>
                <a:cs typeface="Abadi MT Condensed Light"/>
              </a:rPr>
              <a:t>Interaction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badi MT Condensed Light"/>
                <a:cs typeface="Abadi MT Condensed Light"/>
              </a:rPr>
              <a:t>Design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  <a:latin typeface="Abadi MT Condensed Light"/>
              <a:cs typeface="Abadi MT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3646426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Thematic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4950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dirty="0" smtClean="0"/>
              <a:t>Interdisciplinary</a:t>
            </a:r>
            <a:endParaRPr lang="en-US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Interaction Design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Science of Sport and Human Movement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( </a:t>
            </a:r>
            <a:r>
              <a:rPr lang="en-US" dirty="0" err="1" smtClean="0"/>
              <a:t>Neurologie</a:t>
            </a:r>
            <a:r>
              <a:rPr lang="en-US" dirty="0" smtClean="0"/>
              <a:t> / </a:t>
            </a:r>
            <a:r>
              <a:rPr lang="en-US" dirty="0" err="1" smtClean="0"/>
              <a:t>Psychologie</a:t>
            </a:r>
            <a:r>
              <a:rPr lang="en-US" dirty="0" smtClean="0"/>
              <a:t> )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 smtClean="0"/>
              <a:t>Cooperation with men’s national gymnastics team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 smtClean="0"/>
          </a:p>
          <a:p>
            <a:pPr marL="0" indent="0">
              <a:lnSpc>
                <a:spcPct val="120000"/>
              </a:lnSpc>
              <a:buNone/>
            </a:pPr>
            <a:endParaRPr lang="en-US" dirty="0" smtClean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 smtClean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 smtClean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 smtClean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 smtClean="0"/>
          </a:p>
          <a:p>
            <a:endParaRPr lang="en-US" sz="1200" dirty="0" smtClean="0">
              <a:solidFill>
                <a:srgbClr val="7F7F7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6959" y="6322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5562600" cy="365125"/>
          </a:xfrm>
        </p:spPr>
        <p:txBody>
          <a:bodyPr/>
          <a:lstStyle/>
          <a:p>
            <a:pPr algn="l"/>
            <a:r>
              <a:rPr lang="en-US" dirty="0" smtClean="0">
                <a:latin typeface="Abadi MT Condensed Light"/>
                <a:cs typeface="Abadi MT Condensed Light"/>
              </a:rPr>
              <a:t>1    </a:t>
            </a:r>
            <a:r>
              <a:rPr lang="en-US" dirty="0" smtClean="0">
                <a:latin typeface="Abadi MT Condensed Extra Bold"/>
                <a:cs typeface="Abadi MT Condensed Extra Bold"/>
              </a:rPr>
              <a:t>Project Description</a:t>
            </a:r>
            <a:endParaRPr lang="en-US" dirty="0">
              <a:latin typeface="Abadi MT Condensed Extra Bold"/>
              <a:cs typeface="Abadi MT Condensed Extra Bol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5969544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200" dirty="0">
              <a:solidFill>
                <a:srgbClr val="7F7F7F"/>
              </a:solidFill>
              <a:latin typeface="Abadi MT Condensed Light"/>
              <a:cs typeface="Abadi MT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2545137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dirty="0" smtClean="0"/>
              <a:t>New technology offers new possibilities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 smtClean="0"/>
              <a:t>	can increase performance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 smtClean="0"/>
              <a:t>	chance to neglect main point of training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 smtClean="0"/>
              <a:t>Often too complicated, expensive or not suitable for environment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 smtClean="0"/>
              <a:t>Applicable in other sports and different levels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 smtClean="0"/>
          </a:p>
          <a:p>
            <a:pPr marL="0" indent="0">
              <a:lnSpc>
                <a:spcPct val="120000"/>
              </a:lnSpc>
              <a:buNone/>
            </a:pPr>
            <a:endParaRPr lang="en-US" dirty="0" smtClean="0"/>
          </a:p>
          <a:p>
            <a:pPr marL="0" indent="0">
              <a:lnSpc>
                <a:spcPct val="120000"/>
              </a:lnSpc>
              <a:buNone/>
            </a:pPr>
            <a:endParaRPr lang="en-US" dirty="0" smtClean="0"/>
          </a:p>
          <a:p>
            <a:pPr marL="0" indent="0">
              <a:lnSpc>
                <a:spcPct val="120000"/>
              </a:lnSpc>
              <a:buNone/>
            </a:pPr>
            <a:endParaRPr lang="en-US" dirty="0" smtClean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 smtClean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 smtClean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 smtClean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 smtClean="0"/>
          </a:p>
          <a:p>
            <a:endParaRPr lang="en-US" sz="1200" dirty="0" smtClean="0">
              <a:solidFill>
                <a:srgbClr val="7F7F7F"/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5562600" cy="365125"/>
          </a:xfrm>
        </p:spPr>
        <p:txBody>
          <a:bodyPr/>
          <a:lstStyle/>
          <a:p>
            <a:pPr algn="l"/>
            <a:r>
              <a:rPr lang="en-US" dirty="0" smtClean="0">
                <a:latin typeface="Abadi MT Condensed Light"/>
                <a:cs typeface="Abadi MT Condensed Light"/>
              </a:rPr>
              <a:t>1    </a:t>
            </a:r>
            <a:r>
              <a:rPr lang="en-US" dirty="0" smtClean="0">
                <a:latin typeface="Abadi MT Condensed Extra Bold"/>
                <a:cs typeface="Abadi MT Condensed Extra Bold"/>
              </a:rPr>
              <a:t>Project Description</a:t>
            </a:r>
            <a:endParaRPr lang="en-US" dirty="0">
              <a:latin typeface="Abadi MT Condensed Extra Bold"/>
              <a:cs typeface="Abadi MT Condensed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363144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2     State of the Art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5961" y="3075240"/>
            <a:ext cx="7040880" cy="17526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7F7F7F"/>
                </a:solidFill>
              </a:rPr>
              <a:t>         &amp;  Knowledge Gap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476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State of The Art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5562600" cy="365125"/>
          </a:xfrm>
        </p:spPr>
        <p:txBody>
          <a:bodyPr/>
          <a:lstStyle/>
          <a:p>
            <a:pPr algn="l"/>
            <a:r>
              <a:rPr lang="en-US" dirty="0">
                <a:latin typeface="Abadi MT Condensed Light"/>
                <a:cs typeface="Abadi MT Condensed Light"/>
              </a:rPr>
              <a:t>2</a:t>
            </a:r>
            <a:r>
              <a:rPr lang="en-US" dirty="0" smtClean="0">
                <a:latin typeface="Abadi MT Condensed Light"/>
                <a:cs typeface="Abadi MT Condensed Light"/>
              </a:rPr>
              <a:t>    </a:t>
            </a:r>
            <a:r>
              <a:rPr lang="en-US" dirty="0" smtClean="0">
                <a:latin typeface="Abadi MT Condensed Extra Bold"/>
                <a:cs typeface="Abadi MT Condensed Extra Bold"/>
              </a:rPr>
              <a:t>State of the Art &amp; Knowledge Gap</a:t>
            </a:r>
            <a:endParaRPr lang="en-US" dirty="0">
              <a:latin typeface="Abadi MT Condensed Extra Bold"/>
              <a:cs typeface="Abadi MT Condensed Extra Bold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362393"/>
            <a:ext cx="8229600" cy="523176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200" dirty="0" smtClean="0">
                <a:solidFill>
                  <a:srgbClr val="2295A9"/>
                </a:solidFill>
              </a:rPr>
              <a:t>Science of Sport and Human Motion</a:t>
            </a:r>
          </a:p>
          <a:p>
            <a:pPr>
              <a:lnSpc>
                <a:spcPct val="130000"/>
              </a:lnSpc>
            </a:pPr>
            <a:r>
              <a:rPr lang="en-US" sz="2200" dirty="0" smtClean="0"/>
              <a:t>The </a:t>
            </a:r>
            <a:r>
              <a:rPr lang="en-US" sz="2200" dirty="0"/>
              <a:t>effect of modeling and verbal feedback on skill </a:t>
            </a:r>
            <a:r>
              <a:rPr lang="en-US" sz="2200" dirty="0" smtClean="0"/>
              <a:t>learning - </a:t>
            </a:r>
            <a:r>
              <a:rPr lang="de-DE" sz="2200" dirty="0" err="1" smtClean="0"/>
              <a:t>Tzetzis</a:t>
            </a:r>
            <a:r>
              <a:rPr lang="de-DE" sz="2200" dirty="0" smtClean="0"/>
              <a:t> </a:t>
            </a:r>
            <a:r>
              <a:rPr lang="de-DE" sz="2200" dirty="0"/>
              <a:t>et al. (1999</a:t>
            </a:r>
            <a:r>
              <a:rPr lang="de-DE" sz="2200" dirty="0" smtClean="0"/>
              <a:t>)</a:t>
            </a:r>
            <a:endParaRPr lang="en-US" sz="2200" dirty="0" smtClean="0"/>
          </a:p>
          <a:p>
            <a:pPr>
              <a:lnSpc>
                <a:spcPct val="200000"/>
              </a:lnSpc>
            </a:pPr>
            <a:r>
              <a:rPr lang="en-US" sz="2200" dirty="0" smtClean="0"/>
              <a:t>Can </a:t>
            </a:r>
            <a:r>
              <a:rPr lang="en-US" sz="2200" dirty="0"/>
              <a:t>skilled performers readily change technique</a:t>
            </a:r>
            <a:r>
              <a:rPr lang="en-US" sz="2200" dirty="0" smtClean="0"/>
              <a:t>? - Sanders </a:t>
            </a:r>
            <a:r>
              <a:rPr lang="en-US" sz="2200" dirty="0"/>
              <a:t>et al (1995</a:t>
            </a:r>
            <a:r>
              <a:rPr lang="en-US" sz="2200" dirty="0" smtClean="0"/>
              <a:t>)</a:t>
            </a:r>
            <a:endParaRPr lang="en-US" sz="2200" dirty="0"/>
          </a:p>
          <a:p>
            <a:pPr>
              <a:lnSpc>
                <a:spcPct val="200000"/>
              </a:lnSpc>
            </a:pPr>
            <a:r>
              <a:rPr lang="en-US" sz="2200" dirty="0" smtClean="0"/>
              <a:t>Studies about best timing for feedback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200" dirty="0" smtClean="0">
                <a:solidFill>
                  <a:srgbClr val="2295A9"/>
                </a:solidFill>
              </a:rPr>
              <a:t>Interaction Design</a:t>
            </a:r>
            <a:endParaRPr lang="en-US" sz="2200" dirty="0">
              <a:solidFill>
                <a:srgbClr val="2295A9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2200" dirty="0" smtClean="0"/>
              <a:t>Design for Sport - </a:t>
            </a:r>
            <a:r>
              <a:rPr lang="pt-BR" sz="2200" dirty="0" err="1"/>
              <a:t>Cereijo</a:t>
            </a:r>
            <a:r>
              <a:rPr lang="pt-BR" sz="2200" dirty="0"/>
              <a:t> </a:t>
            </a:r>
            <a:r>
              <a:rPr lang="pt-BR" sz="2200" dirty="0" err="1"/>
              <a:t>Roibàs</a:t>
            </a:r>
            <a:r>
              <a:rPr lang="pt-BR" sz="2200" dirty="0"/>
              <a:t> et al</a:t>
            </a:r>
            <a:r>
              <a:rPr lang="pt-BR" sz="2200" dirty="0" smtClean="0"/>
              <a:t>. (2011)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453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State of The Art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5562600" cy="365125"/>
          </a:xfrm>
        </p:spPr>
        <p:txBody>
          <a:bodyPr/>
          <a:lstStyle/>
          <a:p>
            <a:pPr algn="l"/>
            <a:r>
              <a:rPr lang="en-US" dirty="0">
                <a:latin typeface="Abadi MT Condensed Light"/>
                <a:cs typeface="Abadi MT Condensed Light"/>
              </a:rPr>
              <a:t>2</a:t>
            </a:r>
            <a:r>
              <a:rPr lang="en-US" dirty="0" smtClean="0">
                <a:latin typeface="Abadi MT Condensed Light"/>
                <a:cs typeface="Abadi MT Condensed Light"/>
              </a:rPr>
              <a:t>    </a:t>
            </a:r>
            <a:r>
              <a:rPr lang="en-US" dirty="0" smtClean="0">
                <a:latin typeface="Abadi MT Condensed Extra Bold"/>
                <a:cs typeface="Abadi MT Condensed Extra Bold"/>
              </a:rPr>
              <a:t>State of the Art &amp; Knowledge Gap</a:t>
            </a:r>
            <a:endParaRPr lang="en-US" dirty="0">
              <a:latin typeface="Abadi MT Condensed Extra Bold"/>
              <a:cs typeface="Abadi MT Condensed Extra Bold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362393"/>
            <a:ext cx="8229600" cy="499395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200" dirty="0" err="1" smtClean="0">
                <a:solidFill>
                  <a:srgbClr val="2295A9"/>
                </a:solidFill>
              </a:rPr>
              <a:t>OpenNI</a:t>
            </a:r>
            <a:endParaRPr lang="en-US" sz="2200" dirty="0" smtClean="0">
              <a:solidFill>
                <a:srgbClr val="2295A9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2200" dirty="0" smtClean="0"/>
              <a:t>O</a:t>
            </a:r>
            <a:r>
              <a:rPr lang="de-CH" sz="2200" dirty="0" err="1" smtClean="0"/>
              <a:t>pen</a:t>
            </a:r>
            <a:r>
              <a:rPr lang="de-CH" sz="2200" dirty="0" err="1"/>
              <a:t>s</a:t>
            </a:r>
            <a:r>
              <a:rPr lang="de-CH" sz="2200" dirty="0" err="1" smtClean="0"/>
              <a:t>ource</a:t>
            </a:r>
            <a:r>
              <a:rPr lang="de-CH" sz="2200" dirty="0" smtClean="0"/>
              <a:t> </a:t>
            </a:r>
            <a:r>
              <a:rPr lang="de-CH" sz="2200" dirty="0" err="1" smtClean="0"/>
              <a:t>project</a:t>
            </a:r>
            <a:r>
              <a:rPr lang="de-CH" sz="2200" dirty="0" smtClean="0"/>
              <a:t> </a:t>
            </a:r>
            <a:r>
              <a:rPr lang="de-CH" sz="2200" dirty="0" err="1" smtClean="0"/>
              <a:t>for</a:t>
            </a:r>
            <a:r>
              <a:rPr lang="de-CH" sz="2200" dirty="0" smtClean="0"/>
              <a:t> </a:t>
            </a:r>
            <a:r>
              <a:rPr lang="de-CH" sz="2200" dirty="0" err="1" smtClean="0"/>
              <a:t>natural</a:t>
            </a:r>
            <a:r>
              <a:rPr lang="de-CH" sz="2200" dirty="0" smtClean="0"/>
              <a:t> </a:t>
            </a:r>
            <a:r>
              <a:rPr lang="de-CH" sz="2200" dirty="0" err="1" smtClean="0"/>
              <a:t>interaction</a:t>
            </a:r>
            <a:endParaRPr lang="de-CH" sz="2200" dirty="0" smtClean="0"/>
          </a:p>
          <a:p>
            <a:pPr>
              <a:lnSpc>
                <a:spcPct val="130000"/>
              </a:lnSpc>
            </a:pPr>
            <a:r>
              <a:rPr lang="de-CH" sz="2200" dirty="0" err="1" smtClean="0"/>
              <a:t>Kinect</a:t>
            </a:r>
            <a:r>
              <a:rPr lang="de-CH" sz="2200" dirty="0" smtClean="0"/>
              <a:t> </a:t>
            </a:r>
            <a:r>
              <a:rPr lang="de-CH" sz="2200" dirty="0" err="1" smtClean="0"/>
              <a:t>as</a:t>
            </a:r>
            <a:r>
              <a:rPr lang="de-CH" sz="2200" dirty="0" smtClean="0"/>
              <a:t> </a:t>
            </a:r>
            <a:r>
              <a:rPr lang="de-CH" sz="2200" dirty="0" err="1" smtClean="0"/>
              <a:t>one</a:t>
            </a:r>
            <a:r>
              <a:rPr lang="de-CH" sz="2200" dirty="0" smtClean="0"/>
              <a:t> </a:t>
            </a:r>
            <a:r>
              <a:rPr lang="de-CH" sz="2200" dirty="0" err="1" smtClean="0"/>
              <a:t>of</a:t>
            </a:r>
            <a:r>
              <a:rPr lang="de-CH" sz="2200" dirty="0" smtClean="0"/>
              <a:t> i</a:t>
            </a:r>
            <a:r>
              <a:rPr lang="en-US" sz="2200" dirty="0" err="1" smtClean="0"/>
              <a:t>ts</a:t>
            </a:r>
            <a:r>
              <a:rPr lang="en-US" sz="2200" dirty="0" smtClean="0"/>
              <a:t> input devices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200" dirty="0" smtClean="0">
                <a:solidFill>
                  <a:srgbClr val="2295A9"/>
                </a:solidFill>
              </a:rPr>
              <a:t>Motion Analysis Software</a:t>
            </a:r>
            <a:endParaRPr lang="en-US" sz="2200" dirty="0">
              <a:solidFill>
                <a:srgbClr val="2295A9"/>
              </a:solidFill>
            </a:endParaRPr>
          </a:p>
          <a:p>
            <a:pPr>
              <a:lnSpc>
                <a:spcPct val="130000"/>
              </a:lnSpc>
            </a:pPr>
            <a:r>
              <a:rPr lang="de-CH" sz="2200" dirty="0" smtClean="0"/>
              <a:t>Video </a:t>
            </a:r>
            <a:r>
              <a:rPr lang="de-CH" sz="2200" dirty="0" err="1" smtClean="0"/>
              <a:t>analysis</a:t>
            </a:r>
            <a:r>
              <a:rPr lang="de-CH" sz="2200" dirty="0" smtClean="0"/>
              <a:t> </a:t>
            </a:r>
            <a:r>
              <a:rPr lang="de-CH" sz="2200" dirty="0" err="1" smtClean="0"/>
              <a:t>programs</a:t>
            </a:r>
            <a:endParaRPr lang="de-CH" sz="2200" dirty="0" smtClean="0"/>
          </a:p>
          <a:p>
            <a:pPr>
              <a:lnSpc>
                <a:spcPct val="130000"/>
              </a:lnSpc>
            </a:pPr>
            <a:r>
              <a:rPr lang="en-US" sz="2200" dirty="0" smtClean="0"/>
              <a:t>Recreating </a:t>
            </a:r>
            <a:r>
              <a:rPr lang="en-US" sz="2200" dirty="0"/>
              <a:t>Movement (</a:t>
            </a:r>
            <a:r>
              <a:rPr lang="de-DE" sz="2200" dirty="0"/>
              <a:t>Hilpoltsteiner 2005)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5578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04" y="2228950"/>
            <a:ext cx="4670496" cy="273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27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Gap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5562600" cy="365125"/>
          </a:xfrm>
        </p:spPr>
        <p:txBody>
          <a:bodyPr/>
          <a:lstStyle/>
          <a:p>
            <a:pPr algn="l"/>
            <a:r>
              <a:rPr lang="en-US" dirty="0">
                <a:latin typeface="Abadi MT Condensed Light"/>
                <a:cs typeface="Abadi MT Condensed Light"/>
              </a:rPr>
              <a:t>2</a:t>
            </a:r>
            <a:r>
              <a:rPr lang="en-US" dirty="0" smtClean="0">
                <a:latin typeface="Abadi MT Condensed Light"/>
                <a:cs typeface="Abadi MT Condensed Light"/>
              </a:rPr>
              <a:t>    </a:t>
            </a:r>
            <a:r>
              <a:rPr lang="en-US" dirty="0" smtClean="0">
                <a:latin typeface="Abadi MT Condensed Extra Bold"/>
                <a:cs typeface="Abadi MT Condensed Extra Bold"/>
              </a:rPr>
              <a:t>State of the Art &amp; Knowledge Gap</a:t>
            </a:r>
            <a:endParaRPr lang="en-US" dirty="0">
              <a:latin typeface="Abadi MT Condensed Extra Bold"/>
              <a:cs typeface="Abadi MT Condensed Extra Bold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/>
              <a:t>Visual feedback is helpful, but how </a:t>
            </a:r>
            <a:r>
              <a:rPr lang="en-US" sz="2400" dirty="0"/>
              <a:t>does a good visual feedback look like</a:t>
            </a:r>
            <a:r>
              <a:rPr lang="en-US" sz="2400" dirty="0" smtClean="0"/>
              <a:t>?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how to use 3D data?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Training environment not considered</a:t>
            </a:r>
          </a:p>
        </p:txBody>
      </p:sp>
    </p:spTree>
    <p:extLst>
      <p:ext uri="{BB962C8B-B14F-4D97-AF65-F5344CB8AC3E}">
        <p14:creationId xmlns:p14="http://schemas.microsoft.com/office/powerpoint/2010/main" val="43883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3</a:t>
            </a:r>
            <a:r>
              <a:rPr lang="en-US" dirty="0" smtClean="0"/>
              <a:t>     Research Question</a:t>
            </a:r>
            <a:br>
              <a:rPr lang="en-US" dirty="0" smtClean="0"/>
            </a:br>
            <a:endParaRPr lang="en-US" sz="18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634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391903"/>
          </a:xfrm>
        </p:spPr>
        <p:txBody>
          <a:bodyPr>
            <a:normAutofit/>
          </a:bodyPr>
          <a:lstStyle/>
          <a:p>
            <a:r>
              <a:rPr lang="de-DE" sz="4000" dirty="0" err="1" smtClean="0"/>
              <a:t>How</a:t>
            </a:r>
            <a:r>
              <a:rPr lang="de-DE" sz="4000" dirty="0" smtClean="0"/>
              <a:t> </a:t>
            </a:r>
            <a:r>
              <a:rPr lang="de-DE" sz="4000" dirty="0" err="1" smtClean="0"/>
              <a:t>can</a:t>
            </a:r>
            <a:r>
              <a:rPr lang="de-DE" sz="4000" dirty="0" smtClean="0"/>
              <a:t> an </a:t>
            </a:r>
            <a:r>
              <a:rPr lang="de-DE" sz="4000" dirty="0"/>
              <a:t>I</a:t>
            </a:r>
            <a:r>
              <a:rPr lang="de-DE" sz="4000" dirty="0" smtClean="0"/>
              <a:t>nteractive </a:t>
            </a:r>
            <a:r>
              <a:rPr lang="de-DE" sz="4000" dirty="0"/>
              <a:t>M</a:t>
            </a:r>
            <a:r>
              <a:rPr lang="de-DE" sz="4000" dirty="0" smtClean="0"/>
              <a:t>otion </a:t>
            </a:r>
            <a:r>
              <a:rPr lang="de-DE" sz="4000" dirty="0"/>
              <a:t>A</a:t>
            </a:r>
            <a:r>
              <a:rPr lang="de-DE" sz="4000" dirty="0" smtClean="0"/>
              <a:t>nalysis </a:t>
            </a:r>
            <a:r>
              <a:rPr lang="de-DE" sz="4000" dirty="0"/>
              <a:t>S</a:t>
            </a:r>
            <a:r>
              <a:rPr lang="de-DE" sz="4000" dirty="0" smtClean="0"/>
              <a:t>ystem </a:t>
            </a:r>
            <a:r>
              <a:rPr lang="de-DE" sz="4000" dirty="0" err="1"/>
              <a:t>I</a:t>
            </a:r>
            <a:r>
              <a:rPr lang="de-DE" sz="4000" dirty="0" err="1" smtClean="0"/>
              <a:t>mprove</a:t>
            </a:r>
            <a:r>
              <a:rPr lang="de-DE" sz="4000" dirty="0" smtClean="0"/>
              <a:t> </a:t>
            </a:r>
            <a:r>
              <a:rPr lang="de-DE" sz="4000" dirty="0" err="1" smtClean="0"/>
              <a:t>the</a:t>
            </a:r>
            <a:r>
              <a:rPr lang="de-DE" sz="4000" dirty="0" smtClean="0"/>
              <a:t> </a:t>
            </a:r>
            <a:r>
              <a:rPr lang="de-DE" sz="4000" dirty="0"/>
              <a:t>T</a:t>
            </a:r>
            <a:r>
              <a:rPr lang="de-DE" sz="4000" dirty="0" smtClean="0"/>
              <a:t>raining?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1581898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400" dirty="0"/>
              <a:t>How can data be represented</a:t>
            </a:r>
            <a:r>
              <a:rPr lang="en-US" sz="2400" dirty="0" smtClean="0"/>
              <a:t>?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How does a good visual feedback look like?</a:t>
            </a:r>
            <a:endParaRPr lang="en-US" sz="2400" dirty="0"/>
          </a:p>
          <a:p>
            <a:pPr>
              <a:lnSpc>
                <a:spcPct val="200000"/>
              </a:lnSpc>
            </a:pPr>
            <a:r>
              <a:rPr lang="en-US" sz="2400" dirty="0"/>
              <a:t>How has the system to be designed to fit the training environment?</a:t>
            </a:r>
          </a:p>
          <a:p>
            <a:endParaRPr lang="en-US" dirty="0"/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latin typeface="Abadi MT Condensed Light"/>
                <a:cs typeface="Abadi MT Condensed Light"/>
              </a:rPr>
              <a:t>3    </a:t>
            </a:r>
            <a:r>
              <a:rPr lang="en-US" dirty="0">
                <a:latin typeface="Abadi MT Condensed Extra Bold"/>
                <a:cs typeface="Abadi MT Condensed Extra Bold"/>
              </a:rPr>
              <a:t>R</a:t>
            </a:r>
            <a:r>
              <a:rPr lang="en-US" dirty="0" smtClean="0">
                <a:latin typeface="Abadi MT Condensed Extra Bold"/>
                <a:cs typeface="Abadi MT Condensed Extra Bold"/>
              </a:rPr>
              <a:t>esearch Question</a:t>
            </a:r>
            <a:endParaRPr lang="en-US" dirty="0">
              <a:latin typeface="Abadi MT Condensed Extra Bold"/>
              <a:cs typeface="Abadi MT Condensed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3439348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6210" y="2454375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8800" dirty="0" smtClean="0"/>
              <a:t>1887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780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4</a:t>
            </a:r>
            <a:r>
              <a:rPr lang="en-US" dirty="0" smtClean="0"/>
              <a:t>     Approach &amp;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082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&amp; Methods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5562600" cy="365125"/>
          </a:xfrm>
        </p:spPr>
        <p:txBody>
          <a:bodyPr/>
          <a:lstStyle/>
          <a:p>
            <a:pPr algn="l"/>
            <a:r>
              <a:rPr lang="en-US" dirty="0" smtClean="0">
                <a:latin typeface="Abadi MT Condensed Light"/>
                <a:cs typeface="Abadi MT Condensed Light"/>
              </a:rPr>
              <a:t>4    </a:t>
            </a:r>
            <a:r>
              <a:rPr lang="en-US" dirty="0" smtClean="0">
                <a:latin typeface="Abadi MT Condensed Extra Bold"/>
                <a:cs typeface="Abadi MT Condensed Extra Bold"/>
              </a:rPr>
              <a:t>Approach &amp; Methods</a:t>
            </a:r>
            <a:endParaRPr lang="en-US" dirty="0">
              <a:latin typeface="Abadi MT Condensed Extra Bold"/>
              <a:cs typeface="Abadi MT Condensed Extra Bold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72795144"/>
              </p:ext>
            </p:extLst>
          </p:nvPr>
        </p:nvGraphicFramePr>
        <p:xfrm>
          <a:off x="2984152" y="943470"/>
          <a:ext cx="2873191" cy="5412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8986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94733" y="2532956"/>
            <a:ext cx="8720869" cy="576000"/>
            <a:chOff x="0" y="0"/>
            <a:chExt cx="2124033" cy="446400"/>
          </a:xfrm>
          <a:scene3d>
            <a:camera prst="orthographicFront"/>
            <a:lightRig rig="threePt" dir="t"/>
          </a:scene3d>
        </p:grpSpPr>
        <p:sp>
          <p:nvSpPr>
            <p:cNvPr id="15" name="Chevron 14"/>
            <p:cNvSpPr/>
            <p:nvPr/>
          </p:nvSpPr>
          <p:spPr>
            <a:xfrm>
              <a:off x="0" y="0"/>
              <a:ext cx="2124033" cy="446400"/>
            </a:xfrm>
            <a:prstGeom prst="chevron">
              <a:avLst/>
            </a:prstGeom>
            <a:solidFill>
              <a:srgbClr val="2295A9"/>
            </a:solidFill>
            <a:ln>
              <a:noFill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22" name="Chevron 4"/>
            <p:cNvSpPr/>
            <p:nvPr/>
          </p:nvSpPr>
          <p:spPr>
            <a:xfrm>
              <a:off x="223200" y="0"/>
              <a:ext cx="1677633" cy="44640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9" tIns="24003" rIns="24003" bIns="24003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2000" kern="1200" dirty="0" smtClean="0">
                  <a:latin typeface="Abadi MT Condensed Light"/>
                  <a:cs typeface="Abadi MT Condensed Light"/>
                </a:rPr>
                <a:t>Observation</a:t>
              </a:r>
              <a:endParaRPr lang="en-US" sz="2000" kern="1200" dirty="0">
                <a:latin typeface="Abadi MT Condensed Light"/>
                <a:cs typeface="Abadi MT Condensed Ligh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94734" y="3191868"/>
            <a:ext cx="3351629" cy="576000"/>
            <a:chOff x="1946497" y="0"/>
            <a:chExt cx="2124033" cy="446400"/>
          </a:xfrm>
          <a:scene3d>
            <a:camera prst="orthographicFront"/>
            <a:lightRig rig="threePt" dir="t"/>
          </a:scene3d>
        </p:grpSpPr>
        <p:sp>
          <p:nvSpPr>
            <p:cNvPr id="24" name="Chevron 23"/>
            <p:cNvSpPr/>
            <p:nvPr/>
          </p:nvSpPr>
          <p:spPr>
            <a:xfrm>
              <a:off x="1946497" y="0"/>
              <a:ext cx="2124033" cy="446400"/>
            </a:xfrm>
            <a:prstGeom prst="chevron">
              <a:avLst/>
            </a:prstGeom>
            <a:solidFill>
              <a:srgbClr val="2B9B9C"/>
            </a:solidFill>
            <a:sp3d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shade val="50000"/>
                <a:hueOff val="180718"/>
                <a:satOff val="-3780"/>
                <a:lumOff val="2103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Chevron 4"/>
            <p:cNvSpPr/>
            <p:nvPr/>
          </p:nvSpPr>
          <p:spPr>
            <a:xfrm>
              <a:off x="2169697" y="0"/>
              <a:ext cx="1677633" cy="44640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9" tIns="24003" rIns="24003" bIns="24003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>
                  <a:latin typeface="Abadi MT Condensed Light"/>
                  <a:cs typeface="Abadi MT Condensed Light"/>
                </a:rPr>
                <a:t>Interviews</a:t>
              </a:r>
              <a:endParaRPr lang="en-US" sz="2000" kern="1200" dirty="0">
                <a:latin typeface="Abadi MT Condensed Light"/>
                <a:cs typeface="Abadi MT Condensed Light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94734" y="3864712"/>
            <a:ext cx="6285011" cy="576000"/>
            <a:chOff x="3896619" y="0"/>
            <a:chExt cx="2124033" cy="446400"/>
          </a:xfrm>
          <a:scene3d>
            <a:camera prst="orthographicFront"/>
            <a:lightRig rig="threePt" dir="t"/>
          </a:scene3d>
        </p:grpSpPr>
        <p:sp>
          <p:nvSpPr>
            <p:cNvPr id="27" name="Chevron 26"/>
            <p:cNvSpPr/>
            <p:nvPr/>
          </p:nvSpPr>
          <p:spPr>
            <a:xfrm>
              <a:off x="3896619" y="0"/>
              <a:ext cx="2124033" cy="446400"/>
            </a:xfrm>
            <a:prstGeom prst="chevron">
              <a:avLst/>
            </a:prstGeom>
            <a:solidFill>
              <a:srgbClr val="3BA28A"/>
            </a:solidFill>
            <a:sp3d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shade val="50000"/>
                <a:hueOff val="361436"/>
                <a:satOff val="-7560"/>
                <a:lumOff val="4206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Chevron 4"/>
            <p:cNvSpPr/>
            <p:nvPr/>
          </p:nvSpPr>
          <p:spPr>
            <a:xfrm>
              <a:off x="4119819" y="0"/>
              <a:ext cx="1677633" cy="44640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9" tIns="24003" rIns="24003" bIns="24003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>
                  <a:latin typeface="Abadi MT Condensed Light"/>
                  <a:cs typeface="Abadi MT Condensed Light"/>
                </a:rPr>
                <a:t>Research</a:t>
              </a:r>
              <a:endParaRPr lang="en-US" sz="2000" kern="1200" dirty="0">
                <a:latin typeface="Abadi MT Condensed Light"/>
                <a:cs typeface="Abadi MT Condensed Light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418925" y="4518440"/>
            <a:ext cx="4496677" cy="576000"/>
            <a:chOff x="5830137" y="0"/>
            <a:chExt cx="2124033" cy="446400"/>
          </a:xfrm>
          <a:scene3d>
            <a:camera prst="orthographicFront"/>
            <a:lightRig rig="threePt" dir="t"/>
          </a:scene3d>
        </p:grpSpPr>
        <p:sp>
          <p:nvSpPr>
            <p:cNvPr id="30" name="Chevron 29"/>
            <p:cNvSpPr/>
            <p:nvPr/>
          </p:nvSpPr>
          <p:spPr>
            <a:xfrm>
              <a:off x="5830137" y="0"/>
              <a:ext cx="2124033" cy="446400"/>
            </a:xfrm>
            <a:prstGeom prst="chevron">
              <a:avLst/>
            </a:prstGeom>
            <a:solidFill>
              <a:srgbClr val="4AA879"/>
            </a:solidFill>
            <a:sp3d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shade val="50000"/>
                <a:hueOff val="180718"/>
                <a:satOff val="-3780"/>
                <a:lumOff val="2103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Chevron 4"/>
            <p:cNvSpPr/>
            <p:nvPr/>
          </p:nvSpPr>
          <p:spPr>
            <a:xfrm>
              <a:off x="6053337" y="0"/>
              <a:ext cx="1677633" cy="44640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9" tIns="24003" rIns="24003" bIns="24003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>
                  <a:latin typeface="Abadi MT Condensed Light"/>
                  <a:cs typeface="Abadi MT Condensed Light"/>
                </a:rPr>
                <a:t>Prototyping</a:t>
              </a:r>
              <a:endParaRPr lang="en-US" sz="2000" kern="1200" dirty="0">
                <a:latin typeface="Abadi MT Condensed Light"/>
                <a:cs typeface="Abadi MT Condensed Light"/>
              </a:endParaRPr>
            </a:p>
          </p:txBody>
        </p:sp>
      </p:grp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5562600" cy="365125"/>
          </a:xfrm>
        </p:spPr>
        <p:txBody>
          <a:bodyPr/>
          <a:lstStyle/>
          <a:p>
            <a:pPr algn="l"/>
            <a:r>
              <a:rPr lang="en-US" dirty="0" smtClean="0">
                <a:latin typeface="Abadi MT Condensed Light"/>
                <a:cs typeface="Abadi MT Condensed Light"/>
              </a:rPr>
              <a:t>4    </a:t>
            </a:r>
            <a:r>
              <a:rPr lang="en-US" dirty="0" smtClean="0">
                <a:latin typeface="Abadi MT Condensed Extra Bold"/>
                <a:cs typeface="Abadi MT Condensed Extra Bold"/>
              </a:rPr>
              <a:t>Approach &amp; Methods</a:t>
            </a:r>
            <a:endParaRPr lang="en-US" dirty="0">
              <a:latin typeface="Abadi MT Condensed Extra Bold"/>
              <a:cs typeface="Abadi MT Condensed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303475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 </a:t>
            </a:r>
            <a:r>
              <a:rPr lang="en-US" smtClean="0"/>
              <a:t>/ Discussion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6765" y="3154067"/>
            <a:ext cx="6400800" cy="17526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7F7F7F"/>
                </a:solidFill>
              </a:rPr>
              <a:t>?		    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535642" y="766713"/>
            <a:ext cx="5818909" cy="3042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badi MT Condensed Light"/>
                <a:ea typeface="+mn-ea"/>
                <a:cs typeface="Abadi MT Condensed Light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badi MT Condensed Light"/>
                <a:ea typeface="+mn-ea"/>
                <a:cs typeface="Abadi MT Condensed Light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badi MT Condensed Light"/>
                <a:ea typeface="+mn-ea"/>
                <a:cs typeface="Abadi MT Condensed Light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badi MT Condensed Light"/>
                <a:ea typeface="+mn-ea"/>
                <a:cs typeface="Abadi MT Condensed Light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badi MT Condensed Light"/>
                <a:ea typeface="+mn-ea"/>
                <a:cs typeface="Abadi MT Condensed Light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50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219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6210" y="2454375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8800" dirty="0" smtClean="0"/>
              <a:t>1887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/>
          <a:srcRect t="11545" b="11545"/>
          <a:stretch>
            <a:fillRect/>
          </a:stretch>
        </p:blipFill>
        <p:spPr>
          <a:xfrm>
            <a:off x="2352324" y="1140659"/>
            <a:ext cx="4442460" cy="497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693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Eadweard</a:t>
            </a:r>
            <a:r>
              <a:rPr lang="en-US" b="1" dirty="0"/>
              <a:t> Muybridge</a:t>
            </a:r>
            <a:endParaRPr lang="en-US" sz="4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British photographer </a:t>
            </a:r>
          </a:p>
          <a:p>
            <a:r>
              <a:rPr lang="de-CH" dirty="0" err="1"/>
              <a:t>S</a:t>
            </a:r>
            <a:r>
              <a:rPr lang="de-CH" dirty="0" err="1" smtClean="0"/>
              <a:t>top</a:t>
            </a:r>
            <a:r>
              <a:rPr lang="de-CH" dirty="0" smtClean="0"/>
              <a:t>-action </a:t>
            </a:r>
            <a:r>
              <a:rPr lang="de-CH" dirty="0" err="1" smtClean="0"/>
              <a:t>photographs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1887: </a:t>
            </a:r>
          </a:p>
          <a:p>
            <a:r>
              <a:rPr lang="en-US" dirty="0" smtClean="0"/>
              <a:t>Animal </a:t>
            </a:r>
            <a:r>
              <a:rPr lang="en-US" dirty="0"/>
              <a:t>Locomotion; An Electro-Photographic Investigation of Consecutive Phases of Animal </a:t>
            </a:r>
            <a:r>
              <a:rPr lang="en-US" dirty="0" smtClean="0"/>
              <a:t>Movement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2314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"/>
            <a:ext cx="9144000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90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rgbClr val="2295A9"/>
                </a:solidFill>
              </a:rPr>
              <a:t>So What?</a:t>
            </a:r>
            <a:endParaRPr lang="en-US" sz="5400" dirty="0">
              <a:solidFill>
                <a:srgbClr val="2295A9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7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So What?</a:t>
            </a:r>
            <a:endParaRPr lang="en-US" sz="4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Begin of Motion Capture</a:t>
            </a:r>
          </a:p>
          <a:p>
            <a:r>
              <a:rPr lang="en-US" sz="2400" dirty="0" smtClean="0"/>
              <a:t>S</a:t>
            </a:r>
            <a:r>
              <a:rPr lang="de-CH" sz="2400" dirty="0" err="1" smtClean="0"/>
              <a:t>imilar</a:t>
            </a:r>
            <a:r>
              <a:rPr lang="de-CH" sz="2400" dirty="0" smtClean="0"/>
              <a:t> </a:t>
            </a:r>
            <a:r>
              <a:rPr lang="de-CH" sz="2400" dirty="0" err="1" smtClean="0"/>
              <a:t>situation</a:t>
            </a:r>
            <a:endParaRPr lang="de-CH" sz="2400" dirty="0"/>
          </a:p>
          <a:p>
            <a:r>
              <a:rPr lang="de-CH" sz="2400" dirty="0"/>
              <a:t>	</a:t>
            </a:r>
            <a:r>
              <a:rPr lang="de-CH" sz="2000" dirty="0" smtClean="0"/>
              <a:t>3D </a:t>
            </a:r>
            <a:r>
              <a:rPr lang="de-CH" sz="2000" dirty="0" err="1" smtClean="0"/>
              <a:t>cameras</a:t>
            </a:r>
            <a:r>
              <a:rPr lang="de-CH" sz="2000" dirty="0" smtClean="0"/>
              <a:t> </a:t>
            </a:r>
            <a:r>
              <a:rPr lang="de-CH" sz="2000" dirty="0" err="1" smtClean="0"/>
              <a:t>are</a:t>
            </a:r>
            <a:r>
              <a:rPr lang="de-CH" sz="2000" dirty="0" smtClean="0"/>
              <a:t> </a:t>
            </a:r>
            <a:r>
              <a:rPr lang="de-CH" sz="2000" dirty="0" err="1" smtClean="0"/>
              <a:t>getting</a:t>
            </a:r>
            <a:r>
              <a:rPr lang="de-CH" sz="2000" dirty="0" smtClean="0"/>
              <a:t> </a:t>
            </a:r>
            <a:r>
              <a:rPr lang="de-CH" sz="2000" dirty="0" err="1" smtClean="0"/>
              <a:t>cheap</a:t>
            </a:r>
            <a:r>
              <a:rPr lang="de-CH" sz="2000" dirty="0" smtClean="0"/>
              <a:t> </a:t>
            </a:r>
            <a:r>
              <a:rPr lang="de-CH" sz="2000" dirty="0" err="1" smtClean="0"/>
              <a:t>and</a:t>
            </a:r>
            <a:r>
              <a:rPr lang="de-CH" sz="2000" dirty="0" smtClean="0"/>
              <a:t> </a:t>
            </a:r>
            <a:r>
              <a:rPr lang="de-CH" sz="2000" dirty="0" err="1" smtClean="0"/>
              <a:t>accessible</a:t>
            </a:r>
            <a:r>
              <a:rPr lang="de-CH" sz="2000" dirty="0" smtClean="0"/>
              <a:t> </a:t>
            </a:r>
            <a:r>
              <a:rPr lang="de-CH" sz="2000" dirty="0" err="1" smtClean="0"/>
              <a:t>for</a:t>
            </a:r>
            <a:r>
              <a:rPr lang="de-CH" sz="2000" dirty="0" smtClean="0"/>
              <a:t> </a:t>
            </a:r>
            <a:r>
              <a:rPr lang="de-CH" sz="2000" dirty="0" err="1" smtClean="0"/>
              <a:t>everybody</a:t>
            </a:r>
            <a:endParaRPr lang="en-US" sz="2000" dirty="0" smtClean="0"/>
          </a:p>
          <a:p>
            <a:r>
              <a:rPr lang="en-US" sz="2000" dirty="0" smtClean="0"/>
              <a:t>	New possibilities - How can we use them?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3543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1     Project Description</a:t>
            </a:r>
            <a:br>
              <a:rPr lang="en-US" dirty="0" smtClean="0"/>
            </a:br>
            <a:endParaRPr lang="en-US" sz="1800" dirty="0">
              <a:solidFill>
                <a:srgbClr val="7F7F7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5594" y="2926576"/>
            <a:ext cx="6400800" cy="17526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7F7F7F"/>
                </a:solidFill>
              </a:rPr>
              <a:t>        Subject, Relevance &amp; Goal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020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4950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de-CH" sz="2400" dirty="0" smtClean="0"/>
              <a:t>Capture 3D </a:t>
            </a:r>
            <a:r>
              <a:rPr lang="de-CH" sz="2400" dirty="0" err="1" smtClean="0"/>
              <a:t>motion</a:t>
            </a:r>
            <a:r>
              <a:rPr lang="de-CH" sz="2400" dirty="0" smtClean="0"/>
              <a:t> </a:t>
            </a:r>
            <a:r>
              <a:rPr lang="de-CH" sz="2400" dirty="0" err="1" smtClean="0"/>
              <a:t>data</a:t>
            </a:r>
            <a:r>
              <a:rPr lang="de-CH" sz="2400" dirty="0" smtClean="0"/>
              <a:t> </a:t>
            </a:r>
            <a:r>
              <a:rPr lang="de-CH" sz="2400" dirty="0" err="1" smtClean="0"/>
              <a:t>with</a:t>
            </a:r>
            <a:r>
              <a:rPr lang="de-CH" sz="2400" dirty="0" smtClean="0"/>
              <a:t> </a:t>
            </a:r>
            <a:r>
              <a:rPr lang="de-CH" sz="2400" dirty="0" err="1" smtClean="0"/>
              <a:t>Kinect</a:t>
            </a:r>
            <a:endParaRPr lang="de-CH" sz="24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de-CH" sz="2400" dirty="0" smtClean="0"/>
              <a:t>Find </a:t>
            </a:r>
            <a:r>
              <a:rPr lang="de-CH" sz="2400" dirty="0" err="1" smtClean="0"/>
              <a:t>ways</a:t>
            </a:r>
            <a:r>
              <a:rPr lang="de-CH" sz="2400" dirty="0" smtClean="0"/>
              <a:t> </a:t>
            </a:r>
            <a:r>
              <a:rPr lang="de-CH" sz="2400" dirty="0" err="1" smtClean="0"/>
              <a:t>to</a:t>
            </a:r>
            <a:r>
              <a:rPr lang="de-CH" sz="2400" dirty="0" smtClean="0"/>
              <a:t> </a:t>
            </a:r>
            <a:r>
              <a:rPr lang="de-CH" sz="2400" dirty="0" err="1" smtClean="0"/>
              <a:t>represent</a:t>
            </a:r>
            <a:r>
              <a:rPr lang="de-CH" sz="2400" dirty="0" smtClean="0"/>
              <a:t> </a:t>
            </a:r>
            <a:r>
              <a:rPr lang="de-CH" sz="2400" dirty="0" err="1" smtClean="0"/>
              <a:t>and</a:t>
            </a:r>
            <a:r>
              <a:rPr lang="de-CH" sz="2400" dirty="0" smtClean="0"/>
              <a:t> </a:t>
            </a:r>
            <a:r>
              <a:rPr lang="de-CH" sz="2400" dirty="0" err="1" smtClean="0"/>
              <a:t>analyse</a:t>
            </a:r>
            <a:r>
              <a:rPr lang="de-CH" sz="2400" dirty="0" smtClean="0"/>
              <a:t> </a:t>
            </a:r>
            <a:r>
              <a:rPr lang="de-CH" sz="2400" dirty="0" err="1" smtClean="0"/>
              <a:t>this</a:t>
            </a:r>
            <a:r>
              <a:rPr lang="de-CH" sz="2400" dirty="0" smtClean="0"/>
              <a:t> </a:t>
            </a:r>
            <a:r>
              <a:rPr lang="de-CH" sz="2400" dirty="0" err="1" smtClean="0"/>
              <a:t>data</a:t>
            </a:r>
            <a:endParaRPr lang="de-CH" sz="24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de-CH" sz="2400" dirty="0" smtClean="0"/>
              <a:t>Create a </a:t>
            </a:r>
            <a:r>
              <a:rPr lang="de-CH" sz="2400" dirty="0" err="1" smtClean="0"/>
              <a:t>motion</a:t>
            </a:r>
            <a:r>
              <a:rPr lang="de-CH" sz="2400" dirty="0" smtClean="0"/>
              <a:t> </a:t>
            </a:r>
            <a:r>
              <a:rPr lang="de-CH" sz="2400" dirty="0" err="1" smtClean="0"/>
              <a:t>analysis</a:t>
            </a:r>
            <a:r>
              <a:rPr lang="de-CH" sz="2400" dirty="0" smtClean="0"/>
              <a:t> </a:t>
            </a:r>
            <a:r>
              <a:rPr lang="de-CH" sz="2400" dirty="0" err="1" smtClean="0"/>
              <a:t>system</a:t>
            </a:r>
            <a:r>
              <a:rPr lang="de-CH" sz="2400" dirty="0" smtClean="0"/>
              <a:t> </a:t>
            </a:r>
            <a:r>
              <a:rPr lang="de-CH" sz="2400" dirty="0" err="1" smtClean="0"/>
              <a:t>to</a:t>
            </a:r>
            <a:r>
              <a:rPr lang="de-CH" sz="2400" dirty="0" smtClean="0"/>
              <a:t> </a:t>
            </a:r>
            <a:r>
              <a:rPr lang="de-CH" sz="2400" dirty="0" err="1" smtClean="0"/>
              <a:t>improve</a:t>
            </a:r>
            <a:r>
              <a:rPr lang="de-CH" sz="2400" dirty="0" smtClean="0"/>
              <a:t> </a:t>
            </a:r>
            <a:r>
              <a:rPr lang="de-CH" sz="2400" dirty="0" err="1" smtClean="0"/>
              <a:t>the</a:t>
            </a:r>
            <a:r>
              <a:rPr lang="de-CH" sz="2400" dirty="0" smtClean="0"/>
              <a:t> </a:t>
            </a:r>
            <a:r>
              <a:rPr lang="de-CH" sz="2400" dirty="0" err="1" smtClean="0"/>
              <a:t>training</a:t>
            </a:r>
            <a:endParaRPr lang="en-US" sz="2400" dirty="0" smtClean="0"/>
          </a:p>
          <a:p>
            <a:pPr marL="0" indent="0">
              <a:lnSpc>
                <a:spcPct val="120000"/>
              </a:lnSpc>
              <a:buNone/>
            </a:pPr>
            <a:endParaRPr lang="en-US" dirty="0" smtClean="0"/>
          </a:p>
          <a:p>
            <a:pPr marL="0" indent="0">
              <a:lnSpc>
                <a:spcPct val="120000"/>
              </a:lnSpc>
              <a:buNone/>
            </a:pPr>
            <a:endParaRPr lang="en-US" dirty="0" smtClean="0"/>
          </a:p>
          <a:p>
            <a:pPr marL="0" indent="0">
              <a:lnSpc>
                <a:spcPct val="120000"/>
              </a:lnSpc>
              <a:buNone/>
            </a:pPr>
            <a:endParaRPr lang="en-US" dirty="0" smtClean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 smtClean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 smtClean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 smtClean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 smtClean="0"/>
          </a:p>
          <a:p>
            <a:endParaRPr lang="en-US" sz="1200" dirty="0" smtClean="0">
              <a:solidFill>
                <a:srgbClr val="7F7F7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6959" y="6322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5562600" cy="365125"/>
          </a:xfrm>
        </p:spPr>
        <p:txBody>
          <a:bodyPr/>
          <a:lstStyle/>
          <a:p>
            <a:pPr algn="l"/>
            <a:r>
              <a:rPr lang="en-US" dirty="0" smtClean="0">
                <a:latin typeface="Abadi MT Condensed Light"/>
                <a:cs typeface="Abadi MT Condensed Light"/>
              </a:rPr>
              <a:t>1    </a:t>
            </a:r>
            <a:r>
              <a:rPr lang="en-US" dirty="0" smtClean="0">
                <a:latin typeface="Abadi MT Condensed Extra Bold"/>
                <a:cs typeface="Abadi MT Condensed Extra Bold"/>
              </a:rPr>
              <a:t>Project Description</a:t>
            </a:r>
            <a:endParaRPr lang="en-US" dirty="0">
              <a:latin typeface="Abadi MT Condensed Extra Bold"/>
              <a:cs typeface="Abadi MT Condensed Extra Bol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5969544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200" dirty="0">
              <a:solidFill>
                <a:srgbClr val="7F7F7F"/>
              </a:solidFill>
              <a:latin typeface="Abadi MT Condensed Light"/>
              <a:cs typeface="Abadi MT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3788028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1901</TotalTime>
  <Words>328</Words>
  <Application>Microsoft Macintosh PowerPoint</Application>
  <PresentationFormat>On-screen Show (4:3)</PresentationFormat>
  <Paragraphs>117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 Black </vt:lpstr>
      <vt:lpstr>3D Motion Analysis System in Gymnastics</vt:lpstr>
      <vt:lpstr>1887</vt:lpstr>
      <vt:lpstr>1887</vt:lpstr>
      <vt:lpstr>Eadweard Muybridge</vt:lpstr>
      <vt:lpstr>PowerPoint Presentation</vt:lpstr>
      <vt:lpstr>So What?</vt:lpstr>
      <vt:lpstr>So What?</vt:lpstr>
      <vt:lpstr>1     Project Description </vt:lpstr>
      <vt:lpstr>Project Description</vt:lpstr>
      <vt:lpstr>Thematic Focus</vt:lpstr>
      <vt:lpstr>Relevance</vt:lpstr>
      <vt:lpstr>2     State of the Art</vt:lpstr>
      <vt:lpstr>State of The Art</vt:lpstr>
      <vt:lpstr>State of The Art</vt:lpstr>
      <vt:lpstr>PowerPoint Presentation</vt:lpstr>
      <vt:lpstr>Knowledge Gap</vt:lpstr>
      <vt:lpstr>3     Research Question </vt:lpstr>
      <vt:lpstr>How can an Interactive Motion Analysis System Improve the Training?</vt:lpstr>
      <vt:lpstr>Research Question</vt:lpstr>
      <vt:lpstr>4     Approach &amp; Methods</vt:lpstr>
      <vt:lpstr>Approach &amp; Methods</vt:lpstr>
      <vt:lpstr>Workflow</vt:lpstr>
      <vt:lpstr>Questions / Discussion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Introduction</dc:title>
  <dc:creator>Silvan Troxler</dc:creator>
  <cp:lastModifiedBy>Silvan Troxler</cp:lastModifiedBy>
  <cp:revision>148</cp:revision>
  <dcterms:created xsi:type="dcterms:W3CDTF">2012-03-01T08:23:15Z</dcterms:created>
  <dcterms:modified xsi:type="dcterms:W3CDTF">2012-05-04T13:37:49Z</dcterms:modified>
</cp:coreProperties>
</file>