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0" r:id="rId4"/>
    <p:sldId id="258" r:id="rId5"/>
    <p:sldId id="266" r:id="rId6"/>
    <p:sldId id="279" r:id="rId7"/>
    <p:sldId id="297" r:id="rId8"/>
    <p:sldId id="298" r:id="rId9"/>
    <p:sldId id="278" r:id="rId10"/>
    <p:sldId id="269" r:id="rId11"/>
    <p:sldId id="270" r:id="rId12"/>
    <p:sldId id="296" r:id="rId13"/>
    <p:sldId id="281" r:id="rId14"/>
    <p:sldId id="285" r:id="rId15"/>
    <p:sldId id="288" r:id="rId16"/>
    <p:sldId id="286" r:id="rId17"/>
    <p:sldId id="287" r:id="rId18"/>
    <p:sldId id="283" r:id="rId19"/>
    <p:sldId id="289" r:id="rId20"/>
    <p:sldId id="301" r:id="rId21"/>
    <p:sldId id="291" r:id="rId22"/>
    <p:sldId id="299" r:id="rId23"/>
    <p:sldId id="300" r:id="rId24"/>
    <p:sldId id="275" r:id="rId25"/>
    <p:sldId id="292" r:id="rId26"/>
    <p:sldId id="271" r:id="rId27"/>
    <p:sldId id="294" r:id="rId28"/>
    <p:sldId id="295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4AA879"/>
    <a:srgbClr val="3BA28A"/>
    <a:srgbClr val="2B9B9C"/>
    <a:srgbClr val="2295A9"/>
    <a:srgbClr val="FFFFFF"/>
    <a:srgbClr val="95B3D7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576" autoAdjust="0"/>
  </p:normalViewPr>
  <p:slideViewPr>
    <p:cSldViewPr snapToGrid="0" snapToObjects="1">
      <p:cViewPr varScale="1">
        <p:scale>
          <a:sx n="98" d="100"/>
          <a:sy n="98" d="100"/>
        </p:scale>
        <p:origin x="-124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idi:Downloads:ind70209d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Sidi:Downloads:ind70209d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idi:Downloads:ind70209d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idi:Downloads:ind70209d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idi:Downloads:ind70209d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792635912"/>
        <c:axId val="1792642968"/>
      </c:barChart>
      <c:catAx>
        <c:axId val="1792635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>
                <a:solidFill>
                  <a:srgbClr val="FFFFFF"/>
                </a:solidFill>
                <a:latin typeface="Abadi MT Condensed Light"/>
                <a:cs typeface="Abadi MT Condensed Light"/>
              </a:defRPr>
            </a:pPr>
            <a:endParaRPr lang="en-US"/>
          </a:p>
        </c:txPr>
        <c:crossAx val="1792642968"/>
        <c:crosses val="autoZero"/>
        <c:auto val="1"/>
        <c:lblAlgn val="ctr"/>
        <c:lblOffset val="100"/>
        <c:noMultiLvlLbl val="0"/>
      </c:catAx>
      <c:valAx>
        <c:axId val="1792642968"/>
        <c:scaling>
          <c:orientation val="minMax"/>
        </c:scaling>
        <c:delete val="1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0.0" sourceLinked="1"/>
        <c:majorTickMark val="out"/>
        <c:minorTickMark val="none"/>
        <c:tickLblPos val="nextTo"/>
        <c:crossAx val="1792635912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dk1" tx1="lt1" bg2="dk2" tx2="lt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Daten!$B$3</c:f>
              <c:strCache>
                <c:ptCount val="1"/>
                <c:pt idx="0">
                  <c:v>in Prozent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2295A9"/>
              </a:solidFill>
            </c:spPr>
          </c:dPt>
          <c:dPt>
            <c:idx val="1"/>
            <c:invertIfNegative val="0"/>
            <c:bubble3D val="0"/>
            <c:spPr>
              <a:solidFill>
                <a:srgbClr val="2B9B9C"/>
              </a:solidFill>
            </c:spPr>
          </c:dPt>
          <c:dPt>
            <c:idx val="2"/>
            <c:invertIfNegative val="0"/>
            <c:bubble3D val="0"/>
            <c:spPr>
              <a:solidFill>
                <a:srgbClr val="3BA28A"/>
              </a:solidFill>
            </c:spPr>
          </c:dPt>
          <c:dPt>
            <c:idx val="3"/>
            <c:invertIfNegative val="0"/>
            <c:bubble3D val="0"/>
            <c:spPr>
              <a:solidFill>
                <a:srgbClr val="4AA879"/>
              </a:solidFill>
            </c:spPr>
          </c:dPt>
          <c:dLbls>
            <c:numFmt formatCode="0.0%" sourceLinked="0"/>
            <c:txPr>
              <a:bodyPr/>
              <a:lstStyle/>
              <a:p>
                <a:pPr>
                  <a:defRPr>
                    <a:solidFill>
                      <a:srgbClr val="FFFFFF"/>
                    </a:solidFill>
                    <a:latin typeface="Abadi MT Condensed Light"/>
                    <a:cs typeface="Abadi MT Condensed Ligh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Daten!$A$4:$A$7</c:f>
              <c:numCache>
                <c:formatCode>General</c:formatCode>
                <c:ptCount val="4"/>
                <c:pt idx="0">
                  <c:v>1992.0</c:v>
                </c:pt>
                <c:pt idx="1">
                  <c:v>1997.0</c:v>
                </c:pt>
                <c:pt idx="2">
                  <c:v>2002.0</c:v>
                </c:pt>
                <c:pt idx="3">
                  <c:v>2007.0</c:v>
                </c:pt>
              </c:numCache>
            </c:numRef>
          </c:cat>
          <c:val>
            <c:numRef>
              <c:f>Daten!$B$4:$B$7</c:f>
              <c:numCache>
                <c:formatCode>0.0</c:formatCode>
                <c:ptCount val="4"/>
                <c:pt idx="0">
                  <c:v>0.303</c:v>
                </c:pt>
                <c:pt idx="1">
                  <c:v>0.349</c:v>
                </c:pt>
                <c:pt idx="2">
                  <c:v>0.37</c:v>
                </c:pt>
                <c:pt idx="3">
                  <c:v>0.373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792683016"/>
        <c:axId val="1792694376"/>
      </c:barChart>
      <c:catAx>
        <c:axId val="1792683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>
                <a:solidFill>
                  <a:srgbClr val="FFFFFF"/>
                </a:solidFill>
                <a:latin typeface="Abadi MT Condensed Light"/>
                <a:cs typeface="Abadi MT Condensed Light"/>
              </a:defRPr>
            </a:pPr>
            <a:endParaRPr lang="en-US"/>
          </a:p>
        </c:txPr>
        <c:crossAx val="1792694376"/>
        <c:crosses val="autoZero"/>
        <c:auto val="1"/>
        <c:lblAlgn val="ctr"/>
        <c:lblOffset val="100"/>
        <c:noMultiLvlLbl val="0"/>
      </c:catAx>
      <c:valAx>
        <c:axId val="1792694376"/>
        <c:scaling>
          <c:orientation val="minMax"/>
        </c:scaling>
        <c:delete val="1"/>
        <c:axPos val="l"/>
        <c:majorGridlines>
          <c:spPr>
            <a:ln>
              <a:solidFill>
                <a:schemeClr val="bg1"/>
              </a:solidFill>
            </a:ln>
          </c:spPr>
        </c:majorGridlines>
        <c:numFmt formatCode="0.0" sourceLinked="1"/>
        <c:majorTickMark val="out"/>
        <c:minorTickMark val="none"/>
        <c:tickLblPos val="nextTo"/>
        <c:crossAx val="1792683016"/>
        <c:crosses val="autoZero"/>
        <c:crossBetween val="between"/>
      </c:valAx>
      <c:spPr>
        <a:noFill/>
        <a:ln w="25400">
          <a:solidFill>
            <a:schemeClr val="bg1"/>
          </a:solidFill>
        </a:ln>
      </c:spPr>
    </c:plotArea>
    <c:plotVisOnly val="1"/>
    <c:dispBlanksAs val="gap"/>
    <c:showDLblsOverMax val="0"/>
  </c:chart>
  <c:spPr>
    <a:noFill/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2830024"/>
        <c:axId val="1792833560"/>
      </c:barChart>
      <c:catAx>
        <c:axId val="179283002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100">
                <a:solidFill>
                  <a:srgbClr val="FFFFFF"/>
                </a:solidFill>
              </a:defRPr>
            </a:pPr>
            <a:endParaRPr lang="en-US"/>
          </a:p>
        </c:txPr>
        <c:crossAx val="1792833560"/>
        <c:crosses val="autoZero"/>
        <c:auto val="1"/>
        <c:lblAlgn val="ctr"/>
        <c:lblOffset val="100"/>
        <c:noMultiLvlLbl val="0"/>
      </c:catAx>
      <c:valAx>
        <c:axId val="17928335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92830024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2295A9"/>
              </a:solidFill>
            </c:spPr>
          </c:dPt>
          <c:dPt>
            <c:idx val="1"/>
            <c:invertIfNegative val="0"/>
            <c:bubble3D val="0"/>
            <c:spPr>
              <a:solidFill>
                <a:srgbClr val="2B9B9C"/>
              </a:solidFill>
            </c:spPr>
          </c:dPt>
          <c:dPt>
            <c:idx val="2"/>
            <c:invertIfNegative val="0"/>
            <c:bubble3D val="0"/>
            <c:spPr>
              <a:solidFill>
                <a:srgbClr val="4AA879"/>
              </a:solidFill>
            </c:spPr>
          </c:dPt>
          <c:dLbls>
            <c:numFmt formatCode="0.0%" sourceLinked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Daten!$B$59:$B$61</c:f>
              <c:strCache>
                <c:ptCount val="3"/>
                <c:pt idx="0">
                  <c:v>Age 10 - 14</c:v>
                </c:pt>
                <c:pt idx="1">
                  <c:v>Age 15 - 19</c:v>
                </c:pt>
                <c:pt idx="2">
                  <c:v>20 and over</c:v>
                </c:pt>
              </c:strCache>
            </c:strRef>
          </c:cat>
          <c:val>
            <c:numRef>
              <c:f>Daten!$A$59:$A$61</c:f>
              <c:numCache>
                <c:formatCode>General</c:formatCode>
                <c:ptCount val="3"/>
                <c:pt idx="0">
                  <c:v>0.87</c:v>
                </c:pt>
                <c:pt idx="1">
                  <c:v>0.82</c:v>
                </c:pt>
                <c:pt idx="2">
                  <c:v>0.51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2863208"/>
        <c:axId val="1792866488"/>
      </c:barChart>
      <c:catAx>
        <c:axId val="17928632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en-US"/>
          </a:p>
        </c:txPr>
        <c:crossAx val="1792866488"/>
        <c:crosses val="autoZero"/>
        <c:auto val="1"/>
        <c:lblAlgn val="ctr"/>
        <c:lblOffset val="100"/>
        <c:noMultiLvlLbl val="0"/>
      </c:catAx>
      <c:valAx>
        <c:axId val="17928664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92863208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2295A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4AA879"/>
              </a:solidFill>
            </c:spPr>
          </c:dPt>
          <c:dPt>
            <c:idx val="6"/>
            <c:invertIfNegative val="0"/>
            <c:bubble3D val="0"/>
            <c:spPr>
              <a:solidFill>
                <a:srgbClr val="4AA879"/>
              </a:solidFill>
            </c:spPr>
          </c:dPt>
          <c:dPt>
            <c:idx val="7"/>
            <c:invertIfNegative val="0"/>
            <c:bubble3D val="0"/>
            <c:spPr>
              <a:solidFill>
                <a:srgbClr val="4AA879"/>
              </a:solidFill>
            </c:spPr>
          </c:dPt>
          <c:dPt>
            <c:idx val="8"/>
            <c:invertIfNegative val="0"/>
            <c:bubble3D val="0"/>
            <c:spPr>
              <a:solidFill>
                <a:srgbClr val="3BA28A"/>
              </a:solidFill>
            </c:spPr>
          </c:dPt>
          <c:dLbls>
            <c:numFmt formatCode="0.0%" sourceLinked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Daten!$C$37:$C$46</c:f>
              <c:strCache>
                <c:ptCount val="10"/>
                <c:pt idx="0">
                  <c:v>not enough time</c:v>
                </c:pt>
                <c:pt idx="1">
                  <c:v>no desire to do sport / no pleasure</c:v>
                </c:pt>
                <c:pt idx="2">
                  <c:v>health problems</c:v>
                </c:pt>
                <c:pt idx="3">
                  <c:v>I move enough, I feel fit enough</c:v>
                </c:pt>
                <c:pt idx="4">
                  <c:v>I feel to tired to do sport</c:v>
                </c:pt>
                <c:pt idx="5">
                  <c:v>other interests</c:v>
                </c:pt>
                <c:pt idx="6">
                  <c:v>bad, long working hours</c:v>
                </c:pt>
                <c:pt idx="7">
                  <c:v>time for family is lost</c:v>
                </c:pt>
                <c:pt idx="8">
                  <c:v>bad memory or bad experiences</c:v>
                </c:pt>
                <c:pt idx="9">
                  <c:v>other reasons</c:v>
                </c:pt>
              </c:strCache>
            </c:strRef>
          </c:cat>
          <c:val>
            <c:numRef>
              <c:f>Daten!$A$37:$A$46</c:f>
              <c:numCache>
                <c:formatCode>General</c:formatCode>
                <c:ptCount val="10"/>
                <c:pt idx="0">
                  <c:v>0.418</c:v>
                </c:pt>
                <c:pt idx="1">
                  <c:v>0.173</c:v>
                </c:pt>
                <c:pt idx="2">
                  <c:v>0.146</c:v>
                </c:pt>
                <c:pt idx="3">
                  <c:v>0.099</c:v>
                </c:pt>
                <c:pt idx="4">
                  <c:v>0.082</c:v>
                </c:pt>
                <c:pt idx="5">
                  <c:v>0.079</c:v>
                </c:pt>
                <c:pt idx="6">
                  <c:v>0.077</c:v>
                </c:pt>
                <c:pt idx="7">
                  <c:v>0.041</c:v>
                </c:pt>
                <c:pt idx="8">
                  <c:v>0.006</c:v>
                </c:pt>
                <c:pt idx="9">
                  <c:v>0.102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92932376"/>
        <c:axId val="1792935736"/>
      </c:barChart>
      <c:catAx>
        <c:axId val="179293237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noFill/>
          <a:ln>
            <a:noFill/>
          </a:ln>
        </c:spPr>
        <c:crossAx val="1792935736"/>
        <c:crosses val="autoZero"/>
        <c:auto val="1"/>
        <c:lblAlgn val="ctr"/>
        <c:lblOffset val="100"/>
        <c:noMultiLvlLbl val="0"/>
      </c:catAx>
      <c:valAx>
        <c:axId val="179293573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792932376"/>
        <c:crosses val="autoZero"/>
        <c:crossBetween val="between"/>
      </c:valAx>
      <c:spPr>
        <a:noFill/>
      </c:spPr>
    </c:plotArea>
    <c:plotVisOnly val="1"/>
    <c:dispBlanksAs val="gap"/>
    <c:showDLblsOverMax val="0"/>
  </c:chart>
  <c:spPr>
    <a:noFill/>
  </c:spPr>
  <c:txPr>
    <a:bodyPr/>
    <a:lstStyle/>
    <a:p>
      <a:pPr>
        <a:defRPr sz="1200">
          <a:solidFill>
            <a:srgbClr val="FFFFFF"/>
          </a:solidFill>
          <a:latin typeface="Abadi MT Condensed Light"/>
          <a:cs typeface="Abadi MT Condensed Light"/>
        </a:defRPr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D3A8B-D262-3F4E-B116-C00BF7C74347}" type="doc">
      <dgm:prSet loTypeId="urn:microsoft.com/office/officeart/2005/8/layout/chevron1" loCatId="" qsTypeId="urn:microsoft.com/office/officeart/2005/8/quickstyle/simple4" qsCatId="simple" csTypeId="urn:microsoft.com/office/officeart/2005/8/colors/accent1_4" csCatId="accent1" phldr="1"/>
      <dgm:spPr/>
    </dgm:pt>
    <dgm:pt modelId="{7FAF2FBD-3BD3-6C48-9C19-EB0E3E988B6A}">
      <dgm:prSet phldrT="[Text]" custT="1"/>
      <dgm:spPr>
        <a:solidFill>
          <a:srgbClr val="2B9B9C"/>
        </a:solidFill>
        <a:scene3d>
          <a:camera prst="orthographicFront"/>
          <a:lightRig rig="threePt" dir="t"/>
        </a:scene3d>
        <a:sp3d/>
      </dgm:spPr>
      <dgm:t>
        <a:bodyPr/>
        <a:lstStyle/>
        <a:p>
          <a:r>
            <a:rPr lang="en-US" sz="1800" dirty="0" smtClean="0">
              <a:latin typeface="Abadi MT Condensed Light"/>
              <a:cs typeface="Abadi MT Condensed Light"/>
            </a:rPr>
            <a:t>Develop</a:t>
          </a:r>
          <a:endParaRPr lang="en-US" sz="1800" dirty="0">
            <a:latin typeface="Abadi MT Condensed Light"/>
            <a:cs typeface="Abadi MT Condensed Light"/>
          </a:endParaRPr>
        </a:p>
      </dgm:t>
    </dgm:pt>
    <dgm:pt modelId="{9ECF2583-E55F-CE40-8338-81194B1F6EB9}" type="parTrans" cxnId="{0F2986F2-33DF-0F42-B44E-06759F87CB49}">
      <dgm:prSet/>
      <dgm:spPr/>
      <dgm:t>
        <a:bodyPr/>
        <a:lstStyle/>
        <a:p>
          <a:endParaRPr lang="en-US" sz="1200">
            <a:latin typeface="Abadi MT Condensed Light"/>
            <a:cs typeface="Abadi MT Condensed Light"/>
          </a:endParaRPr>
        </a:p>
      </dgm:t>
    </dgm:pt>
    <dgm:pt modelId="{F49EE2E2-04AE-4A4D-8220-BF92EEB8475B}" type="sibTrans" cxnId="{0F2986F2-33DF-0F42-B44E-06759F87CB49}">
      <dgm:prSet/>
      <dgm:spPr/>
      <dgm:t>
        <a:bodyPr/>
        <a:lstStyle/>
        <a:p>
          <a:endParaRPr lang="en-US" sz="1200">
            <a:latin typeface="Abadi MT Condensed Light"/>
            <a:cs typeface="Abadi MT Condensed Light"/>
          </a:endParaRPr>
        </a:p>
      </dgm:t>
    </dgm:pt>
    <dgm:pt modelId="{3B6EDF36-DC61-B84B-9580-956CE941FFB7}">
      <dgm:prSet phldrT="[Text]" custT="1"/>
      <dgm:spPr>
        <a:solidFill>
          <a:srgbClr val="3BA28A"/>
        </a:solidFill>
        <a:scene3d>
          <a:camera prst="orthographicFront"/>
          <a:lightRig rig="threePt" dir="t"/>
        </a:scene3d>
        <a:sp3d/>
      </dgm:spPr>
      <dgm:t>
        <a:bodyPr/>
        <a:lstStyle/>
        <a:p>
          <a:r>
            <a:rPr lang="en-US" sz="1800" dirty="0" smtClean="0">
              <a:latin typeface="Abadi MT Condensed Light"/>
              <a:cs typeface="Abadi MT Condensed Light"/>
            </a:rPr>
            <a:t>Focus</a:t>
          </a:r>
          <a:endParaRPr lang="en-US" sz="1800" dirty="0">
            <a:latin typeface="Abadi MT Condensed Light"/>
            <a:cs typeface="Abadi MT Condensed Light"/>
          </a:endParaRPr>
        </a:p>
      </dgm:t>
    </dgm:pt>
    <dgm:pt modelId="{A1713708-B778-3B47-A585-2E6159D9F93C}" type="parTrans" cxnId="{9D04F889-6262-2743-BE2A-E4459E400FC4}">
      <dgm:prSet/>
      <dgm:spPr/>
      <dgm:t>
        <a:bodyPr/>
        <a:lstStyle/>
        <a:p>
          <a:endParaRPr lang="en-US" sz="1200">
            <a:latin typeface="Abadi MT Condensed Light"/>
            <a:cs typeface="Abadi MT Condensed Light"/>
          </a:endParaRPr>
        </a:p>
      </dgm:t>
    </dgm:pt>
    <dgm:pt modelId="{37BA9008-2684-2248-A883-4FF7C937F331}" type="sibTrans" cxnId="{9D04F889-6262-2743-BE2A-E4459E400FC4}">
      <dgm:prSet/>
      <dgm:spPr/>
      <dgm:t>
        <a:bodyPr/>
        <a:lstStyle/>
        <a:p>
          <a:endParaRPr lang="en-US" sz="1200">
            <a:latin typeface="Abadi MT Condensed Light"/>
            <a:cs typeface="Abadi MT Condensed Light"/>
          </a:endParaRPr>
        </a:p>
      </dgm:t>
    </dgm:pt>
    <dgm:pt modelId="{B46EDD3C-C016-5F4D-82CA-603B3C8B279E}">
      <dgm:prSet phldrT="[Text]" custT="1"/>
      <dgm:spPr>
        <a:solidFill>
          <a:srgbClr val="4AA879"/>
        </a:solidFill>
        <a:scene3d>
          <a:camera prst="orthographicFront"/>
          <a:lightRig rig="threePt" dir="t"/>
        </a:scene3d>
        <a:sp3d/>
      </dgm:spPr>
      <dgm:t>
        <a:bodyPr/>
        <a:lstStyle/>
        <a:p>
          <a:r>
            <a:rPr lang="en-US" sz="1800" dirty="0" smtClean="0">
              <a:latin typeface="Abadi MT Condensed Light"/>
              <a:cs typeface="Abadi MT Condensed Light"/>
            </a:rPr>
            <a:t>Finalize</a:t>
          </a:r>
          <a:endParaRPr lang="en-US" sz="1800" dirty="0">
            <a:latin typeface="Abadi MT Condensed Light"/>
            <a:cs typeface="Abadi MT Condensed Light"/>
          </a:endParaRPr>
        </a:p>
      </dgm:t>
    </dgm:pt>
    <dgm:pt modelId="{16E09ADC-A699-C545-82A0-58661A6E8FD3}" type="parTrans" cxnId="{36264400-4DD0-0A47-9DEA-D8F0D331600D}">
      <dgm:prSet/>
      <dgm:spPr/>
      <dgm:t>
        <a:bodyPr/>
        <a:lstStyle/>
        <a:p>
          <a:endParaRPr lang="en-US" sz="1200">
            <a:latin typeface="Abadi MT Condensed Light"/>
            <a:cs typeface="Abadi MT Condensed Light"/>
          </a:endParaRPr>
        </a:p>
      </dgm:t>
    </dgm:pt>
    <dgm:pt modelId="{16A41452-8BD3-3148-A0B5-EE453B59CFF0}" type="sibTrans" cxnId="{36264400-4DD0-0A47-9DEA-D8F0D331600D}">
      <dgm:prSet/>
      <dgm:spPr/>
      <dgm:t>
        <a:bodyPr/>
        <a:lstStyle/>
        <a:p>
          <a:endParaRPr lang="en-US" sz="1200">
            <a:latin typeface="Abadi MT Condensed Light"/>
            <a:cs typeface="Abadi MT Condensed Light"/>
          </a:endParaRPr>
        </a:p>
      </dgm:t>
    </dgm:pt>
    <dgm:pt modelId="{7FF079B8-888D-CC43-9942-237EC51E1634}">
      <dgm:prSet custT="1"/>
      <dgm:spPr>
        <a:solidFill>
          <a:srgbClr val="2295A9"/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/>
      </dgm:spPr>
      <dgm:t>
        <a:bodyPr/>
        <a:lstStyle/>
        <a:p>
          <a:r>
            <a:rPr lang="de-CH" sz="1800" dirty="0" smtClean="0">
              <a:latin typeface="Abadi MT Condensed Light"/>
              <a:cs typeface="Abadi MT Condensed Light"/>
            </a:rPr>
            <a:t>Research</a:t>
          </a:r>
          <a:endParaRPr lang="en-US" sz="1800" dirty="0">
            <a:latin typeface="Abadi MT Condensed Light"/>
            <a:cs typeface="Abadi MT Condensed Light"/>
          </a:endParaRPr>
        </a:p>
      </dgm:t>
    </dgm:pt>
    <dgm:pt modelId="{F6C81785-5A58-A641-B0ED-497294F0333B}" type="parTrans" cxnId="{3DE30D40-6CA9-954F-B4EB-ADC1B05744C8}">
      <dgm:prSet/>
      <dgm:spPr/>
      <dgm:t>
        <a:bodyPr/>
        <a:lstStyle/>
        <a:p>
          <a:endParaRPr lang="en-US" sz="1200">
            <a:latin typeface="Abadi MT Condensed Light"/>
            <a:cs typeface="Abadi MT Condensed Light"/>
          </a:endParaRPr>
        </a:p>
      </dgm:t>
    </dgm:pt>
    <dgm:pt modelId="{9A167A4A-19FD-7D45-92D3-F9ACD98D7869}" type="sibTrans" cxnId="{3DE30D40-6CA9-954F-B4EB-ADC1B05744C8}">
      <dgm:prSet/>
      <dgm:spPr/>
      <dgm:t>
        <a:bodyPr/>
        <a:lstStyle/>
        <a:p>
          <a:endParaRPr lang="en-US" sz="1200">
            <a:latin typeface="Abadi MT Condensed Light"/>
            <a:cs typeface="Abadi MT Condensed Light"/>
          </a:endParaRPr>
        </a:p>
      </dgm:t>
    </dgm:pt>
    <dgm:pt modelId="{2886F4F3-7CA9-BF40-BF3F-44F9434D5621}" type="pres">
      <dgm:prSet presAssocID="{7B1D3A8B-D262-3F4E-B116-C00BF7C74347}" presName="Name0" presStyleCnt="0">
        <dgm:presLayoutVars>
          <dgm:dir/>
          <dgm:animLvl val="lvl"/>
          <dgm:resizeHandles val="exact"/>
        </dgm:presLayoutVars>
      </dgm:prSet>
      <dgm:spPr/>
    </dgm:pt>
    <dgm:pt modelId="{7ADD744E-F0A8-5743-939B-135AE56266C8}" type="pres">
      <dgm:prSet presAssocID="{7FF079B8-888D-CC43-9942-237EC51E1634}" presName="parTxOnly" presStyleLbl="node1" presStyleIdx="0" presStyleCnt="4" custScaleX="26686" custLinFactX="-24633" custLinFactY="-500000" custLinFactNeighborX="-100000" custLinFactNeighborY="-5740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7B952-84EC-794D-A318-183A566FBB88}" type="pres">
      <dgm:prSet presAssocID="{9A167A4A-19FD-7D45-92D3-F9ACD98D7869}" presName="parTxOnlySpace" presStyleCnt="0"/>
      <dgm:spPr>
        <a:scene3d>
          <a:camera prst="orthographicFront"/>
          <a:lightRig rig="threePt" dir="t"/>
        </a:scene3d>
        <a:sp3d/>
      </dgm:spPr>
    </dgm:pt>
    <dgm:pt modelId="{A33C2211-D7AD-1242-A990-7043F2217183}" type="pres">
      <dgm:prSet presAssocID="{7FAF2FBD-3BD3-6C48-9C19-EB0E3E988B6A}" presName="parTxOnly" presStyleLbl="node1" presStyleIdx="1" presStyleCnt="4" custScaleX="26686" custLinFactNeighborX="-390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558C2-71C0-C54F-9453-1E24E1746E99}" type="pres">
      <dgm:prSet presAssocID="{F49EE2E2-04AE-4A4D-8220-BF92EEB8475B}" presName="parTxOnlySpace" presStyleCnt="0"/>
      <dgm:spPr>
        <a:scene3d>
          <a:camera prst="orthographicFront"/>
          <a:lightRig rig="threePt" dir="t"/>
        </a:scene3d>
        <a:sp3d/>
      </dgm:spPr>
    </dgm:pt>
    <dgm:pt modelId="{AE67CEF1-C4EA-944C-BA42-B04202191EDB}" type="pres">
      <dgm:prSet presAssocID="{3B6EDF36-DC61-B84B-9580-956CE941FFB7}" presName="parTxOnly" presStyleLbl="node1" presStyleIdx="2" presStyleCnt="4" custScaleX="26686" custLinFactNeighborX="390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3209F-5B41-144F-9C26-88C26F2EC360}" type="pres">
      <dgm:prSet presAssocID="{37BA9008-2684-2248-A883-4FF7C937F331}" presName="parTxOnlySpace" presStyleCnt="0"/>
      <dgm:spPr>
        <a:scene3d>
          <a:camera prst="orthographicFront"/>
          <a:lightRig rig="threePt" dir="t"/>
        </a:scene3d>
        <a:sp3d/>
      </dgm:spPr>
    </dgm:pt>
    <dgm:pt modelId="{9B03CCAC-BD73-A643-B995-CA40CADBF452}" type="pres">
      <dgm:prSet presAssocID="{B46EDD3C-C016-5F4D-82CA-603B3C8B279E}" presName="parTxOnly" presStyleLbl="node1" presStyleIdx="3" presStyleCnt="4" custScaleX="26686" custLinFactX="1514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9A24D8-3CE4-604B-9A73-FE064AE3B2A5}" type="presOf" srcId="{B46EDD3C-C016-5F4D-82CA-603B3C8B279E}" destId="{9B03CCAC-BD73-A643-B995-CA40CADBF452}" srcOrd="0" destOrd="0" presId="urn:microsoft.com/office/officeart/2005/8/layout/chevron1"/>
    <dgm:cxn modelId="{36264400-4DD0-0A47-9DEA-D8F0D331600D}" srcId="{7B1D3A8B-D262-3F4E-B116-C00BF7C74347}" destId="{B46EDD3C-C016-5F4D-82CA-603B3C8B279E}" srcOrd="3" destOrd="0" parTransId="{16E09ADC-A699-C545-82A0-58661A6E8FD3}" sibTransId="{16A41452-8BD3-3148-A0B5-EE453B59CFF0}"/>
    <dgm:cxn modelId="{0F2986F2-33DF-0F42-B44E-06759F87CB49}" srcId="{7B1D3A8B-D262-3F4E-B116-C00BF7C74347}" destId="{7FAF2FBD-3BD3-6C48-9C19-EB0E3E988B6A}" srcOrd="1" destOrd="0" parTransId="{9ECF2583-E55F-CE40-8338-81194B1F6EB9}" sibTransId="{F49EE2E2-04AE-4A4D-8220-BF92EEB8475B}"/>
    <dgm:cxn modelId="{AF6B36F5-379F-1746-8E4C-643621CBE9B1}" type="presOf" srcId="{7FF079B8-888D-CC43-9942-237EC51E1634}" destId="{7ADD744E-F0A8-5743-939B-135AE56266C8}" srcOrd="0" destOrd="0" presId="urn:microsoft.com/office/officeart/2005/8/layout/chevron1"/>
    <dgm:cxn modelId="{3DE30D40-6CA9-954F-B4EB-ADC1B05744C8}" srcId="{7B1D3A8B-D262-3F4E-B116-C00BF7C74347}" destId="{7FF079B8-888D-CC43-9942-237EC51E1634}" srcOrd="0" destOrd="0" parTransId="{F6C81785-5A58-A641-B0ED-497294F0333B}" sibTransId="{9A167A4A-19FD-7D45-92D3-F9ACD98D7869}"/>
    <dgm:cxn modelId="{9D04F889-6262-2743-BE2A-E4459E400FC4}" srcId="{7B1D3A8B-D262-3F4E-B116-C00BF7C74347}" destId="{3B6EDF36-DC61-B84B-9580-956CE941FFB7}" srcOrd="2" destOrd="0" parTransId="{A1713708-B778-3B47-A585-2E6159D9F93C}" sibTransId="{37BA9008-2684-2248-A883-4FF7C937F331}"/>
    <dgm:cxn modelId="{789445C8-159D-AB4A-9F94-D7E695792E57}" type="presOf" srcId="{7FAF2FBD-3BD3-6C48-9C19-EB0E3E988B6A}" destId="{A33C2211-D7AD-1242-A990-7043F2217183}" srcOrd="0" destOrd="0" presId="urn:microsoft.com/office/officeart/2005/8/layout/chevron1"/>
    <dgm:cxn modelId="{749C2FB2-3E9B-8142-AFF0-371C6114F819}" type="presOf" srcId="{3B6EDF36-DC61-B84B-9580-956CE941FFB7}" destId="{AE67CEF1-C4EA-944C-BA42-B04202191EDB}" srcOrd="0" destOrd="0" presId="urn:microsoft.com/office/officeart/2005/8/layout/chevron1"/>
    <dgm:cxn modelId="{BD5FB39B-2F2B-DA4D-8A82-87DC02EC573D}" type="presOf" srcId="{7B1D3A8B-D262-3F4E-B116-C00BF7C74347}" destId="{2886F4F3-7CA9-BF40-BF3F-44F9434D5621}" srcOrd="0" destOrd="0" presId="urn:microsoft.com/office/officeart/2005/8/layout/chevron1"/>
    <dgm:cxn modelId="{FD47976E-CE23-A54C-AB51-A0ED62F741B2}" type="presParOf" srcId="{2886F4F3-7CA9-BF40-BF3F-44F9434D5621}" destId="{7ADD744E-F0A8-5743-939B-135AE56266C8}" srcOrd="0" destOrd="0" presId="urn:microsoft.com/office/officeart/2005/8/layout/chevron1"/>
    <dgm:cxn modelId="{105EE775-07E0-E749-A433-42261883404E}" type="presParOf" srcId="{2886F4F3-7CA9-BF40-BF3F-44F9434D5621}" destId="{78A7B952-84EC-794D-A318-183A566FBB88}" srcOrd="1" destOrd="0" presId="urn:microsoft.com/office/officeart/2005/8/layout/chevron1"/>
    <dgm:cxn modelId="{2A1D5D03-7874-DA44-B574-89C2B3E9C8D9}" type="presParOf" srcId="{2886F4F3-7CA9-BF40-BF3F-44F9434D5621}" destId="{A33C2211-D7AD-1242-A990-7043F2217183}" srcOrd="2" destOrd="0" presId="urn:microsoft.com/office/officeart/2005/8/layout/chevron1"/>
    <dgm:cxn modelId="{D1D0118F-9E18-7D4C-8FB9-94471FE2FB3F}" type="presParOf" srcId="{2886F4F3-7CA9-BF40-BF3F-44F9434D5621}" destId="{767558C2-71C0-C54F-9453-1E24E1746E99}" srcOrd="3" destOrd="0" presId="urn:microsoft.com/office/officeart/2005/8/layout/chevron1"/>
    <dgm:cxn modelId="{DED80DB6-1E1E-A748-8DC5-F842351280DD}" type="presParOf" srcId="{2886F4F3-7CA9-BF40-BF3F-44F9434D5621}" destId="{AE67CEF1-C4EA-944C-BA42-B04202191EDB}" srcOrd="4" destOrd="0" presId="urn:microsoft.com/office/officeart/2005/8/layout/chevron1"/>
    <dgm:cxn modelId="{1EEC1E2A-9BA5-544C-A6A3-FEA6B3C5D13E}" type="presParOf" srcId="{2886F4F3-7CA9-BF40-BF3F-44F9434D5621}" destId="{18A3209F-5B41-144F-9C26-88C26F2EC360}" srcOrd="5" destOrd="0" presId="urn:microsoft.com/office/officeart/2005/8/layout/chevron1"/>
    <dgm:cxn modelId="{479F0DD3-B8C6-1340-BA9A-C41481346407}" type="presParOf" srcId="{2886F4F3-7CA9-BF40-BF3F-44F9434D5621}" destId="{9B03CCAC-BD73-A643-B995-CA40CADBF452}" srcOrd="6" destOrd="0" presId="urn:microsoft.com/office/officeart/2005/8/layout/chevron1"/>
  </dgm:cxnLst>
  <dgm:bg>
    <a:effectLst/>
  </dgm:bg>
  <dgm:whole>
    <a:effectLst>
      <a:reflection blurRad="6350" stA="50000" endA="300" endPos="90000" dist="508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1D3A8B-D262-3F4E-B116-C00BF7C74347}" type="doc">
      <dgm:prSet loTypeId="urn:microsoft.com/office/officeart/2005/8/layout/chevron1" loCatId="" qsTypeId="urn:microsoft.com/office/officeart/2005/8/quickstyle/simple4" qsCatId="simple" csTypeId="urn:microsoft.com/office/officeart/2005/8/colors/accent1_4" csCatId="accent1" phldr="1"/>
      <dgm:spPr/>
    </dgm:pt>
    <dgm:pt modelId="{7FAF2FBD-3BD3-6C48-9C19-EB0E3E988B6A}">
      <dgm:prSet phldrT="[Text]" custT="1"/>
      <dgm:spPr>
        <a:solidFill>
          <a:srgbClr val="2B9B9C"/>
        </a:solidFill>
        <a:scene3d>
          <a:camera prst="orthographicFront"/>
          <a:lightRig rig="threePt" dir="t"/>
        </a:scene3d>
        <a:sp3d/>
      </dgm:spPr>
      <dgm:t>
        <a:bodyPr/>
        <a:lstStyle/>
        <a:p>
          <a:r>
            <a:rPr lang="en-US" sz="1800" dirty="0" smtClean="0">
              <a:latin typeface="Abadi MT Condensed Light"/>
              <a:cs typeface="Abadi MT Condensed Light"/>
            </a:rPr>
            <a:t>Partners</a:t>
          </a:r>
          <a:endParaRPr lang="en-US" sz="1800" dirty="0">
            <a:latin typeface="Abadi MT Condensed Light"/>
            <a:cs typeface="Abadi MT Condensed Light"/>
          </a:endParaRPr>
        </a:p>
      </dgm:t>
    </dgm:pt>
    <dgm:pt modelId="{9ECF2583-E55F-CE40-8338-81194B1F6EB9}" type="parTrans" cxnId="{0F2986F2-33DF-0F42-B44E-06759F87CB49}">
      <dgm:prSet/>
      <dgm:spPr/>
      <dgm:t>
        <a:bodyPr/>
        <a:lstStyle/>
        <a:p>
          <a:endParaRPr lang="en-US" sz="1200">
            <a:latin typeface="Abadi MT Condensed Light"/>
            <a:cs typeface="Abadi MT Condensed Light"/>
          </a:endParaRPr>
        </a:p>
      </dgm:t>
    </dgm:pt>
    <dgm:pt modelId="{F49EE2E2-04AE-4A4D-8220-BF92EEB8475B}" type="sibTrans" cxnId="{0F2986F2-33DF-0F42-B44E-06759F87CB49}">
      <dgm:prSet/>
      <dgm:spPr/>
      <dgm:t>
        <a:bodyPr/>
        <a:lstStyle/>
        <a:p>
          <a:endParaRPr lang="en-US" sz="1200">
            <a:latin typeface="Abadi MT Condensed Light"/>
            <a:cs typeface="Abadi MT Condensed Light"/>
          </a:endParaRPr>
        </a:p>
      </dgm:t>
    </dgm:pt>
    <dgm:pt modelId="{3B6EDF36-DC61-B84B-9580-956CE941FFB7}">
      <dgm:prSet phldrT="[Text]" custT="1"/>
      <dgm:spPr>
        <a:solidFill>
          <a:srgbClr val="3BA28A"/>
        </a:solidFill>
        <a:scene3d>
          <a:camera prst="orthographicFront"/>
          <a:lightRig rig="threePt" dir="t"/>
        </a:scene3d>
        <a:sp3d/>
      </dgm:spPr>
      <dgm:t>
        <a:bodyPr/>
        <a:lstStyle/>
        <a:p>
          <a:r>
            <a:rPr lang="en-US" sz="1800" dirty="0" smtClean="0">
              <a:latin typeface="Abadi MT Condensed Light"/>
              <a:cs typeface="Abadi MT Condensed Light"/>
            </a:rPr>
            <a:t>Data</a:t>
          </a:r>
          <a:endParaRPr lang="en-US" sz="1800" dirty="0">
            <a:latin typeface="Abadi MT Condensed Light"/>
            <a:cs typeface="Abadi MT Condensed Light"/>
          </a:endParaRPr>
        </a:p>
      </dgm:t>
    </dgm:pt>
    <dgm:pt modelId="{A1713708-B778-3B47-A585-2E6159D9F93C}" type="parTrans" cxnId="{9D04F889-6262-2743-BE2A-E4459E400FC4}">
      <dgm:prSet/>
      <dgm:spPr/>
      <dgm:t>
        <a:bodyPr/>
        <a:lstStyle/>
        <a:p>
          <a:endParaRPr lang="en-US" sz="1200">
            <a:latin typeface="Abadi MT Condensed Light"/>
            <a:cs typeface="Abadi MT Condensed Light"/>
          </a:endParaRPr>
        </a:p>
      </dgm:t>
    </dgm:pt>
    <dgm:pt modelId="{37BA9008-2684-2248-A883-4FF7C937F331}" type="sibTrans" cxnId="{9D04F889-6262-2743-BE2A-E4459E400FC4}">
      <dgm:prSet/>
      <dgm:spPr/>
      <dgm:t>
        <a:bodyPr/>
        <a:lstStyle/>
        <a:p>
          <a:endParaRPr lang="en-US" sz="1200">
            <a:latin typeface="Abadi MT Condensed Light"/>
            <a:cs typeface="Abadi MT Condensed Light"/>
          </a:endParaRPr>
        </a:p>
      </dgm:t>
    </dgm:pt>
    <dgm:pt modelId="{B46EDD3C-C016-5F4D-82CA-603B3C8B279E}">
      <dgm:prSet phldrT="[Text]" custT="1"/>
      <dgm:spPr>
        <a:solidFill>
          <a:srgbClr val="4AA879"/>
        </a:solidFill>
        <a:scene3d>
          <a:camera prst="orthographicFront"/>
          <a:lightRig rig="threePt" dir="t"/>
        </a:scene3d>
        <a:sp3d/>
      </dgm:spPr>
      <dgm:t>
        <a:bodyPr/>
        <a:lstStyle/>
        <a:p>
          <a:r>
            <a:rPr lang="en-US" sz="1800" dirty="0" smtClean="0">
              <a:latin typeface="Abadi MT Condensed Light"/>
              <a:cs typeface="Abadi MT Condensed Light"/>
            </a:rPr>
            <a:t>Hypotheses</a:t>
          </a:r>
          <a:endParaRPr lang="en-US" sz="1800" dirty="0">
            <a:latin typeface="Abadi MT Condensed Light"/>
            <a:cs typeface="Abadi MT Condensed Light"/>
          </a:endParaRPr>
        </a:p>
      </dgm:t>
    </dgm:pt>
    <dgm:pt modelId="{16E09ADC-A699-C545-82A0-58661A6E8FD3}" type="parTrans" cxnId="{36264400-4DD0-0A47-9DEA-D8F0D331600D}">
      <dgm:prSet/>
      <dgm:spPr/>
      <dgm:t>
        <a:bodyPr/>
        <a:lstStyle/>
        <a:p>
          <a:endParaRPr lang="en-US" sz="1200">
            <a:latin typeface="Abadi MT Condensed Light"/>
            <a:cs typeface="Abadi MT Condensed Light"/>
          </a:endParaRPr>
        </a:p>
      </dgm:t>
    </dgm:pt>
    <dgm:pt modelId="{16A41452-8BD3-3148-A0B5-EE453B59CFF0}" type="sibTrans" cxnId="{36264400-4DD0-0A47-9DEA-D8F0D331600D}">
      <dgm:prSet/>
      <dgm:spPr/>
      <dgm:t>
        <a:bodyPr/>
        <a:lstStyle/>
        <a:p>
          <a:endParaRPr lang="en-US" sz="1200">
            <a:latin typeface="Abadi MT Condensed Light"/>
            <a:cs typeface="Abadi MT Condensed Light"/>
          </a:endParaRPr>
        </a:p>
      </dgm:t>
    </dgm:pt>
    <dgm:pt modelId="{7FF079B8-888D-CC43-9942-237EC51E1634}">
      <dgm:prSet custT="1"/>
      <dgm:spPr>
        <a:solidFill>
          <a:srgbClr val="2295A9"/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/>
      </dgm:spPr>
      <dgm:t>
        <a:bodyPr/>
        <a:lstStyle/>
        <a:p>
          <a:r>
            <a:rPr lang="de-CH" sz="1800" dirty="0" smtClean="0">
              <a:latin typeface="Abadi MT Condensed Light"/>
              <a:cs typeface="Abadi MT Condensed Light"/>
            </a:rPr>
            <a:t>Target Group</a:t>
          </a:r>
          <a:endParaRPr lang="en-US" sz="1800" dirty="0">
            <a:latin typeface="Abadi MT Condensed Light"/>
            <a:cs typeface="Abadi MT Condensed Light"/>
          </a:endParaRPr>
        </a:p>
      </dgm:t>
    </dgm:pt>
    <dgm:pt modelId="{F6C81785-5A58-A641-B0ED-497294F0333B}" type="parTrans" cxnId="{3DE30D40-6CA9-954F-B4EB-ADC1B05744C8}">
      <dgm:prSet/>
      <dgm:spPr/>
      <dgm:t>
        <a:bodyPr/>
        <a:lstStyle/>
        <a:p>
          <a:endParaRPr lang="en-US" sz="1200">
            <a:latin typeface="Abadi MT Condensed Light"/>
            <a:cs typeface="Abadi MT Condensed Light"/>
          </a:endParaRPr>
        </a:p>
      </dgm:t>
    </dgm:pt>
    <dgm:pt modelId="{9A167A4A-19FD-7D45-92D3-F9ACD98D7869}" type="sibTrans" cxnId="{3DE30D40-6CA9-954F-B4EB-ADC1B05744C8}">
      <dgm:prSet/>
      <dgm:spPr/>
      <dgm:t>
        <a:bodyPr/>
        <a:lstStyle/>
        <a:p>
          <a:endParaRPr lang="en-US" sz="1200">
            <a:latin typeface="Abadi MT Condensed Light"/>
            <a:cs typeface="Abadi MT Condensed Light"/>
          </a:endParaRPr>
        </a:p>
      </dgm:t>
    </dgm:pt>
    <dgm:pt modelId="{2886F4F3-7CA9-BF40-BF3F-44F9434D5621}" type="pres">
      <dgm:prSet presAssocID="{7B1D3A8B-D262-3F4E-B116-C00BF7C74347}" presName="Name0" presStyleCnt="0">
        <dgm:presLayoutVars>
          <dgm:dir/>
          <dgm:animLvl val="lvl"/>
          <dgm:resizeHandles val="exact"/>
        </dgm:presLayoutVars>
      </dgm:prSet>
      <dgm:spPr/>
    </dgm:pt>
    <dgm:pt modelId="{7ADD744E-F0A8-5743-939B-135AE56266C8}" type="pres">
      <dgm:prSet presAssocID="{7FF079B8-888D-CC43-9942-237EC51E1634}" presName="parTxOnly" presStyleLbl="node1" presStyleIdx="0" presStyleCnt="4" custScaleX="26686" custLinFactX="-24633" custLinFactY="-500000" custLinFactNeighborX="-100000" custLinFactNeighborY="-5740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7B952-84EC-794D-A318-183A566FBB88}" type="pres">
      <dgm:prSet presAssocID="{9A167A4A-19FD-7D45-92D3-F9ACD98D7869}" presName="parTxOnlySpace" presStyleCnt="0"/>
      <dgm:spPr>
        <a:scene3d>
          <a:camera prst="orthographicFront"/>
          <a:lightRig rig="threePt" dir="t"/>
        </a:scene3d>
        <a:sp3d/>
      </dgm:spPr>
    </dgm:pt>
    <dgm:pt modelId="{A33C2211-D7AD-1242-A990-7043F2217183}" type="pres">
      <dgm:prSet presAssocID="{7FAF2FBD-3BD3-6C48-9C19-EB0E3E988B6A}" presName="parTxOnly" presStyleLbl="node1" presStyleIdx="1" presStyleCnt="4" custScaleX="26686" custLinFactNeighborX="-390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558C2-71C0-C54F-9453-1E24E1746E99}" type="pres">
      <dgm:prSet presAssocID="{F49EE2E2-04AE-4A4D-8220-BF92EEB8475B}" presName="parTxOnlySpace" presStyleCnt="0"/>
      <dgm:spPr>
        <a:scene3d>
          <a:camera prst="orthographicFront"/>
          <a:lightRig rig="threePt" dir="t"/>
        </a:scene3d>
        <a:sp3d/>
      </dgm:spPr>
    </dgm:pt>
    <dgm:pt modelId="{AE67CEF1-C4EA-944C-BA42-B04202191EDB}" type="pres">
      <dgm:prSet presAssocID="{3B6EDF36-DC61-B84B-9580-956CE941FFB7}" presName="parTxOnly" presStyleLbl="node1" presStyleIdx="2" presStyleCnt="4" custScaleX="26686" custLinFactNeighborX="390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3209F-5B41-144F-9C26-88C26F2EC360}" type="pres">
      <dgm:prSet presAssocID="{37BA9008-2684-2248-A883-4FF7C937F331}" presName="parTxOnlySpace" presStyleCnt="0"/>
      <dgm:spPr>
        <a:scene3d>
          <a:camera prst="orthographicFront"/>
          <a:lightRig rig="threePt" dir="t"/>
        </a:scene3d>
        <a:sp3d/>
      </dgm:spPr>
    </dgm:pt>
    <dgm:pt modelId="{9B03CCAC-BD73-A643-B995-CA40CADBF452}" type="pres">
      <dgm:prSet presAssocID="{B46EDD3C-C016-5F4D-82CA-603B3C8B279E}" presName="parTxOnly" presStyleLbl="node1" presStyleIdx="3" presStyleCnt="4" custScaleX="26686" custLinFactX="1514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264400-4DD0-0A47-9DEA-D8F0D331600D}" srcId="{7B1D3A8B-D262-3F4E-B116-C00BF7C74347}" destId="{B46EDD3C-C016-5F4D-82CA-603B3C8B279E}" srcOrd="3" destOrd="0" parTransId="{16E09ADC-A699-C545-82A0-58661A6E8FD3}" sibTransId="{16A41452-8BD3-3148-A0B5-EE453B59CFF0}"/>
    <dgm:cxn modelId="{D2C36F2C-19B2-FF4B-8A3C-58C848D3516B}" type="presOf" srcId="{7FF079B8-888D-CC43-9942-237EC51E1634}" destId="{7ADD744E-F0A8-5743-939B-135AE56266C8}" srcOrd="0" destOrd="0" presId="urn:microsoft.com/office/officeart/2005/8/layout/chevron1"/>
    <dgm:cxn modelId="{54612F72-35A2-A343-9E69-0AEBEEAB8443}" type="presOf" srcId="{3B6EDF36-DC61-B84B-9580-956CE941FFB7}" destId="{AE67CEF1-C4EA-944C-BA42-B04202191EDB}" srcOrd="0" destOrd="0" presId="urn:microsoft.com/office/officeart/2005/8/layout/chevron1"/>
    <dgm:cxn modelId="{E504DAA3-C61D-E04D-BFBB-4AC61B3B2986}" type="presOf" srcId="{7FAF2FBD-3BD3-6C48-9C19-EB0E3E988B6A}" destId="{A33C2211-D7AD-1242-A990-7043F2217183}" srcOrd="0" destOrd="0" presId="urn:microsoft.com/office/officeart/2005/8/layout/chevron1"/>
    <dgm:cxn modelId="{E92ED7B8-BC45-0A48-A570-C046977C13B4}" type="presOf" srcId="{7B1D3A8B-D262-3F4E-B116-C00BF7C74347}" destId="{2886F4F3-7CA9-BF40-BF3F-44F9434D5621}" srcOrd="0" destOrd="0" presId="urn:microsoft.com/office/officeart/2005/8/layout/chevron1"/>
    <dgm:cxn modelId="{9D04F889-6262-2743-BE2A-E4459E400FC4}" srcId="{7B1D3A8B-D262-3F4E-B116-C00BF7C74347}" destId="{3B6EDF36-DC61-B84B-9580-956CE941FFB7}" srcOrd="2" destOrd="0" parTransId="{A1713708-B778-3B47-A585-2E6159D9F93C}" sibTransId="{37BA9008-2684-2248-A883-4FF7C937F331}"/>
    <dgm:cxn modelId="{3DE30D40-6CA9-954F-B4EB-ADC1B05744C8}" srcId="{7B1D3A8B-D262-3F4E-B116-C00BF7C74347}" destId="{7FF079B8-888D-CC43-9942-237EC51E1634}" srcOrd="0" destOrd="0" parTransId="{F6C81785-5A58-A641-B0ED-497294F0333B}" sibTransId="{9A167A4A-19FD-7D45-92D3-F9ACD98D7869}"/>
    <dgm:cxn modelId="{3CF039B8-4773-AB48-BA5B-1BC4AE946242}" type="presOf" srcId="{B46EDD3C-C016-5F4D-82CA-603B3C8B279E}" destId="{9B03CCAC-BD73-A643-B995-CA40CADBF452}" srcOrd="0" destOrd="0" presId="urn:microsoft.com/office/officeart/2005/8/layout/chevron1"/>
    <dgm:cxn modelId="{0F2986F2-33DF-0F42-B44E-06759F87CB49}" srcId="{7B1D3A8B-D262-3F4E-B116-C00BF7C74347}" destId="{7FAF2FBD-3BD3-6C48-9C19-EB0E3E988B6A}" srcOrd="1" destOrd="0" parTransId="{9ECF2583-E55F-CE40-8338-81194B1F6EB9}" sibTransId="{F49EE2E2-04AE-4A4D-8220-BF92EEB8475B}"/>
    <dgm:cxn modelId="{1F1C7C29-447C-A34E-94F5-9E7C2E5EEE8E}" type="presParOf" srcId="{2886F4F3-7CA9-BF40-BF3F-44F9434D5621}" destId="{7ADD744E-F0A8-5743-939B-135AE56266C8}" srcOrd="0" destOrd="0" presId="urn:microsoft.com/office/officeart/2005/8/layout/chevron1"/>
    <dgm:cxn modelId="{67AB0A17-4A05-7E40-9B73-32FECC1E0DED}" type="presParOf" srcId="{2886F4F3-7CA9-BF40-BF3F-44F9434D5621}" destId="{78A7B952-84EC-794D-A318-183A566FBB88}" srcOrd="1" destOrd="0" presId="urn:microsoft.com/office/officeart/2005/8/layout/chevron1"/>
    <dgm:cxn modelId="{FD2808F5-0E71-1E40-8022-763BBC9AC7AA}" type="presParOf" srcId="{2886F4F3-7CA9-BF40-BF3F-44F9434D5621}" destId="{A33C2211-D7AD-1242-A990-7043F2217183}" srcOrd="2" destOrd="0" presId="urn:microsoft.com/office/officeart/2005/8/layout/chevron1"/>
    <dgm:cxn modelId="{7546D29F-FDA3-8348-915B-0DF44D2CDAF6}" type="presParOf" srcId="{2886F4F3-7CA9-BF40-BF3F-44F9434D5621}" destId="{767558C2-71C0-C54F-9453-1E24E1746E99}" srcOrd="3" destOrd="0" presId="urn:microsoft.com/office/officeart/2005/8/layout/chevron1"/>
    <dgm:cxn modelId="{24949572-94E6-114D-B30D-3C2BF6EABC4C}" type="presParOf" srcId="{2886F4F3-7CA9-BF40-BF3F-44F9434D5621}" destId="{AE67CEF1-C4EA-944C-BA42-B04202191EDB}" srcOrd="4" destOrd="0" presId="urn:microsoft.com/office/officeart/2005/8/layout/chevron1"/>
    <dgm:cxn modelId="{78832C6A-F1C1-F24C-81B8-E184A1ED148B}" type="presParOf" srcId="{2886F4F3-7CA9-BF40-BF3F-44F9434D5621}" destId="{18A3209F-5B41-144F-9C26-88C26F2EC360}" srcOrd="5" destOrd="0" presId="urn:microsoft.com/office/officeart/2005/8/layout/chevron1"/>
    <dgm:cxn modelId="{E00F4F88-4C46-E448-9754-E1E0AEF456FF}" type="presParOf" srcId="{2886F4F3-7CA9-BF40-BF3F-44F9434D5621}" destId="{9B03CCAC-BD73-A643-B995-CA40CADBF452}" srcOrd="6" destOrd="0" presId="urn:microsoft.com/office/officeart/2005/8/layout/chevron1"/>
  </dgm:cxnLst>
  <dgm:bg>
    <a:effectLst/>
  </dgm:bg>
  <dgm:whole>
    <a:effectLst>
      <a:reflection blurRad="6350" stA="50000" endA="300" endPos="90000" dist="508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D744E-F0A8-5743-939B-135AE56266C8}">
      <dsp:nvSpPr>
        <dsp:cNvPr id="0" name=""/>
        <dsp:cNvSpPr/>
      </dsp:nvSpPr>
      <dsp:spPr>
        <a:xfrm>
          <a:off x="0" y="0"/>
          <a:ext cx="2124033" cy="446400"/>
        </a:xfrm>
        <a:prstGeom prst="chevron">
          <a:avLst/>
        </a:prstGeom>
        <a:solidFill>
          <a:srgbClr val="2295A9"/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>
              <a:latin typeface="Abadi MT Condensed Light"/>
              <a:cs typeface="Abadi MT Condensed Light"/>
            </a:rPr>
            <a:t>Research</a:t>
          </a:r>
          <a:endParaRPr lang="en-US" sz="1800" kern="1200" dirty="0">
            <a:latin typeface="Abadi MT Condensed Light"/>
            <a:cs typeface="Abadi MT Condensed Light"/>
          </a:endParaRPr>
        </a:p>
      </dsp:txBody>
      <dsp:txXfrm>
        <a:off x="223200" y="0"/>
        <a:ext cx="1677633" cy="446400"/>
      </dsp:txXfrm>
    </dsp:sp>
    <dsp:sp modelId="{A33C2211-D7AD-1242-A990-7043F2217183}">
      <dsp:nvSpPr>
        <dsp:cNvPr id="0" name=""/>
        <dsp:cNvSpPr/>
      </dsp:nvSpPr>
      <dsp:spPr>
        <a:xfrm>
          <a:off x="1946497" y="0"/>
          <a:ext cx="2124033" cy="446400"/>
        </a:xfrm>
        <a:prstGeom prst="chevron">
          <a:avLst/>
        </a:prstGeom>
        <a:solidFill>
          <a:srgbClr val="2B9B9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badi MT Condensed Light"/>
              <a:cs typeface="Abadi MT Condensed Light"/>
            </a:rPr>
            <a:t>Develop</a:t>
          </a:r>
          <a:endParaRPr lang="en-US" sz="1800" kern="1200" dirty="0">
            <a:latin typeface="Abadi MT Condensed Light"/>
            <a:cs typeface="Abadi MT Condensed Light"/>
          </a:endParaRPr>
        </a:p>
      </dsp:txBody>
      <dsp:txXfrm>
        <a:off x="2169697" y="0"/>
        <a:ext cx="1677633" cy="446400"/>
      </dsp:txXfrm>
    </dsp:sp>
    <dsp:sp modelId="{AE67CEF1-C4EA-944C-BA42-B04202191EDB}">
      <dsp:nvSpPr>
        <dsp:cNvPr id="0" name=""/>
        <dsp:cNvSpPr/>
      </dsp:nvSpPr>
      <dsp:spPr>
        <a:xfrm>
          <a:off x="3896619" y="0"/>
          <a:ext cx="2124033" cy="446400"/>
        </a:xfrm>
        <a:prstGeom prst="chevron">
          <a:avLst/>
        </a:prstGeom>
        <a:solidFill>
          <a:srgbClr val="3BA28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badi MT Condensed Light"/>
              <a:cs typeface="Abadi MT Condensed Light"/>
            </a:rPr>
            <a:t>Focus</a:t>
          </a:r>
          <a:endParaRPr lang="en-US" sz="1800" kern="1200" dirty="0">
            <a:latin typeface="Abadi MT Condensed Light"/>
            <a:cs typeface="Abadi MT Condensed Light"/>
          </a:endParaRPr>
        </a:p>
      </dsp:txBody>
      <dsp:txXfrm>
        <a:off x="4119819" y="0"/>
        <a:ext cx="1677633" cy="446400"/>
      </dsp:txXfrm>
    </dsp:sp>
    <dsp:sp modelId="{9B03CCAC-BD73-A643-B995-CA40CADBF452}">
      <dsp:nvSpPr>
        <dsp:cNvPr id="0" name=""/>
        <dsp:cNvSpPr/>
      </dsp:nvSpPr>
      <dsp:spPr>
        <a:xfrm>
          <a:off x="5830137" y="0"/>
          <a:ext cx="2124033" cy="446400"/>
        </a:xfrm>
        <a:prstGeom prst="chevron">
          <a:avLst/>
        </a:prstGeom>
        <a:solidFill>
          <a:srgbClr val="4AA87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badi MT Condensed Light"/>
              <a:cs typeface="Abadi MT Condensed Light"/>
            </a:rPr>
            <a:t>Finalize</a:t>
          </a:r>
          <a:endParaRPr lang="en-US" sz="1800" kern="1200" dirty="0">
            <a:latin typeface="Abadi MT Condensed Light"/>
            <a:cs typeface="Abadi MT Condensed Light"/>
          </a:endParaRPr>
        </a:p>
      </dsp:txBody>
      <dsp:txXfrm>
        <a:off x="6053337" y="0"/>
        <a:ext cx="1677633" cy="44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D744E-F0A8-5743-939B-135AE56266C8}">
      <dsp:nvSpPr>
        <dsp:cNvPr id="0" name=""/>
        <dsp:cNvSpPr/>
      </dsp:nvSpPr>
      <dsp:spPr>
        <a:xfrm>
          <a:off x="0" y="0"/>
          <a:ext cx="2124033" cy="446400"/>
        </a:xfrm>
        <a:prstGeom prst="chevron">
          <a:avLst/>
        </a:prstGeom>
        <a:solidFill>
          <a:srgbClr val="2295A9"/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threeP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>
              <a:latin typeface="Abadi MT Condensed Light"/>
              <a:cs typeface="Abadi MT Condensed Light"/>
            </a:rPr>
            <a:t>Target Group</a:t>
          </a:r>
          <a:endParaRPr lang="en-US" sz="1800" kern="1200" dirty="0">
            <a:latin typeface="Abadi MT Condensed Light"/>
            <a:cs typeface="Abadi MT Condensed Light"/>
          </a:endParaRPr>
        </a:p>
      </dsp:txBody>
      <dsp:txXfrm>
        <a:off x="223200" y="0"/>
        <a:ext cx="1677633" cy="446400"/>
      </dsp:txXfrm>
    </dsp:sp>
    <dsp:sp modelId="{A33C2211-D7AD-1242-A990-7043F2217183}">
      <dsp:nvSpPr>
        <dsp:cNvPr id="0" name=""/>
        <dsp:cNvSpPr/>
      </dsp:nvSpPr>
      <dsp:spPr>
        <a:xfrm>
          <a:off x="1946497" y="0"/>
          <a:ext cx="2124033" cy="446400"/>
        </a:xfrm>
        <a:prstGeom prst="chevron">
          <a:avLst/>
        </a:prstGeom>
        <a:solidFill>
          <a:srgbClr val="2B9B9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badi MT Condensed Light"/>
              <a:cs typeface="Abadi MT Condensed Light"/>
            </a:rPr>
            <a:t>Partners</a:t>
          </a:r>
          <a:endParaRPr lang="en-US" sz="1800" kern="1200" dirty="0">
            <a:latin typeface="Abadi MT Condensed Light"/>
            <a:cs typeface="Abadi MT Condensed Light"/>
          </a:endParaRPr>
        </a:p>
      </dsp:txBody>
      <dsp:txXfrm>
        <a:off x="2169697" y="0"/>
        <a:ext cx="1677633" cy="446400"/>
      </dsp:txXfrm>
    </dsp:sp>
    <dsp:sp modelId="{AE67CEF1-C4EA-944C-BA42-B04202191EDB}">
      <dsp:nvSpPr>
        <dsp:cNvPr id="0" name=""/>
        <dsp:cNvSpPr/>
      </dsp:nvSpPr>
      <dsp:spPr>
        <a:xfrm>
          <a:off x="3896619" y="0"/>
          <a:ext cx="2124033" cy="446400"/>
        </a:xfrm>
        <a:prstGeom prst="chevron">
          <a:avLst/>
        </a:prstGeom>
        <a:solidFill>
          <a:srgbClr val="3BA28A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badi MT Condensed Light"/>
              <a:cs typeface="Abadi MT Condensed Light"/>
            </a:rPr>
            <a:t>Data</a:t>
          </a:r>
          <a:endParaRPr lang="en-US" sz="1800" kern="1200" dirty="0">
            <a:latin typeface="Abadi MT Condensed Light"/>
            <a:cs typeface="Abadi MT Condensed Light"/>
          </a:endParaRPr>
        </a:p>
      </dsp:txBody>
      <dsp:txXfrm>
        <a:off x="4119819" y="0"/>
        <a:ext cx="1677633" cy="446400"/>
      </dsp:txXfrm>
    </dsp:sp>
    <dsp:sp modelId="{9B03CCAC-BD73-A643-B995-CA40CADBF452}">
      <dsp:nvSpPr>
        <dsp:cNvPr id="0" name=""/>
        <dsp:cNvSpPr/>
      </dsp:nvSpPr>
      <dsp:spPr>
        <a:xfrm>
          <a:off x="5830137" y="0"/>
          <a:ext cx="2124033" cy="446400"/>
        </a:xfrm>
        <a:prstGeom prst="chevron">
          <a:avLst/>
        </a:prstGeom>
        <a:solidFill>
          <a:srgbClr val="4AA87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Abadi MT Condensed Light"/>
              <a:cs typeface="Abadi MT Condensed Light"/>
            </a:rPr>
            <a:t>Hypotheses</a:t>
          </a:r>
          <a:endParaRPr lang="en-US" sz="1800" kern="1200" dirty="0">
            <a:latin typeface="Abadi MT Condensed Light"/>
            <a:cs typeface="Abadi MT Condensed Light"/>
          </a:endParaRPr>
        </a:p>
      </dsp:txBody>
      <dsp:txXfrm>
        <a:off x="6053337" y="0"/>
        <a:ext cx="1677633" cy="44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A427A-4322-3840-9052-03A709AEA4E4}" type="datetimeFigureOut">
              <a:rPr lang="en-US" smtClean="0"/>
              <a:t>02.05.12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3A90B-A67C-734F-96E1-9A958FE4F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22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11A2B-58B0-D040-BDBD-4C9F635EAA1C}" type="datetimeFigureOut">
              <a:rPr lang="en-US" smtClean="0"/>
              <a:t>02.05.12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437DF-D6FA-7144-88AB-C63D89250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437DF-D6FA-7144-88AB-C63D89250E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3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437DF-D6FA-7144-88AB-C63D89250E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3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437DF-D6FA-7144-88AB-C63D89250E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3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3FB0-F480-EB49-BBED-D4B398F9E427}" type="datetime1">
              <a:rPr lang="de-CH" smtClean="0"/>
              <a:t>02.05.12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231B-83B3-BB4E-AF5F-B3D7F509D22F}" type="datetime1">
              <a:rPr lang="de-CH" smtClean="0"/>
              <a:t>02.05.12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1C07-9113-EE49-AF5B-48CBD62AD15A}" type="datetime1">
              <a:rPr lang="de-CH" smtClean="0"/>
              <a:t>02.05.12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E6C6-2BE6-7B43-B196-F54221B256DB}" type="datetime1">
              <a:rPr lang="de-CH" smtClean="0"/>
              <a:t>02.05.12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9791-6421-8542-8B8D-A7165E6FA96D}" type="datetime1">
              <a:rPr lang="de-CH" smtClean="0"/>
              <a:t>02.05.12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DEFF-8969-6C46-B225-03A0580CE4F6}" type="datetime1">
              <a:rPr lang="de-CH" smtClean="0"/>
              <a:t>02.05.12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9563-1A73-474D-B34E-2150D35118B7}" type="datetime1">
              <a:rPr lang="de-CH" smtClean="0"/>
              <a:t>02.05.12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78AE-AD6B-3E40-BD9F-18302BBF1DDB}" type="datetime1">
              <a:rPr lang="de-CH" smtClean="0"/>
              <a:t>02.05.12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9CE-50B7-784B-B18B-6022468D3011}" type="datetime1">
              <a:rPr lang="de-CH" smtClean="0"/>
              <a:t>02.05.12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CA5D-41B0-9246-9252-96138C8A3067}" type="datetime1">
              <a:rPr lang="de-CH" smtClean="0"/>
              <a:t>02.05.12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3F7E-5732-4549-8FA9-8522575C8EEE}" type="datetime1">
              <a:rPr lang="de-CH" smtClean="0"/>
              <a:t>02.05.12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21B88F2B-BCB0-4B49-A7C8-9DD624C15590}" type="datetime1">
              <a:rPr lang="de-CH" smtClean="0"/>
              <a:t>02.05.12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badi MT Condensed Light"/>
          <a:ea typeface="+mj-ea"/>
          <a:cs typeface="Abadi MT Condensed Light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Abadi MT Condensed Light"/>
          <a:ea typeface="+mn-ea"/>
          <a:cs typeface="Abadi MT Condensed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badi MT Condensed Light"/>
          <a:ea typeface="+mn-ea"/>
          <a:cs typeface="Abadi MT Condensed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badi MT Condensed Light"/>
          <a:ea typeface="+mn-ea"/>
          <a:cs typeface="Abadi MT Condensed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badi MT Condensed Light"/>
          <a:ea typeface="+mn-ea"/>
          <a:cs typeface="Abadi MT Condensed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badi MT Condensed Light"/>
          <a:ea typeface="+mn-ea"/>
          <a:cs typeface="Abadi MT Condensed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 smtClean="0">
                <a:latin typeface="Abadi MT Condensed Light"/>
                <a:cs typeface="Abadi MT Condensed Light"/>
              </a:rPr>
              <a:t>Topic Introduction</a:t>
            </a:r>
            <a:endParaRPr lang="en-US" sz="4400" dirty="0">
              <a:latin typeface="Abadi MT Condensed Light"/>
              <a:cs typeface="Abadi MT Condensed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95485"/>
            <a:ext cx="7086600" cy="203835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Silvan Troxler | Master Interaction Design |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ZHdK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642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Inactivity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 smtClean="0">
                <a:latin typeface="Abadi MT Condensed Light"/>
                <a:cs typeface="Abadi MT Condensed Light"/>
              </a:rPr>
              <a:t>1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Initial Position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5969544"/>
            <a:ext cx="66166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Source: 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Bundesamt</a:t>
            </a: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für</a:t>
            </a: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Statistik</a:t>
            </a: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Schweiz</a:t>
            </a: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: </a:t>
            </a:r>
            <a:r>
              <a:rPr lang="de-DE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Sport Schweiz 2008, </a:t>
            </a:r>
            <a:r>
              <a:rPr lang="de-CH" sz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Das Sportverhalten der Schweizer Bevölkerung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936419"/>
              </p:ext>
            </p:extLst>
          </p:nvPr>
        </p:nvGraphicFramePr>
        <p:xfrm>
          <a:off x="457200" y="1417638"/>
          <a:ext cx="7308850" cy="4385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53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2     Goals &amp;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961" y="3075240"/>
            <a:ext cx="704088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7F7F7F"/>
                </a:solidFill>
              </a:rPr>
              <a:t>          Approaches and first Steps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7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</a:pPr>
            <a:r>
              <a:rPr lang="en-US" sz="4000" dirty="0">
                <a:solidFill>
                  <a:srgbClr val="4AA879"/>
                </a:solidFill>
              </a:rPr>
              <a:t>Increase the number of active people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961" y="3075240"/>
            <a:ext cx="7040880" cy="1752600"/>
          </a:xfrm>
        </p:spPr>
        <p:txBody>
          <a:bodyPr/>
          <a:lstStyle/>
          <a:p>
            <a:pPr algn="l"/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8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08" y="413737"/>
            <a:ext cx="8229600" cy="1143000"/>
          </a:xfrm>
          <a:prstGeom prst="wedgeRectCallout">
            <a:avLst/>
          </a:prstGeom>
        </p:spPr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07" y="2396932"/>
            <a:ext cx="7835474" cy="2592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264722" y="2280861"/>
            <a:ext cx="3143058" cy="2782625"/>
            <a:chOff x="6351801" y="2687718"/>
            <a:chExt cx="3143057" cy="2782625"/>
          </a:xfrm>
        </p:grpSpPr>
        <p:sp>
          <p:nvSpPr>
            <p:cNvPr id="16" name="Freeform 15"/>
            <p:cNvSpPr/>
            <p:nvPr/>
          </p:nvSpPr>
          <p:spPr>
            <a:xfrm>
              <a:off x="6706443" y="2687718"/>
              <a:ext cx="179315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badi MT Condensed Light"/>
                  <a:cs typeface="Abadi MT Condensed Light"/>
                </a:rPr>
                <a:t>Social</a:t>
              </a:r>
              <a:r>
                <a:rPr lang="en-US" sz="2000" kern="1200" dirty="0" smtClean="0">
                  <a:latin typeface="Abadi MT Condensed Light"/>
                  <a:cs typeface="Abadi MT Condensed Light"/>
                </a:rPr>
                <a:t> </a:t>
              </a:r>
              <a:r>
                <a:rPr lang="en-US" sz="1600" kern="1200" dirty="0" smtClean="0">
                  <a:latin typeface="Abadi MT Condensed Light"/>
                  <a:cs typeface="Abadi MT Condensed Light"/>
                </a:rPr>
                <a:t>aspect</a:t>
              </a:r>
              <a:endParaRPr lang="en-US" sz="2000" kern="1200" dirty="0">
                <a:latin typeface="Abadi MT Condensed Light"/>
                <a:cs typeface="Abadi MT Condensed Light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825456" y="3245364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badi MT Condensed Light"/>
                  <a:cs typeface="Abadi MT Condensed Light"/>
                </a:rPr>
                <a:t>Fu</a:t>
              </a:r>
              <a:r>
                <a:rPr lang="en-US" sz="1600" dirty="0">
                  <a:latin typeface="Abadi MT Condensed Light"/>
                  <a:cs typeface="Abadi MT Condensed Light"/>
                </a:rPr>
                <a:t>n</a:t>
              </a: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latin typeface="Abadi MT Condensed Light"/>
                <a:cs typeface="Abadi MT Condensed Light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745708" y="3712043"/>
              <a:ext cx="179315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badi MT Condensed Light"/>
                  <a:cs typeface="Abadi MT Condensed Light"/>
                </a:rPr>
                <a:t>Acknowledge</a:t>
              </a:r>
              <a:endParaRPr lang="en-US" sz="2000" kern="1200" dirty="0" smtClean="0">
                <a:latin typeface="Abadi MT Condensed Light"/>
                <a:cs typeface="Abadi MT Condensed Light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603623" y="4883190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badi MT Condensed Light"/>
                  <a:cs typeface="Abadi MT Condensed Light"/>
                </a:rPr>
                <a:t>Progress</a:t>
              </a:r>
              <a:endParaRPr lang="en-US" sz="1600" dirty="0">
                <a:latin typeface="Abadi MT Condensed Light"/>
                <a:cs typeface="Abadi MT Condensed Light"/>
              </a:endParaRP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latin typeface="Abadi MT Condensed Light"/>
                <a:cs typeface="Abadi MT Condensed Light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8014392" y="4048228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badi MT Condensed Light"/>
                  <a:cs typeface="Abadi MT Condensed Light"/>
                </a:rPr>
                <a:t>Goals</a:t>
              </a:r>
              <a:endParaRPr lang="en-US" sz="1600" dirty="0">
                <a:latin typeface="Abadi MT Condensed Light"/>
                <a:cs typeface="Abadi MT Condensed Light"/>
              </a:endParaRP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latin typeface="Abadi MT Condensed Light"/>
                <a:cs typeface="Abadi MT Condensed Light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351801" y="5125399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badi MT Condensed Light"/>
                  <a:cs typeface="Abadi MT Condensed Light"/>
                </a:rPr>
                <a:t>Competition</a:t>
              </a:r>
              <a:endParaRPr lang="en-US" sz="1600" dirty="0">
                <a:latin typeface="Abadi MT Condensed Light"/>
                <a:cs typeface="Abadi MT Condensed Light"/>
              </a:endParaRP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latin typeface="Abadi MT Condensed Light"/>
                <a:cs typeface="Abadi MT Condensed Ligh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46667" y="2018761"/>
            <a:ext cx="5173133" cy="106678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116666" y="4321112"/>
            <a:ext cx="4218611" cy="106678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56778" y="2116666"/>
            <a:ext cx="2610556" cy="327122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08287" y="4188177"/>
            <a:ext cx="2610556" cy="327122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86454" y="-55357"/>
            <a:ext cx="2610556" cy="327122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>
                <a:latin typeface="Abadi MT Condensed Light"/>
                <a:cs typeface="Abadi MT Condensed Light"/>
              </a:rPr>
              <a:t>2</a:t>
            </a:r>
            <a:r>
              <a:rPr lang="en-US" dirty="0" smtClean="0">
                <a:latin typeface="Abadi MT Condensed Light"/>
                <a:cs typeface="Abadi MT Condensed Light"/>
              </a:rPr>
              <a:t>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Goal &amp; Approach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866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08" y="413737"/>
            <a:ext cx="8229600" cy="1143000"/>
          </a:xfrm>
          <a:prstGeom prst="wedgeRectCallout">
            <a:avLst/>
          </a:prstGeom>
        </p:spPr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07" y="2396932"/>
            <a:ext cx="7835474" cy="2592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264722" y="2280861"/>
            <a:ext cx="3143058" cy="2782625"/>
            <a:chOff x="6351801" y="2687718"/>
            <a:chExt cx="3143057" cy="2782625"/>
          </a:xfrm>
        </p:grpSpPr>
        <p:sp>
          <p:nvSpPr>
            <p:cNvPr id="16" name="Freeform 15"/>
            <p:cNvSpPr/>
            <p:nvPr/>
          </p:nvSpPr>
          <p:spPr>
            <a:xfrm>
              <a:off x="6706443" y="2687718"/>
              <a:ext cx="179315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badi MT Condensed Light"/>
                  <a:cs typeface="Abadi MT Condensed Light"/>
                </a:rPr>
                <a:t>Social</a:t>
              </a:r>
              <a:r>
                <a:rPr lang="en-US" sz="2000" kern="1200" dirty="0" smtClean="0">
                  <a:latin typeface="Abadi MT Condensed Light"/>
                  <a:cs typeface="Abadi MT Condensed Light"/>
                </a:rPr>
                <a:t> </a:t>
              </a:r>
              <a:r>
                <a:rPr lang="en-US" sz="1600" kern="1200" dirty="0" smtClean="0">
                  <a:latin typeface="Abadi MT Condensed Light"/>
                  <a:cs typeface="Abadi MT Condensed Light"/>
                </a:rPr>
                <a:t>aspect</a:t>
              </a:r>
              <a:endParaRPr lang="en-US" sz="2000" kern="1200" dirty="0">
                <a:latin typeface="Abadi MT Condensed Light"/>
                <a:cs typeface="Abadi MT Condensed Light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825456" y="3245364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badi MT Condensed Light"/>
                  <a:cs typeface="Abadi MT Condensed Light"/>
                </a:rPr>
                <a:t>Fu</a:t>
              </a:r>
              <a:r>
                <a:rPr lang="en-US" sz="1600" dirty="0">
                  <a:latin typeface="Abadi MT Condensed Light"/>
                  <a:cs typeface="Abadi MT Condensed Light"/>
                </a:rPr>
                <a:t>n</a:t>
              </a: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latin typeface="Abadi MT Condensed Light"/>
                <a:cs typeface="Abadi MT Condensed Light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745708" y="3712043"/>
              <a:ext cx="179315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badi MT Condensed Light"/>
                  <a:cs typeface="Abadi MT Condensed Light"/>
                </a:rPr>
                <a:t>Acknowledge</a:t>
              </a:r>
              <a:endParaRPr lang="en-US" sz="2000" kern="1200" dirty="0" smtClean="0">
                <a:latin typeface="Abadi MT Condensed Light"/>
                <a:cs typeface="Abadi MT Condensed Light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603623" y="4883190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badi MT Condensed Light"/>
                  <a:cs typeface="Abadi MT Condensed Light"/>
                </a:rPr>
                <a:t>Progress</a:t>
              </a:r>
              <a:endParaRPr lang="en-US" sz="1600" dirty="0">
                <a:latin typeface="Abadi MT Condensed Light"/>
                <a:cs typeface="Abadi MT Condensed Light"/>
              </a:endParaRP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latin typeface="Abadi MT Condensed Light"/>
                <a:cs typeface="Abadi MT Condensed Light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8014392" y="4048228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badi MT Condensed Light"/>
                  <a:cs typeface="Abadi MT Condensed Light"/>
                </a:rPr>
                <a:t>Goals</a:t>
              </a:r>
              <a:endParaRPr lang="en-US" sz="1600" dirty="0">
                <a:latin typeface="Abadi MT Condensed Light"/>
                <a:cs typeface="Abadi MT Condensed Light"/>
              </a:endParaRP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latin typeface="Abadi MT Condensed Light"/>
                <a:cs typeface="Abadi MT Condensed Light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351801" y="5125399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badi MT Condensed Light"/>
                  <a:cs typeface="Abadi MT Condensed Light"/>
                </a:rPr>
                <a:t>Competition</a:t>
              </a:r>
              <a:endParaRPr lang="en-US" sz="1600" dirty="0">
                <a:latin typeface="Abadi MT Condensed Light"/>
                <a:cs typeface="Abadi MT Condensed Light"/>
              </a:endParaRP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latin typeface="Abadi MT Condensed Light"/>
                <a:cs typeface="Abadi MT Condensed Light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116666" y="4321112"/>
            <a:ext cx="4218611" cy="106678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56778" y="2116666"/>
            <a:ext cx="2610556" cy="327122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08287" y="4188177"/>
            <a:ext cx="2610556" cy="327122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86454" y="-55357"/>
            <a:ext cx="2610556" cy="327122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>
                <a:latin typeface="Abadi MT Condensed Light"/>
                <a:cs typeface="Abadi MT Condensed Light"/>
              </a:rPr>
              <a:t>2</a:t>
            </a:r>
            <a:r>
              <a:rPr lang="en-US" dirty="0" smtClean="0">
                <a:latin typeface="Abadi MT Condensed Light"/>
                <a:cs typeface="Abadi MT Condensed Light"/>
              </a:rPr>
              <a:t>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Goal &amp; Approach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40948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08" y="413737"/>
            <a:ext cx="8229600" cy="1143000"/>
          </a:xfrm>
          <a:prstGeom prst="wedgeRectCallout">
            <a:avLst/>
          </a:prstGeom>
        </p:spPr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07" y="2396932"/>
            <a:ext cx="7835474" cy="2592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264722" y="2280861"/>
            <a:ext cx="3143058" cy="2782625"/>
            <a:chOff x="6351801" y="2687718"/>
            <a:chExt cx="3143057" cy="2782625"/>
          </a:xfrm>
        </p:grpSpPr>
        <p:sp>
          <p:nvSpPr>
            <p:cNvPr id="16" name="Freeform 15"/>
            <p:cNvSpPr/>
            <p:nvPr/>
          </p:nvSpPr>
          <p:spPr>
            <a:xfrm>
              <a:off x="6706443" y="2687718"/>
              <a:ext cx="179315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badi MT Condensed Light"/>
                  <a:cs typeface="Abadi MT Condensed Light"/>
                </a:rPr>
                <a:t>Social</a:t>
              </a:r>
              <a:r>
                <a:rPr lang="en-US" sz="2000" kern="1200" dirty="0" smtClean="0">
                  <a:latin typeface="Abadi MT Condensed Light"/>
                  <a:cs typeface="Abadi MT Condensed Light"/>
                </a:rPr>
                <a:t> </a:t>
              </a:r>
              <a:r>
                <a:rPr lang="en-US" sz="1600" kern="1200" dirty="0" smtClean="0">
                  <a:latin typeface="Abadi MT Condensed Light"/>
                  <a:cs typeface="Abadi MT Condensed Light"/>
                </a:rPr>
                <a:t>aspect</a:t>
              </a:r>
              <a:endParaRPr lang="en-US" sz="2000" kern="1200" dirty="0">
                <a:latin typeface="Abadi MT Condensed Light"/>
                <a:cs typeface="Abadi MT Condensed Light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825456" y="3245364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badi MT Condensed Light"/>
                  <a:cs typeface="Abadi MT Condensed Light"/>
                </a:rPr>
                <a:t>Fu</a:t>
              </a:r>
              <a:r>
                <a:rPr lang="en-US" sz="1600" dirty="0">
                  <a:latin typeface="Abadi MT Condensed Light"/>
                  <a:cs typeface="Abadi MT Condensed Light"/>
                </a:rPr>
                <a:t>n</a:t>
              </a: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latin typeface="Abadi MT Condensed Light"/>
                <a:cs typeface="Abadi MT Condensed Light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745708" y="3712043"/>
              <a:ext cx="179315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badi MT Condensed Light"/>
                  <a:cs typeface="Abadi MT Condensed Light"/>
                </a:rPr>
                <a:t>Acknowledge</a:t>
              </a:r>
              <a:endParaRPr lang="en-US" sz="2000" kern="1200" dirty="0" smtClean="0">
                <a:latin typeface="Abadi MT Condensed Light"/>
                <a:cs typeface="Abadi MT Condensed Light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603623" y="4883190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badi MT Condensed Light"/>
                  <a:cs typeface="Abadi MT Condensed Light"/>
                </a:rPr>
                <a:t>Progress</a:t>
              </a:r>
              <a:endParaRPr lang="en-US" sz="1600" dirty="0">
                <a:latin typeface="Abadi MT Condensed Light"/>
                <a:cs typeface="Abadi MT Condensed Light"/>
              </a:endParaRP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latin typeface="Abadi MT Condensed Light"/>
                <a:cs typeface="Abadi MT Condensed Light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8014392" y="4048228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badi MT Condensed Light"/>
                  <a:cs typeface="Abadi MT Condensed Light"/>
                </a:rPr>
                <a:t>Goals</a:t>
              </a:r>
              <a:endParaRPr lang="en-US" sz="1600" dirty="0">
                <a:latin typeface="Abadi MT Condensed Light"/>
                <a:cs typeface="Abadi MT Condensed Light"/>
              </a:endParaRP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latin typeface="Abadi MT Condensed Light"/>
                <a:cs typeface="Abadi MT Condensed Light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351801" y="5125399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latin typeface="Abadi MT Condensed Light"/>
                  <a:cs typeface="Abadi MT Condensed Light"/>
                </a:rPr>
                <a:t>Competition</a:t>
              </a:r>
              <a:endParaRPr lang="en-US" sz="1600" dirty="0">
                <a:latin typeface="Abadi MT Condensed Light"/>
                <a:cs typeface="Abadi MT Condensed Light"/>
              </a:endParaRP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latin typeface="Abadi MT Condensed Light"/>
                <a:cs typeface="Abadi MT Condensed Light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116666" y="4321112"/>
            <a:ext cx="4218611" cy="106678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56778" y="2116666"/>
            <a:ext cx="2610556" cy="327122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08287" y="4188177"/>
            <a:ext cx="2610556" cy="327122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86454" y="-55357"/>
            <a:ext cx="2610556" cy="327122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>
                <a:latin typeface="Abadi MT Condensed Light"/>
                <a:cs typeface="Abadi MT Condensed Light"/>
              </a:rPr>
              <a:t>2</a:t>
            </a:r>
            <a:r>
              <a:rPr lang="en-US" dirty="0" smtClean="0">
                <a:latin typeface="Abadi MT Condensed Light"/>
                <a:cs typeface="Abadi MT Condensed Light"/>
              </a:rPr>
              <a:t>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Goal &amp; Approach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52869" y="1947333"/>
            <a:ext cx="2669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badi MT Condensed Light"/>
                <a:cs typeface="Abadi MT Condensed Light"/>
              </a:rPr>
              <a:t>Motivation / frame conditions</a:t>
            </a:r>
            <a:endParaRPr lang="en-US" sz="2000" dirty="0"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232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08" y="413737"/>
            <a:ext cx="8229600" cy="1143000"/>
          </a:xfrm>
          <a:prstGeom prst="wedgeRectCallout">
            <a:avLst/>
          </a:prstGeom>
        </p:spPr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07" y="2396932"/>
            <a:ext cx="7835474" cy="25920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116666" y="4321112"/>
            <a:ext cx="4218611" cy="106678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>
                <a:latin typeface="Abadi MT Condensed Light"/>
                <a:cs typeface="Abadi MT Condensed Light"/>
              </a:rPr>
              <a:t>2</a:t>
            </a:r>
            <a:r>
              <a:rPr lang="en-US" dirty="0" smtClean="0">
                <a:latin typeface="Abadi MT Condensed Light"/>
                <a:cs typeface="Abadi MT Condensed Light"/>
              </a:rPr>
              <a:t>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Goal &amp; Approach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2869" y="1947333"/>
            <a:ext cx="2669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F7F7F"/>
                </a:solidFill>
                <a:latin typeface="Abadi MT Condensed Light"/>
                <a:cs typeface="Abadi MT Condensed Light"/>
              </a:rPr>
              <a:t>Motivation / frame conditions</a:t>
            </a:r>
            <a:endParaRPr lang="en-US" sz="2000" dirty="0">
              <a:solidFill>
                <a:srgbClr val="7F7F7F"/>
              </a:solidFill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948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08" y="413737"/>
            <a:ext cx="8229600" cy="1143000"/>
          </a:xfrm>
          <a:prstGeom prst="wedgeRectCallout">
            <a:avLst/>
          </a:prstGeom>
        </p:spPr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07" y="2396932"/>
            <a:ext cx="7835474" cy="2592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335277" y="2280861"/>
            <a:ext cx="3143058" cy="2782625"/>
            <a:chOff x="6351801" y="2687718"/>
            <a:chExt cx="3143057" cy="2782625"/>
          </a:xfrm>
        </p:grpSpPr>
        <p:sp>
          <p:nvSpPr>
            <p:cNvPr id="16" name="Freeform 15"/>
            <p:cNvSpPr/>
            <p:nvPr/>
          </p:nvSpPr>
          <p:spPr>
            <a:xfrm>
              <a:off x="6706443" y="2687718"/>
              <a:ext cx="179315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Social</a:t>
              </a:r>
              <a:r>
                <a:rPr lang="en-US" sz="2000" kern="12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 </a:t>
              </a:r>
              <a:r>
                <a:rPr lang="en-US" sz="1600" kern="12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aspect</a:t>
              </a:r>
              <a:endParaRPr lang="en-US" sz="2000" kern="12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825456" y="3245364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Fu</a:t>
              </a:r>
              <a:r>
                <a:rPr lang="en-US" sz="1600" dirty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n</a:t>
              </a: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745708" y="3712043"/>
              <a:ext cx="179315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Acknowledge</a:t>
              </a:r>
              <a:endParaRPr lang="en-US" sz="2000" kern="1200" dirty="0" smtClean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603623" y="4883190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Progress</a:t>
              </a:r>
              <a:endParaRPr lang="en-US" sz="16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8014392" y="4048228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Goals</a:t>
              </a:r>
              <a:endParaRPr lang="en-US" sz="16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351801" y="5125399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rgbClr val="FFFFFF"/>
                  </a:solidFill>
                  <a:latin typeface="Abadi MT Condensed Light"/>
                  <a:cs typeface="Abadi MT Condensed Light"/>
                </a:rPr>
                <a:t>Competition</a:t>
              </a:r>
              <a:endParaRPr lang="en-US" sz="16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solidFill>
                  <a:srgbClr val="FFFFFF"/>
                </a:solidFill>
                <a:latin typeface="Abadi MT Condensed Light"/>
                <a:cs typeface="Abadi MT Condensed Light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116666" y="4321112"/>
            <a:ext cx="4218611" cy="106678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>
                <a:latin typeface="Abadi MT Condensed Light"/>
                <a:cs typeface="Abadi MT Condensed Light"/>
              </a:rPr>
              <a:t>2</a:t>
            </a:r>
            <a:r>
              <a:rPr lang="en-US" dirty="0" smtClean="0">
                <a:latin typeface="Abadi MT Condensed Light"/>
                <a:cs typeface="Abadi MT Condensed Light"/>
              </a:rPr>
              <a:t>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Goal &amp; Approach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52869" y="1947333"/>
            <a:ext cx="2669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F7F7F"/>
                </a:solidFill>
                <a:latin typeface="Abadi MT Condensed Light"/>
                <a:cs typeface="Abadi MT Condensed Light"/>
              </a:rPr>
              <a:t>Motivation / frame conditions</a:t>
            </a:r>
            <a:endParaRPr lang="en-US" sz="2000" dirty="0">
              <a:solidFill>
                <a:srgbClr val="7F7F7F"/>
              </a:solidFill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063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08" y="413737"/>
            <a:ext cx="8229600" cy="1143000"/>
          </a:xfrm>
          <a:prstGeom prst="wedgeRectCallout">
            <a:avLst/>
          </a:prstGeom>
        </p:spPr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07" y="2396932"/>
            <a:ext cx="7835474" cy="2592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335277" y="2280861"/>
            <a:ext cx="3143058" cy="2782625"/>
            <a:chOff x="6351801" y="2687718"/>
            <a:chExt cx="3143057" cy="2782625"/>
          </a:xfrm>
        </p:grpSpPr>
        <p:sp>
          <p:nvSpPr>
            <p:cNvPr id="16" name="Freeform 15"/>
            <p:cNvSpPr/>
            <p:nvPr/>
          </p:nvSpPr>
          <p:spPr>
            <a:xfrm>
              <a:off x="6706443" y="2687718"/>
              <a:ext cx="179315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Social</a:t>
              </a:r>
              <a:r>
                <a:rPr lang="en-US" sz="200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 </a:t>
              </a:r>
              <a:r>
                <a:rPr lang="en-US" sz="160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aspect</a:t>
              </a:r>
              <a:endParaRPr lang="en-US" sz="2000" kern="12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825456" y="3245364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Fu</a:t>
              </a:r>
              <a:r>
                <a:rPr lang="en-US" sz="1600" dirty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n</a:t>
              </a: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745708" y="3712043"/>
              <a:ext cx="179315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Acknowledge</a:t>
              </a:r>
              <a:endParaRPr lang="en-US" sz="2000" kern="1200" dirty="0" smtClean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603623" y="4883190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Progress</a:t>
              </a:r>
              <a:endParaRPr lang="en-US" sz="16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8014392" y="4048228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Goals</a:t>
              </a:r>
              <a:endParaRPr lang="en-US" sz="16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351801" y="5125399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Competition</a:t>
              </a:r>
              <a:endParaRPr lang="en-US" sz="16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313290" y="4985738"/>
            <a:ext cx="12135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FFFF"/>
                </a:solidFill>
                <a:latin typeface="Abadi MT Condensed Light"/>
                <a:cs typeface="Abadi MT Condensed Light"/>
              </a:rPr>
              <a:t>Influence?</a:t>
            </a:r>
            <a:endParaRPr lang="en-US" sz="2200" dirty="0">
              <a:solidFill>
                <a:srgbClr val="FFFFFF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>
                <a:latin typeface="Abadi MT Condensed Light"/>
                <a:cs typeface="Abadi MT Condensed Light"/>
              </a:rPr>
              <a:t>2</a:t>
            </a:r>
            <a:r>
              <a:rPr lang="en-US" dirty="0" smtClean="0">
                <a:latin typeface="Abadi MT Condensed Light"/>
                <a:cs typeface="Abadi MT Condensed Light"/>
              </a:rPr>
              <a:t>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Goal &amp; Approach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2869" y="1947333"/>
            <a:ext cx="2669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F7F7F"/>
                </a:solidFill>
                <a:latin typeface="Abadi MT Condensed Light"/>
                <a:cs typeface="Abadi MT Condensed Light"/>
              </a:rPr>
              <a:t>Motivation / frame conditions</a:t>
            </a:r>
            <a:endParaRPr lang="en-US" sz="2000" dirty="0">
              <a:solidFill>
                <a:srgbClr val="7F7F7F"/>
              </a:solidFill>
              <a:latin typeface="Abadi MT Condensed Light"/>
              <a:cs typeface="Abadi MT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318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08" y="413737"/>
            <a:ext cx="8229600" cy="1143000"/>
          </a:xfrm>
          <a:prstGeom prst="wedgeRectCallout">
            <a:avLst/>
          </a:prstGeom>
        </p:spPr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07" y="2396932"/>
            <a:ext cx="7835474" cy="2592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335277" y="2280861"/>
            <a:ext cx="3143058" cy="2782625"/>
            <a:chOff x="6351801" y="2687718"/>
            <a:chExt cx="3143057" cy="2782625"/>
          </a:xfrm>
        </p:grpSpPr>
        <p:sp>
          <p:nvSpPr>
            <p:cNvPr id="16" name="Freeform 15"/>
            <p:cNvSpPr/>
            <p:nvPr/>
          </p:nvSpPr>
          <p:spPr>
            <a:xfrm>
              <a:off x="6706443" y="2687718"/>
              <a:ext cx="179315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Social</a:t>
              </a:r>
              <a:r>
                <a:rPr lang="en-US" sz="200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 </a:t>
              </a:r>
              <a:r>
                <a:rPr lang="en-US" sz="160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aspect</a:t>
              </a:r>
              <a:endParaRPr lang="en-US" sz="2000" kern="12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825456" y="3245364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Fu</a:t>
              </a:r>
              <a:r>
                <a:rPr lang="en-US" sz="1600" dirty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n</a:t>
              </a: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745708" y="3712043"/>
              <a:ext cx="179315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Acknowledge</a:t>
              </a:r>
              <a:endParaRPr lang="en-US" sz="2000" kern="1200" dirty="0" smtClean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603623" y="4883190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Progress</a:t>
              </a:r>
              <a:endParaRPr lang="en-US" sz="16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8014392" y="4048228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Goals</a:t>
              </a:r>
              <a:endParaRPr lang="en-US" sz="16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351801" y="5125399"/>
              <a:ext cx="1480466" cy="344944"/>
            </a:xfrm>
            <a:custGeom>
              <a:avLst/>
              <a:gdLst>
                <a:gd name="connsiteX0" fmla="*/ 329413 w 1976437"/>
                <a:gd name="connsiteY0" fmla="*/ 0 h 1976437"/>
                <a:gd name="connsiteX1" fmla="*/ 1647024 w 1976437"/>
                <a:gd name="connsiteY1" fmla="*/ 0 h 1976437"/>
                <a:gd name="connsiteX2" fmla="*/ 1976437 w 1976437"/>
                <a:gd name="connsiteY2" fmla="*/ 329413 h 1976437"/>
                <a:gd name="connsiteX3" fmla="*/ 1976437 w 1976437"/>
                <a:gd name="connsiteY3" fmla="*/ 1976437 h 1976437"/>
                <a:gd name="connsiteX4" fmla="*/ 1976437 w 1976437"/>
                <a:gd name="connsiteY4" fmla="*/ 1976437 h 1976437"/>
                <a:gd name="connsiteX5" fmla="*/ 0 w 1976437"/>
                <a:gd name="connsiteY5" fmla="*/ 1976437 h 1976437"/>
                <a:gd name="connsiteX6" fmla="*/ 0 w 1976437"/>
                <a:gd name="connsiteY6" fmla="*/ 1976437 h 1976437"/>
                <a:gd name="connsiteX7" fmla="*/ 0 w 1976437"/>
                <a:gd name="connsiteY7" fmla="*/ 329413 h 1976437"/>
                <a:gd name="connsiteX8" fmla="*/ 329413 w 1976437"/>
                <a:gd name="connsiteY8" fmla="*/ 0 h 197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6437" h="1976437">
                  <a:moveTo>
                    <a:pt x="329413" y="0"/>
                  </a:moveTo>
                  <a:lnTo>
                    <a:pt x="1647024" y="0"/>
                  </a:lnTo>
                  <a:lnTo>
                    <a:pt x="1976437" y="329413"/>
                  </a:lnTo>
                  <a:lnTo>
                    <a:pt x="1976437" y="1976437"/>
                  </a:lnTo>
                  <a:lnTo>
                    <a:pt x="1976437" y="1976437"/>
                  </a:lnTo>
                  <a:lnTo>
                    <a:pt x="0" y="1976437"/>
                  </a:lnTo>
                  <a:lnTo>
                    <a:pt x="0" y="1976437"/>
                  </a:lnTo>
                  <a:lnTo>
                    <a:pt x="0" y="329413"/>
                  </a:lnTo>
                  <a:lnTo>
                    <a:pt x="329413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1856" tIns="221856" rIns="221856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Competition</a:t>
              </a:r>
              <a:endParaRPr lang="en-US" sz="16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52869" y="1947333"/>
            <a:ext cx="2669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F7F7F"/>
                </a:solidFill>
                <a:latin typeface="Abadi MT Condensed Light"/>
                <a:cs typeface="Abadi MT Condensed Light"/>
              </a:rPr>
              <a:t>Motivation / frame conditions</a:t>
            </a:r>
            <a:endParaRPr lang="en-US" sz="2000" dirty="0">
              <a:solidFill>
                <a:srgbClr val="7F7F7F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13290" y="4985738"/>
            <a:ext cx="12135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7F7F7F"/>
                </a:solidFill>
                <a:latin typeface="Abadi MT Condensed Light"/>
                <a:cs typeface="Abadi MT Condensed Light"/>
              </a:rPr>
              <a:t>Influence?</a:t>
            </a:r>
            <a:endParaRPr lang="en-US" sz="2200" dirty="0">
              <a:solidFill>
                <a:srgbClr val="7F7F7F"/>
              </a:solidFill>
              <a:latin typeface="Abadi MT Condensed Light"/>
              <a:cs typeface="Abadi MT Condensed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697" y="4402048"/>
            <a:ext cx="664486" cy="6614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>
                <a:latin typeface="Abadi MT Condensed Light"/>
                <a:cs typeface="Abadi MT Condensed Light"/>
              </a:rPr>
              <a:t>2</a:t>
            </a:r>
            <a:r>
              <a:rPr lang="en-US" dirty="0" smtClean="0">
                <a:latin typeface="Abadi MT Condensed Light"/>
                <a:cs typeface="Abadi MT Condensed Light"/>
              </a:rPr>
              <a:t>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Goal &amp; Approach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51623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1914"/>
            <a:ext cx="8229600" cy="232253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 1    Initial Position / Context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rgbClr val="7F7F7F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2    Goal &amp; Approach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3    Research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3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08" y="413737"/>
            <a:ext cx="8229600" cy="1143000"/>
          </a:xfrm>
          <a:prstGeom prst="wedgeRectCallout">
            <a:avLst/>
          </a:prstGeom>
        </p:spPr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57369" y="2634325"/>
            <a:ext cx="5381745" cy="2039913"/>
            <a:chOff x="543507" y="2033385"/>
            <a:chExt cx="8934828" cy="338668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alphaModFix amt="32000"/>
            </a:blip>
            <a:stretch>
              <a:fillRect/>
            </a:stretch>
          </p:blipFill>
          <p:spPr>
            <a:xfrm>
              <a:off x="543507" y="2396932"/>
              <a:ext cx="7835474" cy="2592000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6335277" y="2280861"/>
              <a:ext cx="3143058" cy="2782625"/>
              <a:chOff x="6351801" y="2687718"/>
              <a:chExt cx="3143057" cy="2782625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6706443" y="2687718"/>
                <a:ext cx="179315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Social</a:t>
                </a:r>
                <a:r>
                  <a:rPr lang="en-US" sz="105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 </a:t>
                </a: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aspect</a:t>
                </a: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7825456" y="3245364"/>
                <a:ext cx="148046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Fu</a:t>
                </a:r>
                <a:r>
                  <a:rPr lang="en-US" sz="900" dirty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n</a:t>
                </a:r>
              </a:p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745708" y="3712043"/>
                <a:ext cx="179315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Acknowledge</a:t>
                </a:r>
                <a:endParaRPr lang="en-US" sz="105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7603623" y="4883190"/>
                <a:ext cx="148046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Progress</a:t>
                </a:r>
                <a:endParaRPr lang="en-US" sz="9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8014392" y="4048228"/>
                <a:ext cx="148046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Goals</a:t>
                </a:r>
                <a:endParaRPr lang="en-US" sz="9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6351801" y="5125399"/>
                <a:ext cx="148046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Competition</a:t>
                </a:r>
                <a:endParaRPr lang="en-US" sz="9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684981" y="2033385"/>
              <a:ext cx="2323536" cy="383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Motivation / frame conditions</a:t>
              </a:r>
              <a:endParaRPr lang="en-US" sz="9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13290" y="4985742"/>
              <a:ext cx="1213556" cy="434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Influence?</a:t>
              </a:r>
              <a:endParaRPr lang="en-US" sz="11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alphaModFix amt="32000"/>
            </a:blip>
            <a:stretch>
              <a:fillRect/>
            </a:stretch>
          </p:blipFill>
          <p:spPr>
            <a:xfrm>
              <a:off x="3538697" y="4402048"/>
              <a:ext cx="664486" cy="661438"/>
            </a:xfrm>
            <a:prstGeom prst="rect">
              <a:avLst/>
            </a:prstGeom>
          </p:spPr>
        </p:pic>
      </p:grp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>
                <a:latin typeface="Abadi MT Condensed Light"/>
                <a:cs typeface="Abadi MT Condensed Light"/>
              </a:rPr>
              <a:t>2</a:t>
            </a:r>
            <a:r>
              <a:rPr lang="en-US" dirty="0" smtClean="0">
                <a:latin typeface="Abadi MT Condensed Light"/>
                <a:cs typeface="Abadi MT Condensed Light"/>
              </a:rPr>
              <a:t>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Goal &amp; Approach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1916391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08" y="413737"/>
            <a:ext cx="8229600" cy="1143000"/>
          </a:xfrm>
          <a:prstGeom prst="wedgeRectCallout">
            <a:avLst/>
          </a:prstGeom>
        </p:spPr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57369" y="2634325"/>
            <a:ext cx="5381745" cy="2039913"/>
            <a:chOff x="543507" y="2033385"/>
            <a:chExt cx="8934828" cy="338668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alphaModFix amt="32000"/>
            </a:blip>
            <a:stretch>
              <a:fillRect/>
            </a:stretch>
          </p:blipFill>
          <p:spPr>
            <a:xfrm>
              <a:off x="543507" y="2396932"/>
              <a:ext cx="7835474" cy="2592000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6335277" y="2280861"/>
              <a:ext cx="3143058" cy="2782625"/>
              <a:chOff x="6351801" y="2687718"/>
              <a:chExt cx="3143057" cy="2782625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6706443" y="2687718"/>
                <a:ext cx="179315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Social</a:t>
                </a:r>
                <a:r>
                  <a:rPr lang="en-US" sz="105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 </a:t>
                </a: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aspect</a:t>
                </a: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7825456" y="3245364"/>
                <a:ext cx="148046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Fu</a:t>
                </a:r>
                <a:r>
                  <a:rPr lang="en-US" sz="900" dirty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n</a:t>
                </a:r>
              </a:p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745708" y="3712043"/>
                <a:ext cx="179315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Acknowledge</a:t>
                </a:r>
                <a:endParaRPr lang="en-US" sz="105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7603623" y="4883190"/>
                <a:ext cx="148046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Progress</a:t>
                </a:r>
                <a:endParaRPr lang="en-US" sz="9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8014392" y="4048228"/>
                <a:ext cx="148046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Goals</a:t>
                </a:r>
                <a:endParaRPr lang="en-US" sz="9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6351801" y="5125399"/>
                <a:ext cx="148046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Competition</a:t>
                </a:r>
                <a:endParaRPr lang="en-US" sz="9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684981" y="2033385"/>
              <a:ext cx="2323536" cy="383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Motivation / frame conditions</a:t>
              </a:r>
              <a:endParaRPr lang="en-US" sz="9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13290" y="4985742"/>
              <a:ext cx="1213556" cy="434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Influence?</a:t>
              </a:r>
              <a:endParaRPr lang="en-US" sz="11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alphaModFix amt="32000"/>
            </a:blip>
            <a:stretch>
              <a:fillRect/>
            </a:stretch>
          </p:blipFill>
          <p:spPr>
            <a:xfrm>
              <a:off x="3538697" y="4402048"/>
              <a:ext cx="664486" cy="661438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664713" y="1971036"/>
            <a:ext cx="309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H</a:t>
            </a:r>
            <a:r>
              <a:rPr lang="de-CH" dirty="0" err="1">
                <a:solidFill>
                  <a:srgbClr val="7F7F7F"/>
                </a:solidFill>
              </a:rPr>
              <a:t>ow</a:t>
            </a:r>
            <a:r>
              <a:rPr lang="de-CH" dirty="0">
                <a:solidFill>
                  <a:srgbClr val="7F7F7F"/>
                </a:solidFill>
              </a:rPr>
              <a:t> </a:t>
            </a:r>
            <a:r>
              <a:rPr lang="de-CH" dirty="0" err="1">
                <a:solidFill>
                  <a:srgbClr val="7F7F7F"/>
                </a:solidFill>
              </a:rPr>
              <a:t>to</a:t>
            </a:r>
            <a:r>
              <a:rPr lang="de-CH" dirty="0">
                <a:solidFill>
                  <a:srgbClr val="7F7F7F"/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increase</a:t>
            </a:r>
            <a:r>
              <a:rPr lang="de-CH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motivation</a:t>
            </a:r>
            <a:r>
              <a:rPr lang="de-CH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for</a:t>
            </a:r>
            <a:r>
              <a:rPr lang="de-CH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de-CH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de-CH" dirty="0" err="1" smtClean="0"/>
              <a:t>doing</a:t>
            </a:r>
            <a:r>
              <a:rPr lang="de-CH" dirty="0" smtClean="0"/>
              <a:t> </a:t>
            </a:r>
            <a:r>
              <a:rPr lang="de-CH" dirty="0" err="1"/>
              <a:t>sport</a:t>
            </a:r>
            <a:r>
              <a:rPr lang="de-CH" dirty="0" smtClean="0">
                <a:solidFill>
                  <a:srgbClr val="FFFFFF"/>
                </a:solidFill>
              </a:rPr>
              <a:t>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>
                <a:latin typeface="Abadi MT Condensed Light"/>
                <a:cs typeface="Abadi MT Condensed Light"/>
              </a:rPr>
              <a:t>2</a:t>
            </a:r>
            <a:r>
              <a:rPr lang="en-US" dirty="0" smtClean="0">
                <a:latin typeface="Abadi MT Condensed Light"/>
                <a:cs typeface="Abadi MT Condensed Light"/>
              </a:rPr>
              <a:t>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Goal &amp; Approach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24173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08" y="413737"/>
            <a:ext cx="8229600" cy="1143000"/>
          </a:xfrm>
          <a:prstGeom prst="wedgeRectCallout">
            <a:avLst/>
          </a:prstGeom>
        </p:spPr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57369" y="2634325"/>
            <a:ext cx="5381745" cy="2039913"/>
            <a:chOff x="543507" y="2033385"/>
            <a:chExt cx="8934828" cy="338668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alphaModFix amt="32000"/>
            </a:blip>
            <a:stretch>
              <a:fillRect/>
            </a:stretch>
          </p:blipFill>
          <p:spPr>
            <a:xfrm>
              <a:off x="543507" y="2396932"/>
              <a:ext cx="7835474" cy="2592000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6335277" y="2280861"/>
              <a:ext cx="3143058" cy="2782625"/>
              <a:chOff x="6351801" y="2687718"/>
              <a:chExt cx="3143057" cy="2782625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6706443" y="2687718"/>
                <a:ext cx="179315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Social</a:t>
                </a:r>
                <a:r>
                  <a:rPr lang="en-US" sz="105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 </a:t>
                </a: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aspect</a:t>
                </a: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7825456" y="3245364"/>
                <a:ext cx="148046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Fu</a:t>
                </a:r>
                <a:r>
                  <a:rPr lang="en-US" sz="900" dirty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n</a:t>
                </a:r>
              </a:p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745708" y="3712043"/>
                <a:ext cx="179315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Acknowledge</a:t>
                </a:r>
                <a:endParaRPr lang="en-US" sz="105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7603623" y="4883190"/>
                <a:ext cx="148046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Progress</a:t>
                </a:r>
                <a:endParaRPr lang="en-US" sz="9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8014392" y="4048228"/>
                <a:ext cx="148046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Goals</a:t>
                </a:r>
                <a:endParaRPr lang="en-US" sz="9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6351801" y="5125399"/>
                <a:ext cx="148046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Competition</a:t>
                </a:r>
                <a:endParaRPr lang="en-US" sz="9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684981" y="2033385"/>
              <a:ext cx="2323536" cy="383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Motivation / frame conditions</a:t>
              </a:r>
              <a:endParaRPr lang="en-US" sz="9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13290" y="4985742"/>
              <a:ext cx="1213556" cy="434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Influence?</a:t>
              </a:r>
              <a:endParaRPr lang="en-US" sz="11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alphaModFix amt="32000"/>
            </a:blip>
            <a:stretch>
              <a:fillRect/>
            </a:stretch>
          </p:blipFill>
          <p:spPr>
            <a:xfrm>
              <a:off x="3538697" y="4402048"/>
              <a:ext cx="664486" cy="661438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664713" y="1971036"/>
            <a:ext cx="309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H</a:t>
            </a:r>
            <a:r>
              <a:rPr lang="de-CH" dirty="0" err="1">
                <a:solidFill>
                  <a:srgbClr val="7F7F7F"/>
                </a:solidFill>
              </a:rPr>
              <a:t>ow</a:t>
            </a:r>
            <a:r>
              <a:rPr lang="de-CH" dirty="0">
                <a:solidFill>
                  <a:srgbClr val="7F7F7F"/>
                </a:solidFill>
              </a:rPr>
              <a:t> </a:t>
            </a:r>
            <a:r>
              <a:rPr lang="de-CH" dirty="0" err="1">
                <a:solidFill>
                  <a:srgbClr val="7F7F7F"/>
                </a:solidFill>
              </a:rPr>
              <a:t>to</a:t>
            </a:r>
            <a:r>
              <a:rPr lang="de-CH" dirty="0">
                <a:solidFill>
                  <a:srgbClr val="7F7F7F"/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increase</a:t>
            </a:r>
            <a:r>
              <a:rPr lang="de-CH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motivation</a:t>
            </a:r>
            <a:r>
              <a:rPr lang="de-CH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for</a:t>
            </a:r>
            <a:r>
              <a:rPr lang="de-CH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de-CH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de-CH" dirty="0" err="1" smtClean="0"/>
              <a:t>doing</a:t>
            </a:r>
            <a:r>
              <a:rPr lang="de-CH" dirty="0" smtClean="0"/>
              <a:t> </a:t>
            </a:r>
            <a:r>
              <a:rPr lang="de-CH" dirty="0" err="1"/>
              <a:t>sport</a:t>
            </a:r>
            <a:r>
              <a:rPr lang="de-CH" dirty="0" smtClean="0">
                <a:solidFill>
                  <a:srgbClr val="FFFFFF"/>
                </a:solidFill>
              </a:rPr>
              <a:t>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43466" y="4539121"/>
            <a:ext cx="359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H</a:t>
            </a:r>
            <a:r>
              <a:rPr lang="de-CH" dirty="0" err="1" smtClean="0">
                <a:solidFill>
                  <a:srgbClr val="7F7F7F"/>
                </a:solidFill>
              </a:rPr>
              <a:t>ow</a:t>
            </a:r>
            <a:r>
              <a:rPr lang="de-CH" dirty="0" smtClean="0">
                <a:solidFill>
                  <a:srgbClr val="7F7F7F"/>
                </a:solidFill>
              </a:rPr>
              <a:t> </a:t>
            </a:r>
            <a:r>
              <a:rPr lang="de-CH" dirty="0" err="1" smtClean="0">
                <a:solidFill>
                  <a:srgbClr val="7F7F7F"/>
                </a:solidFill>
              </a:rPr>
              <a:t>to</a:t>
            </a:r>
            <a:r>
              <a:rPr lang="de-CH" dirty="0" smtClean="0">
                <a:solidFill>
                  <a:srgbClr val="7F7F7F"/>
                </a:solidFill>
              </a:rPr>
              <a:t> </a:t>
            </a:r>
            <a:r>
              <a:rPr lang="de-CH" dirty="0" err="1" smtClean="0">
                <a:solidFill>
                  <a:srgbClr val="7F7F7F"/>
                </a:solidFill>
              </a:rPr>
              <a:t>make</a:t>
            </a:r>
            <a:r>
              <a:rPr lang="de-CH" dirty="0" smtClean="0">
                <a:solidFill>
                  <a:srgbClr val="7F7F7F"/>
                </a:solidFill>
              </a:rPr>
              <a:t> </a:t>
            </a:r>
            <a:r>
              <a:rPr lang="de-CH" dirty="0" err="1" smtClean="0">
                <a:solidFill>
                  <a:srgbClr val="7F7F7F"/>
                </a:solidFill>
              </a:rPr>
              <a:t>sport</a:t>
            </a:r>
            <a:r>
              <a:rPr lang="de-CH" dirty="0" smtClean="0">
                <a:solidFill>
                  <a:srgbClr val="7F7F7F"/>
                </a:solidFill>
              </a:rPr>
              <a:t> </a:t>
            </a:r>
            <a:r>
              <a:rPr lang="de-CH" dirty="0" err="1" smtClean="0">
                <a:solidFill>
                  <a:srgbClr val="7F7F7F"/>
                </a:solidFill>
              </a:rPr>
              <a:t>more</a:t>
            </a:r>
            <a:r>
              <a:rPr lang="de-CH" dirty="0" smtClean="0">
                <a:solidFill>
                  <a:srgbClr val="7F7F7F"/>
                </a:solidFill>
              </a:rPr>
              <a:t> </a:t>
            </a:r>
            <a:r>
              <a:rPr lang="de-CH" dirty="0" err="1" smtClean="0">
                <a:solidFill>
                  <a:srgbClr val="7F7F7F"/>
                </a:solidFill>
              </a:rPr>
              <a:t>motivating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 people don’t quit?</a:t>
            </a:r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>
                <a:latin typeface="Abadi MT Condensed Light"/>
                <a:cs typeface="Abadi MT Condensed Light"/>
              </a:rPr>
              <a:t>2</a:t>
            </a:r>
            <a:r>
              <a:rPr lang="en-US" dirty="0" smtClean="0">
                <a:latin typeface="Abadi MT Condensed Light"/>
                <a:cs typeface="Abadi MT Condensed Light"/>
              </a:rPr>
              <a:t>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Goal &amp; Approach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88427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08" y="413737"/>
            <a:ext cx="8229600" cy="1143000"/>
          </a:xfrm>
          <a:prstGeom prst="wedgeRectCallout">
            <a:avLst/>
          </a:prstGeom>
        </p:spPr>
        <p:txBody>
          <a:bodyPr/>
          <a:lstStyle/>
          <a:p>
            <a:r>
              <a:rPr lang="en-US" dirty="0" smtClean="0"/>
              <a:t>Different Approaches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57369" y="2634325"/>
            <a:ext cx="5381745" cy="2039913"/>
            <a:chOff x="543507" y="2033385"/>
            <a:chExt cx="8934828" cy="338668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alphaModFix amt="32000"/>
            </a:blip>
            <a:stretch>
              <a:fillRect/>
            </a:stretch>
          </p:blipFill>
          <p:spPr>
            <a:xfrm>
              <a:off x="543507" y="2396932"/>
              <a:ext cx="7835474" cy="2592000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6335277" y="2280861"/>
              <a:ext cx="3143058" cy="2782625"/>
              <a:chOff x="6351801" y="2687718"/>
              <a:chExt cx="3143057" cy="2782625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6706443" y="2687718"/>
                <a:ext cx="179315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Social</a:t>
                </a:r>
                <a:r>
                  <a:rPr lang="en-US" sz="105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 </a:t>
                </a: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aspect</a:t>
                </a: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7825456" y="3245364"/>
                <a:ext cx="148046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Fu</a:t>
                </a:r>
                <a:r>
                  <a:rPr lang="en-US" sz="900" dirty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n</a:t>
                </a:r>
              </a:p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745708" y="3712043"/>
                <a:ext cx="179315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Acknowledge</a:t>
                </a:r>
                <a:endParaRPr lang="en-US" sz="1050" kern="12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7603623" y="4883190"/>
                <a:ext cx="148046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Progress</a:t>
                </a:r>
                <a:endParaRPr lang="en-US" sz="9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8014392" y="4048228"/>
                <a:ext cx="148046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Goals</a:t>
                </a:r>
                <a:endParaRPr lang="en-US" sz="9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6351801" y="5125399"/>
                <a:ext cx="1480466" cy="344944"/>
              </a:xfrm>
              <a:custGeom>
                <a:avLst/>
                <a:gdLst>
                  <a:gd name="connsiteX0" fmla="*/ 329413 w 1976437"/>
                  <a:gd name="connsiteY0" fmla="*/ 0 h 1976437"/>
                  <a:gd name="connsiteX1" fmla="*/ 1647024 w 1976437"/>
                  <a:gd name="connsiteY1" fmla="*/ 0 h 1976437"/>
                  <a:gd name="connsiteX2" fmla="*/ 1976437 w 1976437"/>
                  <a:gd name="connsiteY2" fmla="*/ 329413 h 1976437"/>
                  <a:gd name="connsiteX3" fmla="*/ 1976437 w 1976437"/>
                  <a:gd name="connsiteY3" fmla="*/ 1976437 h 1976437"/>
                  <a:gd name="connsiteX4" fmla="*/ 1976437 w 1976437"/>
                  <a:gd name="connsiteY4" fmla="*/ 1976437 h 1976437"/>
                  <a:gd name="connsiteX5" fmla="*/ 0 w 1976437"/>
                  <a:gd name="connsiteY5" fmla="*/ 1976437 h 1976437"/>
                  <a:gd name="connsiteX6" fmla="*/ 0 w 1976437"/>
                  <a:gd name="connsiteY6" fmla="*/ 1976437 h 1976437"/>
                  <a:gd name="connsiteX7" fmla="*/ 0 w 1976437"/>
                  <a:gd name="connsiteY7" fmla="*/ 329413 h 1976437"/>
                  <a:gd name="connsiteX8" fmla="*/ 329413 w 1976437"/>
                  <a:gd name="connsiteY8" fmla="*/ 0 h 197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37" h="1976437">
                    <a:moveTo>
                      <a:pt x="329413" y="0"/>
                    </a:moveTo>
                    <a:lnTo>
                      <a:pt x="1647024" y="0"/>
                    </a:lnTo>
                    <a:lnTo>
                      <a:pt x="1976437" y="329413"/>
                    </a:lnTo>
                    <a:lnTo>
                      <a:pt x="1976437" y="1976437"/>
                    </a:lnTo>
                    <a:lnTo>
                      <a:pt x="1976437" y="1976437"/>
                    </a:lnTo>
                    <a:lnTo>
                      <a:pt x="0" y="1976437"/>
                    </a:lnTo>
                    <a:lnTo>
                      <a:pt x="0" y="1976437"/>
                    </a:lnTo>
                    <a:lnTo>
                      <a:pt x="0" y="329413"/>
                    </a:lnTo>
                    <a:lnTo>
                      <a:pt x="329413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1856" tIns="221856" rIns="221856" bIns="57150" numCol="1" spcCol="1270" anchor="ctr" anchorCtr="0">
                <a:noAutofit/>
              </a:bodyPr>
              <a:lstStyle/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>
                    <a:solidFill>
                      <a:srgbClr val="7F7F7F"/>
                    </a:solidFill>
                    <a:latin typeface="Abadi MT Condensed Light"/>
                    <a:cs typeface="Abadi MT Condensed Light"/>
                  </a:rPr>
                  <a:t>Competition</a:t>
                </a:r>
                <a:endParaRPr lang="en-US" sz="9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  <a:p>
                <a:pPr lvl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050" kern="1200" dirty="0">
                  <a:solidFill>
                    <a:srgbClr val="7F7F7F"/>
                  </a:solidFill>
                  <a:latin typeface="Abadi MT Condensed Light"/>
                  <a:cs typeface="Abadi MT Condensed Light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684981" y="2033385"/>
              <a:ext cx="2323536" cy="383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Motivation / frame conditions</a:t>
              </a:r>
              <a:endParaRPr lang="en-US" sz="9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13290" y="4985742"/>
              <a:ext cx="1213556" cy="434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7F7F7F"/>
                  </a:solidFill>
                  <a:latin typeface="Abadi MT Condensed Light"/>
                  <a:cs typeface="Abadi MT Condensed Light"/>
                </a:rPr>
                <a:t>Influence?</a:t>
              </a:r>
              <a:endParaRPr lang="en-US" sz="1100" dirty="0">
                <a:solidFill>
                  <a:srgbClr val="7F7F7F"/>
                </a:solidFill>
                <a:latin typeface="Abadi MT Condensed Light"/>
                <a:cs typeface="Abadi MT Condensed Light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alphaModFix amt="32000"/>
            </a:blip>
            <a:stretch>
              <a:fillRect/>
            </a:stretch>
          </p:blipFill>
          <p:spPr>
            <a:xfrm>
              <a:off x="3538697" y="4402048"/>
              <a:ext cx="664486" cy="661438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664713" y="1971036"/>
            <a:ext cx="309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H</a:t>
            </a:r>
            <a:r>
              <a:rPr lang="de-CH" dirty="0" err="1">
                <a:solidFill>
                  <a:srgbClr val="7F7F7F"/>
                </a:solidFill>
              </a:rPr>
              <a:t>ow</a:t>
            </a:r>
            <a:r>
              <a:rPr lang="de-CH" dirty="0">
                <a:solidFill>
                  <a:srgbClr val="7F7F7F"/>
                </a:solidFill>
              </a:rPr>
              <a:t> </a:t>
            </a:r>
            <a:r>
              <a:rPr lang="de-CH" dirty="0" err="1">
                <a:solidFill>
                  <a:srgbClr val="7F7F7F"/>
                </a:solidFill>
              </a:rPr>
              <a:t>to</a:t>
            </a:r>
            <a:r>
              <a:rPr lang="de-CH" dirty="0">
                <a:solidFill>
                  <a:srgbClr val="7F7F7F"/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increase</a:t>
            </a:r>
            <a:r>
              <a:rPr lang="de-CH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motivation</a:t>
            </a:r>
            <a:r>
              <a:rPr lang="de-CH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for</a:t>
            </a:r>
            <a:r>
              <a:rPr lang="de-CH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endParaRPr lang="de-CH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de-CH" dirty="0" err="1" smtClean="0"/>
              <a:t>doing</a:t>
            </a:r>
            <a:r>
              <a:rPr lang="de-CH" dirty="0" smtClean="0"/>
              <a:t> </a:t>
            </a:r>
            <a:r>
              <a:rPr lang="de-CH" dirty="0" err="1"/>
              <a:t>sport</a:t>
            </a:r>
            <a:r>
              <a:rPr lang="de-CH" dirty="0" smtClean="0">
                <a:solidFill>
                  <a:srgbClr val="FFFFFF"/>
                </a:solidFill>
              </a:rPr>
              <a:t>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43466" y="4539121"/>
            <a:ext cx="359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H</a:t>
            </a:r>
            <a:r>
              <a:rPr lang="de-CH" dirty="0" err="1" smtClean="0">
                <a:solidFill>
                  <a:srgbClr val="7F7F7F"/>
                </a:solidFill>
              </a:rPr>
              <a:t>ow</a:t>
            </a:r>
            <a:r>
              <a:rPr lang="de-CH" dirty="0" smtClean="0">
                <a:solidFill>
                  <a:srgbClr val="7F7F7F"/>
                </a:solidFill>
              </a:rPr>
              <a:t> </a:t>
            </a:r>
            <a:r>
              <a:rPr lang="de-CH" dirty="0" err="1" smtClean="0">
                <a:solidFill>
                  <a:srgbClr val="7F7F7F"/>
                </a:solidFill>
              </a:rPr>
              <a:t>to</a:t>
            </a:r>
            <a:r>
              <a:rPr lang="de-CH" dirty="0" smtClean="0">
                <a:solidFill>
                  <a:srgbClr val="7F7F7F"/>
                </a:solidFill>
              </a:rPr>
              <a:t> </a:t>
            </a:r>
            <a:r>
              <a:rPr lang="de-CH" dirty="0" err="1" smtClean="0">
                <a:solidFill>
                  <a:srgbClr val="7F7F7F"/>
                </a:solidFill>
              </a:rPr>
              <a:t>make</a:t>
            </a:r>
            <a:r>
              <a:rPr lang="de-CH" dirty="0" smtClean="0">
                <a:solidFill>
                  <a:srgbClr val="7F7F7F"/>
                </a:solidFill>
              </a:rPr>
              <a:t> </a:t>
            </a:r>
            <a:r>
              <a:rPr lang="de-CH" dirty="0" err="1" smtClean="0">
                <a:solidFill>
                  <a:srgbClr val="7F7F7F"/>
                </a:solidFill>
              </a:rPr>
              <a:t>sport</a:t>
            </a:r>
            <a:r>
              <a:rPr lang="de-CH" dirty="0" smtClean="0">
                <a:solidFill>
                  <a:srgbClr val="7F7F7F"/>
                </a:solidFill>
              </a:rPr>
              <a:t> </a:t>
            </a:r>
            <a:r>
              <a:rPr lang="de-CH" dirty="0" err="1" smtClean="0">
                <a:solidFill>
                  <a:srgbClr val="7F7F7F"/>
                </a:solidFill>
              </a:rPr>
              <a:t>more</a:t>
            </a:r>
            <a:r>
              <a:rPr lang="de-CH" dirty="0" smtClean="0">
                <a:solidFill>
                  <a:srgbClr val="7F7F7F"/>
                </a:solidFill>
              </a:rPr>
              <a:t> </a:t>
            </a:r>
            <a:r>
              <a:rPr lang="de-CH" dirty="0" err="1" smtClean="0">
                <a:solidFill>
                  <a:srgbClr val="7F7F7F"/>
                </a:solidFill>
              </a:rPr>
              <a:t>motivating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 people don’t quit?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4241" y="4826722"/>
            <a:ext cx="32664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H</a:t>
            </a:r>
            <a:r>
              <a:rPr lang="de-CH" dirty="0" err="1" smtClean="0">
                <a:solidFill>
                  <a:srgbClr val="7F7F7F"/>
                </a:solidFill>
              </a:rPr>
              <a:t>ow</a:t>
            </a:r>
            <a:r>
              <a:rPr lang="de-CH" dirty="0" smtClean="0">
                <a:solidFill>
                  <a:srgbClr val="7F7F7F"/>
                </a:solidFill>
              </a:rPr>
              <a:t> </a:t>
            </a:r>
            <a:r>
              <a:rPr lang="de-CH" dirty="0" err="1" smtClean="0">
                <a:solidFill>
                  <a:srgbClr val="7F7F7F"/>
                </a:solidFill>
              </a:rPr>
              <a:t>to</a:t>
            </a:r>
            <a:r>
              <a:rPr lang="de-CH" dirty="0" smtClean="0">
                <a:solidFill>
                  <a:srgbClr val="7F7F7F"/>
                </a:solidFill>
              </a:rPr>
              <a:t> </a:t>
            </a:r>
            <a:r>
              <a:rPr lang="de-CH" dirty="0" err="1" smtClean="0">
                <a:solidFill>
                  <a:srgbClr val="FFFFFF"/>
                </a:solidFill>
              </a:rPr>
              <a:t>influence</a:t>
            </a:r>
            <a:r>
              <a:rPr lang="de-CH" dirty="0" smtClean="0">
                <a:solidFill>
                  <a:srgbClr val="FFFFFF"/>
                </a:solidFill>
              </a:rPr>
              <a:t> </a:t>
            </a:r>
            <a:r>
              <a:rPr lang="de-CH" dirty="0" err="1">
                <a:solidFill>
                  <a:srgbClr val="FFFFFF"/>
                </a:solidFill>
              </a:rPr>
              <a:t>inactive</a:t>
            </a:r>
            <a:r>
              <a:rPr lang="de-CH" dirty="0">
                <a:solidFill>
                  <a:srgbClr val="FFFFFF"/>
                </a:solidFill>
              </a:rPr>
              <a:t> </a:t>
            </a:r>
            <a:r>
              <a:rPr lang="de-CH" dirty="0" err="1">
                <a:solidFill>
                  <a:srgbClr val="FFFFFF"/>
                </a:solidFill>
              </a:rPr>
              <a:t>people</a:t>
            </a:r>
            <a:r>
              <a:rPr lang="de-CH" dirty="0">
                <a:solidFill>
                  <a:srgbClr val="7F7F7F"/>
                </a:solidFill>
              </a:rPr>
              <a:t> </a:t>
            </a:r>
            <a:endParaRPr lang="de-CH" dirty="0" smtClean="0">
              <a:solidFill>
                <a:srgbClr val="7F7F7F"/>
              </a:solidFill>
            </a:endParaRPr>
          </a:p>
          <a:p>
            <a:r>
              <a:rPr lang="de-CH" dirty="0" err="1" smtClean="0">
                <a:solidFill>
                  <a:srgbClr val="7F7F7F"/>
                </a:solidFill>
              </a:rPr>
              <a:t>by</a:t>
            </a:r>
            <a:r>
              <a:rPr lang="de-CH" dirty="0" smtClean="0">
                <a:solidFill>
                  <a:srgbClr val="7F7F7F"/>
                </a:solidFill>
              </a:rPr>
              <a:t> </a:t>
            </a:r>
            <a:r>
              <a:rPr lang="de-CH" dirty="0" err="1" smtClean="0">
                <a:solidFill>
                  <a:srgbClr val="7F7F7F"/>
                </a:solidFill>
              </a:rPr>
              <a:t>active</a:t>
            </a:r>
            <a:r>
              <a:rPr lang="de-CH" dirty="0" smtClean="0">
                <a:solidFill>
                  <a:srgbClr val="7F7F7F"/>
                </a:solidFill>
              </a:rPr>
              <a:t> </a:t>
            </a:r>
            <a:r>
              <a:rPr lang="de-CH" dirty="0" err="1" smtClean="0">
                <a:solidFill>
                  <a:srgbClr val="7F7F7F"/>
                </a:solidFill>
              </a:rPr>
              <a:t>people</a:t>
            </a:r>
            <a:r>
              <a:rPr lang="de-CH" dirty="0" smtClean="0">
                <a:solidFill>
                  <a:srgbClr val="7F7F7F"/>
                </a:solidFill>
              </a:rPr>
              <a:t>? </a:t>
            </a:r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>
                <a:latin typeface="Abadi MT Condensed Light"/>
                <a:cs typeface="Abadi MT Condensed Light"/>
              </a:rPr>
              <a:t>2</a:t>
            </a:r>
            <a:r>
              <a:rPr lang="en-US" dirty="0" smtClean="0">
                <a:latin typeface="Abadi MT Condensed Light"/>
                <a:cs typeface="Abadi MT Condensed Light"/>
              </a:rPr>
              <a:t>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Goal &amp; Approach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88427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2938303"/>
            <a:ext cx="8382000" cy="2072754"/>
            <a:chOff x="457200" y="1790505"/>
            <a:chExt cx="8382000" cy="2072754"/>
          </a:xfrm>
        </p:grpSpPr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1596565418"/>
                </p:ext>
              </p:extLst>
            </p:nvPr>
          </p:nvGraphicFramePr>
          <p:xfrm>
            <a:off x="457200" y="1790505"/>
            <a:ext cx="7967134" cy="446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457200" y="2262821"/>
              <a:ext cx="2604703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Data &amp; Facts</a:t>
              </a:r>
            </a:p>
            <a:p>
              <a:r>
                <a:rPr lang="en-US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Motivation</a:t>
              </a:r>
            </a:p>
            <a:p>
              <a:r>
                <a:rPr lang="en-US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Sport psychology</a:t>
              </a:r>
            </a:p>
            <a:p>
              <a:r>
                <a:rPr lang="en-US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Social effects</a:t>
              </a:r>
            </a:p>
            <a:p>
              <a:r>
                <a:rPr lang="en-US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Team up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Build </a:t>
              </a:r>
              <a:r>
                <a:rPr lang="en-US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hypotheses</a:t>
              </a:r>
              <a:endPara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endParaRPr>
            </a:p>
            <a:p>
              <a:endParaRPr lang="en-US" sz="1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90887" y="2249863"/>
              <a:ext cx="260470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Different approaches</a:t>
              </a:r>
            </a:p>
            <a:p>
              <a:r>
                <a:rPr lang="en-US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Tests / experiments</a:t>
              </a:r>
            </a:p>
            <a:p>
              <a:r>
                <a:rPr lang="en-US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Analyze results</a:t>
              </a:r>
            </a:p>
            <a:p>
              <a:r>
                <a:rPr lang="en-US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Validate hypotheses</a:t>
              </a:r>
            </a:p>
            <a:p>
              <a:endPara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44554" y="2262821"/>
              <a:ext cx="26047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Narrow topic</a:t>
              </a:r>
            </a:p>
            <a:p>
              <a:r>
                <a:rPr lang="de-CH" sz="1400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C</a:t>
              </a:r>
              <a:r>
                <a:rPr lang="de-CH" sz="1400" dirty="0" err="1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hoose</a:t>
              </a:r>
              <a:r>
                <a:rPr lang="de-CH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 </a:t>
              </a:r>
              <a:r>
                <a:rPr lang="de-CH" sz="1400" dirty="0" err="1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approach</a:t>
              </a:r>
              <a:endParaRPr lang="en-US" sz="1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endParaRPr>
            </a:p>
            <a:p>
              <a:endPara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34497" y="2262821"/>
              <a:ext cx="2604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Find solution</a:t>
              </a:r>
            </a:p>
            <a:p>
              <a:r>
                <a:rPr lang="en-US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Define product</a:t>
              </a:r>
            </a:p>
          </p:txBody>
        </p:sp>
      </p:grp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>
                <a:latin typeface="Abadi MT Condensed Light"/>
                <a:cs typeface="Abadi MT Condensed Light"/>
              </a:rPr>
              <a:t>2</a:t>
            </a:r>
            <a:r>
              <a:rPr lang="en-US" dirty="0" smtClean="0">
                <a:latin typeface="Abadi MT Condensed Light"/>
                <a:cs typeface="Abadi MT Condensed Light"/>
              </a:rPr>
              <a:t>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Goal &amp; Approach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19945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57200" y="3553157"/>
            <a:ext cx="8382000" cy="1210980"/>
            <a:chOff x="457200" y="1790505"/>
            <a:chExt cx="8382000" cy="1210980"/>
          </a:xfrm>
        </p:grpSpPr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858898232"/>
                </p:ext>
              </p:extLst>
            </p:nvPr>
          </p:nvGraphicFramePr>
          <p:xfrm>
            <a:off x="457200" y="1790505"/>
            <a:ext cx="7967134" cy="446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457200" y="2262821"/>
              <a:ext cx="2604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Who am I designing for?</a:t>
              </a:r>
              <a:endPara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endParaRPr>
            </a:p>
            <a:p>
              <a:endParaRPr lang="en-US" sz="1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90887" y="2249863"/>
              <a:ext cx="19536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Who </a:t>
              </a:r>
              <a:r>
                <a:rPr lang="de-CH" sz="1400" dirty="0" err="1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can</a:t>
              </a:r>
              <a:r>
                <a:rPr lang="de-CH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 </a:t>
              </a:r>
              <a:r>
                <a:rPr lang="de-CH" sz="1400" dirty="0" err="1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help</a:t>
              </a:r>
              <a:r>
                <a:rPr lang="de-CH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 </a:t>
              </a:r>
              <a:r>
                <a:rPr lang="de-CH" sz="1400" dirty="0" err="1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me</a:t>
              </a:r>
              <a:r>
                <a:rPr lang="de-CH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?</a:t>
              </a:r>
            </a:p>
            <a:p>
              <a:r>
                <a:rPr lang="de-CH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Who </a:t>
              </a:r>
              <a:r>
                <a:rPr lang="de-CH" sz="1400" dirty="0" err="1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shares</a:t>
              </a:r>
              <a:r>
                <a:rPr lang="de-CH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 </a:t>
              </a:r>
              <a:r>
                <a:rPr lang="de-CH" sz="1400" dirty="0" err="1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the</a:t>
              </a:r>
              <a:r>
                <a:rPr lang="de-CH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 </a:t>
              </a:r>
              <a:r>
                <a:rPr lang="de-CH" sz="1400" dirty="0" err="1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interest</a:t>
              </a:r>
              <a:r>
                <a:rPr lang="de-CH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?</a:t>
              </a:r>
              <a:endParaRPr lang="en-US" sz="1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endParaRPr>
            </a:p>
            <a:p>
              <a:endPara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44554" y="2262821"/>
              <a:ext cx="26047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D</a:t>
              </a:r>
              <a:r>
                <a:rPr lang="de-CH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ata &amp; </a:t>
              </a:r>
              <a:r>
                <a:rPr lang="de-CH" sz="1400" dirty="0" err="1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facts</a:t>
              </a:r>
              <a:endParaRPr lang="de-CH" sz="1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endParaRPr>
            </a:p>
            <a:p>
              <a:r>
                <a:rPr lang="de-CH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Scientific </a:t>
              </a:r>
              <a:r>
                <a:rPr lang="de-CH" sz="1400" dirty="0" err="1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research</a:t>
              </a:r>
              <a:endParaRPr lang="en-US" sz="1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endParaRPr>
            </a:p>
            <a:p>
              <a:endPara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34497" y="2262821"/>
              <a:ext cx="260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  <a:lumOff val="50000"/>
                    </a:schemeClr>
                  </a:solidFill>
                  <a:latin typeface="Abadi MT Condensed Light"/>
                  <a:cs typeface="Abadi MT Condensed Light"/>
                </a:rPr>
                <a:t>Build theories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200" y="2938303"/>
            <a:ext cx="7967134" cy="446400"/>
            <a:chOff x="0" y="0"/>
            <a:chExt cx="2124033" cy="446400"/>
          </a:xfrm>
          <a:scene3d>
            <a:camera prst="orthographicFront"/>
            <a:lightRig rig="threePt" dir="t"/>
          </a:scene3d>
        </p:grpSpPr>
        <p:sp>
          <p:nvSpPr>
            <p:cNvPr id="11" name="Chevron 10"/>
            <p:cNvSpPr/>
            <p:nvPr/>
          </p:nvSpPr>
          <p:spPr>
            <a:xfrm>
              <a:off x="0" y="0"/>
              <a:ext cx="2124033" cy="446400"/>
            </a:xfrm>
            <a:prstGeom prst="chevron">
              <a:avLst/>
            </a:prstGeom>
            <a:solidFill>
              <a:srgbClr val="2295A9"/>
            </a:solidFill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Chevron 4"/>
            <p:cNvSpPr/>
            <p:nvPr/>
          </p:nvSpPr>
          <p:spPr>
            <a:xfrm>
              <a:off x="223200" y="0"/>
              <a:ext cx="1677633" cy="4464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CH" sz="1800" kern="1200" dirty="0" smtClean="0">
                  <a:latin typeface="Abadi MT Condensed Light"/>
                  <a:cs typeface="Abadi MT Condensed Light"/>
                </a:rPr>
                <a:t>Research</a:t>
              </a:r>
              <a:endParaRPr lang="en-US" sz="1800" kern="1200" dirty="0">
                <a:latin typeface="Abadi MT Condensed Light"/>
                <a:cs typeface="Abadi MT Condensed Light"/>
              </a:endParaRPr>
            </a:p>
          </p:txBody>
        </p:sp>
      </p:grp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>
                <a:latin typeface="Abadi MT Condensed Light"/>
                <a:cs typeface="Abadi MT Condensed Light"/>
              </a:rPr>
              <a:t>2</a:t>
            </a:r>
            <a:r>
              <a:rPr lang="en-US" dirty="0" smtClean="0">
                <a:latin typeface="Abadi MT Condensed Light"/>
                <a:cs typeface="Abadi MT Condensed Light"/>
              </a:rPr>
              <a:t>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Goal &amp; Approach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84642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3     Research Question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8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7342"/>
            <a:ext cx="8229600" cy="2810267"/>
          </a:xfrm>
        </p:spPr>
        <p:txBody>
          <a:bodyPr/>
          <a:lstStyle/>
          <a:p>
            <a:r>
              <a:rPr lang="en-US" dirty="0" smtClean="0"/>
              <a:t>How must the frame conditions change to increase the number of active people?</a:t>
            </a:r>
          </a:p>
          <a:p>
            <a:endParaRPr lang="en-US" dirty="0" smtClean="0"/>
          </a:p>
          <a:p>
            <a:r>
              <a:rPr lang="en-US" dirty="0" smtClean="0"/>
              <a:t>How can you increase the motivation in sport?</a:t>
            </a:r>
          </a:p>
          <a:p>
            <a:endParaRPr lang="en-US" dirty="0"/>
          </a:p>
          <a:p>
            <a:r>
              <a:rPr lang="en-US" dirty="0" smtClean="0"/>
              <a:t>Do athletes have an influence of non-athletes?</a:t>
            </a:r>
          </a:p>
          <a:p>
            <a:endParaRPr lang="en-US" dirty="0"/>
          </a:p>
          <a:p>
            <a:r>
              <a:rPr lang="en-US" dirty="0" smtClean="0"/>
              <a:t>Can social media help to bring people to sport?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 smtClean="0">
                <a:latin typeface="Abadi MT Condensed Light"/>
                <a:cs typeface="Abadi MT Condensed Light"/>
              </a:rPr>
              <a:t>3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Research Question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291898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9190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4AA879"/>
                </a:solidFill>
              </a:rPr>
              <a:t>How</a:t>
            </a:r>
            <a:r>
              <a:rPr lang="en-US" dirty="0" smtClean="0">
                <a:solidFill>
                  <a:srgbClr val="4AA879"/>
                </a:solidFill>
              </a:rPr>
              <a:t> can you increase the </a:t>
            </a:r>
            <a:r>
              <a:rPr lang="en-US" sz="4400" dirty="0" smtClean="0">
                <a:solidFill>
                  <a:srgbClr val="FFFFFF"/>
                </a:solidFill>
              </a:rPr>
              <a:t>motivation</a:t>
            </a:r>
            <a:r>
              <a:rPr lang="en-US" dirty="0" smtClean="0">
                <a:solidFill>
                  <a:srgbClr val="4AA879"/>
                </a:solidFill>
              </a:rPr>
              <a:t> or </a:t>
            </a:r>
            <a:r>
              <a:rPr lang="en-US" sz="4400" dirty="0" smtClean="0">
                <a:solidFill>
                  <a:srgbClr val="FFFFFF"/>
                </a:solidFill>
              </a:rPr>
              <a:t>frame conditions </a:t>
            </a:r>
            <a:r>
              <a:rPr lang="en-US" dirty="0" smtClean="0">
                <a:solidFill>
                  <a:srgbClr val="4AA879"/>
                </a:solidFill>
              </a:rPr>
              <a:t>for sport and how can you implement this in an </a:t>
            </a:r>
            <a:r>
              <a:rPr lang="en-US" sz="4400" dirty="0"/>
              <a:t>i</a:t>
            </a:r>
            <a:r>
              <a:rPr lang="en-US" sz="4400" dirty="0" smtClean="0"/>
              <a:t>nteractive tool</a:t>
            </a:r>
            <a:r>
              <a:rPr lang="en-US" dirty="0" smtClean="0">
                <a:solidFill>
                  <a:srgbClr val="4AA879"/>
                </a:solidFill>
              </a:rPr>
              <a:t>?</a:t>
            </a:r>
            <a:endParaRPr lang="en-US" dirty="0">
              <a:solidFill>
                <a:srgbClr val="4AA8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3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/ 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765" y="3154067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7F7F7F"/>
                </a:solidFill>
              </a:rPr>
              <a:t>?		    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35642" y="766713"/>
            <a:ext cx="5818909" cy="3042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badi MT Condensed Light"/>
                <a:ea typeface="+mn-ea"/>
                <a:cs typeface="Abadi MT Condensed Light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badi MT Condensed Light"/>
                <a:ea typeface="+mn-ea"/>
                <a:cs typeface="Abadi MT Condensed Light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badi MT Condensed Light"/>
                <a:ea typeface="+mn-ea"/>
                <a:cs typeface="Abadi MT Condensed Light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badi MT Condensed Light"/>
                <a:ea typeface="+mn-ea"/>
                <a:cs typeface="Abadi MT Condensed Light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badi MT Condensed Light"/>
                <a:ea typeface="+mn-ea"/>
                <a:cs typeface="Abadi MT Condensed Light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5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1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1     Initial Position / Context</a:t>
            </a:r>
            <a:br>
              <a:rPr lang="en-US" dirty="0" smtClean="0"/>
            </a:br>
            <a:endParaRPr lang="en-US" sz="1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594" y="2926576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7F7F7F"/>
                </a:solidFill>
              </a:rPr>
              <a:t>          Background</a:t>
            </a:r>
            <a:r>
              <a:rPr lang="en-US" dirty="0">
                <a:solidFill>
                  <a:srgbClr val="7F7F7F"/>
                </a:solidFill>
              </a:rPr>
              <a:t>, Data &amp; Facts, Consequences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20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Background / </a:t>
            </a:r>
            <a:r>
              <a:rPr lang="de-CH" dirty="0" err="1" smtClean="0"/>
              <a:t>Interests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 smtClean="0">
                <a:latin typeface="Abadi MT Condensed Light"/>
                <a:cs typeface="Abadi MT Condensed Light"/>
              </a:rPr>
              <a:t>1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Initial Position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2552361"/>
            <a:ext cx="4572000" cy="4973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Abadi MT Condensed Light"/>
                <a:cs typeface="Abadi MT Condensed Light"/>
              </a:rPr>
              <a:t>Society</a:t>
            </a:r>
            <a:endParaRPr lang="en-US" dirty="0">
              <a:latin typeface="Abadi MT Condensed Light"/>
              <a:cs typeface="Abadi MT Condensed Light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F7F7F"/>
                </a:solidFill>
                <a:latin typeface="Abadi MT Condensed Light"/>
                <a:cs typeface="Abadi MT Condensed Light"/>
              </a:rPr>
              <a:t>Stress / pressure at work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F7F7F"/>
                </a:solidFill>
                <a:latin typeface="Abadi MT Condensed Light"/>
                <a:cs typeface="Abadi MT Condensed Light"/>
              </a:rPr>
              <a:t>Demographical changes (ageing society)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F7F7F"/>
                </a:solidFill>
                <a:latin typeface="Abadi MT Condensed Light"/>
                <a:cs typeface="Abadi MT Condensed Light"/>
              </a:rPr>
              <a:t>Motion </a:t>
            </a:r>
            <a:r>
              <a:rPr lang="en-US" dirty="0" smtClean="0">
                <a:solidFill>
                  <a:srgbClr val="7F7F7F"/>
                </a:solidFill>
                <a:latin typeface="Abadi MT Condensed Light"/>
                <a:cs typeface="Abadi MT Condensed Light"/>
              </a:rPr>
              <a:t>deficit</a:t>
            </a:r>
            <a:endParaRPr lang="en-US" dirty="0">
              <a:solidFill>
                <a:srgbClr val="7F7F7F"/>
              </a:solidFill>
              <a:latin typeface="Abadi MT Condensed Light"/>
              <a:cs typeface="Abadi MT Condensed Light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F7F7F"/>
                </a:solidFill>
                <a:latin typeface="Abadi MT Condensed Light"/>
                <a:cs typeface="Abadi MT Condensed Light"/>
              </a:rPr>
              <a:t>Overweight and health problems (physical activity as an indication of health)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552361"/>
            <a:ext cx="4572000" cy="4973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Abadi MT Condensed Light"/>
                <a:cs typeface="Abadi MT Condensed Light"/>
              </a:rPr>
              <a:t>Me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F7F7F"/>
                </a:solidFill>
                <a:latin typeface="Abadi MT Condensed Light"/>
                <a:cs typeface="Abadi MT Condensed Light"/>
              </a:rPr>
              <a:t>Bachelor in Computer Science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F7F7F"/>
                </a:solidFill>
                <a:latin typeface="Abadi MT Condensed Light"/>
                <a:cs typeface="Abadi MT Condensed Light"/>
              </a:rPr>
              <a:t>Minor in Media and Communication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F7F7F"/>
                </a:solidFill>
                <a:latin typeface="Abadi MT Condensed Light"/>
                <a:cs typeface="Abadi MT Condensed Light"/>
              </a:rPr>
              <a:t>Minor Science of Sport and </a:t>
            </a:r>
            <a:r>
              <a:rPr lang="en-US" dirty="0" err="1" smtClean="0">
                <a:solidFill>
                  <a:srgbClr val="7F7F7F"/>
                </a:solidFill>
                <a:latin typeface="Abadi MT Condensed Light"/>
                <a:cs typeface="Abadi MT Condensed Light"/>
              </a:rPr>
              <a:t>Motricity</a:t>
            </a:r>
            <a:endParaRPr lang="en-US" dirty="0">
              <a:solidFill>
                <a:srgbClr val="7F7F7F"/>
              </a:solidFill>
              <a:latin typeface="Abadi MT Condensed Light"/>
              <a:cs typeface="Abadi MT Condensed Light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badi MT Condensed Light"/>
              <a:cs typeface="Abadi MT Condensed Light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7F7F7F"/>
                </a:solidFill>
                <a:latin typeface="Abadi MT Condensed Light"/>
                <a:cs typeface="Abadi MT Condensed Light"/>
              </a:rPr>
              <a:t>Sport: Athlete &amp; Coach</a:t>
            </a:r>
          </a:p>
        </p:txBody>
      </p:sp>
    </p:spTree>
    <p:extLst>
      <p:ext uri="{BB962C8B-B14F-4D97-AF65-F5344CB8AC3E}">
        <p14:creationId xmlns:p14="http://schemas.microsoft.com/office/powerpoint/2010/main" val="11054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Overweight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49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Overweight in Switzerland (BMI &gt;25)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Percentage of population of age 15 and older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endParaRPr lang="en-US" sz="1200" dirty="0" smtClean="0">
              <a:solidFill>
                <a:srgbClr val="7F7F7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6959" y="6322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087171"/>
              </p:ext>
            </p:extLst>
          </p:nvPr>
        </p:nvGraphicFramePr>
        <p:xfrm>
          <a:off x="0" y="2124296"/>
          <a:ext cx="5302250" cy="325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241497"/>
              </p:ext>
            </p:extLst>
          </p:nvPr>
        </p:nvGraphicFramePr>
        <p:xfrm>
          <a:off x="77757" y="2461276"/>
          <a:ext cx="5302250" cy="325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 smtClean="0">
                <a:latin typeface="Abadi MT Condensed Light"/>
                <a:cs typeface="Abadi MT Condensed Light"/>
              </a:rPr>
              <a:t>1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Initial Position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96954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  <a:latin typeface="Abadi MT Condensed Light"/>
                <a:cs typeface="Abadi MT Condensed Light"/>
              </a:rPr>
              <a:t>Source: Centers for Disease Control and Prevention, USA</a:t>
            </a:r>
          </a:p>
        </p:txBody>
      </p:sp>
    </p:spTree>
    <p:extLst>
      <p:ext uri="{BB962C8B-B14F-4D97-AF65-F5344CB8AC3E}">
        <p14:creationId xmlns:p14="http://schemas.microsoft.com/office/powerpoint/2010/main" val="254513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Overweight Problem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9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badi MT Condensed Light"/>
                <a:cs typeface="Abadi MT Condensed Light"/>
              </a:rPr>
              <a:t>Obese in the US (BMI &gt; 30)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 smtClean="0">
                <a:latin typeface="Abadi MT Condensed Light"/>
                <a:cs typeface="Abadi MT Condensed Light"/>
              </a:rPr>
              <a:t>1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Initial Position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960625"/>
            <a:ext cx="3104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  <a:latin typeface="Abadi MT Condensed Light"/>
                <a:cs typeface="Abadi MT Condensed Light"/>
              </a:rPr>
              <a:t>Source: Centers for Disease Control and Prevention, USA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54" y="2144950"/>
            <a:ext cx="6350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4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Overweight Problem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9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badi MT Condensed Light"/>
                <a:cs typeface="Abadi MT Condensed Light"/>
              </a:rPr>
              <a:t>Obese in the US (BMI &gt; 30)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 smtClean="0">
                <a:latin typeface="Abadi MT Condensed Light"/>
                <a:cs typeface="Abadi MT Condensed Light"/>
              </a:rPr>
              <a:t>1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Initial Position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960625"/>
            <a:ext cx="3104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  <a:latin typeface="Abadi MT Condensed Light"/>
                <a:cs typeface="Abadi MT Condensed Light"/>
              </a:rPr>
              <a:t>Source: Centers for Disease Control and Prevention, USA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54" y="2151077"/>
            <a:ext cx="6350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8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Overweight Problem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9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badi MT Condensed Light"/>
                <a:cs typeface="Abadi MT Condensed Light"/>
              </a:rPr>
              <a:t>Obese in the US (BMI &gt; 30)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 smtClean="0">
                <a:latin typeface="Abadi MT Condensed Light"/>
                <a:cs typeface="Abadi MT Condensed Light"/>
              </a:rPr>
              <a:t>1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Initial Position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960625"/>
            <a:ext cx="3104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  <a:latin typeface="Abadi MT Condensed Light"/>
                <a:cs typeface="Abadi MT Condensed Light"/>
              </a:rPr>
              <a:t>Source: Centers for Disease Control and Prevention, USA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54" y="2150819"/>
            <a:ext cx="6350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4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in Switzerland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562600" cy="365125"/>
          </a:xfrm>
        </p:spPr>
        <p:txBody>
          <a:bodyPr/>
          <a:lstStyle/>
          <a:p>
            <a:pPr algn="l"/>
            <a:r>
              <a:rPr lang="en-US" dirty="0" smtClean="0">
                <a:latin typeface="Abadi MT Condensed Light"/>
                <a:cs typeface="Abadi MT Condensed Light"/>
              </a:rPr>
              <a:t>1    </a:t>
            </a:r>
            <a:r>
              <a:rPr lang="en-US" dirty="0" smtClean="0">
                <a:latin typeface="Abadi MT Condensed Extra Bold"/>
                <a:cs typeface="Abadi MT Condensed Extra Bold"/>
              </a:rPr>
              <a:t>Initial Position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982193"/>
              </p:ext>
            </p:extLst>
          </p:nvPr>
        </p:nvGraphicFramePr>
        <p:xfrm>
          <a:off x="0" y="2199937"/>
          <a:ext cx="6194270" cy="3346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683721"/>
              </p:ext>
            </p:extLst>
          </p:nvPr>
        </p:nvGraphicFramePr>
        <p:xfrm>
          <a:off x="-207340" y="2319475"/>
          <a:ext cx="6227140" cy="348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57200" y="5960623"/>
            <a:ext cx="72904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Source: 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Bundesamt</a:t>
            </a: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für</a:t>
            </a: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Statistik</a:t>
            </a: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Schweiz</a:t>
            </a:r>
            <a:r>
              <a: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: </a:t>
            </a:r>
            <a:r>
              <a:rPr lang="de-DE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Sport Schweiz </a:t>
            </a:r>
            <a:r>
              <a:rPr lang="de-DE" sz="1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Abadi MT Condensed Light"/>
                <a:cs typeface="Abadi MT Condensed Light"/>
              </a:rPr>
              <a:t>2008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637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badi MT Condensed Light"/>
                <a:cs typeface="Abadi MT Condensed Light"/>
              </a:rPr>
              <a:t>Activity according to age</a:t>
            </a:r>
          </a:p>
          <a:p>
            <a:r>
              <a:rPr lang="en-US" dirty="0" smtClean="0">
                <a:solidFill>
                  <a:srgbClr val="7F7F7F"/>
                </a:solidFill>
                <a:latin typeface="Abadi MT Condensed Light"/>
                <a:cs typeface="Abadi MT Condensed Light"/>
              </a:rPr>
              <a:t>Percentage of people regularly doing sport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6314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1118</TotalTime>
  <Words>650</Words>
  <Application>Microsoft Macintosh PowerPoint</Application>
  <PresentationFormat>On-screen Show (4:3)</PresentationFormat>
  <Paragraphs>252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 Black </vt:lpstr>
      <vt:lpstr>Topic Introduction</vt:lpstr>
      <vt:lpstr>Overview</vt:lpstr>
      <vt:lpstr>1     Initial Position / Context </vt:lpstr>
      <vt:lpstr>Background / Interests</vt:lpstr>
      <vt:lpstr>Overweight Problem</vt:lpstr>
      <vt:lpstr>Overweight Problem</vt:lpstr>
      <vt:lpstr>Overweight Problem</vt:lpstr>
      <vt:lpstr>Overweight Problem</vt:lpstr>
      <vt:lpstr>Activity in Switzerland</vt:lpstr>
      <vt:lpstr>Reasons for Inactivity</vt:lpstr>
      <vt:lpstr>2     Goals &amp; Approach</vt:lpstr>
      <vt:lpstr>Increase the number of active people</vt:lpstr>
      <vt:lpstr>Different Approaches</vt:lpstr>
      <vt:lpstr>Different Approaches</vt:lpstr>
      <vt:lpstr>Different Approaches</vt:lpstr>
      <vt:lpstr>Different Approaches</vt:lpstr>
      <vt:lpstr>Different Approaches</vt:lpstr>
      <vt:lpstr>Different Approaches</vt:lpstr>
      <vt:lpstr>Different Approaches</vt:lpstr>
      <vt:lpstr>Different Approaches</vt:lpstr>
      <vt:lpstr>Different Approaches</vt:lpstr>
      <vt:lpstr>Different Approaches</vt:lpstr>
      <vt:lpstr>Different Approaches</vt:lpstr>
      <vt:lpstr>Workflow</vt:lpstr>
      <vt:lpstr>Next Steps</vt:lpstr>
      <vt:lpstr>3     Research Question</vt:lpstr>
      <vt:lpstr>Developing Research Question</vt:lpstr>
      <vt:lpstr>How can you increase the motivation or frame conditions for sport and how can you implement this in an interactive tool?</vt:lpstr>
      <vt:lpstr>Questions / 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Introduction</dc:title>
  <dc:creator>Silvan Troxler</dc:creator>
  <cp:lastModifiedBy>Silvan Troxler</cp:lastModifiedBy>
  <cp:revision>102</cp:revision>
  <dcterms:created xsi:type="dcterms:W3CDTF">2012-03-01T08:23:15Z</dcterms:created>
  <dcterms:modified xsi:type="dcterms:W3CDTF">2012-05-02T09:53:37Z</dcterms:modified>
</cp:coreProperties>
</file>