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9975" cy="42808525"/>
  <p:notesSz cx="42310050" cy="29770388"/>
  <p:defaultTextStyle>
    <a:defPPr>
      <a:defRPr lang="en-US"/>
    </a:defPPr>
    <a:lvl1pPr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3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3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3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3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6864">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FFCC"/>
    <a:srgbClr val="CC99FF"/>
    <a:srgbClr val="FFFFCC"/>
    <a:srgbClr val="DDDDDD"/>
    <a:srgbClr val="CC0000"/>
    <a:srgbClr val="B8C6D6"/>
    <a:srgbClr val="D1E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33" autoAdjust="0"/>
    <p:restoredTop sz="94930" autoAdjust="0"/>
  </p:normalViewPr>
  <p:slideViewPr>
    <p:cSldViewPr>
      <p:cViewPr>
        <p:scale>
          <a:sx n="20" d="100"/>
          <a:sy n="20" d="100"/>
        </p:scale>
        <p:origin x="780" y="-2064"/>
      </p:cViewPr>
      <p:guideLst>
        <p:guide orient="horz" pos="26864"/>
        <p:guide pos="9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6"/>
            <a:ext cx="44937362" cy="5205413"/>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lvl1pPr defTabSz="12181806">
              <a:defRPr sz="15400"/>
            </a:lvl1pPr>
          </a:lstStyle>
          <a:p>
            <a:pPr>
              <a:defRPr/>
            </a:pPr>
            <a:endParaRPr lang="en-US" dirty="0"/>
          </a:p>
        </p:txBody>
      </p:sp>
      <p:sp>
        <p:nvSpPr>
          <p:cNvPr id="5123" name="Rectangle 3"/>
          <p:cNvSpPr>
            <a:spLocks noGrp="1" noChangeArrowheads="1"/>
          </p:cNvSpPr>
          <p:nvPr>
            <p:ph type="dt" idx="1"/>
          </p:nvPr>
        </p:nvSpPr>
        <p:spPr bwMode="auto">
          <a:xfrm>
            <a:off x="58739087" y="6"/>
            <a:ext cx="44937362" cy="5205413"/>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lvl1pPr algn="r" defTabSz="12181806">
              <a:defRPr sz="15400"/>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38190488" y="7748588"/>
            <a:ext cx="27395487" cy="387318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13849349" y="49091855"/>
            <a:ext cx="75977750" cy="46497876"/>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8134495"/>
            <a:ext cx="44937362" cy="5205413"/>
          </a:xfrm>
          <a:prstGeom prst="rect">
            <a:avLst/>
          </a:prstGeom>
          <a:noFill/>
          <a:ln w="9525">
            <a:noFill/>
            <a:miter lim="800000"/>
            <a:headEnd/>
            <a:tailEnd/>
          </a:ln>
          <a:effectLst/>
        </p:spPr>
        <p:txBody>
          <a:bodyPr vert="horz" wrap="square" lIns="1215953" tIns="607964" rIns="1215953" bIns="607964" numCol="1" anchor="b" anchorCtr="0" compatLnSpc="1">
            <a:prstTxWarp prst="textNoShape">
              <a:avLst/>
            </a:prstTxWarp>
          </a:bodyPr>
          <a:lstStyle>
            <a:lvl1pPr defTabSz="12181806">
              <a:defRPr sz="15400"/>
            </a:lvl1pPr>
          </a:lstStyle>
          <a:p>
            <a:pPr>
              <a:defRPr/>
            </a:pPr>
            <a:endParaRPr lang="en-US" dirty="0"/>
          </a:p>
        </p:txBody>
      </p:sp>
      <p:sp>
        <p:nvSpPr>
          <p:cNvPr id="5127" name="Rectangle 7"/>
          <p:cNvSpPr>
            <a:spLocks noGrp="1" noChangeArrowheads="1"/>
          </p:cNvSpPr>
          <p:nvPr>
            <p:ph type="sldNum" sz="quarter" idx="5"/>
          </p:nvPr>
        </p:nvSpPr>
        <p:spPr bwMode="auto">
          <a:xfrm>
            <a:off x="58739087" y="98134495"/>
            <a:ext cx="44937362" cy="5205413"/>
          </a:xfrm>
          <a:prstGeom prst="rect">
            <a:avLst/>
          </a:prstGeom>
          <a:noFill/>
          <a:ln w="9525">
            <a:noFill/>
            <a:miter lim="800000"/>
            <a:headEnd/>
            <a:tailEnd/>
          </a:ln>
          <a:effectLst/>
        </p:spPr>
        <p:txBody>
          <a:bodyPr vert="horz" wrap="square" lIns="1215953" tIns="607964" rIns="1215953" bIns="607964" numCol="1" anchor="b" anchorCtr="0" compatLnSpc="1">
            <a:prstTxWarp prst="textNoShape">
              <a:avLst/>
            </a:prstTxWarp>
          </a:bodyPr>
          <a:lstStyle>
            <a:lvl1pPr algn="r" defTabSz="12181806">
              <a:defRPr sz="15400"/>
            </a:lvl1pPr>
          </a:lstStyle>
          <a:p>
            <a:pPr>
              <a:defRPr/>
            </a:pPr>
            <a:fld id="{9CED2626-5433-4C7A-9768-270B9E8F5A65}" type="slidenum">
              <a:rPr lang="en-US"/>
              <a:pPr>
                <a:defRPr/>
              </a:pPr>
              <a:t>‹nº›</a:t>
            </a:fld>
            <a:endParaRPr lang="en-US" dirty="0"/>
          </a:p>
        </p:txBody>
      </p:sp>
    </p:spTree>
    <p:extLst>
      <p:ext uri="{BB962C8B-B14F-4D97-AF65-F5344CB8AC3E}">
        <p14:creationId xmlns:p14="http://schemas.microsoft.com/office/powerpoint/2010/main" val="3118680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a:prstGeom prst="rect">
            <a:avLst/>
          </a:prstGeom>
        </p:spPr>
        <p:txBody>
          <a:bodyPr/>
          <a:lstStyle/>
          <a:p>
            <a:r>
              <a:rPr lang="en-US"/>
              <a:t>Titelmasterformat durch Klicken bearbeiten</a:t>
            </a:r>
            <a:endParaRPr lang="de-DE"/>
          </a:p>
        </p:txBody>
      </p:sp>
      <p:sp>
        <p:nvSpPr>
          <p:cNvPr id="3" name="Untertitel 2"/>
          <p:cNvSpPr>
            <a:spLocks noGrp="1"/>
          </p:cNvSpPr>
          <p:nvPr>
            <p:ph type="subTitle" idx="1"/>
          </p:nvPr>
        </p:nvSpPr>
        <p:spPr>
          <a:xfrm>
            <a:off x="4541838" y="24258588"/>
            <a:ext cx="21196300" cy="109394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Formatvorlage des Untertitelmasters durch Klicken bearbeiten</a:t>
            </a:r>
            <a:endParaRPr lang="de-DE"/>
          </a:p>
        </p:txBody>
      </p:sp>
    </p:spTree>
    <p:extLst>
      <p:ext uri="{BB962C8B-B14F-4D97-AF65-F5344CB8AC3E}">
        <p14:creationId xmlns:p14="http://schemas.microsoft.com/office/powerpoint/2010/main" val="65518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Vertikaler Textplatzhalter 2"/>
          <p:cNvSpPr>
            <a:spLocks noGrp="1"/>
          </p:cNvSpPr>
          <p:nvPr>
            <p:ph type="body" orient="vert" idx="1"/>
          </p:nvPr>
        </p:nvSpPr>
        <p:spPr>
          <a:xfrm>
            <a:off x="1514475" y="9988550"/>
            <a:ext cx="27251025" cy="28251150"/>
          </a:xfrm>
          <a:prstGeom prst="rect">
            <a:avLst/>
          </a:prstGeom>
        </p:spPr>
        <p:txBody>
          <a:bodyPr vert="eaVert"/>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36438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500"/>
            <a:ext cx="6811962" cy="36525200"/>
          </a:xfrm>
          <a:prstGeom prst="rect">
            <a:avLst/>
          </a:prstGeom>
        </p:spPr>
        <p:txBody>
          <a:bodyPr vert="eaVert"/>
          <a:lstStyle/>
          <a:p>
            <a:r>
              <a:rPr lang="en-US"/>
              <a:t>Titelmasterformat durch Klicken bearbeiten</a:t>
            </a:r>
            <a:endParaRPr lang="de-DE"/>
          </a:p>
        </p:txBody>
      </p:sp>
      <p:sp>
        <p:nvSpPr>
          <p:cNvPr id="3" name="Vertikaler Textplatzhalter 2"/>
          <p:cNvSpPr>
            <a:spLocks noGrp="1"/>
          </p:cNvSpPr>
          <p:nvPr>
            <p:ph type="body" orient="vert" idx="1"/>
          </p:nvPr>
        </p:nvSpPr>
        <p:spPr>
          <a:xfrm>
            <a:off x="1514475" y="1714500"/>
            <a:ext cx="20286663" cy="36525200"/>
          </a:xfrm>
          <a:prstGeom prst="rect">
            <a:avLst/>
          </a:prstGeom>
        </p:spPr>
        <p:txBody>
          <a:bodyPr vert="eaVert"/>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10769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Inhaltsplatzhalter 2"/>
          <p:cNvSpPr>
            <a:spLocks noGrp="1"/>
          </p:cNvSpPr>
          <p:nvPr>
            <p:ph idx="1"/>
          </p:nvPr>
        </p:nvSpPr>
        <p:spPr>
          <a:xfrm>
            <a:off x="1514475" y="9988550"/>
            <a:ext cx="27251025" cy="28251150"/>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54218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a:prstGeom prst="rect">
            <a:avLst/>
          </a:prstGeom>
        </p:spPr>
        <p:txBody>
          <a:bodyPr anchor="t"/>
          <a:lstStyle>
            <a:lvl1pPr algn="l">
              <a:defRPr sz="4000" b="1" cap="all"/>
            </a:lvl1pPr>
          </a:lstStyle>
          <a:p>
            <a:r>
              <a:rPr lang="en-US"/>
              <a:t>Titelmasterformat durch Klicken bearbeiten</a:t>
            </a:r>
            <a:endParaRPr lang="de-DE"/>
          </a:p>
        </p:txBody>
      </p:sp>
      <p:sp>
        <p:nvSpPr>
          <p:cNvPr id="3" name="Textplatzhalter 2"/>
          <p:cNvSpPr>
            <a:spLocks noGrp="1"/>
          </p:cNvSpPr>
          <p:nvPr>
            <p:ph type="body" idx="1"/>
          </p:nvPr>
        </p:nvSpPr>
        <p:spPr>
          <a:xfrm>
            <a:off x="2392363" y="18143538"/>
            <a:ext cx="25738137" cy="936466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Textmasterformate durch Klicken bearbeiten</a:t>
            </a:r>
          </a:p>
        </p:txBody>
      </p:sp>
    </p:spTree>
    <p:extLst>
      <p:ext uri="{BB962C8B-B14F-4D97-AF65-F5344CB8AC3E}">
        <p14:creationId xmlns:p14="http://schemas.microsoft.com/office/powerpoint/2010/main" val="180221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Inhaltsplatzhalter 2"/>
          <p:cNvSpPr>
            <a:spLocks noGrp="1"/>
          </p:cNvSpPr>
          <p:nvPr>
            <p:ph sz="half" idx="1"/>
          </p:nvPr>
        </p:nvSpPr>
        <p:spPr>
          <a:xfrm>
            <a:off x="1514475" y="9988550"/>
            <a:ext cx="13549313"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4" name="Inhaltsplatzhalter 3"/>
          <p:cNvSpPr>
            <a:spLocks noGrp="1"/>
          </p:cNvSpPr>
          <p:nvPr>
            <p:ph sz="half" idx="2"/>
          </p:nvPr>
        </p:nvSpPr>
        <p:spPr>
          <a:xfrm>
            <a:off x="15216188" y="9988550"/>
            <a:ext cx="13549312"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77446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lvl1pPr>
              <a:defRPr/>
            </a:lvl1pPr>
          </a:lstStyle>
          <a:p>
            <a:r>
              <a:rPr lang="en-US"/>
              <a:t>Titelmasterformat durch Klicken bearbeiten</a:t>
            </a:r>
            <a:endParaRPr lang="de-DE"/>
          </a:p>
        </p:txBody>
      </p:sp>
      <p:sp>
        <p:nvSpPr>
          <p:cNvPr id="3" name="Textplatzhalter 2"/>
          <p:cNvSpPr>
            <a:spLocks noGrp="1"/>
          </p:cNvSpPr>
          <p:nvPr>
            <p:ph type="body" idx="1"/>
          </p:nvPr>
        </p:nvSpPr>
        <p:spPr>
          <a:xfrm>
            <a:off x="1514475" y="9582150"/>
            <a:ext cx="13377863"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Textmasterformate durch Klicken bearbeiten</a:t>
            </a:r>
          </a:p>
        </p:txBody>
      </p:sp>
      <p:sp>
        <p:nvSpPr>
          <p:cNvPr id="4" name="Inhaltsplatzhalter 3"/>
          <p:cNvSpPr>
            <a:spLocks noGrp="1"/>
          </p:cNvSpPr>
          <p:nvPr>
            <p:ph sz="half" idx="2"/>
          </p:nvPr>
        </p:nvSpPr>
        <p:spPr>
          <a:xfrm>
            <a:off x="1514475" y="13576300"/>
            <a:ext cx="13377863"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5" name="Textplatzhalter 4"/>
          <p:cNvSpPr>
            <a:spLocks noGrp="1"/>
          </p:cNvSpPr>
          <p:nvPr>
            <p:ph type="body" sz="quarter" idx="3"/>
          </p:nvPr>
        </p:nvSpPr>
        <p:spPr>
          <a:xfrm>
            <a:off x="15381288" y="9582150"/>
            <a:ext cx="13384212"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Textmasterformate durch Klicken bearbeiten</a:t>
            </a:r>
          </a:p>
        </p:txBody>
      </p:sp>
      <p:sp>
        <p:nvSpPr>
          <p:cNvPr id="6" name="Inhaltsplatzhalter 5"/>
          <p:cNvSpPr>
            <a:spLocks noGrp="1"/>
          </p:cNvSpPr>
          <p:nvPr>
            <p:ph sz="quarter" idx="4"/>
          </p:nvPr>
        </p:nvSpPr>
        <p:spPr>
          <a:xfrm>
            <a:off x="15381288" y="13576300"/>
            <a:ext cx="13384212"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91962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Tree>
    <p:extLst>
      <p:ext uri="{BB962C8B-B14F-4D97-AF65-F5344CB8AC3E}">
        <p14:creationId xmlns:p14="http://schemas.microsoft.com/office/powerpoint/2010/main" val="275304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64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a:prstGeom prst="rect">
            <a:avLst/>
          </a:prstGeom>
        </p:spPr>
        <p:txBody>
          <a:bodyPr anchor="b"/>
          <a:lstStyle>
            <a:lvl1pPr algn="l">
              <a:defRPr sz="2000" b="1"/>
            </a:lvl1pPr>
          </a:lstStyle>
          <a:p>
            <a:r>
              <a:rPr lang="en-US"/>
              <a:t>Titelmasterformat durch Klicken bearbeiten</a:t>
            </a:r>
            <a:endParaRPr lang="de-DE"/>
          </a:p>
        </p:txBody>
      </p:sp>
      <p:sp>
        <p:nvSpPr>
          <p:cNvPr id="3" name="Inhaltsplatzhalter 2"/>
          <p:cNvSpPr>
            <a:spLocks noGrp="1"/>
          </p:cNvSpPr>
          <p:nvPr>
            <p:ph idx="1"/>
          </p:nvPr>
        </p:nvSpPr>
        <p:spPr>
          <a:xfrm>
            <a:off x="11837988" y="1704975"/>
            <a:ext cx="16927512" cy="36534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4" name="Textplatzhalter 3"/>
          <p:cNvSpPr>
            <a:spLocks noGrp="1"/>
          </p:cNvSpPr>
          <p:nvPr>
            <p:ph type="body" sz="half" idx="2"/>
          </p:nvPr>
        </p:nvSpPr>
        <p:spPr>
          <a:xfrm>
            <a:off x="1514475" y="8958263"/>
            <a:ext cx="9961563" cy="292814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Textmasterformate durch Klicken bearbeiten</a:t>
            </a:r>
          </a:p>
        </p:txBody>
      </p:sp>
    </p:spTree>
    <p:extLst>
      <p:ext uri="{BB962C8B-B14F-4D97-AF65-F5344CB8AC3E}">
        <p14:creationId xmlns:p14="http://schemas.microsoft.com/office/powerpoint/2010/main" val="242452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a:prstGeom prst="rect">
            <a:avLst/>
          </a:prstGeom>
        </p:spPr>
        <p:txBody>
          <a:bodyPr anchor="b"/>
          <a:lstStyle>
            <a:lvl1pPr algn="l">
              <a:defRPr sz="2000" b="1"/>
            </a:lvl1pPr>
          </a:lstStyle>
          <a:p>
            <a:r>
              <a:rPr lang="en-US"/>
              <a:t>Titelmasterformat durch Klicken bearbeiten</a:t>
            </a:r>
            <a:endParaRPr lang="de-DE"/>
          </a:p>
        </p:txBody>
      </p:sp>
      <p:sp>
        <p:nvSpPr>
          <p:cNvPr id="3" name="Bildplatzhalter 2"/>
          <p:cNvSpPr>
            <a:spLocks noGrp="1"/>
          </p:cNvSpPr>
          <p:nvPr>
            <p:ph type="pic" idx="1"/>
          </p:nvPr>
        </p:nvSpPr>
        <p:spPr>
          <a:xfrm>
            <a:off x="5935663" y="3824288"/>
            <a:ext cx="18167350" cy="256857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5935663" y="33504188"/>
            <a:ext cx="18167350" cy="5022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Textmasterformate durch Klicken bearbeiten</a:t>
            </a:r>
          </a:p>
        </p:txBody>
      </p:sp>
    </p:spTree>
    <p:extLst>
      <p:ext uri="{BB962C8B-B14F-4D97-AF65-F5344CB8AC3E}">
        <p14:creationId xmlns:p14="http://schemas.microsoft.com/office/powerpoint/2010/main" val="808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2pPr>
      <a:lvl3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3pPr>
      <a:lvl4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4pPr>
      <a:lvl5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5pPr>
      <a:lvl6pPr marL="457200" algn="ctr" defTabSz="4176713" rtl="0" fontAlgn="base">
        <a:spcBef>
          <a:spcPct val="0"/>
        </a:spcBef>
        <a:spcAft>
          <a:spcPct val="0"/>
        </a:spcAft>
        <a:defRPr sz="20100">
          <a:solidFill>
            <a:schemeClr val="tx2"/>
          </a:solidFill>
          <a:latin typeface="Times New Roman" pitchFamily="18" charset="0"/>
          <a:cs typeface="Times New Roman" pitchFamily="18" charset="0"/>
        </a:defRPr>
      </a:lvl6pPr>
      <a:lvl7pPr marL="914400" algn="ctr" defTabSz="4176713" rtl="0" fontAlgn="base">
        <a:spcBef>
          <a:spcPct val="0"/>
        </a:spcBef>
        <a:spcAft>
          <a:spcPct val="0"/>
        </a:spcAft>
        <a:defRPr sz="20100">
          <a:solidFill>
            <a:schemeClr val="tx2"/>
          </a:solidFill>
          <a:latin typeface="Times New Roman" pitchFamily="18" charset="0"/>
          <a:cs typeface="Times New Roman" pitchFamily="18" charset="0"/>
        </a:defRPr>
      </a:lvl7pPr>
      <a:lvl8pPr marL="1371600" algn="ctr" defTabSz="4176713" rtl="0" fontAlgn="base">
        <a:spcBef>
          <a:spcPct val="0"/>
        </a:spcBef>
        <a:spcAft>
          <a:spcPct val="0"/>
        </a:spcAft>
        <a:defRPr sz="20100">
          <a:solidFill>
            <a:schemeClr val="tx2"/>
          </a:solidFill>
          <a:latin typeface="Times New Roman" pitchFamily="18" charset="0"/>
          <a:cs typeface="Times New Roman" pitchFamily="18" charset="0"/>
        </a:defRPr>
      </a:lvl8pPr>
      <a:lvl9pPr marL="1828800" algn="ctr" defTabSz="4176713" rtl="0" fontAlgn="base">
        <a:spcBef>
          <a:spcPct val="0"/>
        </a:spcBef>
        <a:spcAft>
          <a:spcPct val="0"/>
        </a:spcAft>
        <a:defRPr sz="20100">
          <a:solidFill>
            <a:schemeClr val="tx2"/>
          </a:solidFill>
          <a:latin typeface="Times New Roman" pitchFamily="18" charset="0"/>
          <a:cs typeface="Times New Roman" pitchFamily="18" charset="0"/>
        </a:defRPr>
      </a:lvl9pPr>
    </p:titleStyle>
    <p:bodyStyle>
      <a:lvl1pPr marL="1566863" indent="-1566863" algn="l" defTabSz="4176713" rtl="0" eaLnBrk="0" fontAlgn="base" hangingPunct="0">
        <a:spcBef>
          <a:spcPct val="20000"/>
        </a:spcBef>
        <a:spcAft>
          <a:spcPct val="0"/>
        </a:spcAft>
        <a:buChar char="•"/>
        <a:defRPr sz="14700">
          <a:solidFill>
            <a:schemeClr val="tx1"/>
          </a:solidFill>
          <a:latin typeface="+mn-lt"/>
          <a:ea typeface="+mn-ea"/>
          <a:cs typeface="+mn-cs"/>
        </a:defRPr>
      </a:lvl1pPr>
      <a:lvl2pPr marL="3392488" indent="-1303338" algn="l" defTabSz="4176713" rtl="0" eaLnBrk="0" fontAlgn="base" hangingPunct="0">
        <a:spcBef>
          <a:spcPct val="20000"/>
        </a:spcBef>
        <a:spcAft>
          <a:spcPct val="0"/>
        </a:spcAft>
        <a:buChar char="–"/>
        <a:defRPr sz="12700">
          <a:solidFill>
            <a:schemeClr val="tx1"/>
          </a:solidFill>
          <a:latin typeface="+mn-lt"/>
          <a:cs typeface="+mn-cs"/>
        </a:defRPr>
      </a:lvl2pPr>
      <a:lvl3pPr marL="5221288" indent="-1044575" algn="l" defTabSz="4176713" rtl="0" eaLnBrk="0" fontAlgn="base" hangingPunct="0">
        <a:spcBef>
          <a:spcPct val="20000"/>
        </a:spcBef>
        <a:spcAft>
          <a:spcPct val="0"/>
        </a:spcAft>
        <a:buChar char="•"/>
        <a:defRPr sz="11000">
          <a:solidFill>
            <a:schemeClr val="tx1"/>
          </a:solidFill>
          <a:latin typeface="+mn-lt"/>
          <a:cs typeface="+mn-cs"/>
        </a:defRPr>
      </a:lvl3pPr>
      <a:lvl4pPr marL="7310438" indent="-1047750" algn="l" defTabSz="4176713" rtl="0" eaLnBrk="0" fontAlgn="base" hangingPunct="0">
        <a:spcBef>
          <a:spcPct val="20000"/>
        </a:spcBef>
        <a:spcAft>
          <a:spcPct val="0"/>
        </a:spcAft>
        <a:buChar char="–"/>
        <a:defRPr sz="9200">
          <a:solidFill>
            <a:schemeClr val="tx1"/>
          </a:solidFill>
          <a:latin typeface="+mn-lt"/>
          <a:cs typeface="+mn-cs"/>
        </a:defRPr>
      </a:lvl4pPr>
      <a:lvl5pPr marL="9393238" indent="-1044575" algn="l" defTabSz="4176713" rtl="0" eaLnBrk="0" fontAlgn="base" hangingPunct="0">
        <a:spcBef>
          <a:spcPct val="20000"/>
        </a:spcBef>
        <a:spcAft>
          <a:spcPct val="0"/>
        </a:spcAft>
        <a:buChar char="»"/>
        <a:defRPr sz="9200">
          <a:solidFill>
            <a:schemeClr val="tx1"/>
          </a:solidFill>
          <a:latin typeface="+mn-lt"/>
          <a:cs typeface="+mn-cs"/>
        </a:defRPr>
      </a:lvl5pPr>
      <a:lvl6pPr marL="9850438" indent="-1044575" algn="l" defTabSz="4176713" rtl="0" fontAlgn="base">
        <a:spcBef>
          <a:spcPct val="20000"/>
        </a:spcBef>
        <a:spcAft>
          <a:spcPct val="0"/>
        </a:spcAft>
        <a:buChar char="»"/>
        <a:defRPr sz="9200">
          <a:solidFill>
            <a:schemeClr val="tx1"/>
          </a:solidFill>
          <a:latin typeface="+mn-lt"/>
          <a:cs typeface="+mn-cs"/>
        </a:defRPr>
      </a:lvl6pPr>
      <a:lvl7pPr marL="10307638" indent="-1044575" algn="l" defTabSz="4176713" rtl="0" fontAlgn="base">
        <a:spcBef>
          <a:spcPct val="20000"/>
        </a:spcBef>
        <a:spcAft>
          <a:spcPct val="0"/>
        </a:spcAft>
        <a:buChar char="»"/>
        <a:defRPr sz="9200">
          <a:solidFill>
            <a:schemeClr val="tx1"/>
          </a:solidFill>
          <a:latin typeface="+mn-lt"/>
          <a:cs typeface="+mn-cs"/>
        </a:defRPr>
      </a:lvl7pPr>
      <a:lvl8pPr marL="10764838" indent="-1044575" algn="l" defTabSz="4176713" rtl="0" fontAlgn="base">
        <a:spcBef>
          <a:spcPct val="20000"/>
        </a:spcBef>
        <a:spcAft>
          <a:spcPct val="0"/>
        </a:spcAft>
        <a:buChar char="»"/>
        <a:defRPr sz="9200">
          <a:solidFill>
            <a:schemeClr val="tx1"/>
          </a:solidFill>
          <a:latin typeface="+mn-lt"/>
          <a:cs typeface="+mn-cs"/>
        </a:defRPr>
      </a:lvl8pPr>
      <a:lvl9pPr marL="11222038" indent="-1044575" algn="l" defTabSz="4176713" rtl="0" fontAlgn="base">
        <a:spcBef>
          <a:spcPct val="20000"/>
        </a:spcBef>
        <a:spcAft>
          <a:spcPct val="0"/>
        </a:spcAft>
        <a:buChar char="»"/>
        <a:defRPr sz="92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fonso.lopes.luis@tecnico.ulisboa.pt" TargetMode="External"/><Relationship Id="rId13" Type="http://schemas.openxmlformats.org/officeDocument/2006/relationships/oleObject" Target="../embeddings/oleObject3.bin"/><Relationship Id="rId18" Type="http://schemas.openxmlformats.org/officeDocument/2006/relationships/image" Target="../media/image9.png"/><Relationship Id="rId3" Type="http://schemas.openxmlformats.org/officeDocument/2006/relationships/oleObject" Target="../embeddings/oleObject1.bin"/><Relationship Id="rId7" Type="http://schemas.openxmlformats.org/officeDocument/2006/relationships/image" Target="../media/image3.jpeg"/><Relationship Id="rId12" Type="http://schemas.openxmlformats.org/officeDocument/2006/relationships/image" Target="../media/image4.jpeg"/><Relationship Id="rId17" Type="http://schemas.openxmlformats.org/officeDocument/2006/relationships/image" Target="../media/image8.png"/><Relationship Id="rId2" Type="http://schemas.openxmlformats.org/officeDocument/2006/relationships/slideLayout" Target="../slideLayouts/slideLayout7.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hyperlink" Target="mailto:tiagorsilva@tecnico.ulisboa.pt" TargetMode="External"/><Relationship Id="rId5" Type="http://schemas.openxmlformats.org/officeDocument/2006/relationships/oleObject" Target="../embeddings/oleObject2.bin"/><Relationship Id="rId15" Type="http://schemas.openxmlformats.org/officeDocument/2006/relationships/image" Target="../media/image6.png"/><Relationship Id="rId10" Type="http://schemas.openxmlformats.org/officeDocument/2006/relationships/hyperlink" Target="mailto:samuel.amaro@tecnico.ulisboa.pt" TargetMode="External"/><Relationship Id="rId19" Type="http://schemas.openxmlformats.org/officeDocument/2006/relationships/image" Target="../media/image10.png"/><Relationship Id="rId4" Type="http://schemas.openxmlformats.org/officeDocument/2006/relationships/image" Target="../media/image1.wmf"/><Relationship Id="rId9" Type="http://schemas.openxmlformats.org/officeDocument/2006/relationships/hyperlink" Target="mailto:j.ferreira.da.silva@tecnico.ulisboa.pt"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a:extLst>
              <a:ext uri="{FF2B5EF4-FFF2-40B4-BE49-F238E27FC236}">
                <a16:creationId xmlns:a16="http://schemas.microsoft.com/office/drawing/2014/main" id="{5C6E5608-7FEE-4A91-B3CD-9D03BA266C50}"/>
              </a:ext>
            </a:extLst>
          </p:cNvPr>
          <p:cNvGraphicFramePr>
            <a:graphicFrameLocks noChangeAspect="1"/>
          </p:cNvGraphicFramePr>
          <p:nvPr>
            <p:extLst>
              <p:ext uri="{D42A27DB-BD31-4B8C-83A1-F6EECF244321}">
                <p14:modId xmlns:p14="http://schemas.microsoft.com/office/powerpoint/2010/main" val="46098135"/>
              </p:ext>
            </p:extLst>
          </p:nvPr>
        </p:nvGraphicFramePr>
        <p:xfrm>
          <a:off x="5418138" y="17100550"/>
          <a:ext cx="21971000" cy="13263563"/>
        </p:xfrm>
        <a:graphic>
          <a:graphicData uri="http://schemas.openxmlformats.org/presentationml/2006/ole">
            <mc:AlternateContent xmlns:mc="http://schemas.openxmlformats.org/markup-compatibility/2006">
              <mc:Choice xmlns:v="urn:schemas-microsoft-com:vml" Requires="v">
                <p:oleObj spid="_x0000_s1140" name="Image" r:id="rId3" imgW="3428280" imgH="2069640" progId="Photoshop.Image.13">
                  <p:embed/>
                </p:oleObj>
              </mc:Choice>
              <mc:Fallback>
                <p:oleObj name="Image" r:id="rId3" imgW="3428280" imgH="2069640" progId="Photoshop.Image.13">
                  <p:embed/>
                  <p:pic>
                    <p:nvPicPr>
                      <p:cNvPr id="0" name=""/>
                      <p:cNvPicPr/>
                      <p:nvPr/>
                    </p:nvPicPr>
                    <p:blipFill>
                      <a:blip r:embed="rId4">
                        <a:alphaModFix amt="0"/>
                      </a:blip>
                      <a:stretch>
                        <a:fillRect/>
                      </a:stretch>
                    </p:blipFill>
                    <p:spPr>
                      <a:xfrm>
                        <a:off x="5418138" y="17100550"/>
                        <a:ext cx="21971000" cy="13263563"/>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1EDA50E5-A007-4DEC-B968-A8769C0B0075}"/>
              </a:ext>
            </a:extLst>
          </p:cNvPr>
          <p:cNvGraphicFramePr>
            <a:graphicFrameLocks noChangeAspect="1"/>
          </p:cNvGraphicFramePr>
          <p:nvPr>
            <p:extLst>
              <p:ext uri="{D42A27DB-BD31-4B8C-83A1-F6EECF244321}">
                <p14:modId xmlns:p14="http://schemas.microsoft.com/office/powerpoint/2010/main" val="153188065"/>
              </p:ext>
            </p:extLst>
          </p:nvPr>
        </p:nvGraphicFramePr>
        <p:xfrm>
          <a:off x="27020620" y="15216982"/>
          <a:ext cx="1663700" cy="11034712"/>
        </p:xfrm>
        <a:graphic>
          <a:graphicData uri="http://schemas.openxmlformats.org/presentationml/2006/ole">
            <mc:AlternateContent xmlns:mc="http://schemas.openxmlformats.org/markup-compatibility/2006">
              <mc:Choice xmlns:v="urn:schemas-microsoft-com:vml" Requires="v">
                <p:oleObj spid="_x0000_s1141" name="Image" r:id="rId5" imgW="1663200" imgH="11034720" progId="Photoshop.Image.13">
                  <p:embed/>
                </p:oleObj>
              </mc:Choice>
              <mc:Fallback>
                <p:oleObj name="Image" r:id="rId5" imgW="1663200" imgH="11034720" progId="Photoshop.Image.13">
                  <p:embed/>
                  <p:pic>
                    <p:nvPicPr>
                      <p:cNvPr id="0" name=""/>
                      <p:cNvPicPr/>
                      <p:nvPr/>
                    </p:nvPicPr>
                    <p:blipFill>
                      <a:blip r:embed="rId6">
                        <a:alphaModFix amt="0"/>
                      </a:blip>
                      <a:stretch>
                        <a:fillRect/>
                      </a:stretch>
                    </p:blipFill>
                    <p:spPr>
                      <a:xfrm>
                        <a:off x="27020620" y="15216982"/>
                        <a:ext cx="1663700" cy="11034712"/>
                      </a:xfrm>
                      <a:prstGeom prst="rect">
                        <a:avLst/>
                      </a:prstGeom>
                    </p:spPr>
                  </p:pic>
                </p:oleObj>
              </mc:Fallback>
            </mc:AlternateContent>
          </a:graphicData>
        </a:graphic>
      </p:graphicFrame>
      <p:pic>
        <p:nvPicPr>
          <p:cNvPr id="1026" name="Picture 4960" descr="Header - Copy"/>
          <p:cNvPicPr>
            <a:picLocks noChangeAspect="1" noChangeArrowheads="1"/>
          </p:cNvPicPr>
          <p:nvPr/>
        </p:nvPicPr>
        <p:blipFill>
          <a:blip r:embed="rId7">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0" y="296360"/>
            <a:ext cx="30278388" cy="2931027"/>
          </a:xfrm>
          <a:prstGeom prst="rect">
            <a:avLst/>
          </a:prstGeom>
          <a:solidFill>
            <a:srgbClr val="00B0F0"/>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9" name="Rectangle 4474"/>
          <p:cNvSpPr>
            <a:spLocks noChangeArrowheads="1"/>
          </p:cNvSpPr>
          <p:nvPr/>
        </p:nvSpPr>
        <p:spPr bwMode="auto">
          <a:xfrm>
            <a:off x="6643043" y="1027113"/>
            <a:ext cx="2311464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lgn="ctr"/>
            <a:r>
              <a:rPr lang="pt-PT" altLang="zh-CN" sz="7200" b="1" i="1" dirty="0">
                <a:solidFill>
                  <a:schemeClr val="bg1"/>
                </a:solidFill>
                <a:latin typeface="Trebuchet MS" pitchFamily="34" charset="0"/>
                <a:ea typeface="SimSun" pitchFamily="2" charset="-122"/>
                <a:cs typeface="Arial" charset="0"/>
              </a:rPr>
              <a:t>Sistemas Autónomos / </a:t>
            </a:r>
            <a:r>
              <a:rPr lang="pt-PT" altLang="zh-CN" sz="7200" b="1" i="1" dirty="0" err="1">
                <a:solidFill>
                  <a:schemeClr val="bg1"/>
                </a:solidFill>
                <a:latin typeface="Trebuchet MS" pitchFamily="34" charset="0"/>
                <a:ea typeface="SimSun" pitchFamily="2" charset="-122"/>
                <a:cs typeface="Arial" charset="0"/>
              </a:rPr>
              <a:t>Autonomous</a:t>
            </a:r>
            <a:r>
              <a:rPr lang="pt-PT" altLang="zh-CN" sz="7200" b="1" i="1" dirty="0">
                <a:solidFill>
                  <a:schemeClr val="bg1"/>
                </a:solidFill>
                <a:latin typeface="Trebuchet MS" pitchFamily="34" charset="0"/>
                <a:ea typeface="SimSun" pitchFamily="2" charset="-122"/>
                <a:cs typeface="Arial" charset="0"/>
              </a:rPr>
              <a:t> </a:t>
            </a:r>
            <a:r>
              <a:rPr lang="pt-PT" altLang="zh-CN" sz="7200" b="1" i="1" dirty="0" err="1">
                <a:solidFill>
                  <a:schemeClr val="bg1"/>
                </a:solidFill>
                <a:latin typeface="Trebuchet MS" pitchFamily="34" charset="0"/>
                <a:ea typeface="SimSun" pitchFamily="2" charset="-122"/>
                <a:cs typeface="Arial" charset="0"/>
              </a:rPr>
              <a:t>Systems</a:t>
            </a:r>
            <a:endParaRPr lang="pt-PT" altLang="zh-CN" sz="7200" b="1" i="1" dirty="0">
              <a:solidFill>
                <a:schemeClr val="bg1"/>
              </a:solidFill>
              <a:latin typeface="Trebuchet MS" pitchFamily="34" charset="0"/>
              <a:ea typeface="SimSun" pitchFamily="2" charset="-122"/>
              <a:cs typeface="Arial" charset="0"/>
            </a:endParaRPr>
          </a:p>
        </p:txBody>
      </p:sp>
      <p:sp>
        <p:nvSpPr>
          <p:cNvPr id="1031" name="Rectangle 4577"/>
          <p:cNvSpPr>
            <a:spLocks noChangeArrowheads="1"/>
          </p:cNvSpPr>
          <p:nvPr/>
        </p:nvSpPr>
        <p:spPr bwMode="auto">
          <a:xfrm>
            <a:off x="0" y="18968150"/>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2" name="Rectangle 4578"/>
          <p:cNvSpPr>
            <a:spLocks noChangeArrowheads="1"/>
          </p:cNvSpPr>
          <p:nvPr/>
        </p:nvSpPr>
        <p:spPr bwMode="auto">
          <a:xfrm>
            <a:off x="0" y="19549175"/>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3" name="Rectangle 4579"/>
          <p:cNvSpPr>
            <a:spLocks noChangeArrowheads="1"/>
          </p:cNvSpPr>
          <p:nvPr/>
        </p:nvSpPr>
        <p:spPr bwMode="auto">
          <a:xfrm>
            <a:off x="0" y="19806350"/>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4" name="Rectangle 4580"/>
          <p:cNvSpPr>
            <a:spLocks noChangeArrowheads="1"/>
          </p:cNvSpPr>
          <p:nvPr/>
        </p:nvSpPr>
        <p:spPr bwMode="auto">
          <a:xfrm>
            <a:off x="0" y="20254025"/>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5" name="Rectangle 4581"/>
          <p:cNvSpPr>
            <a:spLocks noChangeArrowheads="1"/>
          </p:cNvSpPr>
          <p:nvPr/>
        </p:nvSpPr>
        <p:spPr bwMode="auto">
          <a:xfrm>
            <a:off x="0" y="20511200"/>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6" name="Rectangle 4582"/>
          <p:cNvSpPr>
            <a:spLocks noChangeArrowheads="1"/>
          </p:cNvSpPr>
          <p:nvPr/>
        </p:nvSpPr>
        <p:spPr bwMode="auto">
          <a:xfrm>
            <a:off x="0" y="21044600"/>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7" name="Rectangle 4583"/>
          <p:cNvSpPr>
            <a:spLocks noChangeArrowheads="1"/>
          </p:cNvSpPr>
          <p:nvPr/>
        </p:nvSpPr>
        <p:spPr bwMode="auto">
          <a:xfrm>
            <a:off x="0" y="21358925"/>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8" name="Rectangle 4586"/>
          <p:cNvSpPr>
            <a:spLocks noChangeArrowheads="1"/>
          </p:cNvSpPr>
          <p:nvPr/>
        </p:nvSpPr>
        <p:spPr bwMode="auto">
          <a:xfrm>
            <a:off x="0" y="24114825"/>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9" name="Rectangle 4587"/>
          <p:cNvSpPr>
            <a:spLocks noChangeArrowheads="1"/>
          </p:cNvSpPr>
          <p:nvPr/>
        </p:nvSpPr>
        <p:spPr bwMode="auto">
          <a:xfrm>
            <a:off x="0" y="24638700"/>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40" name="AutoShape 4958"/>
          <p:cNvSpPr>
            <a:spLocks noChangeArrowheads="1"/>
          </p:cNvSpPr>
          <p:nvPr/>
        </p:nvSpPr>
        <p:spPr bwMode="auto">
          <a:xfrm>
            <a:off x="234133" y="4072844"/>
            <a:ext cx="29811710" cy="5522106"/>
          </a:xfrm>
          <a:prstGeom prst="roundRect">
            <a:avLst>
              <a:gd name="adj" fmla="val 16667"/>
            </a:avLst>
          </a:prstGeom>
          <a:solidFill>
            <a:srgbClr val="00B0F0"/>
          </a:solidFill>
          <a:ln w="9525" algn="ctr">
            <a:solidFill>
              <a:srgbClr val="000000"/>
            </a:solidFill>
            <a:round/>
            <a:headEnd/>
            <a:tailEnd/>
          </a:ln>
        </p:spPr>
        <p:txBody>
          <a:bodyPr tIns="90000"/>
          <a:lstStyle/>
          <a:p>
            <a:pPr algn="ctr" defTabSz="865188"/>
            <a:r>
              <a:rPr lang="en-US" altLang="ja-JP" sz="5400" b="1" i="1" dirty="0">
                <a:solidFill>
                  <a:schemeClr val="bg1"/>
                </a:solidFill>
                <a:latin typeface="Verdana" pitchFamily="34" charset="0"/>
                <a:ea typeface="Batang" pitchFamily="18" charset="-127"/>
              </a:rPr>
              <a:t>Drone SLAM with Extended Kalman Filter using UWB sensors and a IMU</a:t>
            </a:r>
            <a:r>
              <a:rPr lang="pt-PT" altLang="ja-JP" sz="5400" b="1" i="1" dirty="0">
                <a:solidFill>
                  <a:schemeClr val="bg1"/>
                </a:solidFill>
                <a:latin typeface="Verdana" pitchFamily="34" charset="0"/>
                <a:ea typeface="Batang" pitchFamily="18" charset="-127"/>
              </a:rPr>
              <a:t>,</a:t>
            </a:r>
          </a:p>
          <a:p>
            <a:pPr algn="ctr" defTabSz="865188"/>
            <a:r>
              <a:rPr lang="pt-PT" altLang="ja-JP" sz="5400" b="1" i="1" dirty="0">
                <a:solidFill>
                  <a:schemeClr val="bg1"/>
                </a:solidFill>
                <a:latin typeface="Verdana" pitchFamily="34" charset="0"/>
                <a:ea typeface="Batang" pitchFamily="18" charset="-127"/>
              </a:rPr>
              <a:t>Afonso Luís, José Silva, Samuel Amaro, Tiago Silva</a:t>
            </a:r>
          </a:p>
          <a:p>
            <a:pPr algn="ctr" defTabSz="865188"/>
            <a:r>
              <a:rPr lang="pt-PT" altLang="ja-JP" sz="5400" b="1" i="1" dirty="0">
                <a:solidFill>
                  <a:schemeClr val="bg1"/>
                </a:solidFill>
                <a:latin typeface="Verdana" pitchFamily="34" charset="0"/>
                <a:ea typeface="Batang" pitchFamily="18" charset="-127"/>
                <a:hlinkClick r:id="rId8"/>
              </a:rPr>
              <a:t>afonso.lopes.luis@tecnico.ulisboa.pt</a:t>
            </a:r>
            <a:r>
              <a:rPr lang="pt-PT" altLang="ja-JP" sz="5400" b="1" i="1" dirty="0">
                <a:solidFill>
                  <a:schemeClr val="bg1"/>
                </a:solidFill>
                <a:latin typeface="Verdana" pitchFamily="34" charset="0"/>
                <a:ea typeface="Batang" pitchFamily="18" charset="-127"/>
              </a:rPr>
              <a:t> , </a:t>
            </a:r>
            <a:r>
              <a:rPr lang="pt-PT" altLang="ja-JP" sz="5400" b="1" i="1" dirty="0">
                <a:solidFill>
                  <a:schemeClr val="bg1"/>
                </a:solidFill>
                <a:latin typeface="Verdana" pitchFamily="34" charset="0"/>
                <a:ea typeface="Batang" pitchFamily="18" charset="-127"/>
                <a:hlinkClick r:id="rId9"/>
              </a:rPr>
              <a:t>j.ferreira.da.silva@tecnico.ulisboa.pt</a:t>
            </a:r>
            <a:r>
              <a:rPr lang="pt-PT" altLang="ja-JP" sz="5400" b="1" i="1" dirty="0">
                <a:solidFill>
                  <a:schemeClr val="bg1"/>
                </a:solidFill>
                <a:latin typeface="Verdana" pitchFamily="34" charset="0"/>
                <a:ea typeface="Batang" pitchFamily="18" charset="-127"/>
              </a:rPr>
              <a:t>,</a:t>
            </a:r>
          </a:p>
          <a:p>
            <a:pPr algn="ctr" defTabSz="865188"/>
            <a:r>
              <a:rPr lang="pt-PT" altLang="ja-JP" sz="5400" b="1" i="1" dirty="0">
                <a:solidFill>
                  <a:schemeClr val="bg1"/>
                </a:solidFill>
                <a:latin typeface="Verdana" pitchFamily="34" charset="0"/>
                <a:ea typeface="Batang" pitchFamily="18" charset="-127"/>
                <a:hlinkClick r:id="rId10"/>
              </a:rPr>
              <a:t>samuel.amaro@tecnico.ulisboa.pt</a:t>
            </a:r>
            <a:r>
              <a:rPr lang="pt-PT" altLang="ja-JP" sz="5400" b="1" i="1" dirty="0">
                <a:solidFill>
                  <a:schemeClr val="bg1"/>
                </a:solidFill>
                <a:latin typeface="Verdana" pitchFamily="34" charset="0"/>
                <a:ea typeface="Batang" pitchFamily="18" charset="-127"/>
              </a:rPr>
              <a:t>, </a:t>
            </a:r>
            <a:r>
              <a:rPr lang="pt-PT" altLang="ja-JP" sz="5400" b="1" i="1" dirty="0">
                <a:solidFill>
                  <a:schemeClr val="bg1"/>
                </a:solidFill>
                <a:latin typeface="Verdana" pitchFamily="34" charset="0"/>
                <a:ea typeface="Batang" pitchFamily="18" charset="-127"/>
                <a:hlinkClick r:id="rId11"/>
              </a:rPr>
              <a:t>tiagorsilva@tecnico.ulisboa.pt</a:t>
            </a:r>
            <a:r>
              <a:rPr lang="pt-PT" altLang="ja-JP" sz="5400" b="1" i="1" dirty="0">
                <a:solidFill>
                  <a:schemeClr val="bg1"/>
                </a:solidFill>
                <a:latin typeface="Verdana" pitchFamily="34" charset="0"/>
                <a:ea typeface="Batang" pitchFamily="18" charset="-127"/>
              </a:rPr>
              <a:t> </a:t>
            </a:r>
          </a:p>
          <a:p>
            <a:pPr algn="ctr" defTabSz="865188"/>
            <a:r>
              <a:rPr lang="pt-PT" sz="4800" b="1" dirty="0">
                <a:solidFill>
                  <a:schemeClr val="bg1"/>
                </a:solidFill>
                <a:latin typeface="Verdana" pitchFamily="34" charset="0"/>
                <a:ea typeface="Batang" pitchFamily="18" charset="-127"/>
              </a:rPr>
              <a:t>MEEC</a:t>
            </a:r>
          </a:p>
          <a:p>
            <a:pPr algn="ctr" defTabSz="865188"/>
            <a:r>
              <a:rPr lang="pt-PT" sz="4800" b="1" dirty="0">
                <a:solidFill>
                  <a:schemeClr val="bg1"/>
                </a:solidFill>
                <a:latin typeface="Verdana" pitchFamily="34" charset="0"/>
                <a:ea typeface="Batang" pitchFamily="18" charset="-127"/>
              </a:rPr>
              <a:t>Instituto Superior Técnico, Universidade de Lisboa</a:t>
            </a:r>
            <a:endParaRPr lang="pt-PT" dirty="0">
              <a:solidFill>
                <a:schemeClr val="bg1"/>
              </a:solidFill>
            </a:endParaRPr>
          </a:p>
        </p:txBody>
      </p:sp>
      <p:sp>
        <p:nvSpPr>
          <p:cNvPr id="1042" name="Rectangle 4585"/>
          <p:cNvSpPr>
            <a:spLocks noChangeArrowheads="1"/>
          </p:cNvSpPr>
          <p:nvPr/>
        </p:nvSpPr>
        <p:spPr bwMode="auto">
          <a:xfrm>
            <a:off x="0" y="23286150"/>
            <a:ext cx="18473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47" name="Rectangle 4985"/>
          <p:cNvSpPr>
            <a:spLocks noChangeArrowheads="1"/>
          </p:cNvSpPr>
          <p:nvPr/>
        </p:nvSpPr>
        <p:spPr bwMode="auto">
          <a:xfrm>
            <a:off x="11036300" y="41925875"/>
            <a:ext cx="8424863" cy="5286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defTabSz="865188"/>
            <a:r>
              <a:rPr lang="pt-PT" sz="2800" dirty="0">
                <a:latin typeface="Trebuchet MS" pitchFamily="34" charset="0"/>
              </a:rPr>
              <a:t>© 2018 </a:t>
            </a:r>
            <a:r>
              <a:rPr lang="pt-PT" sz="2800" dirty="0" err="1">
                <a:latin typeface="Trebuchet MS" pitchFamily="34" charset="0"/>
              </a:rPr>
              <a:t>Autonomous</a:t>
            </a:r>
            <a:r>
              <a:rPr lang="pt-PT" sz="2800" dirty="0">
                <a:latin typeface="Trebuchet MS" pitchFamily="34" charset="0"/>
              </a:rPr>
              <a:t> </a:t>
            </a:r>
            <a:r>
              <a:rPr lang="pt-PT" sz="2800" dirty="0" err="1">
                <a:latin typeface="Trebuchet MS" pitchFamily="34" charset="0"/>
              </a:rPr>
              <a:t>Systems</a:t>
            </a:r>
            <a:r>
              <a:rPr lang="pt-PT" sz="2800" dirty="0">
                <a:latin typeface="Trebuchet MS" pitchFamily="34" charset="0"/>
              </a:rPr>
              <a:t> / DEEC / IST</a:t>
            </a:r>
          </a:p>
        </p:txBody>
      </p:sp>
      <p:sp>
        <p:nvSpPr>
          <p:cNvPr id="1049" name="TextBox 1"/>
          <p:cNvSpPr txBox="1">
            <a:spLocks noChangeArrowheads="1"/>
          </p:cNvSpPr>
          <p:nvPr/>
        </p:nvSpPr>
        <p:spPr bwMode="auto">
          <a:xfrm>
            <a:off x="9817304" y="39897627"/>
            <a:ext cx="10826169"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300">
                <a:solidFill>
                  <a:schemeClr val="tx1"/>
                </a:solidFill>
                <a:latin typeface="Times New Roman" pitchFamily="18" charset="0"/>
                <a:cs typeface="Times New Roman" pitchFamily="18" charset="0"/>
              </a:defRPr>
            </a:lvl1pPr>
            <a:lvl2pPr marL="742950" indent="-285750" eaLnBrk="0" hangingPunct="0">
              <a:defRPr sz="2300">
                <a:solidFill>
                  <a:schemeClr val="tx1"/>
                </a:solidFill>
                <a:latin typeface="Times New Roman" pitchFamily="18" charset="0"/>
                <a:cs typeface="Times New Roman" pitchFamily="18" charset="0"/>
              </a:defRPr>
            </a:lvl2pPr>
            <a:lvl3pPr marL="1143000" indent="-228600" eaLnBrk="0" hangingPunct="0">
              <a:defRPr sz="2300">
                <a:solidFill>
                  <a:schemeClr val="tx1"/>
                </a:solidFill>
                <a:latin typeface="Times New Roman" pitchFamily="18" charset="0"/>
                <a:cs typeface="Times New Roman" pitchFamily="18" charset="0"/>
              </a:defRPr>
            </a:lvl3pPr>
            <a:lvl4pPr marL="1600200" indent="-228600" eaLnBrk="0" hangingPunct="0">
              <a:defRPr sz="2300">
                <a:solidFill>
                  <a:schemeClr val="tx1"/>
                </a:solidFill>
                <a:latin typeface="Times New Roman" pitchFamily="18" charset="0"/>
                <a:cs typeface="Times New Roman" pitchFamily="18" charset="0"/>
              </a:defRPr>
            </a:lvl4pPr>
            <a:lvl5pPr marL="2057400" indent="-228600" eaLnBrk="0" hangingPunct="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eaLnBrk="1" hangingPunct="1"/>
            <a:r>
              <a:rPr lang="pt-PT" sz="4400" dirty="0">
                <a:latin typeface="Trebuchet MS" pitchFamily="34" charset="0"/>
              </a:rPr>
              <a:t>https://github.com/silvaordie/Projeto-SA</a:t>
            </a:r>
          </a:p>
        </p:txBody>
      </p:sp>
      <p:sp>
        <p:nvSpPr>
          <p:cNvPr id="2" name="Rectangle 1"/>
          <p:cNvSpPr/>
          <p:nvPr/>
        </p:nvSpPr>
        <p:spPr bwMode="auto">
          <a:xfrm>
            <a:off x="872836" y="655875"/>
            <a:ext cx="5486399" cy="21704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bg1"/>
              </a:solidFill>
              <a:effectLst/>
              <a:latin typeface="Times New Roman" pitchFamily="18" charset="0"/>
              <a:cs typeface="Times New Roman" pitchFamily="18" charset="0"/>
            </a:endParaRPr>
          </a:p>
        </p:txBody>
      </p:sp>
      <p:pic>
        <p:nvPicPr>
          <p:cNvPr id="4" name="Picture 3"/>
          <p:cNvPicPr>
            <a:picLocks noChangeAspect="1"/>
          </p:cNvPicPr>
          <p:nvPr/>
        </p:nvPicPr>
        <p:blipFill rotWithShape="1">
          <a:blip r:embed="rId12" cstate="print">
            <a:extLst>
              <a:ext uri="{28A0092B-C50C-407E-A947-70E740481C1C}">
                <a14:useLocalDpi xmlns:a14="http://schemas.microsoft.com/office/drawing/2010/main" val="0"/>
              </a:ext>
            </a:extLst>
          </a:blip>
          <a:srcRect l="12609" t="25892" r="12032" b="26055"/>
          <a:stretch/>
        </p:blipFill>
        <p:spPr>
          <a:xfrm>
            <a:off x="-24621" y="296360"/>
            <a:ext cx="7579895" cy="3416969"/>
          </a:xfrm>
          <a:prstGeom prst="rect">
            <a:avLst/>
          </a:prstGeom>
        </p:spPr>
      </p:pic>
      <p:graphicFrame>
        <p:nvGraphicFramePr>
          <p:cNvPr id="10" name="Objeto 9">
            <a:extLst>
              <a:ext uri="{FF2B5EF4-FFF2-40B4-BE49-F238E27FC236}">
                <a16:creationId xmlns:a16="http://schemas.microsoft.com/office/drawing/2014/main" id="{60602337-EF89-42B0-B685-97A6DA81C9D9}"/>
              </a:ext>
            </a:extLst>
          </p:cNvPr>
          <p:cNvGraphicFramePr>
            <a:graphicFrameLocks noChangeAspect="1"/>
          </p:cNvGraphicFramePr>
          <p:nvPr>
            <p:extLst>
              <p:ext uri="{D42A27DB-BD31-4B8C-83A1-F6EECF244321}">
                <p14:modId xmlns:p14="http://schemas.microsoft.com/office/powerpoint/2010/main" val="441904984"/>
              </p:ext>
            </p:extLst>
          </p:nvPr>
        </p:nvGraphicFramePr>
        <p:xfrm>
          <a:off x="4756789" y="30330955"/>
          <a:ext cx="2798485" cy="18561325"/>
        </p:xfrm>
        <a:graphic>
          <a:graphicData uri="http://schemas.openxmlformats.org/presentationml/2006/ole">
            <mc:AlternateContent xmlns:mc="http://schemas.openxmlformats.org/markup-compatibility/2006">
              <mc:Choice xmlns:v="urn:schemas-microsoft-com:vml" Requires="v">
                <p:oleObj spid="_x0000_s1142" name="Image" r:id="rId13" imgW="1663200" imgH="11034720" progId="Photoshop.Image.13">
                  <p:embed/>
                </p:oleObj>
              </mc:Choice>
              <mc:Fallback>
                <p:oleObj name="Image" r:id="rId13" imgW="1663200" imgH="11034720" progId="Photoshop.Image.13">
                  <p:embed/>
                  <p:pic>
                    <p:nvPicPr>
                      <p:cNvPr id="0" name=""/>
                      <p:cNvPicPr/>
                      <p:nvPr/>
                    </p:nvPicPr>
                    <p:blipFill>
                      <a:blip r:embed="rId6">
                        <a:alphaModFix amt="0"/>
                      </a:blip>
                      <a:stretch>
                        <a:fillRect/>
                      </a:stretch>
                    </p:blipFill>
                    <p:spPr>
                      <a:xfrm>
                        <a:off x="4756789" y="30330955"/>
                        <a:ext cx="2798485" cy="18561325"/>
                      </a:xfrm>
                      <a:prstGeom prst="rect">
                        <a:avLst/>
                      </a:prstGeom>
                    </p:spPr>
                  </p:pic>
                </p:oleObj>
              </mc:Fallback>
            </mc:AlternateContent>
          </a:graphicData>
        </a:graphic>
      </p:graphicFrame>
      <p:sp>
        <p:nvSpPr>
          <p:cNvPr id="14" name="CaixaDeTexto 13">
            <a:extLst>
              <a:ext uri="{FF2B5EF4-FFF2-40B4-BE49-F238E27FC236}">
                <a16:creationId xmlns:a16="http://schemas.microsoft.com/office/drawing/2014/main" id="{DB1B61E0-533F-4461-A04E-7AD30E9EFBA0}"/>
              </a:ext>
            </a:extLst>
          </p:cNvPr>
          <p:cNvSpPr txBox="1"/>
          <p:nvPr/>
        </p:nvSpPr>
        <p:spPr>
          <a:xfrm>
            <a:off x="1667569" y="10291495"/>
            <a:ext cx="10611879" cy="1107996"/>
          </a:xfrm>
          <a:prstGeom prst="rect">
            <a:avLst/>
          </a:prstGeom>
          <a:noFill/>
        </p:spPr>
        <p:txBody>
          <a:bodyPr wrap="none" rtlCol="0">
            <a:spAutoFit/>
          </a:bodyPr>
          <a:lstStyle/>
          <a:p>
            <a:r>
              <a:rPr lang="pt-PT" sz="6600" b="1" dirty="0">
                <a:solidFill>
                  <a:srgbClr val="0070C0"/>
                </a:solidFill>
                <a:latin typeface="Arial" panose="020B0604020202020204" pitchFamily="34" charset="0"/>
                <a:cs typeface="Arial" panose="020B0604020202020204" pitchFamily="34" charset="0"/>
              </a:rPr>
              <a:t>1 - KALMAN FILTER / EKF</a:t>
            </a:r>
          </a:p>
        </p:txBody>
      </p:sp>
      <p:sp>
        <p:nvSpPr>
          <p:cNvPr id="17" name="CaixaDeTexto 16">
            <a:extLst>
              <a:ext uri="{FF2B5EF4-FFF2-40B4-BE49-F238E27FC236}">
                <a16:creationId xmlns:a16="http://schemas.microsoft.com/office/drawing/2014/main" id="{861AC5ED-75B1-4B23-8202-06853AEC3B89}"/>
              </a:ext>
            </a:extLst>
          </p:cNvPr>
          <p:cNvSpPr txBox="1"/>
          <p:nvPr/>
        </p:nvSpPr>
        <p:spPr>
          <a:xfrm>
            <a:off x="1548690" y="16244803"/>
            <a:ext cx="11486478" cy="1107996"/>
          </a:xfrm>
          <a:prstGeom prst="rect">
            <a:avLst/>
          </a:prstGeom>
          <a:noFill/>
        </p:spPr>
        <p:txBody>
          <a:bodyPr wrap="none" rtlCol="0">
            <a:spAutoFit/>
          </a:bodyPr>
          <a:lstStyle/>
          <a:p>
            <a:r>
              <a:rPr lang="pt-PT" sz="6600" b="1" dirty="0">
                <a:solidFill>
                  <a:srgbClr val="0070C0"/>
                </a:solidFill>
                <a:latin typeface="Arial" panose="020B0604020202020204" pitchFamily="34" charset="0"/>
                <a:cs typeface="Arial" panose="020B0604020202020204" pitchFamily="34" charset="0"/>
              </a:rPr>
              <a:t>2- VEHICLE AND SENSORS </a:t>
            </a:r>
          </a:p>
        </p:txBody>
      </p:sp>
      <p:sp>
        <p:nvSpPr>
          <p:cNvPr id="19" name="CaixaDeTexto 18">
            <a:extLst>
              <a:ext uri="{FF2B5EF4-FFF2-40B4-BE49-F238E27FC236}">
                <a16:creationId xmlns:a16="http://schemas.microsoft.com/office/drawing/2014/main" id="{A9B72885-F5E6-4CFB-9F99-3C05F8972763}"/>
              </a:ext>
            </a:extLst>
          </p:cNvPr>
          <p:cNvSpPr txBox="1"/>
          <p:nvPr/>
        </p:nvSpPr>
        <p:spPr>
          <a:xfrm>
            <a:off x="1548690" y="21323535"/>
            <a:ext cx="8667116" cy="1107996"/>
          </a:xfrm>
          <a:prstGeom prst="rect">
            <a:avLst/>
          </a:prstGeom>
          <a:noFill/>
        </p:spPr>
        <p:txBody>
          <a:bodyPr wrap="none" rtlCol="0">
            <a:spAutoFit/>
          </a:bodyPr>
          <a:lstStyle/>
          <a:p>
            <a:r>
              <a:rPr lang="pt-PT" sz="6600" b="1" dirty="0">
                <a:solidFill>
                  <a:srgbClr val="0070C0"/>
                </a:solidFill>
                <a:latin typeface="Arial" panose="020B0604020202020204" pitchFamily="34" charset="0"/>
                <a:cs typeface="Arial" panose="020B0604020202020204" pitchFamily="34" charset="0"/>
              </a:rPr>
              <a:t>3- IMPLEMENTATION</a:t>
            </a:r>
          </a:p>
        </p:txBody>
      </p:sp>
      <p:sp>
        <p:nvSpPr>
          <p:cNvPr id="20" name="CaixaDeTexto 19">
            <a:extLst>
              <a:ext uri="{FF2B5EF4-FFF2-40B4-BE49-F238E27FC236}">
                <a16:creationId xmlns:a16="http://schemas.microsoft.com/office/drawing/2014/main" id="{7373E70A-10EA-4FB7-B1D9-55CEEB8DA4C0}"/>
              </a:ext>
            </a:extLst>
          </p:cNvPr>
          <p:cNvSpPr txBox="1"/>
          <p:nvPr/>
        </p:nvSpPr>
        <p:spPr>
          <a:xfrm>
            <a:off x="1667569" y="22298594"/>
            <a:ext cx="7378943" cy="923330"/>
          </a:xfrm>
          <a:prstGeom prst="rect">
            <a:avLst/>
          </a:prstGeom>
          <a:noFill/>
        </p:spPr>
        <p:txBody>
          <a:bodyPr wrap="none" rtlCol="0">
            <a:spAutoFit/>
          </a:bodyPr>
          <a:lstStyle/>
          <a:p>
            <a:r>
              <a:rPr lang="pt-PT" sz="5400" b="1" dirty="0">
                <a:solidFill>
                  <a:srgbClr val="0070C0"/>
                </a:solidFill>
                <a:latin typeface="Arial" panose="020B0604020202020204" pitchFamily="34" charset="0"/>
                <a:cs typeface="Arial" panose="020B0604020202020204" pitchFamily="34" charset="0"/>
              </a:rPr>
              <a:t>3.1 – MOTION MODEL</a:t>
            </a:r>
          </a:p>
        </p:txBody>
      </p:sp>
      <p:sp>
        <p:nvSpPr>
          <p:cNvPr id="21" name="CaixaDeTexto 20">
            <a:extLst>
              <a:ext uri="{FF2B5EF4-FFF2-40B4-BE49-F238E27FC236}">
                <a16:creationId xmlns:a16="http://schemas.microsoft.com/office/drawing/2014/main" id="{9E9C04C3-7DED-459C-BB6A-20F60AC478A0}"/>
              </a:ext>
            </a:extLst>
          </p:cNvPr>
          <p:cNvSpPr txBox="1"/>
          <p:nvPr/>
        </p:nvSpPr>
        <p:spPr>
          <a:xfrm>
            <a:off x="1667569" y="29542629"/>
            <a:ext cx="9571916" cy="923330"/>
          </a:xfrm>
          <a:prstGeom prst="rect">
            <a:avLst/>
          </a:prstGeom>
          <a:noFill/>
        </p:spPr>
        <p:txBody>
          <a:bodyPr wrap="none" rtlCol="0">
            <a:spAutoFit/>
          </a:bodyPr>
          <a:lstStyle/>
          <a:p>
            <a:r>
              <a:rPr lang="pt-PT" sz="5400" b="1" dirty="0">
                <a:solidFill>
                  <a:srgbClr val="0070C0"/>
                </a:solidFill>
                <a:latin typeface="Arial" panose="020B0604020202020204" pitchFamily="34" charset="0"/>
                <a:cs typeface="Arial" panose="020B0604020202020204" pitchFamily="34" charset="0"/>
              </a:rPr>
              <a:t>3.2 – OBSERVATION MODEL</a:t>
            </a:r>
          </a:p>
        </p:txBody>
      </p:sp>
      <p:sp>
        <p:nvSpPr>
          <p:cNvPr id="22" name="CaixaDeTexto 21">
            <a:extLst>
              <a:ext uri="{FF2B5EF4-FFF2-40B4-BE49-F238E27FC236}">
                <a16:creationId xmlns:a16="http://schemas.microsoft.com/office/drawing/2014/main" id="{ECFD5CBB-F7E5-4E46-AA60-763FA0768136}"/>
              </a:ext>
            </a:extLst>
          </p:cNvPr>
          <p:cNvSpPr txBox="1"/>
          <p:nvPr/>
        </p:nvSpPr>
        <p:spPr>
          <a:xfrm>
            <a:off x="15426715" y="10638291"/>
            <a:ext cx="6904326" cy="923330"/>
          </a:xfrm>
          <a:prstGeom prst="rect">
            <a:avLst/>
          </a:prstGeom>
          <a:noFill/>
        </p:spPr>
        <p:txBody>
          <a:bodyPr wrap="none" rtlCol="0">
            <a:spAutoFit/>
          </a:bodyPr>
          <a:lstStyle/>
          <a:p>
            <a:r>
              <a:rPr lang="pt-PT" sz="5400" b="1" dirty="0">
                <a:solidFill>
                  <a:srgbClr val="0070C0"/>
                </a:solidFill>
                <a:latin typeface="Arial" panose="020B0604020202020204" pitchFamily="34" charset="0"/>
                <a:cs typeface="Arial" panose="020B0604020202020204" pitchFamily="34" charset="0"/>
              </a:rPr>
              <a:t>3.3 - INITIALIZATION</a:t>
            </a:r>
          </a:p>
        </p:txBody>
      </p:sp>
      <p:sp>
        <p:nvSpPr>
          <p:cNvPr id="23" name="CaixaDeTexto 22">
            <a:extLst>
              <a:ext uri="{FF2B5EF4-FFF2-40B4-BE49-F238E27FC236}">
                <a16:creationId xmlns:a16="http://schemas.microsoft.com/office/drawing/2014/main" id="{1B1A7946-F6C3-459F-8F9C-D61AB9F5D1D5}"/>
              </a:ext>
            </a:extLst>
          </p:cNvPr>
          <p:cNvSpPr txBox="1"/>
          <p:nvPr/>
        </p:nvSpPr>
        <p:spPr>
          <a:xfrm>
            <a:off x="15121757" y="18735673"/>
            <a:ext cx="6024983" cy="1015663"/>
          </a:xfrm>
          <a:prstGeom prst="rect">
            <a:avLst/>
          </a:prstGeom>
          <a:noFill/>
        </p:spPr>
        <p:txBody>
          <a:bodyPr wrap="none" rtlCol="0">
            <a:spAutoFit/>
          </a:bodyPr>
          <a:lstStyle/>
          <a:p>
            <a:r>
              <a:rPr lang="pt-PT" sz="6000" b="1" dirty="0">
                <a:solidFill>
                  <a:srgbClr val="0070C0"/>
                </a:solidFill>
                <a:latin typeface="Arial" panose="020B0604020202020204" pitchFamily="34" charset="0"/>
                <a:cs typeface="Arial" panose="020B0604020202020204" pitchFamily="34" charset="0"/>
              </a:rPr>
              <a:t>4 - SIMULATION</a:t>
            </a:r>
          </a:p>
        </p:txBody>
      </p:sp>
      <p:sp>
        <p:nvSpPr>
          <p:cNvPr id="24" name="CaixaDeTexto 23">
            <a:extLst>
              <a:ext uri="{FF2B5EF4-FFF2-40B4-BE49-F238E27FC236}">
                <a16:creationId xmlns:a16="http://schemas.microsoft.com/office/drawing/2014/main" id="{4088155A-FCE5-42A6-A5D1-AD7C53C7FC6A}"/>
              </a:ext>
            </a:extLst>
          </p:cNvPr>
          <p:cNvSpPr txBox="1"/>
          <p:nvPr/>
        </p:nvSpPr>
        <p:spPr>
          <a:xfrm>
            <a:off x="1595655" y="17353217"/>
            <a:ext cx="12680236"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4000" b="1" dirty="0">
                <a:latin typeface="Arial" panose="020B0604020202020204" pitchFamily="34" charset="0"/>
                <a:cs typeface="Arial" panose="020B0604020202020204" pitchFamily="34" charset="0"/>
              </a:rPr>
              <a:t>Drone: </a:t>
            </a:r>
            <a:r>
              <a:rPr lang="en-US" sz="4000" dirty="0">
                <a:latin typeface="Arial" panose="020B0604020202020204" pitchFamily="34" charset="0"/>
                <a:cs typeface="Arial" panose="020B0604020202020204" pitchFamily="34" charset="0"/>
              </a:rPr>
              <a:t>Parallel movement to the ground with no sudden movement changes;</a:t>
            </a:r>
          </a:p>
          <a:p>
            <a:pPr marL="342900" indent="-342900" algn="just">
              <a:buFont typeface="Arial" panose="020B0604020202020204" pitchFamily="34" charset="0"/>
              <a:buChar char="•"/>
            </a:pPr>
            <a:r>
              <a:rPr lang="en-US" sz="4000" b="1" dirty="0">
                <a:latin typeface="Arial" panose="020B0604020202020204" pitchFamily="34" charset="0"/>
                <a:cs typeface="Arial" panose="020B0604020202020204" pitchFamily="34" charset="0"/>
              </a:rPr>
              <a:t>Ultra-Wide Band: </a:t>
            </a:r>
            <a:r>
              <a:rPr lang="en-US" sz="4000" dirty="0">
                <a:latin typeface="Arial" panose="020B0604020202020204" pitchFamily="34" charset="0"/>
                <a:cs typeface="Arial" panose="020B0604020202020204" pitchFamily="34" charset="0"/>
              </a:rPr>
              <a:t>Measures de distance between the tag (Drone) and anchors (landmarks);</a:t>
            </a:r>
          </a:p>
          <a:p>
            <a:pPr marL="342900" indent="-342900" algn="just">
              <a:buFont typeface="Arial" panose="020B0604020202020204" pitchFamily="34" charset="0"/>
              <a:buChar char="•"/>
            </a:pPr>
            <a:r>
              <a:rPr lang="en-US" sz="4000" b="1" dirty="0">
                <a:latin typeface="Arial" panose="020B0604020202020204" pitchFamily="34" charset="0"/>
                <a:cs typeface="Arial" panose="020B0604020202020204" pitchFamily="34" charset="0"/>
              </a:rPr>
              <a:t>Inertial Measurement Unit: </a:t>
            </a:r>
            <a:r>
              <a:rPr lang="en-US" sz="4000" dirty="0">
                <a:latin typeface="Arial" panose="020B0604020202020204" pitchFamily="34" charset="0"/>
                <a:cs typeface="Arial" panose="020B0604020202020204" pitchFamily="34" charset="0"/>
              </a:rPr>
              <a:t>Measures the unit’s angular rate in all 3 rotational axis. </a:t>
            </a:r>
          </a:p>
        </p:txBody>
      </p:sp>
      <p:sp>
        <p:nvSpPr>
          <p:cNvPr id="5" name="CaixaDeTexto 4">
            <a:extLst>
              <a:ext uri="{FF2B5EF4-FFF2-40B4-BE49-F238E27FC236}">
                <a16:creationId xmlns:a16="http://schemas.microsoft.com/office/drawing/2014/main" id="{4E3BE13E-5CDD-429B-9DA3-4A0E1FB05142}"/>
              </a:ext>
            </a:extLst>
          </p:cNvPr>
          <p:cNvSpPr txBox="1"/>
          <p:nvPr/>
        </p:nvSpPr>
        <p:spPr>
          <a:xfrm>
            <a:off x="1595655" y="11308663"/>
            <a:ext cx="12680236" cy="5016758"/>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The Kalman filter is an algorithm that uses a series of measurements of a linear system over time and produces estimates of unknown variables that tend to be more accurate than those based on a single measurement. The algorithm is a two step process, the prediction step and the update step.  For non-linear systems the same principle can be used in the form of the Extended Kalman Filter.</a:t>
            </a:r>
          </a:p>
        </p:txBody>
      </p:sp>
      <p:sp>
        <p:nvSpPr>
          <p:cNvPr id="6" name="CaixaDeTexto 5">
            <a:extLst>
              <a:ext uri="{FF2B5EF4-FFF2-40B4-BE49-F238E27FC236}">
                <a16:creationId xmlns:a16="http://schemas.microsoft.com/office/drawing/2014/main" id="{40C5AC56-D1A1-4227-8BE2-3EF0A56C2C7E}"/>
              </a:ext>
            </a:extLst>
          </p:cNvPr>
          <p:cNvSpPr txBox="1"/>
          <p:nvPr/>
        </p:nvSpPr>
        <p:spPr>
          <a:xfrm>
            <a:off x="1667569" y="23159647"/>
            <a:ext cx="12680236" cy="4401205"/>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The Drone does not provide any odometry readings, also the UM readings are too noisy to consider using dead reckoning for the position estimates. Other than these 2 there are no more available measurements that can be used for the prediction of the Drone's movement. Therefore a first order motion model was used for the part, given by</a:t>
            </a:r>
          </a:p>
        </p:txBody>
      </p:sp>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54F5C459-0244-4D37-8EB4-F963987CB50B}"/>
                  </a:ext>
                </a:extLst>
              </p:cNvPr>
              <p:cNvSpPr txBox="1"/>
              <p:nvPr/>
            </p:nvSpPr>
            <p:spPr>
              <a:xfrm>
                <a:off x="3396624" y="27560852"/>
                <a:ext cx="7987764" cy="1853649"/>
              </a:xfrm>
              <a:prstGeom prst="rect">
                <a:avLst/>
              </a:prstGeom>
              <a:noFill/>
            </p:spPr>
            <p:txBody>
              <a:bodyPr wrap="none" lIns="0" tIns="0" rIns="0" bIns="0" rtlCol="0">
                <a:spAutoFit/>
              </a:bodyPr>
              <a:lstStyle/>
              <a:p>
                <a:r>
                  <a:rPr lang="pt-PT" sz="5400" dirty="0"/>
                  <a:t>f(</a:t>
                </a:r>
                <a14:m>
                  <m:oMath xmlns:m="http://schemas.openxmlformats.org/officeDocument/2006/math">
                    <m:sSub>
                      <m:sSubPr>
                        <m:ctrlPr>
                          <a:rPr lang="pt-PT" sz="5400" i="1">
                            <a:latin typeface="Cambria Math" panose="02040503050406030204" pitchFamily="18" charset="0"/>
                          </a:rPr>
                        </m:ctrlPr>
                      </m:sSubPr>
                      <m:e>
                        <m:r>
                          <m:rPr>
                            <m:nor/>
                          </m:rPr>
                          <a:rPr lang="el-GR" sz="5400" dirty="0"/>
                          <m:t>μ</m:t>
                        </m:r>
                      </m:e>
                      <m:sub>
                        <m:r>
                          <a:rPr lang="pt-PT" sz="5400" i="1">
                            <a:latin typeface="Cambria Math" panose="02040503050406030204" pitchFamily="18" charset="0"/>
                          </a:rPr>
                          <m:t>𝑘</m:t>
                        </m:r>
                        <m:r>
                          <a:rPr lang="pt-PT" sz="5400" i="1">
                            <a:latin typeface="Cambria Math" panose="02040503050406030204" pitchFamily="18" charset="0"/>
                          </a:rPr>
                          <m:t>+1</m:t>
                        </m:r>
                      </m:sub>
                    </m:sSub>
                  </m:oMath>
                </a14:m>
                <a:r>
                  <a:rPr lang="pt-PT" sz="5400" dirty="0"/>
                  <a:t>)=</a:t>
                </a:r>
                <a14:m>
                  <m:oMath xmlns:m="http://schemas.openxmlformats.org/officeDocument/2006/math">
                    <m:d>
                      <m:dPr>
                        <m:begChr m:val="{"/>
                        <m:endChr m:val=""/>
                        <m:ctrlPr>
                          <a:rPr lang="pt-PT" sz="5400" i="1" smtClean="0">
                            <a:latin typeface="Cambria Math" panose="02040503050406030204" pitchFamily="18" charset="0"/>
                          </a:rPr>
                        </m:ctrlPr>
                      </m:dPr>
                      <m:e>
                        <m:eqArr>
                          <m:eqArrPr>
                            <m:ctrlPr>
                              <a:rPr lang="pt-PT" sz="5400" i="1" smtClean="0">
                                <a:latin typeface="Cambria Math" panose="02040503050406030204" pitchFamily="18" charset="0"/>
                              </a:rPr>
                            </m:ctrlPr>
                          </m:eqArrPr>
                          <m:e>
                            <m:sSub>
                              <m:sSubPr>
                                <m:ctrlPr>
                                  <a:rPr lang="pt-PT" sz="5400" b="0" i="1" smtClean="0">
                                    <a:latin typeface="Cambria Math" panose="02040503050406030204" pitchFamily="18" charset="0"/>
                                  </a:rPr>
                                </m:ctrlPr>
                              </m:sSubPr>
                              <m:e>
                                <m:r>
                                  <a:rPr lang="pt-PT" sz="5400" b="0" i="1" smtClean="0">
                                    <a:latin typeface="Cambria Math" panose="02040503050406030204" pitchFamily="18" charset="0"/>
                                  </a:rPr>
                                  <m:t>𝑥</m:t>
                                </m:r>
                              </m:e>
                              <m:sub>
                                <m:r>
                                  <a:rPr lang="pt-PT" sz="5400" b="0" i="1" smtClean="0">
                                    <a:latin typeface="Cambria Math" panose="02040503050406030204" pitchFamily="18" charset="0"/>
                                  </a:rPr>
                                  <m:t>𝑘</m:t>
                                </m:r>
                                <m:r>
                                  <a:rPr lang="pt-PT" sz="5400" b="0" i="1" smtClean="0">
                                    <a:latin typeface="Cambria Math" panose="02040503050406030204" pitchFamily="18" charset="0"/>
                                  </a:rPr>
                                  <m:t>+1</m:t>
                                </m:r>
                              </m:sub>
                            </m:sSub>
                            <m:r>
                              <a:rPr lang="pt-PT" sz="5400" b="0" i="1" smtClean="0">
                                <a:latin typeface="Cambria Math" panose="02040503050406030204" pitchFamily="18" charset="0"/>
                              </a:rPr>
                              <m:t>=</m:t>
                            </m:r>
                            <m:sSub>
                              <m:sSubPr>
                                <m:ctrlPr>
                                  <a:rPr lang="pt-PT" sz="5400" i="1">
                                    <a:latin typeface="Cambria Math" panose="02040503050406030204" pitchFamily="18" charset="0"/>
                                  </a:rPr>
                                </m:ctrlPr>
                              </m:sSubPr>
                              <m:e>
                                <m:r>
                                  <a:rPr lang="pt-PT" sz="5400" i="1">
                                    <a:latin typeface="Cambria Math" panose="02040503050406030204" pitchFamily="18" charset="0"/>
                                  </a:rPr>
                                  <m:t>𝑥</m:t>
                                </m:r>
                              </m:e>
                              <m:sub>
                                <m:r>
                                  <a:rPr lang="pt-PT" sz="5400" i="1">
                                    <a:latin typeface="Cambria Math" panose="02040503050406030204" pitchFamily="18" charset="0"/>
                                  </a:rPr>
                                  <m:t>𝑘</m:t>
                                </m:r>
                              </m:sub>
                            </m:sSub>
                            <m:r>
                              <a:rPr lang="pt-PT" sz="5400" b="0" i="1" smtClean="0">
                                <a:latin typeface="Cambria Math" panose="02040503050406030204" pitchFamily="18" charset="0"/>
                              </a:rPr>
                              <m:t>+</m:t>
                            </m:r>
                            <m:sSub>
                              <m:sSubPr>
                                <m:ctrlPr>
                                  <a:rPr lang="pt-PT" sz="5400" i="1">
                                    <a:latin typeface="Cambria Math" panose="02040503050406030204" pitchFamily="18" charset="0"/>
                                  </a:rPr>
                                </m:ctrlPr>
                              </m:sSubPr>
                              <m:e>
                                <m:r>
                                  <a:rPr lang="pt-PT" sz="5400" i="1">
                                    <a:latin typeface="Cambria Math" panose="02040503050406030204" pitchFamily="18" charset="0"/>
                                  </a:rPr>
                                  <m:t>𝑣</m:t>
                                </m:r>
                              </m:e>
                              <m:sub>
                                <m:r>
                                  <a:rPr lang="pt-PT" sz="5400" i="1">
                                    <a:latin typeface="Cambria Math" panose="02040503050406030204" pitchFamily="18" charset="0"/>
                                  </a:rPr>
                                  <m:t>𝑘</m:t>
                                </m:r>
                                <m:r>
                                  <a:rPr lang="pt-PT" sz="5400" i="1">
                                    <a:latin typeface="Cambria Math" panose="02040503050406030204" pitchFamily="18" charset="0"/>
                                  </a:rPr>
                                  <m:t>+1</m:t>
                                </m:r>
                              </m:sub>
                            </m:sSub>
                          </m:e>
                          <m:e>
                            <m:sSub>
                              <m:sSubPr>
                                <m:ctrlPr>
                                  <a:rPr lang="pt-PT" sz="5400" i="1">
                                    <a:latin typeface="Cambria Math" panose="02040503050406030204" pitchFamily="18" charset="0"/>
                                  </a:rPr>
                                </m:ctrlPr>
                              </m:sSubPr>
                              <m:e>
                                <m:r>
                                  <a:rPr lang="pt-PT" sz="5400" b="0" i="1" smtClean="0">
                                    <a:latin typeface="Cambria Math" panose="02040503050406030204" pitchFamily="18" charset="0"/>
                                  </a:rPr>
                                  <m:t>𝑣</m:t>
                                </m:r>
                              </m:e>
                              <m:sub>
                                <m:r>
                                  <a:rPr lang="pt-PT" sz="5400" i="1">
                                    <a:latin typeface="Cambria Math" panose="02040503050406030204" pitchFamily="18" charset="0"/>
                                  </a:rPr>
                                  <m:t>𝑘</m:t>
                                </m:r>
                                <m:r>
                                  <a:rPr lang="pt-PT" sz="5400" i="1">
                                    <a:latin typeface="Cambria Math" panose="02040503050406030204" pitchFamily="18" charset="0"/>
                                  </a:rPr>
                                  <m:t>+1</m:t>
                                </m:r>
                              </m:sub>
                            </m:sSub>
                            <m:r>
                              <a:rPr lang="pt-PT" sz="5400" i="1">
                                <a:latin typeface="Cambria Math" panose="02040503050406030204" pitchFamily="18" charset="0"/>
                              </a:rPr>
                              <m:t>=</m:t>
                            </m:r>
                            <m:sSub>
                              <m:sSubPr>
                                <m:ctrlPr>
                                  <a:rPr lang="pt-PT" sz="5400" i="1">
                                    <a:latin typeface="Cambria Math" panose="02040503050406030204" pitchFamily="18" charset="0"/>
                                  </a:rPr>
                                </m:ctrlPr>
                              </m:sSubPr>
                              <m:e>
                                <m:r>
                                  <a:rPr lang="pt-PT" sz="5400" b="0" i="1" smtClean="0">
                                    <a:latin typeface="Cambria Math" panose="02040503050406030204" pitchFamily="18" charset="0"/>
                                  </a:rPr>
                                  <m:t>𝑣</m:t>
                                </m:r>
                              </m:e>
                              <m:sub>
                                <m:r>
                                  <a:rPr lang="pt-PT" sz="5400" i="1">
                                    <a:latin typeface="Cambria Math" panose="02040503050406030204" pitchFamily="18" charset="0"/>
                                  </a:rPr>
                                  <m:t>𝑘</m:t>
                                </m:r>
                              </m:sub>
                            </m:sSub>
                            <m:r>
                              <a:rPr lang="pt-PT" sz="5400" i="1">
                                <a:latin typeface="Cambria Math" panose="02040503050406030204" pitchFamily="18" charset="0"/>
                              </a:rPr>
                              <m:t>+ </m:t>
                            </m:r>
                            <m:r>
                              <a:rPr lang="az-Cyrl-AZ" sz="5400" i="1">
                                <a:latin typeface="Cambria Math" panose="02040503050406030204" pitchFamily="18" charset="0"/>
                              </a:rPr>
                              <m:t>Є</m:t>
                            </m:r>
                          </m:e>
                        </m:eqArr>
                      </m:e>
                    </m:d>
                  </m:oMath>
                </a14:m>
                <a:endParaRPr lang="pt-PT" sz="3200" dirty="0"/>
              </a:p>
            </p:txBody>
          </p:sp>
        </mc:Choice>
        <mc:Fallback>
          <p:sp>
            <p:nvSpPr>
              <p:cNvPr id="7" name="CaixaDeTexto 6">
                <a:extLst>
                  <a:ext uri="{FF2B5EF4-FFF2-40B4-BE49-F238E27FC236}">
                    <a16:creationId xmlns:a16="http://schemas.microsoft.com/office/drawing/2014/main" id="{54F5C459-0244-4D37-8EB4-F963987CB50B}"/>
                  </a:ext>
                </a:extLst>
              </p:cNvPr>
              <p:cNvSpPr txBox="1">
                <a:spLocks noRot="1" noChangeAspect="1" noMove="1" noResize="1" noEditPoints="1" noAdjustHandles="1" noChangeArrowheads="1" noChangeShapeType="1" noTextEdit="1"/>
              </p:cNvSpPr>
              <p:nvPr/>
            </p:nvSpPr>
            <p:spPr>
              <a:xfrm>
                <a:off x="3396624" y="27560852"/>
                <a:ext cx="7987764" cy="1853649"/>
              </a:xfrm>
              <a:prstGeom prst="rect">
                <a:avLst/>
              </a:prstGeom>
              <a:blipFill>
                <a:blip r:embed="rId14"/>
                <a:stretch>
                  <a:fillRect l="-5187"/>
                </a:stretch>
              </a:blipFill>
            </p:spPr>
            <p:txBody>
              <a:bodyPr/>
              <a:lstStyle/>
              <a:p>
                <a:r>
                  <a:rPr lang="pt-PT">
                    <a:noFill/>
                  </a:rPr>
                  <a:t> </a:t>
                </a:r>
              </a:p>
            </p:txBody>
          </p:sp>
        </mc:Fallback>
      </mc:AlternateContent>
      <p:sp>
        <p:nvSpPr>
          <p:cNvPr id="12" name="CaixaDeTexto 11">
            <a:extLst>
              <a:ext uri="{FF2B5EF4-FFF2-40B4-BE49-F238E27FC236}">
                <a16:creationId xmlns:a16="http://schemas.microsoft.com/office/drawing/2014/main" id="{73BACB73-DE79-48A1-9D18-412C487EB5D5}"/>
              </a:ext>
            </a:extLst>
          </p:cNvPr>
          <p:cNvSpPr txBox="1"/>
          <p:nvPr/>
        </p:nvSpPr>
        <p:spPr>
          <a:xfrm>
            <a:off x="1667569" y="30837493"/>
            <a:ext cx="12608322"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From the 2 available system observations (UWB and IMU) the first ones will be used to correct the prediction of both Drone and Landmark predictions through the by squaring the read distances. The IMU readings are used to correct the prediction of the Drone’s pose. This can be modeled as</a:t>
            </a:r>
          </a:p>
        </p:txBody>
      </p:sp>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655DD72E-498F-43F7-BF56-01465DD3EACA}"/>
                  </a:ext>
                </a:extLst>
              </p:cNvPr>
              <p:cNvSpPr txBox="1"/>
              <p:nvPr/>
            </p:nvSpPr>
            <p:spPr>
              <a:xfrm>
                <a:off x="3765326" y="35061970"/>
                <a:ext cx="6520759" cy="3614772"/>
              </a:xfrm>
              <a:prstGeom prst="rect">
                <a:avLst/>
              </a:prstGeom>
              <a:noFill/>
            </p:spPr>
            <p:txBody>
              <a:bodyPr wrap="none" lIns="0" tIns="0" rIns="0" bIns="0" rtlCol="0">
                <a:spAutoFit/>
              </a:bodyPr>
              <a:lstStyle/>
              <a:p>
                <a:r>
                  <a:rPr lang="pt-PT" sz="4400" dirty="0"/>
                  <a:t>h(</a:t>
                </a:r>
                <a14:m>
                  <m:oMath xmlns:m="http://schemas.openxmlformats.org/officeDocument/2006/math">
                    <m:r>
                      <m:rPr>
                        <m:nor/>
                      </m:rPr>
                      <a:rPr lang="el-GR" sz="4400" dirty="0"/>
                      <m:t>μ</m:t>
                    </m:r>
                  </m:oMath>
                </a14:m>
                <a:r>
                  <a:rPr lang="pt-PT" sz="4000" dirty="0"/>
                  <a:t>)=</a:t>
                </a:r>
                <a14:m>
                  <m:oMath xmlns:m="http://schemas.openxmlformats.org/officeDocument/2006/math">
                    <m:d>
                      <m:dPr>
                        <m:begChr m:val="["/>
                        <m:endChr m:val="]"/>
                        <m:ctrlPr>
                          <a:rPr lang="pt-PT" sz="4000" i="1" dirty="0" smtClean="0">
                            <a:latin typeface="Cambria Math" panose="02040503050406030204" pitchFamily="18" charset="0"/>
                          </a:rPr>
                        </m:ctrlPr>
                      </m:dPr>
                      <m:e>
                        <m:m>
                          <m:mPr>
                            <m:mcs>
                              <m:mc>
                                <m:mcPr>
                                  <m:count m:val="1"/>
                                  <m:mcJc m:val="center"/>
                                </m:mcPr>
                              </m:mc>
                            </m:mcs>
                            <m:ctrlPr>
                              <a:rPr lang="pt-PT" sz="4000" i="1" dirty="0" smtClean="0">
                                <a:latin typeface="Cambria Math" panose="02040503050406030204" pitchFamily="18" charset="0"/>
                              </a:rPr>
                            </m:ctrlPr>
                          </m:mPr>
                          <m:mr>
                            <m:e>
                              <m:sSup>
                                <m:sSupPr>
                                  <m:ctrlPr>
                                    <a:rPr lang="pt-PT" sz="4000" b="0" i="1" dirty="0" smtClean="0">
                                      <a:latin typeface="Cambria Math" panose="02040503050406030204" pitchFamily="18" charset="0"/>
                                    </a:rPr>
                                  </m:ctrlPr>
                                </m:sSupPr>
                                <m:e>
                                  <m:r>
                                    <m:rPr>
                                      <m:brk m:alnAt="7"/>
                                    </m:rPr>
                                    <a:rPr lang="pt-PT" sz="4000" i="1" dirty="0">
                                      <a:latin typeface="Cambria Math" panose="02040503050406030204" pitchFamily="18" charset="0"/>
                                    </a:rPr>
                                    <m:t>(</m:t>
                                  </m:r>
                                  <m:sSub>
                                    <m:sSubPr>
                                      <m:ctrlPr>
                                        <a:rPr lang="pt-PT" sz="4000" i="1" dirty="0">
                                          <a:latin typeface="Cambria Math" panose="02040503050406030204" pitchFamily="18" charset="0"/>
                                        </a:rPr>
                                      </m:ctrlPr>
                                    </m:sSubPr>
                                    <m:e>
                                      <m:r>
                                        <a:rPr lang="pt-PT" sz="4000" i="1" dirty="0">
                                          <a:latin typeface="Cambria Math" panose="02040503050406030204" pitchFamily="18" charset="0"/>
                                        </a:rPr>
                                        <m:t>𝑙</m:t>
                                      </m:r>
                                    </m:e>
                                    <m:sub>
                                      <m:r>
                                        <a:rPr lang="pt-PT" sz="4000" i="1" dirty="0">
                                          <a:latin typeface="Cambria Math" panose="02040503050406030204" pitchFamily="18" charset="0"/>
                                        </a:rPr>
                                        <m:t>1</m:t>
                                      </m:r>
                                      <m:r>
                                        <a:rPr lang="pt-PT" sz="4000" i="1" dirty="0">
                                          <a:latin typeface="Cambria Math" panose="02040503050406030204" pitchFamily="18" charset="0"/>
                                        </a:rPr>
                                        <m:t>𝑥</m:t>
                                      </m:r>
                                    </m:sub>
                                  </m:sSub>
                                  <m:r>
                                    <m:rPr>
                                      <m:brk m:alnAt="7"/>
                                    </m:rPr>
                                    <a:rPr lang="pt-PT" sz="4000" i="1" dirty="0">
                                      <a:latin typeface="Cambria Math" panose="02040503050406030204" pitchFamily="18" charset="0"/>
                                    </a:rPr>
                                    <m:t>−</m:t>
                                  </m:r>
                                  <m:r>
                                    <a:rPr lang="pt-PT" sz="4000" i="1" dirty="0">
                                      <a:latin typeface="Cambria Math" panose="02040503050406030204" pitchFamily="18" charset="0"/>
                                    </a:rPr>
                                    <m:t>𝑥</m:t>
                                  </m:r>
                                  <m:r>
                                    <a:rPr lang="pt-PT" sz="4000" i="1" dirty="0">
                                      <a:latin typeface="Cambria Math" panose="02040503050406030204" pitchFamily="18" charset="0"/>
                                    </a:rPr>
                                    <m:t>)</m:t>
                                  </m:r>
                                </m:e>
                                <m:sup>
                                  <m:r>
                                    <a:rPr lang="pt-PT" sz="4000" b="0" i="1" dirty="0" smtClean="0">
                                      <a:latin typeface="Cambria Math" panose="02040503050406030204" pitchFamily="18" charset="0"/>
                                    </a:rPr>
                                    <m:t>2</m:t>
                                  </m:r>
                                </m:sup>
                              </m:sSup>
                              <m:r>
                                <m:rPr>
                                  <m:brk m:alnAt="7"/>
                                </m:rPr>
                                <a:rPr lang="pt-PT" sz="4000" b="0" i="1" dirty="0" smtClean="0">
                                  <a:latin typeface="Cambria Math" panose="02040503050406030204" pitchFamily="18" charset="0"/>
                                </a:rPr>
                                <m:t>+</m:t>
                              </m:r>
                              <m:sSup>
                                <m:sSupPr>
                                  <m:ctrlPr>
                                    <a:rPr lang="pt-PT" sz="4000" i="1" dirty="0">
                                      <a:latin typeface="Cambria Math" panose="02040503050406030204" pitchFamily="18" charset="0"/>
                                    </a:rPr>
                                  </m:ctrlPr>
                                </m:sSupPr>
                                <m:e>
                                  <m:r>
                                    <m:rPr>
                                      <m:brk m:alnAt="7"/>
                                    </m:rPr>
                                    <a:rPr lang="pt-PT" sz="4000" i="1" dirty="0">
                                      <a:latin typeface="Cambria Math" panose="02040503050406030204" pitchFamily="18" charset="0"/>
                                    </a:rPr>
                                    <m:t>(</m:t>
                                  </m:r>
                                  <m:sSub>
                                    <m:sSubPr>
                                      <m:ctrlPr>
                                        <a:rPr lang="pt-PT" sz="4000" i="1" dirty="0">
                                          <a:latin typeface="Cambria Math" panose="02040503050406030204" pitchFamily="18" charset="0"/>
                                        </a:rPr>
                                      </m:ctrlPr>
                                    </m:sSubPr>
                                    <m:e>
                                      <m:r>
                                        <a:rPr lang="pt-PT" sz="4000" i="1" dirty="0">
                                          <a:latin typeface="Cambria Math" panose="02040503050406030204" pitchFamily="18" charset="0"/>
                                        </a:rPr>
                                        <m:t>𝑙</m:t>
                                      </m:r>
                                    </m:e>
                                    <m:sub>
                                      <m:r>
                                        <a:rPr lang="pt-PT" sz="4000" i="1" dirty="0">
                                          <a:latin typeface="Cambria Math" panose="02040503050406030204" pitchFamily="18" charset="0"/>
                                        </a:rPr>
                                        <m:t>1</m:t>
                                      </m:r>
                                      <m:r>
                                        <a:rPr lang="pt-PT" sz="4000" b="0" i="1" dirty="0" smtClean="0">
                                          <a:latin typeface="Cambria Math" panose="02040503050406030204" pitchFamily="18" charset="0"/>
                                        </a:rPr>
                                        <m:t>𝑦</m:t>
                                      </m:r>
                                    </m:sub>
                                  </m:sSub>
                                  <m:r>
                                    <m:rPr>
                                      <m:brk m:alnAt="7"/>
                                    </m:rPr>
                                    <a:rPr lang="pt-PT" sz="4000" i="1" dirty="0">
                                      <a:latin typeface="Cambria Math" panose="02040503050406030204" pitchFamily="18" charset="0"/>
                                    </a:rPr>
                                    <m:t>−</m:t>
                                  </m:r>
                                  <m:r>
                                    <a:rPr lang="pt-PT" sz="4000" b="0" i="1" dirty="0" smtClean="0">
                                      <a:latin typeface="Cambria Math" panose="02040503050406030204" pitchFamily="18" charset="0"/>
                                    </a:rPr>
                                    <m:t>𝑦</m:t>
                                  </m:r>
                                  <m:r>
                                    <a:rPr lang="pt-PT" sz="4000" i="1" dirty="0">
                                      <a:latin typeface="Cambria Math" panose="02040503050406030204" pitchFamily="18" charset="0"/>
                                    </a:rPr>
                                    <m:t>)</m:t>
                                  </m:r>
                                </m:e>
                                <m:sup>
                                  <m:r>
                                    <a:rPr lang="pt-PT" sz="4000" i="1" dirty="0">
                                      <a:latin typeface="Cambria Math" panose="02040503050406030204" pitchFamily="18" charset="0"/>
                                    </a:rPr>
                                    <m:t>2</m:t>
                                  </m:r>
                                </m:sup>
                              </m:sSup>
                            </m:e>
                          </m:mr>
                          <m:mr>
                            <m:e>
                              <m:r>
                                <a:rPr lang="pt-PT" sz="4000" b="0" i="1" dirty="0" smtClean="0">
                                  <a:latin typeface="Cambria Math" panose="02040503050406030204" pitchFamily="18" charset="0"/>
                                </a:rPr>
                                <m:t>…</m:t>
                              </m:r>
                            </m:e>
                          </m:mr>
                          <m:mr>
                            <m:e>
                              <m:sSup>
                                <m:sSupPr>
                                  <m:ctrlPr>
                                    <a:rPr lang="pt-PT" sz="4000" i="1" dirty="0">
                                      <a:latin typeface="Cambria Math" panose="02040503050406030204" pitchFamily="18" charset="0"/>
                                    </a:rPr>
                                  </m:ctrlPr>
                                </m:sSupPr>
                                <m:e>
                                  <m:r>
                                    <m:rPr>
                                      <m:brk m:alnAt="7"/>
                                    </m:rPr>
                                    <a:rPr lang="pt-PT" sz="4000" i="1" dirty="0">
                                      <a:latin typeface="Cambria Math" panose="02040503050406030204" pitchFamily="18" charset="0"/>
                                    </a:rPr>
                                    <m:t>(</m:t>
                                  </m:r>
                                  <m:sSub>
                                    <m:sSubPr>
                                      <m:ctrlPr>
                                        <a:rPr lang="pt-PT" sz="4000" i="1" dirty="0">
                                          <a:latin typeface="Cambria Math" panose="02040503050406030204" pitchFamily="18" charset="0"/>
                                        </a:rPr>
                                      </m:ctrlPr>
                                    </m:sSubPr>
                                    <m:e>
                                      <m:r>
                                        <a:rPr lang="pt-PT" sz="4000" i="1" dirty="0">
                                          <a:latin typeface="Cambria Math" panose="02040503050406030204" pitchFamily="18" charset="0"/>
                                        </a:rPr>
                                        <m:t>𝑙</m:t>
                                      </m:r>
                                    </m:e>
                                    <m:sub>
                                      <m:r>
                                        <a:rPr lang="pt-PT" sz="4000" b="0" i="1" dirty="0" smtClean="0">
                                          <a:latin typeface="Cambria Math" panose="02040503050406030204" pitchFamily="18" charset="0"/>
                                        </a:rPr>
                                        <m:t>𝑁</m:t>
                                      </m:r>
                                      <m:r>
                                        <a:rPr lang="pt-PT" sz="4000" i="1" dirty="0">
                                          <a:latin typeface="Cambria Math" panose="02040503050406030204" pitchFamily="18" charset="0"/>
                                        </a:rPr>
                                        <m:t>𝑥</m:t>
                                      </m:r>
                                    </m:sub>
                                  </m:sSub>
                                  <m:r>
                                    <m:rPr>
                                      <m:brk m:alnAt="7"/>
                                    </m:rPr>
                                    <a:rPr lang="pt-PT" sz="4000" i="1" dirty="0">
                                      <a:latin typeface="Cambria Math" panose="02040503050406030204" pitchFamily="18" charset="0"/>
                                    </a:rPr>
                                    <m:t>−</m:t>
                                  </m:r>
                                  <m:r>
                                    <a:rPr lang="pt-PT" sz="4000" i="1" dirty="0">
                                      <a:latin typeface="Cambria Math" panose="02040503050406030204" pitchFamily="18" charset="0"/>
                                    </a:rPr>
                                    <m:t>𝑥</m:t>
                                  </m:r>
                                  <m:r>
                                    <a:rPr lang="pt-PT" sz="4000" i="1" dirty="0">
                                      <a:latin typeface="Cambria Math" panose="02040503050406030204" pitchFamily="18" charset="0"/>
                                    </a:rPr>
                                    <m:t>)</m:t>
                                  </m:r>
                                </m:e>
                                <m:sup>
                                  <m:r>
                                    <a:rPr lang="pt-PT" sz="4000" i="1" dirty="0">
                                      <a:latin typeface="Cambria Math" panose="02040503050406030204" pitchFamily="18" charset="0"/>
                                    </a:rPr>
                                    <m:t>2</m:t>
                                  </m:r>
                                </m:sup>
                              </m:sSup>
                              <m:r>
                                <m:rPr>
                                  <m:brk m:alnAt="7"/>
                                </m:rPr>
                                <a:rPr lang="pt-PT" sz="4000" i="1" dirty="0">
                                  <a:latin typeface="Cambria Math" panose="02040503050406030204" pitchFamily="18" charset="0"/>
                                </a:rPr>
                                <m:t>+</m:t>
                              </m:r>
                              <m:sSup>
                                <m:sSupPr>
                                  <m:ctrlPr>
                                    <a:rPr lang="pt-PT" sz="4000" i="1" dirty="0">
                                      <a:latin typeface="Cambria Math" panose="02040503050406030204" pitchFamily="18" charset="0"/>
                                    </a:rPr>
                                  </m:ctrlPr>
                                </m:sSupPr>
                                <m:e>
                                  <m:r>
                                    <m:rPr>
                                      <m:brk m:alnAt="7"/>
                                    </m:rPr>
                                    <a:rPr lang="pt-PT" sz="4000" i="1" dirty="0">
                                      <a:latin typeface="Cambria Math" panose="02040503050406030204" pitchFamily="18" charset="0"/>
                                    </a:rPr>
                                    <m:t>(</m:t>
                                  </m:r>
                                  <m:sSub>
                                    <m:sSubPr>
                                      <m:ctrlPr>
                                        <a:rPr lang="pt-PT" sz="4000" i="1" dirty="0">
                                          <a:latin typeface="Cambria Math" panose="02040503050406030204" pitchFamily="18" charset="0"/>
                                        </a:rPr>
                                      </m:ctrlPr>
                                    </m:sSubPr>
                                    <m:e>
                                      <m:r>
                                        <a:rPr lang="pt-PT" sz="4000" i="1" dirty="0">
                                          <a:latin typeface="Cambria Math" panose="02040503050406030204" pitchFamily="18" charset="0"/>
                                        </a:rPr>
                                        <m:t>𝑙</m:t>
                                      </m:r>
                                    </m:e>
                                    <m:sub>
                                      <m:r>
                                        <a:rPr lang="pt-PT" sz="4000" b="0" i="1" dirty="0" smtClean="0">
                                          <a:latin typeface="Cambria Math" panose="02040503050406030204" pitchFamily="18" charset="0"/>
                                        </a:rPr>
                                        <m:t>𝑁</m:t>
                                      </m:r>
                                      <m:r>
                                        <a:rPr lang="pt-PT" sz="4000" i="1" dirty="0">
                                          <a:latin typeface="Cambria Math" panose="02040503050406030204" pitchFamily="18" charset="0"/>
                                        </a:rPr>
                                        <m:t>𝑦</m:t>
                                      </m:r>
                                    </m:sub>
                                  </m:sSub>
                                  <m:r>
                                    <m:rPr>
                                      <m:brk m:alnAt="7"/>
                                    </m:rPr>
                                    <a:rPr lang="pt-PT" sz="4000" i="1" dirty="0">
                                      <a:latin typeface="Cambria Math" panose="02040503050406030204" pitchFamily="18" charset="0"/>
                                    </a:rPr>
                                    <m:t>−</m:t>
                                  </m:r>
                                  <m:r>
                                    <a:rPr lang="pt-PT" sz="4000" i="1" dirty="0">
                                      <a:latin typeface="Cambria Math" panose="02040503050406030204" pitchFamily="18" charset="0"/>
                                    </a:rPr>
                                    <m:t>𝑦</m:t>
                                  </m:r>
                                  <m:r>
                                    <a:rPr lang="pt-PT" sz="4000" i="1" dirty="0">
                                      <a:latin typeface="Cambria Math" panose="02040503050406030204" pitchFamily="18" charset="0"/>
                                    </a:rPr>
                                    <m:t>)</m:t>
                                  </m:r>
                                </m:e>
                                <m:sup>
                                  <m:r>
                                    <a:rPr lang="pt-PT" sz="4000" i="1" dirty="0">
                                      <a:latin typeface="Cambria Math" panose="02040503050406030204" pitchFamily="18" charset="0"/>
                                    </a:rPr>
                                    <m:t>2</m:t>
                                  </m:r>
                                </m:sup>
                              </m:sSup>
                            </m:e>
                          </m:mr>
                          <m:mr>
                            <m:e>
                              <m:sSub>
                                <m:sSubPr>
                                  <m:ctrlPr>
                                    <a:rPr lang="pt-PT" sz="4000" i="1" dirty="0" smtClean="0">
                                      <a:latin typeface="Cambria Math" panose="02040503050406030204" pitchFamily="18" charset="0"/>
                                    </a:rPr>
                                  </m:ctrlPr>
                                </m:sSubPr>
                                <m:e>
                                  <m:r>
                                    <m:rPr>
                                      <m:sty m:val="p"/>
                                    </m:rPr>
                                    <a:rPr lang="el-GR" sz="4000" i="1" dirty="0" smtClean="0">
                                      <a:latin typeface="Cambria Math" panose="02040503050406030204" pitchFamily="18" charset="0"/>
                                    </a:rPr>
                                    <m:t>ω</m:t>
                                  </m:r>
                                </m:e>
                                <m:sub>
                                  <m:r>
                                    <m:rPr>
                                      <m:sty m:val="p"/>
                                    </m:rPr>
                                    <a:rPr lang="el-GR" sz="4000" i="1" dirty="0" smtClean="0">
                                      <a:latin typeface="Cambria Math" panose="02040503050406030204" pitchFamily="18" charset="0"/>
                                    </a:rPr>
                                    <m:t>α</m:t>
                                  </m:r>
                                </m:sub>
                              </m:sSub>
                            </m:e>
                          </m:mr>
                          <m:mr>
                            <m:e>
                              <m:sSub>
                                <m:sSubPr>
                                  <m:ctrlPr>
                                    <a:rPr lang="pt-PT" sz="4000" i="1" dirty="0">
                                      <a:latin typeface="Cambria Math" panose="02040503050406030204" pitchFamily="18" charset="0"/>
                                    </a:rPr>
                                  </m:ctrlPr>
                                </m:sSubPr>
                                <m:e>
                                  <m:r>
                                    <m:rPr>
                                      <m:sty m:val="p"/>
                                    </m:rPr>
                                    <a:rPr lang="el-GR" sz="4000" i="1" dirty="0">
                                      <a:latin typeface="Cambria Math" panose="02040503050406030204" pitchFamily="18" charset="0"/>
                                    </a:rPr>
                                    <m:t>ω</m:t>
                                  </m:r>
                                </m:e>
                                <m:sub>
                                  <m:r>
                                    <m:rPr>
                                      <m:sty m:val="p"/>
                                    </m:rPr>
                                    <a:rPr lang="el-GR" sz="4000" i="1" dirty="0" smtClean="0">
                                      <a:latin typeface="Cambria Math" panose="02040503050406030204" pitchFamily="18" charset="0"/>
                                    </a:rPr>
                                    <m:t>β</m:t>
                                  </m:r>
                                </m:sub>
                              </m:sSub>
                            </m:e>
                          </m:mr>
                          <m:mr>
                            <m:e>
                              <m:sSub>
                                <m:sSubPr>
                                  <m:ctrlPr>
                                    <a:rPr lang="pt-PT" sz="4000" i="1" dirty="0">
                                      <a:latin typeface="Cambria Math" panose="02040503050406030204" pitchFamily="18" charset="0"/>
                                    </a:rPr>
                                  </m:ctrlPr>
                                </m:sSubPr>
                                <m:e>
                                  <m:r>
                                    <m:rPr>
                                      <m:sty m:val="p"/>
                                    </m:rPr>
                                    <a:rPr lang="el-GR" sz="4000" i="1" dirty="0">
                                      <a:latin typeface="Cambria Math" panose="02040503050406030204" pitchFamily="18" charset="0"/>
                                    </a:rPr>
                                    <m:t>ω</m:t>
                                  </m:r>
                                </m:e>
                                <m:sub>
                                  <m:r>
                                    <m:rPr>
                                      <m:sty m:val="p"/>
                                    </m:rPr>
                                    <a:rPr lang="el-GR" sz="4000" i="1" dirty="0" smtClean="0">
                                      <a:latin typeface="Cambria Math" panose="02040503050406030204" pitchFamily="18" charset="0"/>
                                    </a:rPr>
                                    <m:t>θ</m:t>
                                  </m:r>
                                </m:sub>
                              </m:sSub>
                            </m:e>
                          </m:mr>
                        </m:m>
                      </m:e>
                    </m:d>
                  </m:oMath>
                </a14:m>
                <a:endParaRPr lang="pt-PT" sz="2000" dirty="0"/>
              </a:p>
            </p:txBody>
          </p:sp>
        </mc:Choice>
        <mc:Fallback>
          <p:sp>
            <p:nvSpPr>
              <p:cNvPr id="15" name="CaixaDeTexto 14">
                <a:extLst>
                  <a:ext uri="{FF2B5EF4-FFF2-40B4-BE49-F238E27FC236}">
                    <a16:creationId xmlns:a16="http://schemas.microsoft.com/office/drawing/2014/main" id="{655DD72E-498F-43F7-BF56-01465DD3EACA}"/>
                  </a:ext>
                </a:extLst>
              </p:cNvPr>
              <p:cNvSpPr txBox="1">
                <a:spLocks noRot="1" noChangeAspect="1" noMove="1" noResize="1" noEditPoints="1" noAdjustHandles="1" noChangeArrowheads="1" noChangeShapeType="1" noTextEdit="1"/>
              </p:cNvSpPr>
              <p:nvPr/>
            </p:nvSpPr>
            <p:spPr>
              <a:xfrm>
                <a:off x="3765326" y="35061970"/>
                <a:ext cx="6520759" cy="3614772"/>
              </a:xfrm>
              <a:prstGeom prst="rect">
                <a:avLst/>
              </a:prstGeom>
              <a:blipFill>
                <a:blip r:embed="rId15"/>
                <a:stretch>
                  <a:fillRect l="-5239"/>
                </a:stretch>
              </a:blipFill>
            </p:spPr>
            <p:txBody>
              <a:bodyPr/>
              <a:lstStyle/>
              <a:p>
                <a:r>
                  <a:rPr lang="pt-PT">
                    <a:noFill/>
                  </a:rPr>
                  <a:t> </a:t>
                </a:r>
              </a:p>
            </p:txBody>
          </p:sp>
        </mc:Fallback>
      </mc:AlternateContent>
      <p:pic>
        <p:nvPicPr>
          <p:cNvPr id="18" name="Imagem 17">
            <a:extLst>
              <a:ext uri="{FF2B5EF4-FFF2-40B4-BE49-F238E27FC236}">
                <a16:creationId xmlns:a16="http://schemas.microsoft.com/office/drawing/2014/main" id="{9697CCBA-D546-4170-9395-F3D61D5E39C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373143" y="14147011"/>
            <a:ext cx="8330429" cy="4859417"/>
          </a:xfrm>
          <a:prstGeom prst="rect">
            <a:avLst/>
          </a:prstGeom>
        </p:spPr>
      </p:pic>
      <p:sp>
        <p:nvSpPr>
          <p:cNvPr id="25" name="CaixaDeTexto 24">
            <a:extLst>
              <a:ext uri="{FF2B5EF4-FFF2-40B4-BE49-F238E27FC236}">
                <a16:creationId xmlns:a16="http://schemas.microsoft.com/office/drawing/2014/main" id="{7064DBBE-B32C-4C21-BD34-E49DE46A6299}"/>
              </a:ext>
            </a:extLst>
          </p:cNvPr>
          <p:cNvSpPr txBox="1"/>
          <p:nvPr/>
        </p:nvSpPr>
        <p:spPr>
          <a:xfrm>
            <a:off x="15354530" y="11523053"/>
            <a:ext cx="14691313" cy="3170099"/>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Since a solid initialization is crucial for the EKF’s performance,  a method based on Least Squares was developed. In this the drone must travel from a LM forced to be at (-D,0) to another landmark forced to be at (0,0), where D is the distance between these two. </a:t>
            </a:r>
          </a:p>
        </p:txBody>
      </p:sp>
      <p:pic>
        <p:nvPicPr>
          <p:cNvPr id="33" name="Imagem 32">
            <a:extLst>
              <a:ext uri="{FF2B5EF4-FFF2-40B4-BE49-F238E27FC236}">
                <a16:creationId xmlns:a16="http://schemas.microsoft.com/office/drawing/2014/main" id="{E651C53D-006D-4C9E-B497-B0509326CEB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426715" y="19588796"/>
            <a:ext cx="13628548" cy="5310655"/>
          </a:xfrm>
          <a:prstGeom prst="rect">
            <a:avLst/>
          </a:prstGeom>
        </p:spPr>
      </p:pic>
      <p:pic>
        <p:nvPicPr>
          <p:cNvPr id="37" name="Imagem 36">
            <a:extLst>
              <a:ext uri="{FF2B5EF4-FFF2-40B4-BE49-F238E27FC236}">
                <a16:creationId xmlns:a16="http://schemas.microsoft.com/office/drawing/2014/main" id="{88B40B1C-97C3-41EC-8D5F-CF4DF97FC5A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433697" y="24847681"/>
            <a:ext cx="13628549" cy="5310655"/>
          </a:xfrm>
          <a:prstGeom prst="rect">
            <a:avLst/>
          </a:prstGeom>
        </p:spPr>
      </p:pic>
      <p:sp>
        <p:nvSpPr>
          <p:cNvPr id="56" name="CaixaDeTexto 55">
            <a:extLst>
              <a:ext uri="{FF2B5EF4-FFF2-40B4-BE49-F238E27FC236}">
                <a16:creationId xmlns:a16="http://schemas.microsoft.com/office/drawing/2014/main" id="{E4D006A6-75F2-466D-8BC7-D21284EB2E4D}"/>
              </a:ext>
            </a:extLst>
          </p:cNvPr>
          <p:cNvSpPr txBox="1"/>
          <p:nvPr/>
        </p:nvSpPr>
        <p:spPr>
          <a:xfrm>
            <a:off x="14907790" y="30435026"/>
            <a:ext cx="5400902" cy="1015663"/>
          </a:xfrm>
          <a:prstGeom prst="rect">
            <a:avLst/>
          </a:prstGeom>
          <a:noFill/>
        </p:spPr>
        <p:txBody>
          <a:bodyPr wrap="none" rtlCol="0">
            <a:spAutoFit/>
          </a:bodyPr>
          <a:lstStyle/>
          <a:p>
            <a:r>
              <a:rPr lang="pt-PT" sz="6000" b="1" dirty="0">
                <a:solidFill>
                  <a:srgbClr val="0070C0"/>
                </a:solidFill>
                <a:latin typeface="Arial" panose="020B0604020202020204" pitchFamily="34" charset="0"/>
                <a:cs typeface="Arial" panose="020B0604020202020204" pitchFamily="34" charset="0"/>
              </a:rPr>
              <a:t>5- REAL DATA</a:t>
            </a:r>
          </a:p>
        </p:txBody>
      </p:sp>
      <p:pic>
        <p:nvPicPr>
          <p:cNvPr id="41" name="Imagem 40">
            <a:extLst>
              <a:ext uri="{FF2B5EF4-FFF2-40B4-BE49-F238E27FC236}">
                <a16:creationId xmlns:a16="http://schemas.microsoft.com/office/drawing/2014/main" id="{D900CD88-0061-4E52-8FA2-3109D18C140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350391" y="31521602"/>
            <a:ext cx="11280311" cy="6426960"/>
          </a:xfrm>
          <a:prstGeom prst="rect">
            <a:avLst/>
          </a:prstGeom>
        </p:spPr>
      </p:pic>
      <p:pic>
        <p:nvPicPr>
          <p:cNvPr id="39" name="Imagem 38">
            <a:extLst>
              <a:ext uri="{FF2B5EF4-FFF2-40B4-BE49-F238E27FC236}">
                <a16:creationId xmlns:a16="http://schemas.microsoft.com/office/drawing/2014/main" id="{B53C3418-31C6-4D08-ABAC-E9F0BC3BEC2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596071" y="31999236"/>
            <a:ext cx="8565614" cy="575062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65188"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65188"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426</Words>
  <Application>Microsoft Office PowerPoint</Application>
  <PresentationFormat>Personalizados</PresentationFormat>
  <Paragraphs>26</Paragraphs>
  <Slides>1</Slides>
  <Notes>0</Notes>
  <HiddenSlides>0</HiddenSlides>
  <MMClips>0</MMClips>
  <ScaleCrop>false</ScaleCrop>
  <HeadingPairs>
    <vt:vector size="8" baseType="variant">
      <vt:variant>
        <vt:lpstr>Tipos de letra usados</vt:lpstr>
      </vt:variant>
      <vt:variant>
        <vt:i4>5</vt:i4>
      </vt:variant>
      <vt:variant>
        <vt:lpstr>Tema</vt:lpstr>
      </vt:variant>
      <vt:variant>
        <vt:i4>1</vt:i4>
      </vt:variant>
      <vt:variant>
        <vt:lpstr>Servidores OLE incorporados</vt:lpstr>
      </vt:variant>
      <vt:variant>
        <vt:i4>2</vt:i4>
      </vt:variant>
      <vt:variant>
        <vt:lpstr>Títulos dos diapositivos</vt:lpstr>
      </vt:variant>
      <vt:variant>
        <vt:i4>1</vt:i4>
      </vt:variant>
    </vt:vector>
  </HeadingPairs>
  <TitlesOfParts>
    <vt:vector size="9" baseType="lpstr">
      <vt:lpstr>Arial</vt:lpstr>
      <vt:lpstr>Cambria Math</vt:lpstr>
      <vt:lpstr>Times New Roman</vt:lpstr>
      <vt:lpstr>Trebuchet MS</vt:lpstr>
      <vt:lpstr>Verdana</vt:lpstr>
      <vt:lpstr>Default Design</vt:lpstr>
      <vt:lpstr>Image</vt:lpstr>
      <vt:lpstr>Adobe Photoshop Image</vt:lpstr>
      <vt:lpstr>Apresentação do PowerPoint</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Dirk Hofmann</dc:creator>
  <cp:lastModifiedBy>José Silva José Silva</cp:lastModifiedBy>
  <cp:revision>268</cp:revision>
  <cp:lastPrinted>2011-05-17T10:32:21Z</cp:lastPrinted>
  <dcterms:created xsi:type="dcterms:W3CDTF">2004-04-23T14:13:28Z</dcterms:created>
  <dcterms:modified xsi:type="dcterms:W3CDTF">2018-12-30T15:28:52Z</dcterms:modified>
</cp:coreProperties>
</file>