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60" name="" descr=""/>
          <p:cNvPicPr/>
          <p:nvPr/>
        </p:nvPicPr>
        <p:blipFill>
          <a:blip r:embed="rId2"/>
          <a:stretch/>
        </p:blipFill>
        <p:spPr>
          <a:xfrm>
            <a:off x="3602880" y="1604520"/>
            <a:ext cx="4984920" cy="3977280"/>
          </a:xfrm>
          <a:prstGeom prst="rect">
            <a:avLst/>
          </a:prstGeom>
          <a:ln>
            <a:noFill/>
          </a:ln>
        </p:spPr>
      </p:pic>
      <p:pic>
        <p:nvPicPr>
          <p:cNvPr id="61"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22" name="" descr=""/>
          <p:cNvPicPr/>
          <p:nvPr/>
        </p:nvPicPr>
        <p:blipFill>
          <a:blip r:embed="rId2"/>
          <a:stretch/>
        </p:blipFill>
        <p:spPr>
          <a:xfrm>
            <a:off x="3602880" y="1604520"/>
            <a:ext cx="4984920" cy="3977280"/>
          </a:xfrm>
          <a:prstGeom prst="rect">
            <a:avLst/>
          </a:prstGeom>
          <a:ln>
            <a:noFill/>
          </a:ln>
        </p:spPr>
      </p:pic>
      <p:pic>
        <p:nvPicPr>
          <p:cNvPr id="123"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5"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8"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4"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6"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8"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2"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4"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5"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0"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2"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3"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84" name="" descr=""/>
          <p:cNvPicPr/>
          <p:nvPr/>
        </p:nvPicPr>
        <p:blipFill>
          <a:blip r:embed="rId2"/>
          <a:stretch/>
        </p:blipFill>
        <p:spPr>
          <a:xfrm>
            <a:off x="3602880" y="1604520"/>
            <a:ext cx="4984920" cy="3977280"/>
          </a:xfrm>
          <a:prstGeom prst="rect">
            <a:avLst/>
          </a:prstGeom>
          <a:ln>
            <a:noFill/>
          </a:ln>
        </p:spPr>
      </p:pic>
      <p:pic>
        <p:nvPicPr>
          <p:cNvPr id="185"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0"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8"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 name="CustomShape 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27360" y="-72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3" name="CustomShape 14"/>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 name="CustomShape 15"/>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 name="CustomShape 16"/>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6" name="CustomShape 17"/>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7" name="CustomShape 18"/>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8" name="CustomShape 19"/>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9" name="CustomShape 20"/>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0" name="CustomShape 21"/>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 name="CustomShape 22"/>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 name="CustomShape 23"/>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3" name="CustomShape 24"/>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4" name="CustomShape 25"/>
          <p:cNvSpPr/>
          <p:nvPr/>
        </p:nvSpPr>
        <p:spPr>
          <a:xfrm>
            <a:off x="0" y="0"/>
            <a:ext cx="182160" cy="685728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CustomShape 26"/>
          <p:cNvSpPr/>
          <p:nvPr/>
        </p:nvSpPr>
        <p:spPr>
          <a:xfrm>
            <a:off x="0" y="4323960"/>
            <a:ext cx="1743840" cy="77796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6" name="PlaceHolder 27"/>
          <p:cNvSpPr>
            <a:spLocks noGrp="1"/>
          </p:cNvSpPr>
          <p:nvPr>
            <p:ph type="title"/>
          </p:nvPr>
        </p:nvSpPr>
        <p:spPr>
          <a:xfrm>
            <a:off x="2593080" y="624240"/>
            <a:ext cx="8911080" cy="1280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3" name="CustomShape 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4" name="CustomShape 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65" name="CustomShape 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66" name="CustomShape 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7" name="CustomShape 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8" name="CustomShape 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69" name="CustomShape 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0" name="CustomShape 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1" name="CustomShape 1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2" name="CustomShape 1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3" name="CustomShape 1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74" name="CustomShape 13"/>
          <p:cNvSpPr/>
          <p:nvPr/>
        </p:nvSpPr>
        <p:spPr>
          <a:xfrm>
            <a:off x="27360" y="-72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75" name="CustomShape 14"/>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76" name="CustomShape 15"/>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77" name="CustomShape 16"/>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78" name="CustomShape 17"/>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79" name="CustomShape 18"/>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0" name="CustomShape 19"/>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1" name="CustomShape 20"/>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2" name="CustomShape 21"/>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3" name="CustomShape 22"/>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84" name="CustomShape 23"/>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85" name="CustomShape 24"/>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86" name="CustomShape 25"/>
          <p:cNvSpPr/>
          <p:nvPr/>
        </p:nvSpPr>
        <p:spPr>
          <a:xfrm>
            <a:off x="0" y="0"/>
            <a:ext cx="182160" cy="685728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87" name="CustomShape 26"/>
          <p:cNvSpPr/>
          <p:nvPr/>
        </p:nvSpPr>
        <p:spPr>
          <a:xfrm flipV="1">
            <a:off x="-4320" y="71352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88" name="PlaceHolder 27"/>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89" name="PlaceHolder 2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25" name="CustomShape 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26" name="CustomShape 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27" name="CustomShape 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28" name="CustomShape 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129" name="CustomShape 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130" name="CustomShape 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131" name="CustomShape 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132" name="CustomShape 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33" name="CustomShape 1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34" name="CustomShape 1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35" name="CustomShape 1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36" name="CustomShape 13"/>
          <p:cNvSpPr/>
          <p:nvPr/>
        </p:nvSpPr>
        <p:spPr>
          <a:xfrm>
            <a:off x="27360" y="-72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37" name="CustomShape 14"/>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38" name="CustomShape 15"/>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39" name="CustomShape 16"/>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40" name="CustomShape 17"/>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41" name="CustomShape 18"/>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42" name="CustomShape 19"/>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43" name="CustomShape 20"/>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144" name="CustomShape 21"/>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145" name="CustomShape 22"/>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146" name="CustomShape 23"/>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147" name="CustomShape 24"/>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148" name="CustomShape 25"/>
          <p:cNvSpPr/>
          <p:nvPr/>
        </p:nvSpPr>
        <p:spPr>
          <a:xfrm>
            <a:off x="0" y="0"/>
            <a:ext cx="182160" cy="685728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49" name="CustomShape 26"/>
          <p:cNvSpPr/>
          <p:nvPr/>
        </p:nvSpPr>
        <p:spPr>
          <a:xfrm flipV="1">
            <a:off x="-4320" y="71352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50" name="PlaceHolder 27"/>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51" name="PlaceHolder 2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589120" y="2514600"/>
            <a:ext cx="8914680" cy="22622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5400" spc="-1" strike="noStrike">
                <a:solidFill>
                  <a:srgbClr val="262626"/>
                </a:solidFill>
                <a:uFill>
                  <a:solidFill>
                    <a:srgbClr val="ffffff"/>
                  </a:solidFill>
                </a:uFill>
                <a:latin typeface="Century Gothic"/>
              </a:rPr>
              <a:t>Weektaak 5</a:t>
            </a:r>
            <a:endParaRPr b="0" lang="en-US" sz="1800" spc="-1" strike="noStrike">
              <a:solidFill>
                <a:srgbClr val="000000"/>
              </a:solidFill>
              <a:uFill>
                <a:solidFill>
                  <a:srgbClr val="ffffff"/>
                </a:solidFill>
              </a:uFill>
              <a:latin typeface="Arial"/>
            </a:endParaRPr>
          </a:p>
        </p:txBody>
      </p:sp>
      <p:sp>
        <p:nvSpPr>
          <p:cNvPr id="187" name="CustomShape 2"/>
          <p:cNvSpPr/>
          <p:nvPr/>
        </p:nvSpPr>
        <p:spPr>
          <a:xfrm>
            <a:off x="2589120" y="4777200"/>
            <a:ext cx="8914680" cy="1125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595959"/>
                </a:solidFill>
                <a:uFill>
                  <a:solidFill>
                    <a:srgbClr val="ffffff"/>
                  </a:solidFill>
                </a:uFill>
                <a:latin typeface="Century Gothic"/>
              </a:rPr>
              <a:t>Door: Sil, Stijn, Tom en Malu</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2011680" y="457200"/>
            <a:ext cx="8911080" cy="1280160"/>
          </a:xfrm>
          <a:prstGeom prst="rect">
            <a:avLst/>
          </a:prstGeom>
          <a:noFill/>
          <a:ln>
            <a:noFill/>
          </a:ln>
        </p:spPr>
        <p:style>
          <a:lnRef idx="0"/>
          <a:fillRef idx="0"/>
          <a:effectRef idx="0"/>
          <a:fontRef idx="minor"/>
        </p:style>
        <p:txBody>
          <a:bodyPr lIns="90000" rIns="90000" tIns="45000" bIns="45000"/>
          <a:p>
            <a:r>
              <a:rPr b="0" lang="en-US" sz="3200" spc="-1" strike="noStrike">
                <a:solidFill>
                  <a:srgbClr val="262626"/>
                </a:solidFill>
                <a:uFill>
                  <a:solidFill>
                    <a:srgbClr val="ffffff"/>
                  </a:solidFill>
                </a:uFill>
                <a:latin typeface="Century Gothic"/>
              </a:rPr>
              <a:t>Grafiek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06" name="CustomShape 2"/>
          <p:cNvSpPr/>
          <p:nvPr/>
        </p:nvSpPr>
        <p:spPr>
          <a:xfrm>
            <a:off x="9294840" y="5211360"/>
            <a:ext cx="2210040" cy="687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p:txBody>
      </p:sp>
      <p:sp>
        <p:nvSpPr>
          <p:cNvPr id="207" name="CustomShape 3"/>
          <p:cNvSpPr/>
          <p:nvPr/>
        </p:nvSpPr>
        <p:spPr>
          <a:xfrm>
            <a:off x="3252240" y="5698440"/>
            <a:ext cx="2700360" cy="575640"/>
          </a:xfrm>
          <a:prstGeom prst="rect">
            <a:avLst/>
          </a:prstGeom>
          <a:noFill/>
          <a:ln>
            <a:noFill/>
          </a:ln>
        </p:spPr>
        <p:style>
          <a:lnRef idx="0"/>
          <a:fillRef idx="0"/>
          <a:effectRef idx="0"/>
          <a:fontRef idx="minor"/>
        </p:style>
      </p:sp>
      <p:sp>
        <p:nvSpPr>
          <p:cNvPr id="208" name="CustomShape 4"/>
          <p:cNvSpPr/>
          <p:nvPr/>
        </p:nvSpPr>
        <p:spPr>
          <a:xfrm>
            <a:off x="1710720" y="1103400"/>
            <a:ext cx="668520" cy="364320"/>
          </a:xfrm>
          <a:prstGeom prst="rect">
            <a:avLst/>
          </a:prstGeom>
          <a:noFill/>
          <a:ln>
            <a:noFill/>
          </a:ln>
        </p:spPr>
        <p:style>
          <a:lnRef idx="0"/>
          <a:fillRef idx="0"/>
          <a:effectRef idx="0"/>
          <a:fontRef idx="minor"/>
        </p:style>
      </p:sp>
      <p:pic>
        <p:nvPicPr>
          <p:cNvPr id="209" name="" descr=""/>
          <p:cNvPicPr/>
          <p:nvPr/>
        </p:nvPicPr>
        <p:blipFill>
          <a:blip r:embed="rId1"/>
          <a:stretch/>
        </p:blipFill>
        <p:spPr>
          <a:xfrm>
            <a:off x="658080" y="1097280"/>
            <a:ext cx="11228760" cy="56422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2061360" y="4568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262626"/>
                </a:solidFill>
                <a:uFill>
                  <a:solidFill>
                    <a:srgbClr val="ffffff"/>
                  </a:solidFill>
                </a:uFill>
                <a:latin typeface="Century Gothic"/>
              </a:rPr>
              <a:t>Grafiek ingezoomd</a:t>
            </a:r>
            <a:endParaRPr b="0" lang="en-US" sz="1800" spc="-1" strike="noStrike">
              <a:solidFill>
                <a:srgbClr val="000000"/>
              </a:solidFill>
              <a:uFill>
                <a:solidFill>
                  <a:srgbClr val="ffffff"/>
                </a:solidFill>
              </a:uFill>
              <a:latin typeface="Arial"/>
            </a:endParaRPr>
          </a:p>
        </p:txBody>
      </p:sp>
      <p:sp>
        <p:nvSpPr>
          <p:cNvPr id="211" name="CustomShape 2"/>
          <p:cNvSpPr/>
          <p:nvPr/>
        </p:nvSpPr>
        <p:spPr>
          <a:xfrm>
            <a:off x="9294840" y="5211360"/>
            <a:ext cx="2210040" cy="687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p:txBody>
      </p:sp>
      <p:sp>
        <p:nvSpPr>
          <p:cNvPr id="212" name="CustomShape 3"/>
          <p:cNvSpPr/>
          <p:nvPr/>
        </p:nvSpPr>
        <p:spPr>
          <a:xfrm>
            <a:off x="9049680" y="1501560"/>
            <a:ext cx="2455200" cy="575640"/>
          </a:xfrm>
          <a:prstGeom prst="rect">
            <a:avLst/>
          </a:prstGeom>
          <a:noFill/>
          <a:ln>
            <a:noFill/>
          </a:ln>
        </p:spPr>
        <p:style>
          <a:lnRef idx="0"/>
          <a:fillRef idx="0"/>
          <a:effectRef idx="0"/>
          <a:fontRef idx="minor"/>
        </p:style>
      </p:sp>
      <p:sp>
        <p:nvSpPr>
          <p:cNvPr id="213" name="CustomShape 4"/>
          <p:cNvSpPr/>
          <p:nvPr/>
        </p:nvSpPr>
        <p:spPr>
          <a:xfrm>
            <a:off x="3252240" y="5698440"/>
            <a:ext cx="2700360" cy="575640"/>
          </a:xfrm>
          <a:prstGeom prst="rect">
            <a:avLst/>
          </a:prstGeom>
          <a:noFill/>
          <a:ln>
            <a:noFill/>
          </a:ln>
        </p:spPr>
        <p:style>
          <a:lnRef idx="0"/>
          <a:fillRef idx="0"/>
          <a:effectRef idx="0"/>
          <a:fontRef idx="minor"/>
        </p:style>
      </p:sp>
      <p:sp>
        <p:nvSpPr>
          <p:cNvPr id="214" name="CustomShape 5"/>
          <p:cNvSpPr/>
          <p:nvPr/>
        </p:nvSpPr>
        <p:spPr>
          <a:xfrm>
            <a:off x="2009880" y="1420200"/>
            <a:ext cx="668520" cy="364320"/>
          </a:xfrm>
          <a:prstGeom prst="rect">
            <a:avLst/>
          </a:prstGeom>
          <a:noFill/>
          <a:ln>
            <a:noFill/>
          </a:ln>
        </p:spPr>
        <p:style>
          <a:lnRef idx="0"/>
          <a:fillRef idx="0"/>
          <a:effectRef idx="0"/>
          <a:fontRef idx="minor"/>
        </p:style>
      </p:sp>
      <p:sp>
        <p:nvSpPr>
          <p:cNvPr id="215" name="CustomShape 6"/>
          <p:cNvSpPr/>
          <p:nvPr/>
        </p:nvSpPr>
        <p:spPr>
          <a:xfrm>
            <a:off x="9581400" y="1420200"/>
            <a:ext cx="596880" cy="364320"/>
          </a:xfrm>
          <a:prstGeom prst="rect">
            <a:avLst/>
          </a:prstGeom>
          <a:noFill/>
          <a:ln>
            <a:noFill/>
          </a:ln>
        </p:spPr>
        <p:style>
          <a:lnRef idx="0"/>
          <a:fillRef idx="0"/>
          <a:effectRef idx="0"/>
          <a:fontRef idx="minor"/>
        </p:style>
        <p:txBody>
          <a:bodyPr wrap="none" lIns="90000" rIns="90000" tIns="45000" bIns="45000"/>
          <a:p>
            <a:pPr marL="343080" indent="-342360">
              <a:lnSpc>
                <a:spcPct val="100000"/>
              </a:lnSpc>
              <a:buClr>
                <a:srgbClr val="000000"/>
              </a:buClr>
              <a:buFont typeface="Arial"/>
              <a:buChar char="•"/>
            </a:pPr>
            <a:r>
              <a:rPr b="0" lang="en-US" sz="1800" spc="-1" strike="noStrike">
                <a:solidFill>
                  <a:srgbClr val="000000"/>
                </a:solidFill>
                <a:uFill>
                  <a:solidFill>
                    <a:srgbClr val="ffffff"/>
                  </a:solidFill>
                </a:uFill>
                <a:latin typeface="Century Gothic"/>
                <a:ea typeface="DejaVu Sans"/>
              </a:rPr>
              <a:t> </a:t>
            </a:r>
            <a:endParaRPr b="0" lang="en-US" sz="1800" spc="-1" strike="noStrike">
              <a:solidFill>
                <a:srgbClr val="000000"/>
              </a:solidFill>
              <a:uFill>
                <a:solidFill>
                  <a:srgbClr val="ffffff"/>
                </a:solidFill>
              </a:uFill>
              <a:latin typeface="Arial"/>
            </a:endParaRPr>
          </a:p>
        </p:txBody>
      </p:sp>
      <p:pic>
        <p:nvPicPr>
          <p:cNvPr id="216" name="" descr=""/>
          <p:cNvPicPr/>
          <p:nvPr/>
        </p:nvPicPr>
        <p:blipFill>
          <a:blip r:embed="rId1"/>
          <a:stretch/>
        </p:blipFill>
        <p:spPr>
          <a:xfrm>
            <a:off x="1569600" y="1371600"/>
            <a:ext cx="9860040" cy="49543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262626"/>
                </a:solidFill>
                <a:uFill>
                  <a:solidFill>
                    <a:srgbClr val="ffffff"/>
                  </a:solidFill>
                </a:uFill>
                <a:latin typeface="Century Gothic"/>
              </a:rPr>
              <a:t>Vragen</a:t>
            </a:r>
            <a:endParaRPr b="0" lang="en-US" sz="1800" spc="-1" strike="noStrike">
              <a:solidFill>
                <a:srgbClr val="000000"/>
              </a:solidFill>
              <a:uFill>
                <a:solidFill>
                  <a:srgbClr val="ffffff"/>
                </a:solidFill>
              </a:uFill>
              <a:latin typeface="Arial"/>
            </a:endParaRPr>
          </a:p>
        </p:txBody>
      </p:sp>
      <p:sp>
        <p:nvSpPr>
          <p:cNvPr id="218" name="CustomShape 2"/>
          <p:cNvSpPr/>
          <p:nvPr/>
        </p:nvSpPr>
        <p:spPr>
          <a:xfrm>
            <a:off x="1969920" y="1905120"/>
            <a:ext cx="2800080" cy="39625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0" spc="-1" strike="noStrike">
                <a:solidFill>
                  <a:srgbClr val="5d1b09"/>
                </a:solidFill>
                <a:uFill>
                  <a:solidFill>
                    <a:srgbClr val="ffffff"/>
                  </a:solidFill>
                </a:uFill>
                <a:latin typeface="comic"/>
                <a:ea typeface="DejaVu Sans"/>
              </a:rPr>
              <a: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219" name="CustomShape 3"/>
          <p:cNvSpPr/>
          <p:nvPr/>
        </p:nvSpPr>
        <p:spPr>
          <a:xfrm>
            <a:off x="4509360" y="1905120"/>
            <a:ext cx="2800080" cy="39625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0" spc="-1" strike="noStrike">
                <a:solidFill>
                  <a:srgbClr val="001848"/>
                </a:solidFill>
                <a:uFill>
                  <a:solidFill>
                    <a:srgbClr val="ffffff"/>
                  </a:solidFill>
                </a:uFill>
                <a:latin typeface="comic"/>
                <a:ea typeface="DejaVu Sans"/>
              </a:rPr>
              <a: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220" name="CustomShape 4"/>
          <p:cNvSpPr/>
          <p:nvPr/>
        </p:nvSpPr>
        <p:spPr>
          <a:xfrm>
            <a:off x="7048800" y="1905120"/>
            <a:ext cx="2800080" cy="39625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0" spc="-1" strike="noStrike">
                <a:solidFill>
                  <a:srgbClr val="5d1b09"/>
                </a:solidFill>
                <a:uFill>
                  <a:solidFill>
                    <a:srgbClr val="ffffff"/>
                  </a:solidFill>
                </a:uFill>
                <a:latin typeface="comic"/>
                <a:ea typeface="DejaVu Sans"/>
              </a:rPr>
              <a: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262626"/>
                </a:solidFill>
                <a:uFill>
                  <a:solidFill>
                    <a:srgbClr val="ffffff"/>
                  </a:solidFill>
                </a:uFill>
                <a:latin typeface="Century Gothic"/>
              </a:rPr>
              <a:t>Inhoudsopgave</a:t>
            </a:r>
            <a:endParaRPr b="0" lang="en-US" sz="1800" spc="-1" strike="noStrike">
              <a:solidFill>
                <a:srgbClr val="000000"/>
              </a:solidFill>
              <a:uFill>
                <a:solidFill>
                  <a:srgbClr val="ffffff"/>
                </a:solidFill>
              </a:uFill>
              <a:latin typeface="Arial"/>
            </a:endParaRPr>
          </a:p>
        </p:txBody>
      </p:sp>
      <p:sp>
        <p:nvSpPr>
          <p:cNvPr id="189"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Doel</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Opdracht 1.1</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Opdracht 1.2</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Python script</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Grafiek</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Vragen?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262626"/>
                </a:solidFill>
                <a:uFill>
                  <a:solidFill>
                    <a:srgbClr val="ffffff"/>
                  </a:solidFill>
                </a:uFill>
                <a:latin typeface="Century Gothic"/>
              </a:rPr>
              <a:t>Doel</a:t>
            </a:r>
            <a:endParaRPr b="0" lang="en-US" sz="1800" spc="-1" strike="noStrike">
              <a:solidFill>
                <a:srgbClr val="000000"/>
              </a:solidFill>
              <a:uFill>
                <a:solidFill>
                  <a:srgbClr val="ffffff"/>
                </a:solidFill>
              </a:uFill>
              <a:latin typeface="Arial"/>
            </a:endParaRPr>
          </a:p>
        </p:txBody>
      </p:sp>
      <p:sp>
        <p:nvSpPr>
          <p:cNvPr id="191"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Multiple sequence allignments uitvoeren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Queries schrijven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Onderzoek naar de eigenschappen van HIV</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2651760" y="640080"/>
            <a:ext cx="3502440" cy="6397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uFill>
                  <a:solidFill>
                    <a:srgbClr val="ffffff"/>
                  </a:solidFill>
                </a:uFill>
                <a:latin typeface="Century Gothic"/>
              </a:rPr>
              <a:t>Opdracht 1.1</a:t>
            </a:r>
            <a:endParaRPr b="0" lang="en-US" sz="1800" spc="-1" strike="noStrike">
              <a:solidFill>
                <a:srgbClr val="000000"/>
              </a:solidFill>
              <a:uFill>
                <a:solidFill>
                  <a:srgbClr val="ffffff"/>
                </a:solidFill>
              </a:uFill>
              <a:latin typeface="Arial"/>
            </a:endParaRPr>
          </a:p>
        </p:txBody>
      </p:sp>
      <p:sp>
        <p:nvSpPr>
          <p:cNvPr id="193" name="CustomShape 2"/>
          <p:cNvSpPr/>
          <p:nvPr/>
        </p:nvSpPr>
        <p:spPr>
          <a:xfrm>
            <a:off x="2651760" y="1645920"/>
            <a:ext cx="7131960" cy="34174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Het aantal eiwitten per virus dat is opgeslagen in de database: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Select count(eiwit_name), VIRUS_VIRUS_ID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From eiwit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Group by VIRUS_VIRUS_ID</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De gemiddelde lengte van een eiwit per virus: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Select avg(length(eiwit_seq)), VIRUS_VIRUS_ID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Form eiwit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Group by VIRUS_VIRUS_ID</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uFill>
                  <a:solidFill>
                    <a:srgbClr val="ffffff"/>
                  </a:solidFill>
                </a:uFill>
                <a:latin typeface="Century Gothic"/>
              </a:rPr>
              <a:t>Opdracht 1.2: </a:t>
            </a:r>
            <a:endParaRPr b="0" lang="en-US" sz="1800" spc="-1" strike="noStrike">
              <a:solidFill>
                <a:srgbClr val="000000"/>
              </a:solidFill>
              <a:uFill>
                <a:solidFill>
                  <a:srgbClr val="ffffff"/>
                </a:solidFill>
              </a:uFill>
              <a:latin typeface="Arial"/>
            </a:endParaRPr>
          </a:p>
        </p:txBody>
      </p:sp>
      <p:sp>
        <p:nvSpPr>
          <p:cNvPr id="195" name="CustomShape 2"/>
          <p:cNvSpPr/>
          <p:nvPr/>
        </p:nvSpPr>
        <p:spPr>
          <a:xfrm>
            <a:off x="1280160" y="1371600"/>
            <a:ext cx="10698120" cy="512028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Welke eigenschappen hebben oppervlakteproteïnen in het algemeen?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 Ze zitten op het membraan van het virus. Ze geven het virus toegang tot de hostcel door te binden aan receptoren op het membraan van de hostcel. De receptoren herkennen het oppervlakteproteïne als lichaamseigen waardoor het de cel binnen komt.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Geef een overzicht van de functies die oppervlakte eiwitten kunnen hebben in een organisme: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 Enzymatische werking op verschillende metabole pathways.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 Als receptoren dienenvan verschillende moleculen in de cel.</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 Hechten aan de celwand.</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Welke genen/proteïnen heeft HIV?</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 gag, pol, vpr, vpu, tat, rev, env &amp; nef.</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647800" y="731520"/>
            <a:ext cx="3478320" cy="5324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solidFill>
                  <a:srgbClr val="262626"/>
                </a:solidFill>
                <a:uFill>
                  <a:solidFill>
                    <a:srgbClr val="ffffff"/>
                  </a:solidFill>
                </a:uFill>
                <a:latin typeface="Century Gothic"/>
              </a:rPr>
              <a:t>Opdracht 1.2: </a:t>
            </a:r>
            <a:endParaRPr b="0" lang="en-US" sz="1800" spc="-1" strike="noStrike">
              <a:solidFill>
                <a:srgbClr val="000000"/>
              </a:solidFill>
              <a:uFill>
                <a:solidFill>
                  <a:srgbClr val="ffffff"/>
                </a:solidFill>
              </a:uFill>
              <a:latin typeface="Arial"/>
            </a:endParaRPr>
          </a:p>
        </p:txBody>
      </p:sp>
      <p:sp>
        <p:nvSpPr>
          <p:cNvPr id="197" name="CustomShape 2"/>
          <p:cNvSpPr/>
          <p:nvPr/>
        </p:nvSpPr>
        <p:spPr>
          <a:xfrm>
            <a:off x="1828800" y="1737360"/>
            <a:ext cx="10058040" cy="512028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Welk gen/proteine is een oppervlakte eiwit?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 Env.</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Hoe worden van de genen van HIV de verschillende HIV proteinen geproduceerd?</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 Het genoom wordt opgenomen in het genoom van de host.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 Het wordt getranscribeerd en getransleerd.</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 Er ontstaan meerdere eiwit uit 1 gen door alternative splicing en alternatieve reading frames.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21920" y="1564200"/>
            <a:ext cx="11647800" cy="3556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Wat is de moleculaire functie/rol van de verschillende HIV proteinen in de levenscyclus van HIV?</a:t>
            </a:r>
            <a:endParaRPr b="0" lang="en-US" sz="1800" spc="-1" strike="noStrike">
              <a:solidFill>
                <a:srgbClr val="000000"/>
              </a:solidFill>
              <a:uFill>
                <a:solidFill>
                  <a:srgbClr val="ffffff"/>
                </a:solidFill>
              </a:uFill>
              <a:latin typeface="Arial"/>
            </a:endParaRPr>
          </a:p>
        </p:txBody>
      </p:sp>
      <p:sp>
        <p:nvSpPr>
          <p:cNvPr id="199" name="CustomShape 2"/>
          <p:cNvSpPr/>
          <p:nvPr/>
        </p:nvSpPr>
        <p:spPr>
          <a:xfrm>
            <a:off x="2243880" y="731520"/>
            <a:ext cx="3333600" cy="5324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solidFill>
                  <a:srgbClr val="262626"/>
                </a:solidFill>
                <a:uFill>
                  <a:solidFill>
                    <a:srgbClr val="ffffff"/>
                  </a:solidFill>
                </a:uFill>
                <a:latin typeface="Century Gothic"/>
              </a:rPr>
              <a:t>Opdracht 1.2:</a:t>
            </a:r>
            <a:endParaRPr b="0" lang="en-US" sz="1800" spc="-1" strike="noStrike">
              <a:solidFill>
                <a:srgbClr val="000000"/>
              </a:solidFill>
              <a:uFill>
                <a:solidFill>
                  <a:srgbClr val="ffffff"/>
                </a:solidFill>
              </a:uFill>
              <a:latin typeface="Arial"/>
            </a:endParaRPr>
          </a:p>
        </p:txBody>
      </p:sp>
      <p:pic>
        <p:nvPicPr>
          <p:cNvPr id="200" name="" descr=""/>
          <p:cNvPicPr/>
          <p:nvPr/>
        </p:nvPicPr>
        <p:blipFill>
          <a:blip r:embed="rId1"/>
          <a:srcRect l="29159" t="38730" r="22844" b="7941"/>
          <a:stretch/>
        </p:blipFill>
        <p:spPr>
          <a:xfrm>
            <a:off x="2926080" y="1920600"/>
            <a:ext cx="7461000" cy="46627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142720" y="1598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262626"/>
                </a:solidFill>
                <a:uFill>
                  <a:solidFill>
                    <a:srgbClr val="ffffff"/>
                  </a:solidFill>
                </a:uFill>
                <a:latin typeface="Century Gothic"/>
              </a:rPr>
              <a:t>Python script (1)</a:t>
            </a:r>
            <a:endParaRPr b="0" lang="en-US" sz="1800" spc="-1" strike="noStrike">
              <a:solidFill>
                <a:srgbClr val="000000"/>
              </a:solidFill>
              <a:uFill>
                <a:solidFill>
                  <a:srgbClr val="ffffff"/>
                </a:solidFill>
              </a:uFill>
              <a:latin typeface="Arial"/>
            </a:endParaRPr>
          </a:p>
        </p:txBody>
      </p:sp>
      <p:pic>
        <p:nvPicPr>
          <p:cNvPr id="202" name="" descr=""/>
          <p:cNvPicPr/>
          <p:nvPr/>
        </p:nvPicPr>
        <p:blipFill>
          <a:blip r:embed="rId1"/>
          <a:srcRect l="28504" t="13326" r="37752" b="42677"/>
          <a:stretch/>
        </p:blipFill>
        <p:spPr>
          <a:xfrm>
            <a:off x="2568600" y="1005840"/>
            <a:ext cx="6483600" cy="47545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776960" y="2444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262626"/>
                </a:solidFill>
                <a:uFill>
                  <a:solidFill>
                    <a:srgbClr val="ffffff"/>
                  </a:solidFill>
                </a:uFill>
                <a:latin typeface="Century Gothic"/>
              </a:rPr>
              <a:t>Python script (2)</a:t>
            </a:r>
            <a:endParaRPr b="0" lang="en-US" sz="1800" spc="-1" strike="noStrike">
              <a:solidFill>
                <a:srgbClr val="000000"/>
              </a:solidFill>
              <a:uFill>
                <a:solidFill>
                  <a:srgbClr val="ffffff"/>
                </a:solidFill>
              </a:uFill>
              <a:latin typeface="Arial"/>
            </a:endParaRPr>
          </a:p>
        </p:txBody>
      </p:sp>
      <p:pic>
        <p:nvPicPr>
          <p:cNvPr id="204" name="" descr=""/>
          <p:cNvPicPr/>
          <p:nvPr/>
        </p:nvPicPr>
        <p:blipFill>
          <a:blip r:embed="rId1"/>
          <a:srcRect l="28380" t="25890" r="39376" b="15444"/>
          <a:stretch/>
        </p:blipFill>
        <p:spPr>
          <a:xfrm>
            <a:off x="3108960" y="1003680"/>
            <a:ext cx="5668920" cy="58010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469</TotalTime>
  <Application>LibreOffice/5.1.6.2$Linux_X86_64 LibreOffice_project/10m0$Build-2</Application>
  <Words>118</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2017-09-29T05:22:48Z</dcterms:created>
  <dc:creator>Malu Kooij</dc:creator>
  <dc:description/>
  <dc:language>en-US</dc:language>
  <cp:lastModifiedBy/>
  <dcterms:modified xsi:type="dcterms:W3CDTF">2018-03-23T14:56:51Z</dcterms:modified>
  <cp:revision>22</cp:revision>
  <dc:subject/>
  <dc:title>Weektaak 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Breedbeeld</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