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472DC-6FEF-494E-87AD-8E3A09C9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s-CO" sz="4400" dirty="0"/>
              <a:t>Detección de suplantaciones en aplicaciones biométricas mediante análisis de distribución de frecuencias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95A3-F8A2-4E7D-971A-255D6559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7" y="936930"/>
            <a:ext cx="6437630" cy="133550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/>
              <a:t>Jaime </a:t>
            </a:r>
            <a:r>
              <a:rPr lang="en-US" sz="2800" dirty="0" err="1"/>
              <a:t>Andr</a:t>
            </a:r>
            <a:r>
              <a:rPr lang="es-CO" sz="2800" dirty="0" err="1"/>
              <a:t>és</a:t>
            </a:r>
            <a:r>
              <a:rPr lang="es-CO" sz="2800" dirty="0"/>
              <a:t> Silva Velosa</a:t>
            </a:r>
          </a:p>
          <a:p>
            <a:pPr algn="l">
              <a:spcBef>
                <a:spcPts val="0"/>
              </a:spcBef>
            </a:pPr>
            <a:r>
              <a:rPr lang="es-CO" sz="2800" dirty="0"/>
              <a:t>Jaiasilvavel@unal.edu.co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0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A08A6F-C28D-4C68-9627-9B83F062F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AD309-1212-498F-ABAD-388FFD32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97EF4-1A36-4B32-9046-62BAFD8D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61748-F713-4CE1-A8EB-BB870636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378470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El problema: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F921-2CCD-4B1F-B8D2-6B6A0499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9803" y="2052116"/>
            <a:ext cx="378470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O" sz="1800" dirty="0"/>
              <a:t>Los captores biométricos disponibles en el mercado tienen que buscar un balance entre conveniencia de uso y seguridad. Y esto hace que la mayoría de estos sean vulnerables a suplantaciones mediante el uso de huellas sintéticas o alteración de drivers para inyección de imágenes.</a:t>
            </a:r>
            <a:endParaRPr lang="en-US" sz="1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5863E-CDC0-4E0C-9E7B-E124435D2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652" r="-4" b="12992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6" name="Content Placeholder 5" descr="A close up of a hand holding a fish&#10;&#10;Description automatically generated">
            <a:extLst>
              <a:ext uri="{FF2B5EF4-FFF2-40B4-BE49-F238E27FC236}">
                <a16:creationId xmlns:a16="http://schemas.microsoft.com/office/drawing/2014/main" id="{C4C47BBE-FE98-437C-9C65-0889F0319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t="6060" r="-4" b="-4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22BA-FB70-4BF9-B421-E650EC46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de soluciones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9762-C683-4447-979A-027E070E4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Hardware:</a:t>
            </a:r>
          </a:p>
          <a:p>
            <a:r>
              <a:rPr lang="es-CO" dirty="0"/>
              <a:t>Firmado criptográfico desde hardware para garantizar integridad.</a:t>
            </a:r>
          </a:p>
          <a:p>
            <a:r>
              <a:rPr lang="es-CO" dirty="0"/>
              <a:t>Sensores más sofisticados (múltiples espectros de luz, sensores térmicos, capacitivos, etc.).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28783-3479-4033-BEA4-5B53AAE10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Software:</a:t>
            </a:r>
          </a:p>
          <a:p>
            <a:r>
              <a:rPr lang="es-CO" dirty="0"/>
              <a:t>Análisis de micro movimientos.</a:t>
            </a:r>
          </a:p>
          <a:p>
            <a:r>
              <a:rPr lang="es-CO" dirty="0"/>
              <a:t>Firmado y verificación de drivers.</a:t>
            </a:r>
          </a:p>
          <a:p>
            <a:r>
              <a:rPr lang="es-CO" dirty="0"/>
              <a:t>Análisis estadístico.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6D88-F7D2-45B5-A188-E3F81130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Comparación de distribuciones de frecuencias de scores de validación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F66D-905E-42CB-8033-6DAE4CA0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222" y="2052115"/>
            <a:ext cx="2160432" cy="713818"/>
          </a:xfrm>
        </p:spPr>
        <p:txBody>
          <a:bodyPr/>
          <a:lstStyle/>
          <a:p>
            <a:pPr algn="ctr"/>
            <a:r>
              <a:rPr lang="es-CO" dirty="0"/>
              <a:t>Imagen Inyectada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04FAF7-7B95-4189-B987-AF0F70733A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4373" y="2765933"/>
            <a:ext cx="2156281" cy="307181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08B9A-20B7-4642-A0C0-10D0ECA2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5902" y="2052115"/>
            <a:ext cx="2160432" cy="713818"/>
          </a:xfrm>
        </p:spPr>
        <p:txBody>
          <a:bodyPr/>
          <a:lstStyle/>
          <a:p>
            <a:pPr algn="ctr"/>
            <a:r>
              <a:rPr lang="es-CO" dirty="0"/>
              <a:t>Huella Viva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9682241-10B5-4261-90AF-AFCEA7003E63}"/>
              </a:ext>
            </a:extLst>
          </p:cNvPr>
          <p:cNvSpPr txBox="1">
            <a:spLocks/>
          </p:cNvSpPr>
          <p:nvPr/>
        </p:nvSpPr>
        <p:spPr>
          <a:xfrm>
            <a:off x="8191977" y="2052115"/>
            <a:ext cx="2164583" cy="71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200" b="0" kern="1200" cap="none" baseline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Huella Falsa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0F1F034-0C23-4C4F-A72E-F310B62EC960}"/>
              </a:ext>
            </a:extLst>
          </p:cNvPr>
          <p:cNvSpPr txBox="1">
            <a:spLocks/>
          </p:cNvSpPr>
          <p:nvPr/>
        </p:nvSpPr>
        <p:spPr>
          <a:xfrm>
            <a:off x="8196129" y="2851331"/>
            <a:ext cx="2859786" cy="307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CAB6F5-3B80-4FA7-A8FE-06931B4D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53" y="2759220"/>
            <a:ext cx="2156281" cy="3078526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5EFA44B-47BC-4D45-9F77-20C0D42B38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196128" y="2759220"/>
            <a:ext cx="2156281" cy="3071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237901-F5BC-432F-A909-2F198E909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977" y="2765933"/>
            <a:ext cx="2160432" cy="30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4695-0F92-4720-B47C-DD53644F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90D-152F-470A-A662-31DF7255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Desarrollar una aplicación </a:t>
            </a:r>
            <a:r>
              <a:rPr lang="es-CO" dirty="0" err="1"/>
              <a:t>paralelizable</a:t>
            </a:r>
            <a:r>
              <a:rPr lang="es-CO" dirty="0"/>
              <a:t> que identifique el uso de huellas sintéticas o inyectadas con base en la distribución de frecuencias del score de validación.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A8F2-4F32-4E9B-9084-2C39AD8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a analizar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6987-69CC-4431-88DF-C2EAF589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Se usará un conjunto de datos privado con una muestra de 10 millones de validaciones biométricas con:</a:t>
            </a:r>
          </a:p>
          <a:p>
            <a:r>
              <a:rPr lang="es-ES" dirty="0" err="1"/>
              <a:t>IdCiudadano</a:t>
            </a:r>
            <a:endParaRPr lang="es-ES" dirty="0"/>
          </a:p>
          <a:p>
            <a:r>
              <a:rPr lang="es-ES" dirty="0"/>
              <a:t>Fecha de validación </a:t>
            </a:r>
          </a:p>
          <a:p>
            <a:r>
              <a:rPr lang="es-ES" dirty="0"/>
              <a:t>Número dedo</a:t>
            </a:r>
          </a:p>
          <a:p>
            <a:r>
              <a:rPr lang="es-ES" dirty="0"/>
              <a:t>Score validación</a:t>
            </a:r>
          </a:p>
          <a:p>
            <a:pPr marL="0" indent="0">
              <a:buNone/>
            </a:pPr>
            <a:r>
              <a:rPr lang="es-ES" dirty="0"/>
              <a:t>Los ciudadanos de la muestra realizan en promedio 30 validaciones diarias, por lo cual es posible generar una curva de distribución de frecuencias para compararla con la promedio.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40A6-E6BA-48AB-A36E-3A70A592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de clasificación para un ciudadano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07A-0A90-4E97-9C3E-7D96692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calcula el porcentaje de validaciones que obtuvo un score en cada intervalo de longitud 10 ( </a:t>
            </a:r>
            <a:r>
              <a:rPr lang="en-US" dirty="0"/>
              <a:t>[0,10]</a:t>
            </a:r>
            <a:r>
              <a:rPr lang="es-CO" dirty="0"/>
              <a:t>, [11,20], [21,30], etc.).</a:t>
            </a:r>
          </a:p>
          <a:p>
            <a:r>
              <a:rPr lang="es-CO" dirty="0"/>
              <a:t>Se promedia la diferencia al cuadrado entre las frecuencias relativas del ciudadano y la total en cada intervalo.</a:t>
            </a:r>
          </a:p>
          <a:p>
            <a:r>
              <a:rPr lang="en-US" dirty="0"/>
              <a:t>Se </a:t>
            </a:r>
            <a:r>
              <a:rPr lang="en-US" dirty="0" err="1"/>
              <a:t>pondera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s-CO" dirty="0"/>
              <a:t>del ciudadano</a:t>
            </a:r>
            <a:r>
              <a:rPr lang="en-US" dirty="0"/>
              <a:t> con base al </a:t>
            </a:r>
            <a:r>
              <a:rPr lang="en-US" dirty="0" err="1"/>
              <a:t>tama</a:t>
            </a:r>
            <a:r>
              <a:rPr lang="es-CO" dirty="0" err="1"/>
              <a:t>ño</a:t>
            </a:r>
            <a:r>
              <a:rPr lang="es-CO" dirty="0"/>
              <a:t> de la muestra (es esperable que los ciudadanos con pocas validaciones tengan distribuciones “inusuales”).</a:t>
            </a:r>
          </a:p>
          <a:p>
            <a:r>
              <a:rPr lang="es-CO" dirty="0"/>
              <a:t>Si el valor ponderado supera un umbral, se marca el ciudadano como sospechoso.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651A-AA5D-4134-A140-6078EB8E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CO"/>
              <a:t>Aproximación secuencial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72E48-2BA3-4717-A2DE-1B3006EC1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62" y="1610678"/>
            <a:ext cx="4862154" cy="4134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05216-2A98-482B-8714-79D63417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7" y="1885285"/>
            <a:ext cx="4943951" cy="36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Detección de suplantaciones en aplicaciones biométricas mediante análisis de distribución de frecuencias</vt:lpstr>
      <vt:lpstr>El problema:</vt:lpstr>
      <vt:lpstr>Búsqueda de soluciones</vt:lpstr>
      <vt:lpstr>Comparación de distribuciones de frecuencias de scores de validación</vt:lpstr>
      <vt:lpstr>Objetivo</vt:lpstr>
      <vt:lpstr>Datos a analizar</vt:lpstr>
      <vt:lpstr>Método de clasificación para un ciudadano</vt:lpstr>
      <vt:lpstr>Aproximación secuencial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suplantaciones en aplicaciones biométricas mediante análisis de distribución de frecuencias</dc:title>
  <dc:creator>Jaime Silva</dc:creator>
  <cp:lastModifiedBy>Jaime Silva</cp:lastModifiedBy>
  <cp:revision>13</cp:revision>
  <dcterms:created xsi:type="dcterms:W3CDTF">2019-10-04T03:32:28Z</dcterms:created>
  <dcterms:modified xsi:type="dcterms:W3CDTF">2019-10-04T07:39:25Z</dcterms:modified>
</cp:coreProperties>
</file>