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300" r:id="rId7"/>
    <p:sldId id="310" r:id="rId8"/>
    <p:sldId id="311" r:id="rId9"/>
    <p:sldId id="264" r:id="rId10"/>
    <p:sldId id="288" r:id="rId11"/>
    <p:sldId id="301" r:id="rId12"/>
    <p:sldId id="260" r:id="rId13"/>
    <p:sldId id="314" r:id="rId14"/>
    <p:sldId id="284" r:id="rId15"/>
    <p:sldId id="262" r:id="rId16"/>
    <p:sldId id="313" r:id="rId17"/>
    <p:sldId id="327" r:id="rId18"/>
    <p:sldId id="302" r:id="rId19"/>
    <p:sldId id="304" r:id="rId20"/>
    <p:sldId id="306" r:id="rId21"/>
    <p:sldId id="308" r:id="rId22"/>
    <p:sldId id="309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6686B4-BEB2-494D-A126-F0C8C7F766CE}">
          <p14:sldIdLst>
            <p14:sldId id="256"/>
            <p14:sldId id="258"/>
            <p14:sldId id="259"/>
            <p14:sldId id="300"/>
            <p14:sldId id="310"/>
            <p14:sldId id="311"/>
            <p14:sldId id="264"/>
            <p14:sldId id="288"/>
            <p14:sldId id="301"/>
            <p14:sldId id="314"/>
            <p14:sldId id="284"/>
            <p14:sldId id="262"/>
            <p14:sldId id="313"/>
            <p14:sldId id="327"/>
            <p14:sldId id="306"/>
            <p14:sldId id="308"/>
            <p14:sldId id="309"/>
            <p14:sldId id="287"/>
            <p14:sldId id="304"/>
            <p14:sldId id="302"/>
            <p14:sldId id="260"/>
          </p14:sldIdLst>
        </p14:section>
        <p14:section name="无标题节" id="{210F2FD1-1055-4095-B8C0-E0239C6CCC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0" autoAdjust="0"/>
    <p:restoredTop sz="80952" autoAdjust="0"/>
  </p:normalViewPr>
  <p:slideViewPr>
    <p:cSldViewPr snapToGrid="0">
      <p:cViewPr varScale="1">
        <p:scale>
          <a:sx n="80" d="100"/>
          <a:sy n="80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医学图像领域GAN应用任务占比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医学图像领域GAN研究占比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图像合成</c:v>
                </c:pt>
                <c:pt idx="1">
                  <c:v>重建、分割</c:v>
                </c:pt>
                <c:pt idx="2">
                  <c:v>分类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0.46</c:v>
                </c:pt>
                <c:pt idx="1">
                  <c:v>0.37</c:v>
                </c:pt>
                <c:pt idx="2">
                  <c:v>0.08</c:v>
                </c:pt>
                <c:pt idx="3">
                  <c:v>0.09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32380" y="1550035"/>
            <a:ext cx="6159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医学图像领域中的对抗学习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6092181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>
            <a:fillRect/>
          </a:stretch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>
            <a:fillRect/>
          </a:stretch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>
            <a:fillRect/>
          </a:stretch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4827" y="4345204"/>
            <a:ext cx="55623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姜子玥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2021/04/19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985" y="175895"/>
            <a:ext cx="38696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对生成器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进行改造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555" y="1111885"/>
            <a:ext cx="88906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使用变分自动编码器网络（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）替代传统生成器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VAEGAN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提供辅助信息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pix2pix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第一个提出图像辅助信息的翻译框架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通过两个类将图片在两个配对样本间转换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：将两个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VAEGAN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组合，每个负责一种模式，共享一个潜在空间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CGAN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文本描述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周围内容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2665" y="894715"/>
            <a:ext cx="1714500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985" y="175895"/>
            <a:ext cx="4545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2.1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部分提到的网络结构图</a:t>
            </a:r>
            <a:endParaRPr lang="zh-CN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697865"/>
            <a:ext cx="10607675" cy="597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0985" y="175895"/>
            <a:ext cx="32575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对网络进行改造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530" y="950595"/>
            <a:ext cx="8293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全卷积上下采样层代替全连接层（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DCGAN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以渐进的方式处理噪声矢量，从而生成高分辨率图像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3023235"/>
            <a:ext cx="6846570" cy="28562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222500" y="6043930"/>
            <a:ext cx="1780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DCGAN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175895"/>
            <a:ext cx="3105150" cy="57035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850630" y="6169025"/>
            <a:ext cx="2251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x</a:t>
            </a:r>
            <a:r>
              <a:rPr lang="zh-CN" altLang="en-US" baseline="-25000"/>
              <a:t>g</a:t>
            </a:r>
            <a:r>
              <a:rPr lang="zh-CN" altLang="en-US"/>
              <a:t>是SGAN中的内部表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医学图像领域应用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0985" y="175895"/>
            <a:ext cx="19932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总体了解</a:t>
            </a:r>
            <a:endParaRPr lang="zh-CN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32375" y="420370"/>
            <a:ext cx="63766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整体应用思路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关注生成部分，发现训练数据的潜在结构信息并帮助生成新的图像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关注判别部分，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检测出异常图像的检测器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2375" y="3631565"/>
            <a:ext cx="63207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2019/01/01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，综述论文统计时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的论文研究图像合成，其中交叉模态图像合成是最重要的应用，而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是相关文献中最常见的成像方式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研究重建和分割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研究关于分类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60985" y="825500"/>
          <a:ext cx="4827270" cy="548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0985" y="175895"/>
            <a:ext cx="4408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 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图像合成（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Synthseis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530" y="1209675"/>
            <a:ext cx="8021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无条件合成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含义：由随机噪声生成图像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DCGAN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或在其基础上根据任务进行修改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985" y="3263900"/>
            <a:ext cx="5943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交叉模态合成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CycleGAN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训练中加入梯度一致性损失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用两个分割器获得形状一致性损失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0985" y="175895"/>
            <a:ext cx="4570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3.2 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重建（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Reconstruction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4170" y="2459990"/>
            <a:ext cx="7766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pix2pix： 低剂量CT去噪， MR重建，PET去噪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预训练的VGGnet: 优化框架，保证感知相似性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限制去噪的CT的清晰度（低对比度区域）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计算局部显著图突出血管/ 计算焦点图限制重建中的输出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获取成对的训练样本： CycleGAN+身份损失(identity loss)，基于物理采集的损失（调节内膜显微镜超分辨率生成的图像结构）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4395" y="945515"/>
            <a:ext cx="881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除了MR图像外，底层方法基本一致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对抗损失比单独使用像素级重建损失效果更好，但没有确切指标评估其有效性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0985" y="175895"/>
            <a:ext cx="8960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3.3 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分割（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Segmentation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 3.4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Classification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5455" y="1955165"/>
            <a:ext cx="5988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视为形状调节器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适用于需要分割的对象有紧凑形状时，如肺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不适用于有可变形的对象：血管、导管等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955" y="3635375"/>
            <a:ext cx="60852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学习分割输出和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真实图像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的适应性学习相似性度量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8955" y="896620"/>
            <a:ext cx="3992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165" y="896620"/>
            <a:ext cx="3392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2560" y="2921635"/>
            <a:ext cx="3978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额外添加一个类响应生成图像，将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直接作为分类器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82560" y="1955165"/>
            <a:ext cx="40811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使用部分的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作为特征提取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0985" y="175895"/>
            <a:ext cx="8222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3.5 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Detection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&amp;  3.6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配准（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Registration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155" y="2079625"/>
            <a:ext cx="60096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使用GAN的鉴别器D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通过学习描述正常病理的训练图像的概率分布来检测异常，来自这个概率分布的图像即被认为不正常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6305" y="2079625"/>
            <a:ext cx="49256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生成器生成转换参数或者直接生成转换后的图像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之后从未对齐的图像对中鉴别出对齐的图像对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8955" y="900430"/>
            <a:ext cx="3992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165" y="900430"/>
            <a:ext cx="3609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配准（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96398" y="234904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36843" y="3352950"/>
            <a:ext cx="139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899138" y="2228409"/>
            <a:ext cx="1219200" cy="2401182"/>
            <a:chOff x="1899138" y="1774372"/>
            <a:chExt cx="1219200" cy="24011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1774372"/>
              <a:ext cx="1219200" cy="12192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934382" y="3206058"/>
              <a:ext cx="1148712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5310194" y="2418299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02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10194" y="3805337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03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10194" y="5192376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04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10194" y="1031261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01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81503" y="1086894"/>
            <a:ext cx="2020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GAN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的简介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81503" y="2474566"/>
            <a:ext cx="2909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各种各样的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GANs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81503" y="386223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医学领域的应用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1503" y="5192124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363962" y="752785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0985" y="1758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255" y="2338070"/>
            <a:ext cx="7427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在医学图形领域对抗学习主要在两个方面发挥作用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关注生成部分：</a:t>
            </a:r>
            <a:r>
              <a:rPr lang="en-US" altLang="zh-CN"/>
              <a:t> </a:t>
            </a:r>
            <a:r>
              <a:rPr lang="zh-CN" altLang="en-US"/>
              <a:t>图像生成、重建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关注判别部分：</a:t>
            </a:r>
            <a:r>
              <a:rPr lang="en-US" altLang="zh-CN"/>
              <a:t> </a:t>
            </a:r>
            <a:r>
              <a:rPr lang="zh-CN" altLang="en-US"/>
              <a:t>将判别器视为正常图像的学习先验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对抗学习在医学领域的优势</a:t>
            </a:r>
            <a:endParaRPr 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/>
              <a:t>标签稀缺：标签过于昂贵且难以在医学图像中获得，而</a:t>
            </a:r>
            <a:r>
              <a:rPr lang="en-US" altLang="zh-CN"/>
              <a:t>GAN</a:t>
            </a:r>
            <a:r>
              <a:rPr lang="zh-CN" altLang="en-US"/>
              <a:t>可以解决这两个问题</a:t>
            </a:r>
            <a:endParaRPr 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/>
              <a:t>不成对数据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330835" y="962025"/>
            <a:ext cx="7427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对抗学习在无监督或弱监督学习方面表现良好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无需很多的标签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0255" y="1764030"/>
            <a:ext cx="836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对抗学习可以在</a:t>
            </a:r>
            <a:r>
              <a:rPr lang="en-US" altLang="zh-CN"/>
              <a:t>GAN</a:t>
            </a:r>
            <a:r>
              <a:rPr lang="zh-CN" altLang="en-US"/>
              <a:t>的基础上有三个优化方向：生成器、判别器、网络结构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7230" y="4865370"/>
            <a:ext cx="9991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在医学图像领域发展阻碍：</a:t>
            </a:r>
            <a:endParaRPr 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/>
              <a:t>合成数据是否可信：</a:t>
            </a:r>
            <a:r>
              <a:rPr lang="en-US" altLang="zh-CN"/>
              <a:t>GAN</a:t>
            </a:r>
            <a:r>
              <a:rPr lang="zh-CN" altLang="en-US"/>
              <a:t>的基本网络仍是深度神经网络，机制未明确，关联和映射在</a:t>
            </a:r>
            <a:r>
              <a:rPr lang="en-US" altLang="zh-CN"/>
              <a:t>GAN</a:t>
            </a:r>
            <a:r>
              <a:rPr lang="zh-CN" altLang="en-US"/>
              <a:t>重建中缺乏，临床医生不会信任合成的数据</a:t>
            </a:r>
            <a:endParaRPr 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GAN</a:t>
            </a:r>
            <a:r>
              <a:rPr lang="zh-CN" altLang="en-US"/>
              <a:t>训练并不稳定：医学图像吱声并不清楚，如何识别</a:t>
            </a:r>
            <a:r>
              <a:rPr lang="en-US" altLang="zh-CN"/>
              <a:t>GAN</a:t>
            </a:r>
            <a:r>
              <a:rPr lang="zh-CN" altLang="en-US"/>
              <a:t>训练中数值不稳定的问题</a:t>
            </a:r>
            <a:endParaRPr 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/>
              <a:t>评估指标：评估重建结果的最佳方法仍不清楚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1951" y="6376072"/>
            <a:ext cx="688803" cy="68880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3252" y="5853372"/>
            <a:ext cx="688807" cy="68880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25011" y="6225460"/>
            <a:ext cx="786258" cy="786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06377" y="5769939"/>
            <a:ext cx="1284592" cy="128459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6077" y="5857394"/>
            <a:ext cx="497256" cy="497256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5421" y="5760710"/>
            <a:ext cx="331504" cy="33150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0981" y="3013502"/>
            <a:ext cx="509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谢谢观赏！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3133630" y="-278588"/>
            <a:ext cx="1328050" cy="1328050"/>
          </a:xfrm>
          <a:prstGeom prst="ellipse">
            <a:avLst/>
          </a:prstGeom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4771824" y="-318612"/>
            <a:ext cx="777821" cy="77782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5834776" y="271636"/>
            <a:ext cx="777826" cy="777826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112799" y="-258585"/>
            <a:ext cx="887871" cy="887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33916" y="-306931"/>
            <a:ext cx="1450608" cy="1450608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2286980" y="511738"/>
            <a:ext cx="561520" cy="56152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1533824" y="-368602"/>
            <a:ext cx="786975" cy="786975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10117770" y="483400"/>
            <a:ext cx="561520" cy="56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19661" y="779752"/>
            <a:ext cx="374347" cy="37434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9" y="4868087"/>
            <a:ext cx="4139025" cy="3061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2854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5344" y="3352950"/>
            <a:ext cx="2107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 Introduction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9810" y="946785"/>
            <a:ext cx="5812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启发自博弈论中的二人零和博弈，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模型中两位博弈方分别由生成式模型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、判别器模型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充当，对于同一个任务，两个模型互相竞争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生成式模型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捕捉样本数据的分布，用服从某一分布的噪声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生成一个类似真实训练数据的样本，追求生成样本越像真实样本越好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判别器模型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：二分器，估计输入来自真实数据的概率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985" y="175895"/>
            <a:ext cx="53282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1.1 生成对抗网络（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）的定义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948690"/>
            <a:ext cx="5328920" cy="3858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5304790"/>
            <a:ext cx="4474210" cy="819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6900" y="6282690"/>
            <a:ext cx="5195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判别器模型的目标函数，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分别代表真实图像的分布于生成图像的分布</a:t>
            </a:r>
            <a:endParaRPr lang="zh-CN" altLang="en-US" sz="1200" baseline="-25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985" y="175895"/>
            <a:ext cx="6100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生成对抗网络（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）的训练过程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810" y="3523615"/>
            <a:ext cx="53562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分别对D、G进行交互迭代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固定G，优化D，一段时间后再固定D优化G，直至过程收敛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0" y="3434715"/>
            <a:ext cx="5810250" cy="1895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l="1679" r="5306"/>
          <a:stretch>
            <a:fillRect/>
          </a:stretch>
        </p:blipFill>
        <p:spPr>
          <a:xfrm>
            <a:off x="1822450" y="977265"/>
            <a:ext cx="6333490" cy="9531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80840" y="204406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整体目标函数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87435" y="5532120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简单的例子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985" y="175895"/>
            <a:ext cx="5389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生成对抗网络（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）的优点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985" y="1022350"/>
            <a:ext cx="113563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简单易用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相比较其他生成模型（玻尔兹曼机和GSNs）只用到了反向传播,而不需要复杂的马尔科夫链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可以被广泛用在无监督学习、半监督学习领域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不需要设计损失函数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GAN应用到一些场景上，比如图片风格迁移，超分辨率，图像补全，去噪，避免了损失函数设计的困难，只要有一个的基准，直接上判别器，剩下的就交给对抗训练了。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0985" y="175895"/>
            <a:ext cx="32619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GAN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遇到的困难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0635" y="1307465"/>
            <a:ext cx="83337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模型崩溃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生成样本单一，多样性受到限制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网络不均衡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通常是判别器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比生成网络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不收敛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无法根据损失函数的值来判断收敛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41059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各种各样的</a:t>
            </a:r>
            <a:r>
              <a:rPr lang="en-US" altLang="zh-CN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GANs</a:t>
            </a:r>
            <a:endParaRPr lang="en-US" altLang="zh-CN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464360" y="5105277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71248" y="461123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42554" y="6162028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85424" y="5770143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53345" y="4122213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1028700"/>
            <a:ext cx="5801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D提出不同的损失函数，或基于熵做确切预测，网络结构见下图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使用自动编码器结构代替传统编码器结构，下图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985" y="175895"/>
            <a:ext cx="3810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.1 对判别器</a:t>
            </a:r>
            <a:r>
              <a:rPr lang="en-US" altLang="zh-CN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sz="2800" dirty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进行改造</a:t>
            </a:r>
            <a:endParaRPr lang="zh-CN" altLang="en-US" sz="2800" dirty="0">
              <a:solidFill>
                <a:srgbClr val="2B579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3021965"/>
            <a:ext cx="7828915" cy="3394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2345" y="1028700"/>
            <a:ext cx="5408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引入单独的编码器网络，下图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鉴别器输出潜在向量，下图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使用类标签和交叉熵来改善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的判别质量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70" y="3021330"/>
            <a:ext cx="1680845" cy="3394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00030" y="5316855"/>
            <a:ext cx="12846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</a:t>
            </a:r>
            <a:r>
              <a:rPr lang="zh-CN" altLang="en-US" sz="1600"/>
              <a:t>：条件向量</a:t>
            </a:r>
            <a:endParaRPr lang="zh-CN" altLang="en-US" sz="1600"/>
          </a:p>
          <a:p>
            <a:r>
              <a:rPr lang="en-US" altLang="zh-CN" sz="1600"/>
              <a:t>xg:</a:t>
            </a:r>
            <a:r>
              <a:rPr lang="zh-CN" altLang="en-US" sz="1600"/>
              <a:t>生成图像</a:t>
            </a:r>
            <a:endParaRPr lang="zh-CN" altLang="en-US" sz="1600"/>
          </a:p>
          <a:p>
            <a:r>
              <a:rPr lang="en-US" altLang="zh-CN" sz="1600"/>
              <a:t>xr:</a:t>
            </a:r>
            <a:r>
              <a:rPr lang="zh-CN" altLang="en-US" sz="1600"/>
              <a:t>真实图像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975995" y="6343015"/>
            <a:ext cx="8319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y1: </a:t>
            </a:r>
            <a:r>
              <a:rPr lang="zh-CN" altLang="en-US">
                <a:sym typeface="+mn-ea"/>
              </a:rPr>
              <a:t>真实或虚假的样本，</a:t>
            </a:r>
            <a:r>
              <a:rPr lang="en-US" altLang="zh-CN">
                <a:sym typeface="+mn-ea"/>
              </a:rPr>
              <a:t>y2</a:t>
            </a:r>
            <a:r>
              <a:rPr lang="zh-CN" altLang="en-US">
                <a:sym typeface="+mn-ea"/>
              </a:rPr>
              <a:t>：确定或不确定的类预测，</a:t>
            </a:r>
            <a:r>
              <a:rPr lang="en-US" altLang="zh-CN">
                <a:sym typeface="+mn-ea"/>
              </a:rPr>
              <a:t>y3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真实或虚假的重建损失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演示</Application>
  <PresentationFormat>宽屏</PresentationFormat>
  <Paragraphs>200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Segoe UI Emoji</vt:lpstr>
      <vt:lpstr>Segoe UI</vt:lpstr>
      <vt:lpstr>微软雅黑 Light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呼呼呼</cp:lastModifiedBy>
  <cp:revision>100</cp:revision>
  <dcterms:created xsi:type="dcterms:W3CDTF">2017-04-26T08:43:00Z</dcterms:created>
  <dcterms:modified xsi:type="dcterms:W3CDTF">2021-04-19T10:25:14Z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D472A2D9A9E1478F8E5CB505AC0A349E</vt:lpwstr>
  </property>
</Properties>
</file>