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261" r:id="rId13"/>
    <p:sldId id="262" r:id="rId14"/>
    <p:sldId id="277" r:id="rId15"/>
    <p:sldId id="266" r:id="rId16"/>
    <p:sldId id="351" r:id="rId17"/>
    <p:sldId id="350" r:id="rId18"/>
    <p:sldId id="353" r:id="rId19"/>
    <p:sldId id="352" r:id="rId20"/>
    <p:sldId id="30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6" autoAdjust="0"/>
    <p:restoredTop sz="86222" autoAdjust="0"/>
  </p:normalViewPr>
  <p:slideViewPr>
    <p:cSldViewPr snapToGrid="0" showGuides="1">
      <p:cViewPr varScale="1">
        <p:scale>
          <a:sx n="92" d="100"/>
          <a:sy n="92" d="100"/>
        </p:scale>
        <p:origin x="276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D9E8-D468-471E-8CA2-E45978080B7E}" type="datetimeFigureOut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27893-C1FA-4233-BC39-58A50305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2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5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27893-C1FA-4233-BC39-58A503058C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8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5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7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8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4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写数字、人脸、动物，动物虽然无法较好的生成，但是从肉眼依旧能够感觉生成的图像是一个事物，分辨率过低，难以看出来，而不是随机的像素点或一坨颜色。生成的图像具有纹理，符合某些我们曾见过的事物的特征分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2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2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5D9C5-663F-498B-8A8F-91FE99BC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E8B88-6FA8-4063-BD6D-6578E35B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A52F6-B8A4-47D1-B4C1-54F02686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8A-62F6-4BF1-85BE-B03CE8AED4EC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33EEF-9A80-461E-8113-412E5F0A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5A109-33EB-4849-9CF3-3ADA13FF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6CA97-B529-446F-9C1B-A351E268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7E4AB-180B-4B52-B7F7-5F7684E6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5B0D-6E9B-4DF2-980D-574A512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A4F8-01A8-42B2-AA77-F8A87B70EB25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824CF-23C3-4080-80D9-6A8EAA7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8700E-7D4C-4067-BDCD-70A859FB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6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47F7A-7C7A-41AE-8573-D13C45A82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33747-ECF9-49FE-B918-AB78A969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6978E-C3C2-4342-8D5C-3AF45E8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BBA-A1BB-4302-A035-2335FF5AC772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504CE-63E2-4160-9AC0-6589A18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9BB2-2048-40DA-A1AC-5DC51BCE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35BB-7AC4-4645-A46F-DF8157C0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D2D06-EA26-4552-9F4D-2D1BEA1D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D0ED-E6E2-4556-9442-6964FF55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EDAE-3D35-456E-B903-55A40EB97906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186A-8C6E-47D0-BD7D-56353FAF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6B47-9943-4624-8D62-B6B511B2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B964-CF4B-4173-A0EB-EC4B347E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A3038-296E-4707-8100-AA27965B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B962D-8BCA-4E6B-8094-51A39B3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D48-CC49-4DC1-BB46-13D932216DA8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EF039-68D6-46D3-8433-E919FD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178A-DE4B-4C1F-B47C-3ED3A777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C4A10-B76F-4EDA-890B-A774F0BF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10D86-E58C-464E-A894-5B6E652C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5FF3D-1BB9-4308-8F83-8D4943D3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0C0F8-3560-4E16-8B0B-997D2531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D887-81BF-4E99-BF02-6588089D521A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47A89-EF82-4F1A-8A58-B4C6ACC7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2792F-0D0A-44BE-86B8-F0398701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544C9-7AFA-4962-820D-C4F30E7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3AE6F-6A63-434A-B6D1-FDA2FFAA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9A6CF-8B43-4BE4-91BE-B850C37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7F90C-5AAA-47E3-A572-B73E2EDD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FCB72-F6F7-4FBB-A3B1-702F2CD0E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F8A37-D153-471C-AA34-A2811F1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2540-6B12-4934-BD76-2ADAC89EC494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F7930-0702-48E2-B250-2F85BC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872249-493E-4972-B5A0-4641BEA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54F6-CA0C-403B-9910-353102A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2BCEB-47A1-4C7D-866C-13212A6C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890-F605-47B2-932B-18349DF2A37C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E411AE-65E8-46A0-B449-570F6FD5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40EBE-1985-4327-8EB0-FD1A70E8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A2233-55A5-437B-BF7B-6BC335E1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4992-3BF1-4B3E-81FE-CCD007D6B674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73203-16D5-4969-824D-A5CC31F8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4E8BD-0CE5-4683-AC28-4174B6F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313B6-EF71-4E66-9D65-022965C4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401AA-8C83-4719-8736-EEB7E78A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F4811-D8F6-478A-ACF9-9FBED791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A42D3-6970-4F0B-863F-7EB02827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9502-9D18-47D8-A750-FF58C35594C8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ADFF9-65B1-46FB-9E5E-95D2FFB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DBB5E-FC69-4A12-AD3B-F3F4152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1526-4620-4D24-93C1-379F2FDB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BEEF99-892B-4D4F-8D3C-0BFE1963F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5CCC2-E7BF-497E-ACA2-1BFC1C99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3C240-0561-4098-BE9C-B7AED0D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71BC-B782-4C22-96CC-2B99302CBBD7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A26B7-C537-4731-B44C-3465C50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C07CD-9B36-41ED-B5D7-D7FD076F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17C3B-AEEB-43D5-8896-6255582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9F492-7D27-4F39-9C9D-8F8C208C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E117C-ED76-4AF7-8691-40234341A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E3F9-2EF8-4F19-AEC3-AEA4B267255D}" type="datetime1">
              <a:rPr lang="zh-CN" altLang="en-US" smtClean="0"/>
              <a:t>2021/4/19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E9C9-0DAD-4588-8E88-FCE2F8D5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在对抗中变强，深度对抗学习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7FBCC-3692-4DBF-B98D-E57D70072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7D640-0D1D-4AE5-951A-5C9C2543A73B}"/>
              </a:ext>
            </a:extLst>
          </p:cNvPr>
          <p:cNvSpPr txBox="1"/>
          <p:nvPr/>
        </p:nvSpPr>
        <p:spPr>
          <a:xfrm>
            <a:off x="3781905" y="3868604"/>
            <a:ext cx="462819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使用最少的时间获得最多的有用信息</a:t>
            </a:r>
            <a:endParaRPr lang="en-US" altLang="zh-CN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拒绝人云亦云</a:t>
            </a:r>
            <a:endParaRPr lang="en-US" altLang="zh-CN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清晰表达，循循善诱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EE9581-3FE3-41A8-8AAE-20C085BBEDEA}"/>
              </a:ext>
            </a:extLst>
          </p:cNvPr>
          <p:cNvSpPr txBox="1"/>
          <p:nvPr/>
        </p:nvSpPr>
        <p:spPr>
          <a:xfrm>
            <a:off x="3068568" y="2753940"/>
            <a:ext cx="6054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系列文献阅读</a:t>
            </a:r>
            <a:r>
              <a:rPr lang="en-US" altLang="zh-CN" sz="4400" dirty="0"/>
              <a:t>Workshop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658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4345C9-300F-4D20-B016-A441DCB82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" y="605783"/>
            <a:ext cx="8131524" cy="58472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6415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</a:t>
            </a:r>
            <a:endParaRPr lang="zh-CN" altLang="en-US" sz="2000" cap="none" spc="0" dirty="0">
              <a:ln w="0"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B372D2-EBFF-4DA9-B829-71C94C29DD46}"/>
              </a:ext>
            </a:extLst>
          </p:cNvPr>
          <p:cNvSpPr txBox="1"/>
          <p:nvPr/>
        </p:nvSpPr>
        <p:spPr>
          <a:xfrm>
            <a:off x="8267700" y="3198166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逼近目标域图像的特征分布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C78CD-D80B-49B3-A758-7683C92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2585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4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48329" y="205673"/>
            <a:ext cx="21804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latin typeface="方正姚体" panose="02010601030101010101" pitchFamily="2" charset="-122"/>
                <a:ea typeface="方正姚体" panose="02010601030101010101" pitchFamily="2" charset="-122"/>
              </a:rPr>
              <a:t>GAN</a:t>
            </a:r>
            <a:r>
              <a:rPr lang="zh-CN" altLang="en-US" sz="2000" dirty="0">
                <a:ln w="0"/>
                <a:latin typeface="方正姚体" panose="02010601030101010101" pitchFamily="2" charset="-122"/>
                <a:ea typeface="方正姚体" panose="02010601030101010101" pitchFamily="2" charset="-122"/>
              </a:rPr>
              <a:t>用于语义分割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9FFCF-AA03-449A-BC62-DB278CDD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05" y="1376347"/>
            <a:ext cx="10577590" cy="4105305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490D38-7C5C-4433-B8E9-A57062C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367799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847202" y="2327517"/>
            <a:ext cx="10497593" cy="1081036"/>
            <a:chOff x="847202" y="2032455"/>
            <a:chExt cx="10497593" cy="10810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847202" y="2344050"/>
              <a:ext cx="10497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i="0" dirty="0">
                  <a:solidFill>
                    <a:srgbClr val="333333"/>
                  </a:solidFill>
                  <a:effectLst/>
                  <a:latin typeface="-apple-system"/>
                </a:rPr>
                <a:t>医学图像领域中的对抗学习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2AC9B7-7313-4415-9D5E-2345DF47A43F}"/>
                </a:ext>
              </a:extLst>
            </p:cNvPr>
            <p:cNvSpPr txBox="1"/>
            <p:nvPr/>
          </p:nvSpPr>
          <p:spPr>
            <a:xfrm>
              <a:off x="2641022" y="2032455"/>
              <a:ext cx="18907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Presentation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DF3346-1B88-4789-9C46-B200731F82B8}"/>
              </a:ext>
            </a:extLst>
          </p:cNvPr>
          <p:cNvSpPr txBox="1"/>
          <p:nvPr/>
        </p:nvSpPr>
        <p:spPr>
          <a:xfrm>
            <a:off x="5026009" y="3720148"/>
            <a:ext cx="213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</a:defRPr>
            </a:lvl1pPr>
          </a:lstStyle>
          <a:p>
            <a:r>
              <a:rPr lang="en-US" altLang="zh-CN" dirty="0" err="1"/>
              <a:t>Ziyue</a:t>
            </a:r>
            <a:r>
              <a:rPr lang="en-US" altLang="zh-CN" dirty="0"/>
              <a:t>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8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2AC9B7-7313-4415-9D5E-2345DF47A43F}"/>
              </a:ext>
            </a:extLst>
          </p:cNvPr>
          <p:cNvSpPr txBox="1"/>
          <p:nvPr/>
        </p:nvSpPr>
        <p:spPr>
          <a:xfrm>
            <a:off x="0" y="0"/>
            <a:ext cx="52837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zh-CN" altLang="en-US" sz="4400" dirty="0">
                <a:latin typeface="-apple-system"/>
              </a:rPr>
              <a:t>头脑风暴</a:t>
            </a:r>
            <a:r>
              <a:rPr lang="en-US" altLang="zh-CN" sz="4400" dirty="0">
                <a:latin typeface="-apple-system"/>
              </a:rPr>
              <a:t> one-by-one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-apple-system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0223F-AB3E-419C-BAAD-48396719FA02}"/>
              </a:ext>
            </a:extLst>
          </p:cNvPr>
          <p:cNvSpPr txBox="1"/>
          <p:nvPr/>
        </p:nvSpPr>
        <p:spPr>
          <a:xfrm>
            <a:off x="142392" y="804021"/>
            <a:ext cx="844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对抗学习用于模型跨模态迁移。单模态训练得到的模型难以直接应用于其他模态，而对抗学习对于模型的跨模态迁移有着良好的性能。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2E93E8-1258-4347-B7A2-C1FA1427CBFB}"/>
              </a:ext>
            </a:extLst>
          </p:cNvPr>
          <p:cNvSpPr txBox="1"/>
          <p:nvPr/>
        </p:nvSpPr>
        <p:spPr>
          <a:xfrm>
            <a:off x="142393" y="1501323"/>
            <a:ext cx="664287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对抗学习在域迁移中起到了什么作用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在跨模态任务中，模型迁移的难点在什么地方，为什么不能直接用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如何迁移？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F270F11-8CE2-44CF-AA26-09B3A102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15" y="1173353"/>
            <a:ext cx="2612727" cy="5221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25E8D9-33CB-4900-B9AE-53872EC1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2" y="3210031"/>
            <a:ext cx="6461743" cy="2696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04D91-817C-43D3-A084-4B03415A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385" y="0"/>
            <a:ext cx="1987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2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7738BC9-A93A-4FD2-BA12-EFB9701D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E4DAF7A4-8858-478C-BA18-CCC36FC3B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89066"/>
              </p:ext>
            </p:extLst>
          </p:nvPr>
        </p:nvGraphicFramePr>
        <p:xfrm>
          <a:off x="14722" y="-20786"/>
          <a:ext cx="12163426" cy="731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6747">
                  <a:extLst>
                    <a:ext uri="{9D8B030D-6E8A-4147-A177-3AD203B41FA5}">
                      <a16:colId xmlns:a16="http://schemas.microsoft.com/office/drawing/2014/main" val="1737182472"/>
                    </a:ext>
                  </a:extLst>
                </a:gridCol>
                <a:gridCol w="7376679">
                  <a:extLst>
                    <a:ext uri="{9D8B030D-6E8A-4147-A177-3AD203B41FA5}">
                      <a16:colId xmlns:a16="http://schemas.microsoft.com/office/drawing/2014/main" val="1484065413"/>
                    </a:ext>
                  </a:extLst>
                </a:gridCol>
              </a:tblGrid>
              <a:tr h="7945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2.1 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当我们谈论语义分割时，我们在谈论什么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医学图像中语义分割任务的关键挑战</a:t>
                      </a:r>
                      <a:endParaRPr lang="en-US" altLang="zh-CN" sz="1800" b="0" i="0" kern="1200" dirty="0">
                        <a:solidFill>
                          <a:srgbClr val="4D4D4D"/>
                        </a:solidFill>
                        <a:effectLst/>
                        <a:latin typeface="-apple-system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我们面对一个医学图像语义分割任务时，我们要关注哪些方面</a:t>
                      </a:r>
                      <a:endParaRPr lang="en-US" altLang="zh-CN" sz="1800" b="0" i="0" kern="1200" dirty="0">
                        <a:solidFill>
                          <a:srgbClr val="4D4D4D"/>
                        </a:solidFill>
                        <a:effectLst/>
                        <a:latin typeface="-apple-system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可以从哪些角度设计医学图像上的语义分割模型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249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2.2 </a:t>
                      </a:r>
                      <a:r>
                        <a:rPr lang="zh-CN" altLang="en-US" dirty="0"/>
                        <a:t>学习匹配！</a:t>
                      </a:r>
                      <a:r>
                        <a:rPr lang="zh-CN" altLang="en-US" sz="1800" i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基于深度学习的图像配准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b="0" i="0" dirty="0">
                          <a:solidFill>
                            <a:srgbClr val="4D4D4D"/>
                          </a:solidFill>
                          <a:effectLst/>
                          <a:latin typeface="-apple-system"/>
                        </a:rPr>
                        <a:t>什么是匹配？深度学习任务中除了配准，还有哪些关于匹配的任务</a:t>
                      </a:r>
                      <a:endParaRPr lang="en-US" altLang="zh-CN" b="0" i="0" dirty="0">
                        <a:solidFill>
                          <a:srgbClr val="4D4D4D"/>
                        </a:solidFill>
                        <a:effectLst/>
                        <a:latin typeface="-apple-system"/>
                      </a:endParaRP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b="0" i="0" dirty="0">
                          <a:solidFill>
                            <a:srgbClr val="4D4D4D"/>
                          </a:solidFill>
                          <a:effectLst/>
                          <a:latin typeface="-apple-system"/>
                        </a:rPr>
                        <a:t>有监督学习，弱监督学习，无监督学习在图像配准中的应用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b="0" i="0" dirty="0">
                          <a:solidFill>
                            <a:srgbClr val="4D4D4D"/>
                          </a:solidFill>
                          <a:effectLst/>
                          <a:latin typeface="-apple-system"/>
                        </a:rPr>
                        <a:t>图像配准结合其他任务的多任务学习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b="0" i="0" dirty="0">
                          <a:solidFill>
                            <a:srgbClr val="4D4D4D"/>
                          </a:solidFill>
                          <a:effectLst/>
                          <a:latin typeface="-apple-system"/>
                        </a:rPr>
                        <a:t>基于深度学习的图像配准的挑战有哪些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8875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2.3 </a:t>
                      </a:r>
                      <a:r>
                        <a:rPr lang="zh-CN" altLang="en-US" dirty="0"/>
                        <a:t>在哪里？基于深度学习的目标检测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根据在哪里和是什么的</a:t>
                      </a:r>
                      <a:r>
                        <a:rPr lang="en-US" altLang="zh-CN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two-stage</a:t>
                      </a: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设计思路，还可以做哪些应用于其他任务的有趣设计</a:t>
                      </a:r>
                      <a:endParaRPr lang="en-US" altLang="zh-CN" sz="1800" b="0" i="0" kern="1200" dirty="0">
                        <a:solidFill>
                          <a:srgbClr val="4D4D4D"/>
                        </a:solidFill>
                        <a:effectLst/>
                        <a:latin typeface="-apple-system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调研</a:t>
                      </a:r>
                      <a:r>
                        <a:rPr lang="en-US" altLang="zh-CN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2020</a:t>
                      </a: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年顶会关于目标检测的最新的方法，如：神经网络搜索，新的</a:t>
                      </a:r>
                      <a:r>
                        <a:rPr lang="en-US" altLang="zh-CN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one-stage</a:t>
                      </a: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的方法，开放集问题的目标检测</a:t>
                      </a:r>
                      <a:endParaRPr lang="en-US" altLang="zh-CN" sz="1800" b="0" i="0" kern="1200" dirty="0">
                        <a:solidFill>
                          <a:srgbClr val="4D4D4D"/>
                        </a:solidFill>
                        <a:effectLst/>
                        <a:latin typeface="-apple-system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医学影像分析为什么需要目标检测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7062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拥抱不完整，半自弱监督学习</a:t>
                      </a:r>
                      <a:endParaRPr lang="zh-C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调研常用缩小泛化边界的人工设计的规则有哪些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半弱自监督学习在医学影像应用中的挑战有哪些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自监督学习与迁移学习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834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 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迁移学习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8634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2.6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1+1》2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，深度多任务学习</a:t>
                      </a:r>
                      <a:endParaRPr lang="zh-C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为什么多任务学习有效？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根据已学习的深度学习任务，思考一些互补任务组合，解释其为何互补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多任务学习和先验知识之间的关系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102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2.7 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元学习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2786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2.8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在对抗中变强，深度对抗学习</a:t>
                      </a:r>
                      <a:endParaRPr lang="zh-C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生成对抗网络的挑战是什么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生成对抗网络能做到哪些普通网络无法做到的任务</a:t>
                      </a:r>
                      <a:endParaRPr lang="en-US" altLang="zh-CN" sz="1800" b="0" i="0" kern="1200" dirty="0">
                        <a:solidFill>
                          <a:srgbClr val="4D4D4D"/>
                        </a:solidFill>
                        <a:effectLst/>
                        <a:latin typeface="-apple-system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1800" b="0" i="0" kern="1200" dirty="0">
                          <a:solidFill>
                            <a:srgbClr val="4D4D4D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在医学影像分析中，生成对抗网络有哪些应用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73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81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390525" y="2585526"/>
            <a:ext cx="11410950" cy="1184346"/>
            <a:chOff x="250171" y="2025152"/>
            <a:chExt cx="11410950" cy="118434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250171" y="2440057"/>
              <a:ext cx="11410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33333"/>
                  </a:solidFill>
                  <a:latin typeface="-apple-system"/>
                </a:rPr>
                <a:t>类别不均衡问题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2AC9B7-7313-4415-9D5E-2345DF47A43F}"/>
                </a:ext>
              </a:extLst>
            </p:cNvPr>
            <p:cNvSpPr txBox="1"/>
            <p:nvPr/>
          </p:nvSpPr>
          <p:spPr>
            <a:xfrm>
              <a:off x="3898246" y="2025152"/>
              <a:ext cx="1575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Next 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11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3BF9EE-552A-4A8C-A3E8-374561C684FC}"/>
              </a:ext>
            </a:extLst>
          </p:cNvPr>
          <p:cNvSpPr txBox="1"/>
          <p:nvPr/>
        </p:nvSpPr>
        <p:spPr>
          <a:xfrm>
            <a:off x="3793741" y="1089586"/>
            <a:ext cx="1586095" cy="36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数据不平衡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什么是类别不均衡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C1976-7C8E-4390-B8D0-45904CD0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085310"/>
            <a:ext cx="9767967" cy="507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36F5C-3456-4007-986A-A223E6BCA0C7}"/>
              </a:ext>
            </a:extLst>
          </p:cNvPr>
          <p:cNvSpPr txBox="1"/>
          <p:nvPr/>
        </p:nvSpPr>
        <p:spPr>
          <a:xfrm>
            <a:off x="5277683" y="2132363"/>
            <a:ext cx="553455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有的类别训练数据特别多，有的类别训练数据特别少，如长尾问题（极端情况）。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如：猫狗分类，</a:t>
            </a:r>
            <a:r>
              <a:rPr lang="en-US" altLang="zh-CN" dirty="0"/>
              <a:t>100</a:t>
            </a:r>
            <a:r>
              <a:rPr lang="zh-CN" altLang="en-US" dirty="0"/>
              <a:t>个训练样本，</a:t>
            </a:r>
            <a:r>
              <a:rPr lang="en-US" altLang="zh-CN" dirty="0"/>
              <a:t>99</a:t>
            </a:r>
            <a:r>
              <a:rPr lang="zh-CN" altLang="en-US" dirty="0"/>
              <a:t>只🐕，</a:t>
            </a:r>
            <a:r>
              <a:rPr lang="en-US" altLang="zh-CN" dirty="0"/>
              <a:t>1</a:t>
            </a:r>
            <a:r>
              <a:rPr lang="zh-CN" altLang="en-US" dirty="0"/>
              <a:t>只🐱。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7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DBA8BE-C212-4F11-8933-44B25A5063B1}"/>
              </a:ext>
            </a:extLst>
          </p:cNvPr>
          <p:cNvSpPr txBox="1"/>
          <p:nvPr/>
        </p:nvSpPr>
        <p:spPr>
          <a:xfrm>
            <a:off x="3466776" y="1403800"/>
            <a:ext cx="1478811" cy="36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数据规模小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pic>
        <p:nvPicPr>
          <p:cNvPr id="11" name="图片 10" descr="im.png">
            <a:extLst>
              <a:ext uri="{FF2B5EF4-FFF2-40B4-BE49-F238E27FC236}">
                <a16:creationId xmlns:a16="http://schemas.microsoft.com/office/drawing/2014/main" id="{A68614C3-A640-4729-8F68-01CC4E4D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0" y="970975"/>
            <a:ext cx="6832100" cy="4290558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8F6D9B6-623D-4A30-8DCD-C8BF5A72B48B}"/>
              </a:ext>
            </a:extLst>
          </p:cNvPr>
          <p:cNvGrpSpPr/>
          <p:nvPr/>
        </p:nvGrpSpPr>
        <p:grpSpPr>
          <a:xfrm>
            <a:off x="1061288" y="2130721"/>
            <a:ext cx="3246832" cy="758693"/>
            <a:chOff x="98713" y="4290630"/>
            <a:chExt cx="3246832" cy="7586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136364-DF01-493C-A602-650CFCEB735C}"/>
                </a:ext>
              </a:extLst>
            </p:cNvPr>
            <p:cNvSpPr/>
            <p:nvPr/>
          </p:nvSpPr>
          <p:spPr>
            <a:xfrm>
              <a:off x="98713" y="4290630"/>
              <a:ext cx="3246832" cy="758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连接符 30">
              <a:extLst>
                <a:ext uri="{FF2B5EF4-FFF2-40B4-BE49-F238E27FC236}">
                  <a16:creationId xmlns:a16="http://schemas.microsoft.com/office/drawing/2014/main" id="{AB7A4966-D806-4A2C-9D25-3190F9630B0E}"/>
                </a:ext>
              </a:extLst>
            </p:cNvPr>
            <p:cNvCxnSpPr/>
            <p:nvPr/>
          </p:nvCxnSpPr>
          <p:spPr>
            <a:xfrm>
              <a:off x="542008" y="4484306"/>
              <a:ext cx="317528" cy="0"/>
            </a:xfrm>
            <a:prstGeom prst="line">
              <a:avLst/>
            </a:prstGeom>
            <a:ln w="28575" cmpd="sng">
              <a:solidFill>
                <a:srgbClr val="EB7C1C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31">
              <a:extLst>
                <a:ext uri="{FF2B5EF4-FFF2-40B4-BE49-F238E27FC236}">
                  <a16:creationId xmlns:a16="http://schemas.microsoft.com/office/drawing/2014/main" id="{891C4B31-F947-4D3D-832C-FB7FA8193064}"/>
                </a:ext>
              </a:extLst>
            </p:cNvPr>
            <p:cNvCxnSpPr/>
            <p:nvPr/>
          </p:nvCxnSpPr>
          <p:spPr>
            <a:xfrm>
              <a:off x="553106" y="4830376"/>
              <a:ext cx="317528" cy="0"/>
            </a:xfrm>
            <a:prstGeom prst="line">
              <a:avLst/>
            </a:prstGeom>
            <a:ln w="28575" cmpd="sng">
              <a:solidFill>
                <a:srgbClr val="1884C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12CA21-F189-49F3-8745-6517973BDBA8}"/>
                </a:ext>
              </a:extLst>
            </p:cNvPr>
            <p:cNvSpPr txBox="1"/>
            <p:nvPr/>
          </p:nvSpPr>
          <p:spPr>
            <a:xfrm>
              <a:off x="859536" y="4343551"/>
              <a:ext cx="1342100" cy="248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真实数据分布边界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575A9C4-F72F-4A95-B44A-BDC0B913BD9F}"/>
                </a:ext>
              </a:extLst>
            </p:cNvPr>
            <p:cNvSpPr txBox="1"/>
            <p:nvPr/>
          </p:nvSpPr>
          <p:spPr>
            <a:xfrm>
              <a:off x="859536" y="4677983"/>
              <a:ext cx="1492897" cy="248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分类器预测分布边界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83BF9EE-552A-4A8C-A3E8-374561C684FC}"/>
              </a:ext>
            </a:extLst>
          </p:cNvPr>
          <p:cNvSpPr txBox="1"/>
          <p:nvPr/>
        </p:nvSpPr>
        <p:spPr>
          <a:xfrm>
            <a:off x="3793741" y="1089586"/>
            <a:ext cx="1586095" cy="36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数据不平衡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类别不均衡的问题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33046D-F441-4884-817C-0A0876C73993}"/>
              </a:ext>
            </a:extLst>
          </p:cNvPr>
          <p:cNvSpPr txBox="1"/>
          <p:nvPr/>
        </p:nvSpPr>
        <p:spPr>
          <a:xfrm>
            <a:off x="937449" y="4591043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模型将偏向于预测结果为多数类，在少数类上表现不佳。</a:t>
            </a:r>
          </a:p>
        </p:txBody>
      </p:sp>
    </p:spTree>
    <p:extLst>
      <p:ext uri="{BB962C8B-B14F-4D97-AF65-F5344CB8AC3E}">
        <p14:creationId xmlns:p14="http://schemas.microsoft.com/office/powerpoint/2010/main" val="70685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表格 60">
            <a:extLst>
              <a:ext uri="{FF2B5EF4-FFF2-40B4-BE49-F238E27FC236}">
                <a16:creationId xmlns:a16="http://schemas.microsoft.com/office/drawing/2014/main" id="{0E729C7E-B263-45CC-9F1C-70E7DF76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30485"/>
              </p:ext>
            </p:extLst>
          </p:nvPr>
        </p:nvGraphicFramePr>
        <p:xfrm>
          <a:off x="298580" y="410822"/>
          <a:ext cx="11594840" cy="60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420">
                  <a:extLst>
                    <a:ext uri="{9D8B030D-6E8A-4147-A177-3AD203B41FA5}">
                      <a16:colId xmlns:a16="http://schemas.microsoft.com/office/drawing/2014/main" val="1623477946"/>
                    </a:ext>
                  </a:extLst>
                </a:gridCol>
                <a:gridCol w="5797420">
                  <a:extLst>
                    <a:ext uri="{9D8B030D-6E8A-4147-A177-3AD203B41FA5}">
                      <a16:colId xmlns:a16="http://schemas.microsoft.com/office/drawing/2014/main" val="2857703460"/>
                    </a:ext>
                  </a:extLst>
                </a:gridCol>
              </a:tblGrid>
              <a:tr h="32738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691164"/>
                  </a:ext>
                </a:extLst>
              </a:tr>
              <a:tr h="2818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025585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常见解决方案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09CC64-7D1D-4096-AAB0-B9E791AE2EE6}"/>
              </a:ext>
            </a:extLst>
          </p:cNvPr>
          <p:cNvSpPr txBox="1"/>
          <p:nvPr/>
        </p:nvSpPr>
        <p:spPr>
          <a:xfrm>
            <a:off x="469900" y="15449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欠采样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8FD31C-4917-4657-A898-F061C37A362B}"/>
              </a:ext>
            </a:extLst>
          </p:cNvPr>
          <p:cNvSpPr txBox="1"/>
          <p:nvPr/>
        </p:nvSpPr>
        <p:spPr>
          <a:xfrm>
            <a:off x="469898" y="2458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过采样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3ACF57-144A-490F-B51B-2D8E0CEFB6DF}"/>
              </a:ext>
            </a:extLst>
          </p:cNvPr>
          <p:cNvSpPr txBox="1"/>
          <p:nvPr/>
        </p:nvSpPr>
        <p:spPr>
          <a:xfrm>
            <a:off x="6479604" y="15449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加权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E47AE3A-73C1-4D59-8A15-72FA1B188BD5}"/>
              </a:ext>
            </a:extLst>
          </p:cNvPr>
          <p:cNvGrpSpPr/>
          <p:nvPr/>
        </p:nvGrpSpPr>
        <p:grpSpPr>
          <a:xfrm>
            <a:off x="3023613" y="1471449"/>
            <a:ext cx="562932" cy="483259"/>
            <a:chOff x="3023613" y="1641010"/>
            <a:chExt cx="562932" cy="483259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E36D12F3-D937-4096-B25F-32DC383D880B}"/>
                </a:ext>
              </a:extLst>
            </p:cNvPr>
            <p:cNvSpPr/>
            <p:nvPr/>
          </p:nvSpPr>
          <p:spPr>
            <a:xfrm>
              <a:off x="3023613" y="1743075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672C8D7-BC37-4B6E-94A8-39D1B58A029D}"/>
                </a:ext>
              </a:extLst>
            </p:cNvPr>
            <p:cNvSpPr/>
            <p:nvPr/>
          </p:nvSpPr>
          <p:spPr>
            <a:xfrm>
              <a:off x="3328413" y="1641010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5672C8D7-BC37-4B6E-94A8-39D1B58A029D}"/>
                </a:ext>
              </a:extLst>
            </p:cNvPr>
            <p:cNvSpPr/>
            <p:nvPr/>
          </p:nvSpPr>
          <p:spPr>
            <a:xfrm>
              <a:off x="3372931" y="1940119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626315A-57B6-4072-8A47-4C782B845E82}"/>
              </a:ext>
            </a:extLst>
          </p:cNvPr>
          <p:cNvGrpSpPr/>
          <p:nvPr/>
        </p:nvGrpSpPr>
        <p:grpSpPr>
          <a:xfrm>
            <a:off x="3985472" y="1474689"/>
            <a:ext cx="507028" cy="540609"/>
            <a:chOff x="4887019" y="521772"/>
            <a:chExt cx="507028" cy="54060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D04F6B-4A88-4309-B5F4-E6CA9D3EA068}"/>
                </a:ext>
              </a:extLst>
            </p:cNvPr>
            <p:cNvSpPr/>
            <p:nvPr/>
          </p:nvSpPr>
          <p:spPr>
            <a:xfrm>
              <a:off x="5180433" y="848767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FAD389-6745-4114-B98F-2DCAAC59911D}"/>
                </a:ext>
              </a:extLst>
            </p:cNvPr>
            <p:cNvSpPr/>
            <p:nvPr/>
          </p:nvSpPr>
          <p:spPr>
            <a:xfrm>
              <a:off x="5180433" y="521772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9FDE7D3-BE14-441F-BB7D-9D08DBC1A973}"/>
                </a:ext>
              </a:extLst>
            </p:cNvPr>
            <p:cNvSpPr/>
            <p:nvPr/>
          </p:nvSpPr>
          <p:spPr>
            <a:xfrm>
              <a:off x="4887019" y="695478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5B3AE-2342-44AE-8D23-BA9E51538789}"/>
              </a:ext>
            </a:extLst>
          </p:cNvPr>
          <p:cNvSpPr txBox="1"/>
          <p:nvPr/>
        </p:nvSpPr>
        <p:spPr>
          <a:xfrm>
            <a:off x="469898" y="954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从数据的角度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41DE41C-2EBB-4634-AC91-3B92325A8B66}"/>
              </a:ext>
            </a:extLst>
          </p:cNvPr>
          <p:cNvGrpSpPr/>
          <p:nvPr/>
        </p:nvGrpSpPr>
        <p:grpSpPr>
          <a:xfrm>
            <a:off x="2513009" y="2391991"/>
            <a:ext cx="1234821" cy="933450"/>
            <a:chOff x="3576169" y="226527"/>
            <a:chExt cx="1234821" cy="933450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BBDA393B-E915-444D-92B3-EB33283ED4D0}"/>
                </a:ext>
              </a:extLst>
            </p:cNvPr>
            <p:cNvSpPr/>
            <p:nvPr/>
          </p:nvSpPr>
          <p:spPr>
            <a:xfrm>
              <a:off x="3637383" y="39156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C0661B2-7404-4FA2-86C4-8B36D18B3AE9}"/>
                </a:ext>
              </a:extLst>
            </p:cNvPr>
            <p:cNvSpPr/>
            <p:nvPr/>
          </p:nvSpPr>
          <p:spPr>
            <a:xfrm>
              <a:off x="3576169" y="6646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2C27DC72-9AF3-474E-8869-2C9E8B88E920}"/>
                </a:ext>
              </a:extLst>
            </p:cNvPr>
            <p:cNvSpPr/>
            <p:nvPr/>
          </p:nvSpPr>
          <p:spPr>
            <a:xfrm>
              <a:off x="3987776" y="52177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B44DA59-0D98-42AC-95C0-92DB25ABBFB8}"/>
                </a:ext>
              </a:extLst>
            </p:cNvPr>
            <p:cNvSpPr/>
            <p:nvPr/>
          </p:nvSpPr>
          <p:spPr>
            <a:xfrm>
              <a:off x="3932233" y="8170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B49239AD-4CFA-4EAE-8DB1-1668B6203A3B}"/>
                </a:ext>
              </a:extLst>
            </p:cNvPr>
            <p:cNvSpPr/>
            <p:nvPr/>
          </p:nvSpPr>
          <p:spPr>
            <a:xfrm>
              <a:off x="4012033" y="2265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91973496-BB44-45CC-BD3C-154B866ACAB1}"/>
                </a:ext>
              </a:extLst>
            </p:cNvPr>
            <p:cNvSpPr/>
            <p:nvPr/>
          </p:nvSpPr>
          <p:spPr>
            <a:xfrm>
              <a:off x="4292576" y="41970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1864A153-C78E-468E-B079-CE85A6E6AA15}"/>
                </a:ext>
              </a:extLst>
            </p:cNvPr>
            <p:cNvSpPr/>
            <p:nvPr/>
          </p:nvSpPr>
          <p:spPr>
            <a:xfrm>
              <a:off x="4372586" y="75669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087949DF-7BE8-4660-A163-0E189C5DD9AF}"/>
                </a:ext>
              </a:extLst>
            </p:cNvPr>
            <p:cNvSpPr/>
            <p:nvPr/>
          </p:nvSpPr>
          <p:spPr>
            <a:xfrm>
              <a:off x="4597376" y="48364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D11A7A52-4906-431E-9313-28A409C56DD6}"/>
                </a:ext>
              </a:extLst>
            </p:cNvPr>
            <p:cNvSpPr/>
            <p:nvPr/>
          </p:nvSpPr>
          <p:spPr>
            <a:xfrm>
              <a:off x="4225647" y="9758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E48A5DC-0D42-44BF-8CEA-2EBF293C76BE}"/>
              </a:ext>
            </a:extLst>
          </p:cNvPr>
          <p:cNvGrpSpPr/>
          <p:nvPr/>
        </p:nvGrpSpPr>
        <p:grpSpPr>
          <a:xfrm>
            <a:off x="3985472" y="2391991"/>
            <a:ext cx="1135096" cy="1051320"/>
            <a:chOff x="3973720" y="2855365"/>
            <a:chExt cx="1135096" cy="10513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A669F11-9070-437A-B597-C793DC05897A}"/>
                </a:ext>
              </a:extLst>
            </p:cNvPr>
            <p:cNvGrpSpPr/>
            <p:nvPr/>
          </p:nvGrpSpPr>
          <p:grpSpPr>
            <a:xfrm>
              <a:off x="3973720" y="2973747"/>
              <a:ext cx="507028" cy="540609"/>
              <a:chOff x="4887019" y="521772"/>
              <a:chExt cx="507028" cy="540609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7B61056A-CC62-4EB8-B3E9-B1B0D8236F2A}"/>
                  </a:ext>
                </a:extLst>
              </p:cNvPr>
              <p:cNvSpPr/>
              <p:nvPr/>
            </p:nvSpPr>
            <p:spPr>
              <a:xfrm>
                <a:off x="5180433" y="848767"/>
                <a:ext cx="213614" cy="2136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BBFAC9F-93CE-4FEE-88CA-664F1CB94869}"/>
                  </a:ext>
                </a:extLst>
              </p:cNvPr>
              <p:cNvSpPr/>
              <p:nvPr/>
            </p:nvSpPr>
            <p:spPr>
              <a:xfrm>
                <a:off x="5180433" y="521772"/>
                <a:ext cx="213614" cy="2136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AC0E914A-1A0C-458B-AC3B-F408E6D88C6D}"/>
                  </a:ext>
                </a:extLst>
              </p:cNvPr>
              <p:cNvSpPr/>
              <p:nvPr/>
            </p:nvSpPr>
            <p:spPr>
              <a:xfrm>
                <a:off x="4887019" y="695478"/>
                <a:ext cx="213614" cy="2136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84A3D1D-6913-4C5C-AFE0-E9E545F01033}"/>
                </a:ext>
              </a:extLst>
            </p:cNvPr>
            <p:cNvGrpSpPr/>
            <p:nvPr/>
          </p:nvGrpSpPr>
          <p:grpSpPr>
            <a:xfrm>
              <a:off x="4601788" y="2855365"/>
              <a:ext cx="507028" cy="540609"/>
              <a:chOff x="4887019" y="521772"/>
              <a:chExt cx="507028" cy="540609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B474FAB-757B-4BC1-8261-B39E4685E2FB}"/>
                  </a:ext>
                </a:extLst>
              </p:cNvPr>
              <p:cNvSpPr/>
              <p:nvPr/>
            </p:nvSpPr>
            <p:spPr>
              <a:xfrm>
                <a:off x="5180433" y="848767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1085B0A-B319-44B6-8119-229C28B60B17}"/>
                  </a:ext>
                </a:extLst>
              </p:cNvPr>
              <p:cNvSpPr/>
              <p:nvPr/>
            </p:nvSpPr>
            <p:spPr>
              <a:xfrm>
                <a:off x="5180433" y="521772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674E564-4113-4EF0-922A-2D21D6C77E17}"/>
                  </a:ext>
                </a:extLst>
              </p:cNvPr>
              <p:cNvSpPr/>
              <p:nvPr/>
            </p:nvSpPr>
            <p:spPr>
              <a:xfrm>
                <a:off x="4887019" y="695478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DC4B575-4E40-4AFE-B803-EEFBF9ECE014}"/>
                </a:ext>
              </a:extLst>
            </p:cNvPr>
            <p:cNvGrpSpPr/>
            <p:nvPr/>
          </p:nvGrpSpPr>
          <p:grpSpPr>
            <a:xfrm>
              <a:off x="4351701" y="3366076"/>
              <a:ext cx="507028" cy="540609"/>
              <a:chOff x="4887019" y="521772"/>
              <a:chExt cx="507028" cy="540609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381E524-E9D1-44BE-9CD2-4364448D25CC}"/>
                  </a:ext>
                </a:extLst>
              </p:cNvPr>
              <p:cNvSpPr/>
              <p:nvPr/>
            </p:nvSpPr>
            <p:spPr>
              <a:xfrm>
                <a:off x="5180433" y="848767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BCF4F77-AE2C-4FA4-8177-413B5F243867}"/>
                  </a:ext>
                </a:extLst>
              </p:cNvPr>
              <p:cNvSpPr/>
              <p:nvPr/>
            </p:nvSpPr>
            <p:spPr>
              <a:xfrm>
                <a:off x="5180433" y="521772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364FE13-04CA-4683-82FF-A94809D1D479}"/>
                  </a:ext>
                </a:extLst>
              </p:cNvPr>
              <p:cNvSpPr/>
              <p:nvPr/>
            </p:nvSpPr>
            <p:spPr>
              <a:xfrm>
                <a:off x="4887019" y="695478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5170E4A-710E-433E-AA11-0B88EF3B8E4D}"/>
              </a:ext>
            </a:extLst>
          </p:cNvPr>
          <p:cNvSpPr txBox="1"/>
          <p:nvPr/>
        </p:nvSpPr>
        <p:spPr>
          <a:xfrm>
            <a:off x="6479604" y="2510965"/>
            <a:ext cx="176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代价敏感学习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F0BA8C8-F058-4109-8A1F-7B851F9E4442}"/>
              </a:ext>
            </a:extLst>
          </p:cNvPr>
          <p:cNvGrpSpPr/>
          <p:nvPr/>
        </p:nvGrpSpPr>
        <p:grpSpPr>
          <a:xfrm>
            <a:off x="8548977" y="1622691"/>
            <a:ext cx="1234821" cy="933450"/>
            <a:chOff x="3576169" y="226527"/>
            <a:chExt cx="1234821" cy="933450"/>
          </a:xfrm>
        </p:grpSpPr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0B337344-4285-437D-8981-45E350476D1E}"/>
                </a:ext>
              </a:extLst>
            </p:cNvPr>
            <p:cNvSpPr/>
            <p:nvPr/>
          </p:nvSpPr>
          <p:spPr>
            <a:xfrm>
              <a:off x="3637383" y="39156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C57444DB-C4CA-41C1-9BF0-105BAD6569D7}"/>
                </a:ext>
              </a:extLst>
            </p:cNvPr>
            <p:cNvSpPr/>
            <p:nvPr/>
          </p:nvSpPr>
          <p:spPr>
            <a:xfrm>
              <a:off x="3576169" y="6646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F7D00C3E-11AD-45B2-94F0-0CF2CF069E5E}"/>
                </a:ext>
              </a:extLst>
            </p:cNvPr>
            <p:cNvSpPr/>
            <p:nvPr/>
          </p:nvSpPr>
          <p:spPr>
            <a:xfrm>
              <a:off x="3987776" y="52177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F4D8237B-5901-4C9F-A251-5368A5C4C8E5}"/>
                </a:ext>
              </a:extLst>
            </p:cNvPr>
            <p:cNvSpPr/>
            <p:nvPr/>
          </p:nvSpPr>
          <p:spPr>
            <a:xfrm>
              <a:off x="3932233" y="8170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977F1A18-C7E6-4148-B35A-34D3A849A980}"/>
                </a:ext>
              </a:extLst>
            </p:cNvPr>
            <p:cNvSpPr/>
            <p:nvPr/>
          </p:nvSpPr>
          <p:spPr>
            <a:xfrm>
              <a:off x="4012033" y="2265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50E36B3D-8187-4F40-805B-44216B44DD3D}"/>
                </a:ext>
              </a:extLst>
            </p:cNvPr>
            <p:cNvSpPr/>
            <p:nvPr/>
          </p:nvSpPr>
          <p:spPr>
            <a:xfrm>
              <a:off x="4292576" y="41970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80329E8F-86D0-47AB-9637-B5F288E73291}"/>
                </a:ext>
              </a:extLst>
            </p:cNvPr>
            <p:cNvSpPr/>
            <p:nvPr/>
          </p:nvSpPr>
          <p:spPr>
            <a:xfrm>
              <a:off x="4372586" y="75669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F573DBB7-0C93-4CF7-945C-C9A4F1CFD72D}"/>
                </a:ext>
              </a:extLst>
            </p:cNvPr>
            <p:cNvSpPr/>
            <p:nvPr/>
          </p:nvSpPr>
          <p:spPr>
            <a:xfrm>
              <a:off x="4597376" y="48364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5ECE99BA-814F-412F-AF0D-467B4FB07B1A}"/>
                </a:ext>
              </a:extLst>
            </p:cNvPr>
            <p:cNvSpPr/>
            <p:nvPr/>
          </p:nvSpPr>
          <p:spPr>
            <a:xfrm>
              <a:off x="4225647" y="9758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6741EEA-AB35-4F22-A975-96D9F224320B}"/>
              </a:ext>
            </a:extLst>
          </p:cNvPr>
          <p:cNvGrpSpPr/>
          <p:nvPr/>
        </p:nvGrpSpPr>
        <p:grpSpPr>
          <a:xfrm>
            <a:off x="10021440" y="1741073"/>
            <a:ext cx="507028" cy="540609"/>
            <a:chOff x="4887019" y="521772"/>
            <a:chExt cx="507028" cy="54060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64E7213-6A74-426E-A040-916AD0349027}"/>
                </a:ext>
              </a:extLst>
            </p:cNvPr>
            <p:cNvSpPr/>
            <p:nvPr/>
          </p:nvSpPr>
          <p:spPr>
            <a:xfrm>
              <a:off x="5180433" y="848767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98C84CB-55E8-4026-9E3A-0B7BFA100DE0}"/>
                </a:ext>
              </a:extLst>
            </p:cNvPr>
            <p:cNvSpPr/>
            <p:nvPr/>
          </p:nvSpPr>
          <p:spPr>
            <a:xfrm>
              <a:off x="5180433" y="521772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3F36C0A-B6EF-4957-A274-C48C3E70415F}"/>
                </a:ext>
              </a:extLst>
            </p:cNvPr>
            <p:cNvSpPr/>
            <p:nvPr/>
          </p:nvSpPr>
          <p:spPr>
            <a:xfrm>
              <a:off x="4887019" y="695478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箭头: 下 108">
            <a:extLst>
              <a:ext uri="{FF2B5EF4-FFF2-40B4-BE49-F238E27FC236}">
                <a16:creationId xmlns:a16="http://schemas.microsoft.com/office/drawing/2014/main" id="{963EAA4A-5046-40BC-AA5C-31B4C6145C2F}"/>
              </a:ext>
            </a:extLst>
          </p:cNvPr>
          <p:cNvSpPr/>
          <p:nvPr/>
        </p:nvSpPr>
        <p:spPr>
          <a:xfrm>
            <a:off x="8870858" y="1401905"/>
            <a:ext cx="655193" cy="1414893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下 109">
            <a:extLst>
              <a:ext uri="{FF2B5EF4-FFF2-40B4-BE49-F238E27FC236}">
                <a16:creationId xmlns:a16="http://schemas.microsoft.com/office/drawing/2014/main" id="{4D87B7BA-C600-4ACB-BC72-A61A0845BAA2}"/>
              </a:ext>
            </a:extLst>
          </p:cNvPr>
          <p:cNvSpPr/>
          <p:nvPr/>
        </p:nvSpPr>
        <p:spPr>
          <a:xfrm rot="10800000">
            <a:off x="9967806" y="1378006"/>
            <a:ext cx="655193" cy="1414893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D185E33-889D-4E5F-BB71-074A4C22D0B0}"/>
              </a:ext>
            </a:extLst>
          </p:cNvPr>
          <p:cNvSpPr txBox="1"/>
          <p:nvPr/>
        </p:nvSpPr>
        <p:spPr>
          <a:xfrm>
            <a:off x="6427769" y="954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从模型的角度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B8A8C25-661C-4E60-B427-D732FEC18570}"/>
              </a:ext>
            </a:extLst>
          </p:cNvPr>
          <p:cNvSpPr txBox="1"/>
          <p:nvPr/>
        </p:nvSpPr>
        <p:spPr>
          <a:xfrm>
            <a:off x="393700" y="39109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从特征的角度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63DDEC5-81E7-45A0-8E74-1BC20DD686A8}"/>
              </a:ext>
            </a:extLst>
          </p:cNvPr>
          <p:cNvSpPr txBox="1"/>
          <p:nvPr/>
        </p:nvSpPr>
        <p:spPr>
          <a:xfrm>
            <a:off x="389886" y="4470601"/>
            <a:ext cx="247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异常检测学习</a:t>
            </a:r>
            <a:endParaRPr lang="en-US" altLang="zh-CN" sz="2000" b="1" dirty="0"/>
          </a:p>
          <a:p>
            <a:r>
              <a:rPr lang="zh-CN" altLang="en-US" sz="2000" b="1" dirty="0"/>
              <a:t>（少数类作为异常值）</a:t>
            </a:r>
            <a:endParaRPr lang="en-US" altLang="zh-CN" sz="2000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84E0E6-1DE3-40BD-9848-88865A0108B9}"/>
              </a:ext>
            </a:extLst>
          </p:cNvPr>
          <p:cNvGrpSpPr/>
          <p:nvPr/>
        </p:nvGrpSpPr>
        <p:grpSpPr>
          <a:xfrm>
            <a:off x="3474868" y="4670656"/>
            <a:ext cx="1234821" cy="933450"/>
            <a:chOff x="3576169" y="226527"/>
            <a:chExt cx="1234821" cy="933450"/>
          </a:xfrm>
        </p:grpSpPr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C9A175ED-1F47-489F-BBEA-435D6E07E255}"/>
                </a:ext>
              </a:extLst>
            </p:cNvPr>
            <p:cNvSpPr/>
            <p:nvPr/>
          </p:nvSpPr>
          <p:spPr>
            <a:xfrm>
              <a:off x="3637383" y="39156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078A4F11-22C5-43D0-BF69-6EA2A4B1DBE1}"/>
                </a:ext>
              </a:extLst>
            </p:cNvPr>
            <p:cNvSpPr/>
            <p:nvPr/>
          </p:nvSpPr>
          <p:spPr>
            <a:xfrm>
              <a:off x="3576169" y="6646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5D053DE3-CF52-421C-A8BD-5F205C017A3B}"/>
                </a:ext>
              </a:extLst>
            </p:cNvPr>
            <p:cNvSpPr/>
            <p:nvPr/>
          </p:nvSpPr>
          <p:spPr>
            <a:xfrm>
              <a:off x="3987776" y="52177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78E200ED-7AFE-4B4C-BD19-C3627B907FF2}"/>
                </a:ext>
              </a:extLst>
            </p:cNvPr>
            <p:cNvSpPr/>
            <p:nvPr/>
          </p:nvSpPr>
          <p:spPr>
            <a:xfrm>
              <a:off x="3932233" y="8170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FCB4AFFB-1133-4A09-B12D-220FC163515E}"/>
                </a:ext>
              </a:extLst>
            </p:cNvPr>
            <p:cNvSpPr/>
            <p:nvPr/>
          </p:nvSpPr>
          <p:spPr>
            <a:xfrm>
              <a:off x="4012033" y="2265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BD8CA6A4-DFDF-4CE9-9841-A35EEFA87721}"/>
                </a:ext>
              </a:extLst>
            </p:cNvPr>
            <p:cNvSpPr/>
            <p:nvPr/>
          </p:nvSpPr>
          <p:spPr>
            <a:xfrm>
              <a:off x="4292576" y="41970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956AF113-106A-4077-AA81-790F5E20F25E}"/>
                </a:ext>
              </a:extLst>
            </p:cNvPr>
            <p:cNvSpPr/>
            <p:nvPr/>
          </p:nvSpPr>
          <p:spPr>
            <a:xfrm>
              <a:off x="4372586" y="75669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2079910C-320A-4BA5-8B6C-4AB93361E65C}"/>
                </a:ext>
              </a:extLst>
            </p:cNvPr>
            <p:cNvSpPr/>
            <p:nvPr/>
          </p:nvSpPr>
          <p:spPr>
            <a:xfrm>
              <a:off x="4597376" y="48364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E239B174-FE25-4A48-A7A7-6B4443587569}"/>
                </a:ext>
              </a:extLst>
            </p:cNvPr>
            <p:cNvSpPr/>
            <p:nvPr/>
          </p:nvSpPr>
          <p:spPr>
            <a:xfrm>
              <a:off x="4225647" y="9758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25" name="椭圆 124">
            <a:extLst>
              <a:ext uri="{FF2B5EF4-FFF2-40B4-BE49-F238E27FC236}">
                <a16:creationId xmlns:a16="http://schemas.microsoft.com/office/drawing/2014/main" id="{2ED2D7FB-92CD-412A-9187-9133FECBFC85}"/>
              </a:ext>
            </a:extLst>
          </p:cNvPr>
          <p:cNvSpPr/>
          <p:nvPr/>
        </p:nvSpPr>
        <p:spPr>
          <a:xfrm>
            <a:off x="3309426" y="4504421"/>
            <a:ext cx="1517728" cy="1241874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174F1A8-A8A2-4758-BB23-A045948EF0F5}"/>
              </a:ext>
            </a:extLst>
          </p:cNvPr>
          <p:cNvSpPr/>
          <p:nvPr/>
        </p:nvSpPr>
        <p:spPr>
          <a:xfrm>
            <a:off x="5535267" y="5397740"/>
            <a:ext cx="213614" cy="213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D669A35-EF00-4DDE-8F5A-F201240B273D}"/>
              </a:ext>
            </a:extLst>
          </p:cNvPr>
          <p:cNvSpPr/>
          <p:nvPr/>
        </p:nvSpPr>
        <p:spPr>
          <a:xfrm>
            <a:off x="5242979" y="3965067"/>
            <a:ext cx="213614" cy="213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F6E0A26-7263-411A-9E71-0ED9A997F2A7}"/>
              </a:ext>
            </a:extLst>
          </p:cNvPr>
          <p:cNvSpPr/>
          <p:nvPr/>
        </p:nvSpPr>
        <p:spPr>
          <a:xfrm>
            <a:off x="3977661" y="3886133"/>
            <a:ext cx="213614" cy="213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71E6A6-7651-4A7E-896C-96D1B9A74E27}"/>
              </a:ext>
            </a:extLst>
          </p:cNvPr>
          <p:cNvSpPr txBox="1"/>
          <p:nvPr/>
        </p:nvSpPr>
        <p:spPr>
          <a:xfrm>
            <a:off x="469898" y="5533852"/>
            <a:ext cx="176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迁移学习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269C079-AE1A-4E95-83AD-BC6B0A9101D3}"/>
              </a:ext>
            </a:extLst>
          </p:cNvPr>
          <p:cNvSpPr txBox="1"/>
          <p:nvPr/>
        </p:nvSpPr>
        <p:spPr>
          <a:xfrm>
            <a:off x="469898" y="6195465"/>
            <a:ext cx="176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集成学习</a:t>
            </a:r>
          </a:p>
        </p:txBody>
      </p:sp>
    </p:spTree>
    <p:extLst>
      <p:ext uri="{BB962C8B-B14F-4D97-AF65-F5344CB8AC3E}">
        <p14:creationId xmlns:p14="http://schemas.microsoft.com/office/powerpoint/2010/main" val="160641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5011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常见医学图像场景类别不均衡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C007F0A6-FCB6-43F4-9C2B-B3BC5A341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8" b="10557"/>
          <a:stretch/>
        </p:blipFill>
        <p:spPr bwMode="auto">
          <a:xfrm>
            <a:off x="351227" y="1168115"/>
            <a:ext cx="3427486" cy="39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392FA5-D615-498B-81E3-FC5EC79FB995}"/>
              </a:ext>
            </a:extLst>
          </p:cNvPr>
          <p:cNvSpPr txBox="1"/>
          <p:nvPr/>
        </p:nvSpPr>
        <p:spPr>
          <a:xfrm>
            <a:off x="1280140" y="51654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细小结构分割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B57CF0-3217-4D45-8B52-0BD7E711A98F}"/>
              </a:ext>
            </a:extLst>
          </p:cNvPr>
          <p:cNvSpPr txBox="1"/>
          <p:nvPr/>
        </p:nvSpPr>
        <p:spPr>
          <a:xfrm>
            <a:off x="5426586" y="5165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罕见病分类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463DE-B4D8-42E1-A63C-83B2E85CAE1C}"/>
              </a:ext>
            </a:extLst>
          </p:cNvPr>
          <p:cNvSpPr txBox="1"/>
          <p:nvPr/>
        </p:nvSpPr>
        <p:spPr>
          <a:xfrm>
            <a:off x="4886893" y="46265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健康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F2E5EE0-1D39-404E-8DA9-D9E34B96184D}"/>
              </a:ext>
            </a:extLst>
          </p:cNvPr>
          <p:cNvSpPr/>
          <p:nvPr/>
        </p:nvSpPr>
        <p:spPr>
          <a:xfrm>
            <a:off x="5165452" y="330637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1D3BB520-D6A7-4793-9000-07F9152A0940}"/>
              </a:ext>
            </a:extLst>
          </p:cNvPr>
          <p:cNvSpPr/>
          <p:nvPr/>
        </p:nvSpPr>
        <p:spPr>
          <a:xfrm>
            <a:off x="4893212" y="354657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4CE94B1-4767-4EFC-A3E4-B991FB6C36A8}"/>
              </a:ext>
            </a:extLst>
          </p:cNvPr>
          <p:cNvSpPr/>
          <p:nvPr/>
        </p:nvSpPr>
        <p:spPr>
          <a:xfrm>
            <a:off x="5242680" y="3910738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CE579FCD-9F07-4FD6-A8D1-D76E43BC95F5}"/>
              </a:ext>
            </a:extLst>
          </p:cNvPr>
          <p:cNvSpPr/>
          <p:nvPr/>
        </p:nvSpPr>
        <p:spPr>
          <a:xfrm>
            <a:off x="5559152" y="3405788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96C340A2-1606-4143-A605-4A79287130C0}"/>
              </a:ext>
            </a:extLst>
          </p:cNvPr>
          <p:cNvSpPr/>
          <p:nvPr/>
        </p:nvSpPr>
        <p:spPr>
          <a:xfrm>
            <a:off x="5585066" y="370863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438AA97-7F94-4470-ADF2-2CADED3DE51E}"/>
              </a:ext>
            </a:extLst>
          </p:cNvPr>
          <p:cNvSpPr/>
          <p:nvPr/>
        </p:nvSpPr>
        <p:spPr>
          <a:xfrm>
            <a:off x="5533224" y="293344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E5617CD-4516-4D9A-9C54-85AAA0FA1AA8}"/>
              </a:ext>
            </a:extLst>
          </p:cNvPr>
          <p:cNvSpPr/>
          <p:nvPr/>
        </p:nvSpPr>
        <p:spPr>
          <a:xfrm>
            <a:off x="4885704" y="2800225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60D41172-AD56-45A0-BE51-3FB856619FAF}"/>
              </a:ext>
            </a:extLst>
          </p:cNvPr>
          <p:cNvSpPr/>
          <p:nvPr/>
        </p:nvSpPr>
        <p:spPr>
          <a:xfrm>
            <a:off x="4592926" y="335399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263511E-677F-4E06-9AE9-70D7279A453E}"/>
              </a:ext>
            </a:extLst>
          </p:cNvPr>
          <p:cNvSpPr/>
          <p:nvPr/>
        </p:nvSpPr>
        <p:spPr>
          <a:xfrm>
            <a:off x="5557209" y="4016523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397861E0-681F-4879-A1B3-3CCEFEE187D3}"/>
              </a:ext>
            </a:extLst>
          </p:cNvPr>
          <p:cNvSpPr/>
          <p:nvPr/>
        </p:nvSpPr>
        <p:spPr>
          <a:xfrm>
            <a:off x="4584198" y="384185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F0DF65FF-96C3-489E-86A5-D8E968D66801}"/>
              </a:ext>
            </a:extLst>
          </p:cNvPr>
          <p:cNvSpPr/>
          <p:nvPr/>
        </p:nvSpPr>
        <p:spPr>
          <a:xfrm>
            <a:off x="4970502" y="403002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0B7A265-3A96-43DA-8E5A-D43D6BFCCF47}"/>
              </a:ext>
            </a:extLst>
          </p:cNvPr>
          <p:cNvSpPr/>
          <p:nvPr/>
        </p:nvSpPr>
        <p:spPr>
          <a:xfrm>
            <a:off x="4584198" y="425777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949A982-8801-4964-A934-BFF0BCD8EA15}"/>
              </a:ext>
            </a:extLst>
          </p:cNvPr>
          <p:cNvSpPr/>
          <p:nvPr/>
        </p:nvSpPr>
        <p:spPr>
          <a:xfrm>
            <a:off x="5661034" y="2628702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34B6F4AD-08F8-42AB-8604-6D43BE14A600}"/>
              </a:ext>
            </a:extLst>
          </p:cNvPr>
          <p:cNvSpPr/>
          <p:nvPr/>
        </p:nvSpPr>
        <p:spPr>
          <a:xfrm>
            <a:off x="4448523" y="255521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B191CBA-4774-41C3-A9E5-71ED572A1B06}"/>
              </a:ext>
            </a:extLst>
          </p:cNvPr>
          <p:cNvSpPr/>
          <p:nvPr/>
        </p:nvSpPr>
        <p:spPr>
          <a:xfrm>
            <a:off x="4810865" y="2289323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245ED3E-5E88-4DEC-A174-F4A0CBA17BBB}"/>
              </a:ext>
            </a:extLst>
          </p:cNvPr>
          <p:cNvSpPr/>
          <p:nvPr/>
        </p:nvSpPr>
        <p:spPr>
          <a:xfrm>
            <a:off x="5653002" y="2184936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BD082AF-F5EE-466C-9450-714BBA1CE376}"/>
              </a:ext>
            </a:extLst>
          </p:cNvPr>
          <p:cNvSpPr/>
          <p:nvPr/>
        </p:nvSpPr>
        <p:spPr>
          <a:xfrm>
            <a:off x="5280954" y="277535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C5A1EE67-67DB-4E29-A569-E1109A6B63E4}"/>
              </a:ext>
            </a:extLst>
          </p:cNvPr>
          <p:cNvSpPr/>
          <p:nvPr/>
        </p:nvSpPr>
        <p:spPr>
          <a:xfrm>
            <a:off x="4337028" y="308944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F8B9334A-3F75-4595-8811-D2A5FDEA12CF}"/>
              </a:ext>
            </a:extLst>
          </p:cNvPr>
          <p:cNvSpPr/>
          <p:nvPr/>
        </p:nvSpPr>
        <p:spPr>
          <a:xfrm>
            <a:off x="4353370" y="364429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538D4F89-3AF9-482A-85CD-140EC46C09AE}"/>
              </a:ext>
            </a:extLst>
          </p:cNvPr>
          <p:cNvSpPr/>
          <p:nvPr/>
        </p:nvSpPr>
        <p:spPr>
          <a:xfrm>
            <a:off x="5129135" y="2247580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708E40DD-9326-4BFC-9384-79AB2479B0E8}"/>
              </a:ext>
            </a:extLst>
          </p:cNvPr>
          <p:cNvSpPr/>
          <p:nvPr/>
        </p:nvSpPr>
        <p:spPr>
          <a:xfrm>
            <a:off x="5045674" y="1862222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3D3A2B43-E912-4107-98ED-15759E761582}"/>
              </a:ext>
            </a:extLst>
          </p:cNvPr>
          <p:cNvSpPr/>
          <p:nvPr/>
        </p:nvSpPr>
        <p:spPr>
          <a:xfrm>
            <a:off x="4429154" y="2038267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757A939-7481-4207-BC31-7F0F777FA483}"/>
              </a:ext>
            </a:extLst>
          </p:cNvPr>
          <p:cNvSpPr txBox="1"/>
          <p:nvPr/>
        </p:nvSpPr>
        <p:spPr>
          <a:xfrm>
            <a:off x="6765414" y="4072502"/>
            <a:ext cx="1852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结缔组织疾病引起的肺动脉高压患者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724A1042-2909-4975-885A-003CE8D5FE09}"/>
              </a:ext>
            </a:extLst>
          </p:cNvPr>
          <p:cNvSpPr/>
          <p:nvPr/>
        </p:nvSpPr>
        <p:spPr>
          <a:xfrm>
            <a:off x="7571643" y="2956220"/>
            <a:ext cx="239556" cy="266447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9ED2D9-ED3F-49E6-9A72-6733BE554728}"/>
              </a:ext>
            </a:extLst>
          </p:cNvPr>
          <p:cNvSpPr txBox="1"/>
          <p:nvPr/>
        </p:nvSpPr>
        <p:spPr>
          <a:xfrm>
            <a:off x="10405322" y="5165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病理图像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6879E-B919-4DF8-A69D-2D5773E2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649" y="2208009"/>
            <a:ext cx="3188003" cy="23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7D640-0D1D-4AE5-951A-5C9C2543A73B}"/>
              </a:ext>
            </a:extLst>
          </p:cNvPr>
          <p:cNvSpPr txBox="1"/>
          <p:nvPr/>
        </p:nvSpPr>
        <p:spPr>
          <a:xfrm>
            <a:off x="1500431" y="2440057"/>
            <a:ext cx="4595569" cy="195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Presentation</a:t>
            </a:r>
          </a:p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zh-CN" altLang="en-US" sz="2400" b="1" dirty="0">
                <a:latin typeface="-apple-system"/>
              </a:rPr>
              <a:t>头脑风暴</a:t>
            </a:r>
            <a:r>
              <a:rPr lang="en-US" altLang="zh-CN" sz="2400" b="1" dirty="0">
                <a:latin typeface="-apple-system"/>
              </a:rPr>
              <a:t>One by one</a:t>
            </a:r>
          </a:p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Next topic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6" y="2440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73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5" y="1283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79C27-C5D7-4759-98A1-1F744096FEFF}"/>
              </a:ext>
            </a:extLst>
          </p:cNvPr>
          <p:cNvSpPr txBox="1"/>
          <p:nvPr/>
        </p:nvSpPr>
        <p:spPr>
          <a:xfrm>
            <a:off x="3426447" y="3166045"/>
            <a:ext cx="533910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基于迁移学习，如何解决类别不均衡问题的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元学习在类别不均衡问题中的应用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latin typeface="-apple-system"/>
              </a:rPr>
              <a:t>设计一种类别不均衡学习的策略</a:t>
            </a:r>
            <a:endParaRPr lang="zh-CN" altLang="en-US" dirty="0">
              <a:effectLst/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0BF0AB-1FEF-4EF6-81BC-DCAC16BF4F48}"/>
              </a:ext>
            </a:extLst>
          </p:cNvPr>
          <p:cNvSpPr txBox="1"/>
          <p:nvPr/>
        </p:nvSpPr>
        <p:spPr>
          <a:xfrm>
            <a:off x="390525" y="1995151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-apple-system"/>
              </a:rPr>
              <a:t>类别不均衡问题</a:t>
            </a:r>
          </a:p>
        </p:txBody>
      </p:sp>
    </p:spTree>
    <p:extLst>
      <p:ext uri="{BB962C8B-B14F-4D97-AF65-F5344CB8AC3E}">
        <p14:creationId xmlns:p14="http://schemas.microsoft.com/office/powerpoint/2010/main" val="2462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5" y="1283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79C27-C5D7-4759-98A1-1F744096FEFF}"/>
              </a:ext>
            </a:extLst>
          </p:cNvPr>
          <p:cNvSpPr txBox="1"/>
          <p:nvPr/>
        </p:nvSpPr>
        <p:spPr>
          <a:xfrm>
            <a:off x="3144830" y="3190267"/>
            <a:ext cx="5902338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生成对抗网络的挑战是什么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生成对抗网络能做到哪些普通网络无法做到的任务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latin typeface="-apple-system"/>
              </a:rPr>
              <a:t>在医学影像分析中，生成对抗网络有哪些应用</a:t>
            </a:r>
            <a:endParaRPr lang="zh-CN" altLang="en-US" dirty="0">
              <a:effectLst/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0BF0AB-1FEF-4EF6-81BC-DCAC16BF4F48}"/>
              </a:ext>
            </a:extLst>
          </p:cNvPr>
          <p:cNvSpPr txBox="1"/>
          <p:nvPr/>
        </p:nvSpPr>
        <p:spPr>
          <a:xfrm>
            <a:off x="390524" y="1995151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-apple-system"/>
              </a:rPr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38724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13691" y="205673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神经网络训练的本质</a:t>
            </a:r>
            <a:endParaRPr lang="zh-CN" altLang="en-US" sz="2000" cap="none" spc="0" dirty="0">
              <a:ln w="0"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D13FA-E651-42D3-ABB1-B2D4602D4931}"/>
              </a:ext>
            </a:extLst>
          </p:cNvPr>
          <p:cNvGrpSpPr/>
          <p:nvPr/>
        </p:nvGrpSpPr>
        <p:grpSpPr>
          <a:xfrm>
            <a:off x="2435225" y="1338262"/>
            <a:ext cx="7321550" cy="2090738"/>
            <a:chOff x="2463800" y="2114550"/>
            <a:chExt cx="7232650" cy="2365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C3084DC-F996-49CD-9979-61E2EEF7D0C0}"/>
                </a:ext>
              </a:extLst>
            </p:cNvPr>
            <p:cNvSpPr/>
            <p:nvPr/>
          </p:nvSpPr>
          <p:spPr>
            <a:xfrm>
              <a:off x="2463800" y="2114550"/>
              <a:ext cx="2946400" cy="7302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输入数据到神经网络</a:t>
              </a: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D8D7AB4-07C2-4C1A-92AE-E4D26671207B}"/>
                </a:ext>
              </a:extLst>
            </p:cNvPr>
            <p:cNvSpPr/>
            <p:nvPr/>
          </p:nvSpPr>
          <p:spPr>
            <a:xfrm>
              <a:off x="5753100" y="2305050"/>
              <a:ext cx="654050" cy="4445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CDA350-C925-44F8-BC39-DBDDB670A299}"/>
                </a:ext>
              </a:extLst>
            </p:cNvPr>
            <p:cNvSpPr/>
            <p:nvPr/>
          </p:nvSpPr>
          <p:spPr>
            <a:xfrm>
              <a:off x="6750050" y="2114550"/>
              <a:ext cx="2946400" cy="7302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神经网络前向运算获得输出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25314-5613-4CE1-ACF4-13D165E03CA1}"/>
                </a:ext>
              </a:extLst>
            </p:cNvPr>
            <p:cNvSpPr/>
            <p:nvPr/>
          </p:nvSpPr>
          <p:spPr>
            <a:xfrm>
              <a:off x="6750050" y="3749675"/>
              <a:ext cx="2946400" cy="7302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输出结果和标注计算损失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3084DC-F996-49CD-9979-61E2EEF7D0C0}"/>
                </a:ext>
              </a:extLst>
            </p:cNvPr>
            <p:cNvSpPr/>
            <p:nvPr/>
          </p:nvSpPr>
          <p:spPr>
            <a:xfrm>
              <a:off x="2463800" y="3749675"/>
              <a:ext cx="2946400" cy="7302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反向传播调参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821A0417-55F4-447F-BD07-8245632069ED}"/>
                </a:ext>
              </a:extLst>
            </p:cNvPr>
            <p:cNvSpPr/>
            <p:nvPr/>
          </p:nvSpPr>
          <p:spPr>
            <a:xfrm rot="10800000">
              <a:off x="5753100" y="3892550"/>
              <a:ext cx="654050" cy="4445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CDEA829E-0851-465F-A2EC-9B63EAF67986}"/>
                </a:ext>
              </a:extLst>
            </p:cNvPr>
            <p:cNvSpPr/>
            <p:nvPr/>
          </p:nvSpPr>
          <p:spPr>
            <a:xfrm>
              <a:off x="7940675" y="2979737"/>
              <a:ext cx="565150" cy="6350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151355-0914-466D-93EC-0803A5155F5D}"/>
              </a:ext>
            </a:extLst>
          </p:cNvPr>
          <p:cNvSpPr txBox="1"/>
          <p:nvPr/>
        </p:nvSpPr>
        <p:spPr>
          <a:xfrm>
            <a:off x="562173" y="4313002"/>
            <a:ext cx="1109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本质：</a:t>
            </a:r>
            <a:r>
              <a:rPr lang="zh-CN" altLang="en-US" dirty="0"/>
              <a:t>将网络输出空间不断逼近目标空间，实现从输入空间到目标空间的映射，网络则能够实现准确的预测。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问题：如何度量输出空间与目标空间的距离呢？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9418E7-E437-472F-8C8A-85948CFC9D27}"/>
              </a:ext>
            </a:extLst>
          </p:cNvPr>
          <p:cNvGrpSpPr/>
          <p:nvPr/>
        </p:nvGrpSpPr>
        <p:grpSpPr>
          <a:xfrm>
            <a:off x="9625872" y="2800357"/>
            <a:ext cx="2034726" cy="394905"/>
            <a:chOff x="9241604" y="2800358"/>
            <a:chExt cx="2034726" cy="394905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38DA143-DBDA-40E1-9912-7AE26AC136DE}"/>
                </a:ext>
              </a:extLst>
            </p:cNvPr>
            <p:cNvCxnSpPr/>
            <p:nvPr/>
          </p:nvCxnSpPr>
          <p:spPr>
            <a:xfrm flipV="1">
              <a:off x="9241604" y="2800358"/>
              <a:ext cx="765425" cy="394905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D71F6AE-9A1C-460D-8448-27DF905D8E94}"/>
                </a:ext>
              </a:extLst>
            </p:cNvPr>
            <p:cNvCxnSpPr>
              <a:cxnSpLocks/>
            </p:cNvCxnSpPr>
            <p:nvPr/>
          </p:nvCxnSpPr>
          <p:spPr>
            <a:xfrm>
              <a:off x="9980359" y="2800358"/>
              <a:ext cx="1295971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AFAD6E8E-E8E6-4015-AEAA-9EE403298BE5}"/>
              </a:ext>
            </a:extLst>
          </p:cNvPr>
          <p:cNvSpPr txBox="1"/>
          <p:nvPr/>
        </p:nvSpPr>
        <p:spPr>
          <a:xfrm>
            <a:off x="10331205" y="2137206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计算输出和目标的距离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AF7C41-7925-4062-B1AB-5F6553F62096}"/>
              </a:ext>
            </a:extLst>
          </p:cNvPr>
          <p:cNvGrpSpPr/>
          <p:nvPr/>
        </p:nvGrpSpPr>
        <p:grpSpPr>
          <a:xfrm>
            <a:off x="710843" y="2645293"/>
            <a:ext cx="2047308" cy="413881"/>
            <a:chOff x="7194296" y="2781383"/>
            <a:chExt cx="2047308" cy="41388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84E35F9-D386-46A5-A28B-3FA5F0C06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2303" y="2781383"/>
              <a:ext cx="799301" cy="413881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37B3B1-3753-4022-BBE3-06D99D902371}"/>
                </a:ext>
              </a:extLst>
            </p:cNvPr>
            <p:cNvCxnSpPr>
              <a:cxnSpLocks/>
            </p:cNvCxnSpPr>
            <p:nvPr/>
          </p:nvCxnSpPr>
          <p:spPr>
            <a:xfrm>
              <a:off x="7194296" y="2800357"/>
              <a:ext cx="1295971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E6808B5-BE83-44BB-9664-70FCD0D92977}"/>
              </a:ext>
            </a:extLst>
          </p:cNvPr>
          <p:cNvSpPr txBox="1"/>
          <p:nvPr/>
        </p:nvSpPr>
        <p:spPr>
          <a:xfrm>
            <a:off x="445043" y="1998962"/>
            <a:ext cx="182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减小输出空间和目标空间的距离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7738BC9-A93A-4FD2-BA12-EFB9701D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40357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2385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特征分布的相似程度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22AC6C-7CCF-49E3-8D7B-B25A56D2AE90}"/>
              </a:ext>
            </a:extLst>
          </p:cNvPr>
          <p:cNvSpPr txBox="1"/>
          <p:nvPr/>
        </p:nvSpPr>
        <p:spPr>
          <a:xfrm>
            <a:off x="1265815" y="1429295"/>
            <a:ext cx="96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问题转化：</a:t>
            </a:r>
            <a:r>
              <a:rPr lang="zh-CN" altLang="en-US" dirty="0"/>
              <a:t>寻找一个度量输出空间与目标空间的方式，将输出分布转化为概率分布或特征分布；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散度：</a:t>
            </a:r>
            <a:r>
              <a:rPr lang="zh-CN" altLang="en-US" dirty="0"/>
              <a:t>用来描述两个概率分布的距离。常见的有</a:t>
            </a:r>
            <a:r>
              <a:rPr lang="en-US" altLang="zh-CN" dirty="0"/>
              <a:t>KL</a:t>
            </a:r>
            <a:r>
              <a:rPr lang="zh-CN" altLang="en-US" dirty="0"/>
              <a:t>散度，</a:t>
            </a:r>
            <a:r>
              <a:rPr lang="en-US" altLang="zh-CN" dirty="0"/>
              <a:t>JS</a:t>
            </a:r>
            <a:r>
              <a:rPr lang="zh-CN" altLang="en-US" dirty="0"/>
              <a:t>散度，</a:t>
            </a:r>
            <a:r>
              <a:rPr lang="en-US" altLang="zh-CN" dirty="0"/>
              <a:t>Wasserstein</a:t>
            </a:r>
            <a:r>
              <a:rPr lang="zh-CN" altLang="en-US" dirty="0"/>
              <a:t>距离等。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FEB0BD-C83F-4972-83AE-07D46EFCA564}"/>
              </a:ext>
            </a:extLst>
          </p:cNvPr>
          <p:cNvGrpSpPr/>
          <p:nvPr/>
        </p:nvGrpSpPr>
        <p:grpSpPr>
          <a:xfrm>
            <a:off x="1988009" y="3434611"/>
            <a:ext cx="8215982" cy="1378088"/>
            <a:chOff x="1498600" y="3085361"/>
            <a:chExt cx="8215982" cy="137808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55076C4-C272-4C65-9083-7F117209D401}"/>
                </a:ext>
              </a:extLst>
            </p:cNvPr>
            <p:cNvGrpSpPr/>
            <p:nvPr/>
          </p:nvGrpSpPr>
          <p:grpSpPr>
            <a:xfrm>
              <a:off x="1498600" y="3085361"/>
              <a:ext cx="2349500" cy="1378088"/>
              <a:chOff x="1498600" y="3085361"/>
              <a:chExt cx="2349500" cy="137808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E08032F-A143-4068-A0AE-919636089D9C}"/>
                  </a:ext>
                </a:extLst>
              </p:cNvPr>
              <p:cNvSpPr/>
              <p:nvPr/>
            </p:nvSpPr>
            <p:spPr>
              <a:xfrm>
                <a:off x="1498600" y="3085361"/>
                <a:ext cx="234950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输出空间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9A79CD2-2BA8-4167-B91C-55C0827E7C27}"/>
                  </a:ext>
                </a:extLst>
              </p:cNvPr>
              <p:cNvSpPr/>
              <p:nvPr/>
            </p:nvSpPr>
            <p:spPr>
              <a:xfrm>
                <a:off x="1498600" y="4094117"/>
                <a:ext cx="234950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目标空间</a:t>
                </a:r>
              </a:p>
            </p:txBody>
          </p:sp>
        </p:grp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8325C27B-4EDF-423B-8F12-7D75383D3162}"/>
                </a:ext>
              </a:extLst>
            </p:cNvPr>
            <p:cNvSpPr/>
            <p:nvPr/>
          </p:nvSpPr>
          <p:spPr>
            <a:xfrm>
              <a:off x="4679950" y="3366268"/>
              <a:ext cx="1346200" cy="672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CNN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9FC5E4-5115-4337-BD25-3BE938C2105F}"/>
                </a:ext>
              </a:extLst>
            </p:cNvPr>
            <p:cNvSpPr/>
            <p:nvPr/>
          </p:nvSpPr>
          <p:spPr>
            <a:xfrm>
              <a:off x="6973223" y="3089568"/>
              <a:ext cx="2741359" cy="3651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输出空间概率分布</a:t>
              </a: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BB267-08AF-4EB9-8FBA-F03846F3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E2C258-B388-4A7F-A89E-90E4599912E8}"/>
              </a:ext>
            </a:extLst>
          </p:cNvPr>
          <p:cNvSpPr/>
          <p:nvPr/>
        </p:nvSpPr>
        <p:spPr>
          <a:xfrm>
            <a:off x="7462631" y="4447574"/>
            <a:ext cx="2741359" cy="365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目标空间概率分布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0C358A-8E87-40E1-8EEC-DA7B1F415C0D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 flipH="1">
            <a:off x="8833311" y="3803943"/>
            <a:ext cx="1" cy="643631"/>
          </a:xfrm>
          <a:prstGeom prst="straightConnector1">
            <a:avLst/>
          </a:prstGeom>
          <a:ln w="412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F3251-B406-411F-BF21-B86B7EE2C735}"/>
              </a:ext>
            </a:extLst>
          </p:cNvPr>
          <p:cNvSpPr txBox="1"/>
          <p:nvPr/>
        </p:nvSpPr>
        <p:spPr>
          <a:xfrm>
            <a:off x="9077664" y="394109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KL</a:t>
            </a:r>
            <a:r>
              <a:rPr lang="zh-CN" altLang="en-US" dirty="0"/>
              <a:t>散度</a:t>
            </a:r>
          </a:p>
        </p:txBody>
      </p:sp>
    </p:spTree>
    <p:extLst>
      <p:ext uri="{BB962C8B-B14F-4D97-AF65-F5344CB8AC3E}">
        <p14:creationId xmlns:p14="http://schemas.microsoft.com/office/powerpoint/2010/main" val="13161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1481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网络模块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9FB7A2-983F-45F2-B0F0-D455EDB22EE1}"/>
              </a:ext>
            </a:extLst>
          </p:cNvPr>
          <p:cNvGrpSpPr/>
          <p:nvPr/>
        </p:nvGrpSpPr>
        <p:grpSpPr>
          <a:xfrm>
            <a:off x="1001111" y="1394432"/>
            <a:ext cx="6116200" cy="1315093"/>
            <a:chOff x="1263650" y="1330931"/>
            <a:chExt cx="6116200" cy="131509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C7E6B-5283-45E1-95D2-A08EA43C0A81}"/>
                </a:ext>
              </a:extLst>
            </p:cNvPr>
            <p:cNvSpPr/>
            <p:nvPr/>
          </p:nvSpPr>
          <p:spPr>
            <a:xfrm>
              <a:off x="2652995" y="1330931"/>
              <a:ext cx="2614773" cy="131509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生成器</a:t>
              </a:r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F3147C-15E0-4B58-AFE6-0A92267E237F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718046" y="1983340"/>
              <a:ext cx="934949" cy="513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9C4D7D5-915E-4FEC-8A4C-42869C04E7DA}"/>
                </a:ext>
              </a:extLst>
            </p:cNvPr>
            <p:cNvCxnSpPr/>
            <p:nvPr/>
          </p:nvCxnSpPr>
          <p:spPr>
            <a:xfrm>
              <a:off x="5267768" y="1983340"/>
              <a:ext cx="934949" cy="51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65C8A8-558D-49A8-8FC6-327F9CDA46D1}"/>
                </a:ext>
              </a:extLst>
            </p:cNvPr>
            <p:cNvSpPr txBox="1"/>
            <p:nvPr/>
          </p:nvSpPr>
          <p:spPr>
            <a:xfrm>
              <a:off x="1263650" y="1475281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Input Z</a:t>
              </a:r>
              <a:endParaRPr lang="zh-CN" altLang="en-US" b="1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B43F3B8-628E-406F-BA1D-7DAADAF3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3517" y="1435648"/>
              <a:ext cx="1076333" cy="1095383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70EEF8F-F928-4ED4-AABA-A66EDEDCAA9C}"/>
              </a:ext>
            </a:extLst>
          </p:cNvPr>
          <p:cNvGrpSpPr/>
          <p:nvPr/>
        </p:nvGrpSpPr>
        <p:grpSpPr>
          <a:xfrm>
            <a:off x="977298" y="3571985"/>
            <a:ext cx="6236376" cy="2511416"/>
            <a:chOff x="3325314" y="3557538"/>
            <a:chExt cx="6236376" cy="251141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4716672-4A6C-4915-B262-603998F20893}"/>
                </a:ext>
              </a:extLst>
            </p:cNvPr>
            <p:cNvSpPr/>
            <p:nvPr/>
          </p:nvSpPr>
          <p:spPr>
            <a:xfrm>
              <a:off x="4786105" y="4184087"/>
              <a:ext cx="2614773" cy="13150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鉴别器</a:t>
              </a:r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02D2D2C-215F-4239-877B-1AC1D7875E02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3851156" y="4836496"/>
              <a:ext cx="934949" cy="513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57F0744-2C12-4FA8-A377-995B3E2EEA3E}"/>
                </a:ext>
              </a:extLst>
            </p:cNvPr>
            <p:cNvCxnSpPr/>
            <p:nvPr/>
          </p:nvCxnSpPr>
          <p:spPr>
            <a:xfrm>
              <a:off x="7400878" y="4836496"/>
              <a:ext cx="934949" cy="51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029515C-7580-4F10-BC85-2FAC8384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127" y="3557538"/>
              <a:ext cx="1076333" cy="1095383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22D82C8-1E43-4539-A21A-F614C4B58B61}"/>
                </a:ext>
              </a:extLst>
            </p:cNvPr>
            <p:cNvSpPr txBox="1"/>
            <p:nvPr/>
          </p:nvSpPr>
          <p:spPr>
            <a:xfrm>
              <a:off x="8089682" y="4381766"/>
              <a:ext cx="1472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Real</a:t>
              </a:r>
            </a:p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</a:p>
            <a:p>
              <a:pPr algn="ctr"/>
              <a:r>
                <a:rPr lang="en-US" altLang="zh-CN" b="1" dirty="0"/>
                <a:t>Fake</a:t>
              </a:r>
              <a:endParaRPr lang="zh-CN" altLang="en-US" b="1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F47E1E-22E0-479F-AECD-04FFA0F0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5314" y="4940233"/>
              <a:ext cx="1123958" cy="112872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2AC416-141F-44A3-A811-803F3B3A987E}"/>
                </a:ext>
              </a:extLst>
            </p:cNvPr>
            <p:cNvSpPr txBox="1"/>
            <p:nvPr/>
          </p:nvSpPr>
          <p:spPr>
            <a:xfrm>
              <a:off x="3530268" y="4658765"/>
              <a:ext cx="6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64631EF-889B-4FFC-948F-7703CB13A75D}"/>
              </a:ext>
            </a:extLst>
          </p:cNvPr>
          <p:cNvSpPr txBox="1"/>
          <p:nvPr/>
        </p:nvSpPr>
        <p:spPr>
          <a:xfrm>
            <a:off x="7835900" y="983023"/>
            <a:ext cx="342265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生成器：</a:t>
            </a:r>
            <a:r>
              <a:rPr lang="zh-CN" altLang="en-US" dirty="0"/>
              <a:t>获得数据分布，通过输入随机数据输出具有目标空间特征分布的图像。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目的：</a:t>
            </a:r>
            <a:r>
              <a:rPr lang="zh-CN" altLang="en-US" dirty="0"/>
              <a:t>最小化鉴别器将生成图像鉴别为假的可能性。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6F5633-9816-4F61-9D97-F0CF2411BDFA}"/>
              </a:ext>
            </a:extLst>
          </p:cNvPr>
          <p:cNvSpPr txBox="1"/>
          <p:nvPr/>
        </p:nvSpPr>
        <p:spPr>
          <a:xfrm>
            <a:off x="7835900" y="3890863"/>
            <a:ext cx="342265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鉴别器：</a:t>
            </a:r>
            <a:r>
              <a:rPr lang="zh-CN" altLang="en-US" dirty="0"/>
              <a:t>检测图像特征分布，输出输入样本来自训练数据还是生成数据的概率。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目的：</a:t>
            </a:r>
            <a:r>
              <a:rPr lang="zh-CN" altLang="en-US" dirty="0"/>
              <a:t>最大化数据标签分类的准确性。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08E5F-003D-44A2-BA54-D8988FDC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6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18469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函数拟合过程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E2D72C-9D77-4D17-8A66-13C5D10F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8" y="1701264"/>
            <a:ext cx="10986483" cy="3455472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38AD4-4D2B-4150-BAAD-5F3E134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24580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2842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对抗训练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训练鉴别器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/>
              <p:nvPr/>
            </p:nvSpPr>
            <p:spPr>
              <a:xfrm>
                <a:off x="5384779" y="4330553"/>
                <a:ext cx="1422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79" y="4330553"/>
                <a:ext cx="1422441" cy="369332"/>
              </a:xfrm>
              <a:prstGeom prst="rect">
                <a:avLst/>
              </a:prstGeom>
              <a:blipFill>
                <a:blip r:embed="rId3"/>
                <a:stretch>
                  <a:fillRect l="-7692" t="-1639" r="-76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294E65-A984-4992-9216-30443114CC02}"/>
              </a:ext>
            </a:extLst>
          </p:cNvPr>
          <p:cNvGrpSpPr/>
          <p:nvPr/>
        </p:nvGrpSpPr>
        <p:grpSpPr>
          <a:xfrm>
            <a:off x="2977812" y="1165340"/>
            <a:ext cx="6236376" cy="2511416"/>
            <a:chOff x="3325314" y="3557538"/>
            <a:chExt cx="6236376" cy="25114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755C8C-8583-42E6-B658-26B91F1DB512}"/>
                </a:ext>
              </a:extLst>
            </p:cNvPr>
            <p:cNvSpPr/>
            <p:nvPr/>
          </p:nvSpPr>
          <p:spPr>
            <a:xfrm>
              <a:off x="4786105" y="4184087"/>
              <a:ext cx="2614773" cy="13150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鉴别器</a:t>
              </a:r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100E498-F9C8-4E2C-8AF8-AEB63380ECB9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3851156" y="4836496"/>
              <a:ext cx="934949" cy="513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7C86905-1295-4B95-A2D2-091380926163}"/>
                </a:ext>
              </a:extLst>
            </p:cNvPr>
            <p:cNvCxnSpPr/>
            <p:nvPr/>
          </p:nvCxnSpPr>
          <p:spPr>
            <a:xfrm>
              <a:off x="7400878" y="4836496"/>
              <a:ext cx="934949" cy="51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ED2398A-C91F-4777-A524-3A48860B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9127" y="3557538"/>
              <a:ext cx="1076333" cy="1095383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1890C93-ED5E-4205-AD01-11B01723310F}"/>
                </a:ext>
              </a:extLst>
            </p:cNvPr>
            <p:cNvSpPr txBox="1"/>
            <p:nvPr/>
          </p:nvSpPr>
          <p:spPr>
            <a:xfrm>
              <a:off x="8089682" y="4381766"/>
              <a:ext cx="1472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Real</a:t>
              </a:r>
            </a:p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</a:p>
            <a:p>
              <a:pPr algn="ctr"/>
              <a:r>
                <a:rPr lang="en-US" altLang="zh-CN" b="1" dirty="0"/>
                <a:t>Fake</a:t>
              </a:r>
              <a:endParaRPr lang="zh-CN" altLang="en-US" b="1" dirty="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4E757F3-29A9-4F19-9669-1EA445A95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314" y="4940233"/>
              <a:ext cx="1123958" cy="112872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E5A420-996F-4CB8-89DA-5388960E17AF}"/>
                </a:ext>
              </a:extLst>
            </p:cNvPr>
            <p:cNvSpPr txBox="1"/>
            <p:nvPr/>
          </p:nvSpPr>
          <p:spPr>
            <a:xfrm>
              <a:off x="3530268" y="4658765"/>
              <a:ext cx="6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104B8-C3D8-4212-891D-F99AC10B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154979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27446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对抗训练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训练生成器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4E1B0D-DF87-4FC9-A014-7F04FFF21630}"/>
              </a:ext>
            </a:extLst>
          </p:cNvPr>
          <p:cNvGrpSpPr/>
          <p:nvPr/>
        </p:nvGrpSpPr>
        <p:grpSpPr>
          <a:xfrm>
            <a:off x="1852568" y="1396940"/>
            <a:ext cx="9134563" cy="1168459"/>
            <a:chOff x="1225376" y="1003241"/>
            <a:chExt cx="7133840" cy="91253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66450BC-EFCB-4C13-B10B-791000169578}"/>
                </a:ext>
              </a:extLst>
            </p:cNvPr>
            <p:cNvGrpSpPr/>
            <p:nvPr/>
          </p:nvGrpSpPr>
          <p:grpSpPr>
            <a:xfrm>
              <a:off x="1225376" y="1003241"/>
              <a:ext cx="3820094" cy="912534"/>
              <a:chOff x="1263650" y="1330931"/>
              <a:chExt cx="5505306" cy="1315093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AD6D77D7-363F-4505-8570-E76F7D9E1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0196" y="1435647"/>
                <a:ext cx="1076333" cy="1095383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3F5A35E-14E7-43FA-911A-C9461511DF89}"/>
                  </a:ext>
                </a:extLst>
              </p:cNvPr>
              <p:cNvSpPr/>
              <p:nvPr/>
            </p:nvSpPr>
            <p:spPr>
              <a:xfrm>
                <a:off x="2652995" y="1330931"/>
                <a:ext cx="2614773" cy="131509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生成器</a:t>
                </a:r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6C885B6-26F6-4535-AE90-CE18C1F8776A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1718046" y="1983340"/>
                <a:ext cx="934949" cy="5138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67264B0-A45C-4A54-B6C9-A2555CDF571C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 flipV="1">
                <a:off x="5267768" y="1988478"/>
                <a:ext cx="1501188" cy="3079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46FA65-74AD-4B1D-8D4A-4FA386AC28B5}"/>
                  </a:ext>
                </a:extLst>
              </p:cNvPr>
              <p:cNvSpPr txBox="1"/>
              <p:nvPr/>
            </p:nvSpPr>
            <p:spPr>
              <a:xfrm>
                <a:off x="1263650" y="1475280"/>
                <a:ext cx="1028700" cy="38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Input Z</a:t>
                </a:r>
                <a:endParaRPr lang="zh-CN" altLang="en-US" sz="1600" b="1" dirty="0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62097E7-F893-4061-8F3E-9F7ED0B64CB9}"/>
                </a:ext>
              </a:extLst>
            </p:cNvPr>
            <p:cNvGrpSpPr/>
            <p:nvPr/>
          </p:nvGrpSpPr>
          <p:grpSpPr>
            <a:xfrm>
              <a:off x="5045470" y="1003241"/>
              <a:ext cx="3313746" cy="912534"/>
              <a:chOff x="4786105" y="4184087"/>
              <a:chExt cx="4775585" cy="131509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1DDC6C1-443C-4C24-87DE-1FA1AA6C4AA5}"/>
                  </a:ext>
                </a:extLst>
              </p:cNvPr>
              <p:cNvSpPr/>
              <p:nvPr/>
            </p:nvSpPr>
            <p:spPr>
              <a:xfrm>
                <a:off x="4786105" y="4184087"/>
                <a:ext cx="2614773" cy="131509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鉴别器</a:t>
                </a:r>
                <a:r>
                  <a:rPr lang="en-US" altLang="zh-CN" b="1" dirty="0"/>
                  <a:t>D(Frozen)</a:t>
                </a:r>
                <a:endParaRPr lang="zh-CN" altLang="en-US" b="1" dirty="0"/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EE69AB89-0CF6-4968-9235-BB037E7AE498}"/>
                  </a:ext>
                </a:extLst>
              </p:cNvPr>
              <p:cNvCxnSpPr/>
              <p:nvPr/>
            </p:nvCxnSpPr>
            <p:spPr>
              <a:xfrm>
                <a:off x="7400878" y="4836496"/>
                <a:ext cx="934949" cy="513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BB51B58-71EF-49ED-85A9-220B87FC45ED}"/>
                  </a:ext>
                </a:extLst>
              </p:cNvPr>
              <p:cNvSpPr txBox="1"/>
              <p:nvPr/>
            </p:nvSpPr>
            <p:spPr>
              <a:xfrm>
                <a:off x="8089682" y="4577444"/>
                <a:ext cx="1472008" cy="5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Fake</a:t>
                </a:r>
                <a:endParaRPr lang="zh-CN" altLang="en-US" b="1" dirty="0"/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6BAA-5DB7-4494-A92E-5612CE4BCEBA}"/>
              </a:ext>
            </a:extLst>
          </p:cNvPr>
          <p:cNvSpPr txBox="1"/>
          <p:nvPr/>
        </p:nvSpPr>
        <p:spPr>
          <a:xfrm>
            <a:off x="4934388" y="3064892"/>
            <a:ext cx="232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Combined model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/>
              <p:nvPr/>
            </p:nvSpPr>
            <p:spPr>
              <a:xfrm>
                <a:off x="4844255" y="4292602"/>
                <a:ext cx="246574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55" y="4292602"/>
                <a:ext cx="2465740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7AD8F2E-EBDD-46DC-B316-87C1CA110473}"/>
                  </a:ext>
                </a:extLst>
              </p:cNvPr>
              <p:cNvSpPr txBox="1"/>
              <p:nvPr/>
            </p:nvSpPr>
            <p:spPr>
              <a:xfrm>
                <a:off x="3573748" y="5171081"/>
                <a:ext cx="5044503" cy="79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训练早期使用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作为损失获得更大梯度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训练时我们一般将鉴别器输出的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label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变为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来训练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7AD8F2E-EBDD-46DC-B316-87C1CA110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748" y="5171081"/>
                <a:ext cx="5044503" cy="793487"/>
              </a:xfrm>
              <a:prstGeom prst="rect">
                <a:avLst/>
              </a:prstGeom>
              <a:blipFill>
                <a:blip r:embed="rId5"/>
                <a:stretch>
                  <a:fillRect l="-483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A9E03-D42A-426E-871C-68E159A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302376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1191</Words>
  <Application>Microsoft Office PowerPoint</Application>
  <PresentationFormat>宽屏</PresentationFormat>
  <Paragraphs>165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</vt:lpstr>
      <vt:lpstr>等线 Light</vt:lpstr>
      <vt:lpstr>方正姚体</vt:lpstr>
      <vt:lpstr>华文细黑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 BO</dc:creator>
  <cp:lastModifiedBy>LO BO</cp:lastModifiedBy>
  <cp:revision>176</cp:revision>
  <dcterms:created xsi:type="dcterms:W3CDTF">2020-10-31T05:19:22Z</dcterms:created>
  <dcterms:modified xsi:type="dcterms:W3CDTF">2021-04-19T11:17:14Z</dcterms:modified>
</cp:coreProperties>
</file>