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341" r:id="rId4"/>
    <p:sldId id="351" r:id="rId5"/>
    <p:sldId id="350" r:id="rId6"/>
    <p:sldId id="353" r:id="rId7"/>
    <p:sldId id="352" r:id="rId8"/>
    <p:sldId id="261" r:id="rId9"/>
    <p:sldId id="262" r:id="rId10"/>
    <p:sldId id="266" r:id="rId11"/>
    <p:sldId id="354" r:id="rId12"/>
    <p:sldId id="355" r:id="rId13"/>
    <p:sldId id="356" r:id="rId14"/>
    <p:sldId id="357" r:id="rId15"/>
    <p:sldId id="30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6" autoAdjust="0"/>
    <p:restoredTop sz="86222" autoAdjust="0"/>
  </p:normalViewPr>
  <p:slideViewPr>
    <p:cSldViewPr snapToGrid="0" showGuides="1">
      <p:cViewPr varScale="1">
        <p:scale>
          <a:sx n="92" d="100"/>
          <a:sy n="92" d="100"/>
        </p:scale>
        <p:origin x="276" y="8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6D9E8-D468-471E-8CA2-E45978080B7E}" type="datetimeFigureOut">
              <a:rPr lang="zh-CN" altLang="en-US" smtClean="0"/>
              <a:t>2021/4/26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27893-C1FA-4233-BC39-58A503058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724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27893-C1FA-4233-BC39-58A503058C4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581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5D9C5-663F-498B-8A8F-91FE99BC9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CE8B88-6FA8-4063-BD6D-6578E35B9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CA52F6-B8A4-47D1-B4C1-54F02686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F3D8-0411-4C66-961A-1D5D980B864E}" type="datetime1">
              <a:rPr lang="zh-CN" altLang="en-US" smtClean="0"/>
              <a:t>2021/4/26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733EEF-9A80-461E-8113-412E5F0A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类别不均衡问题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5A109-33EB-4849-9CF3-3ADA13FF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708-F53E-4C3F-B1FD-A23A4D3EF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99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6CA97-B529-446F-9C1B-A351E268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D7E4AB-180B-4B52-B7F7-5F7684E6E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85B0D-6E9B-4DF2-980D-574A5129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76285-654E-474B-9CD1-33A1CDFE0D73}" type="datetime1">
              <a:rPr lang="zh-CN" altLang="en-US" smtClean="0"/>
              <a:t>2021/4/26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3824CF-23C3-4080-80D9-6A8EAA7D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类别不均衡问题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88700E-7D4C-4067-BDCD-70A859FB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708-F53E-4C3F-B1FD-A23A4D3EF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86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747F7A-7C7A-41AE-8573-D13C45A82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833747-ECF9-49FE-B918-AB78A9690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F6978E-C3C2-4342-8D5C-3AF45E8F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625B-D25C-4505-BF4B-DC384A15D883}" type="datetime1">
              <a:rPr lang="zh-CN" altLang="en-US" smtClean="0"/>
              <a:t>2021/4/26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504CE-63E2-4160-9AC0-6589A186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类别不均衡问题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7A9BB2-2048-40DA-A1AC-5DC51BCE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708-F53E-4C3F-B1FD-A23A4D3EF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23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835BB-7AC4-4645-A46F-DF8157C0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D2D06-EA26-4552-9F4D-2D1BEA1DB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A0D0ED-E6E2-4556-9442-6964FF55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713E-6512-4AB0-BD41-5EE1B09575AA}" type="datetime1">
              <a:rPr lang="zh-CN" altLang="en-US" smtClean="0"/>
              <a:t>2021/4/26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5186A-8C6E-47D0-BD7D-56353FAFF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类别不均衡问题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6B47-9943-4624-8D62-B6B511B2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708-F53E-4C3F-B1FD-A23A4D3EF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CB964-CF4B-4173-A0EB-EC4B347E1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2A3038-296E-4707-8100-AA27965BA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8B962D-8BCA-4E6B-8094-51A39B39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C99E-A05D-4518-8D6C-22F138B62370}" type="datetime1">
              <a:rPr lang="zh-CN" altLang="en-US" smtClean="0"/>
              <a:t>2021/4/26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EF039-68D6-46D3-8433-E919FD9C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类别不均衡问题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5178A-DE4B-4C1F-B47C-3ED3A7778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708-F53E-4C3F-B1FD-A23A4D3EF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45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C4A10-B76F-4EDA-890B-A774F0BF6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A10D86-E58C-464E-A894-5B6E652C7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35FF3D-1BB9-4308-8F83-8D4943D38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60C0F8-3560-4E16-8B0B-997D2531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F089-5448-411F-9F3B-0C0FE38C2320}" type="datetime1">
              <a:rPr lang="zh-CN" altLang="en-US" smtClean="0"/>
              <a:t>2021/4/26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047A89-EF82-4F1A-8A58-B4C6ACC7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类别不均衡问题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2792F-0D0A-44BE-86B8-F0398701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708-F53E-4C3F-B1FD-A23A4D3EF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33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544C9-7AFA-4962-820D-C4F30E79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C3AE6F-6A63-434A-B6D1-FDA2FFAA7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B9A6CF-8B43-4BE4-91BE-B850C3725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27F90C-5AAA-47E3-A572-B73E2EDDE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DFCB72-F6F7-4FBB-A3B1-702F2CD0E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9F8A37-D153-471C-AA34-A2811F13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6416-A21F-4781-B22D-51358E1299FF}" type="datetime1">
              <a:rPr lang="zh-CN" altLang="en-US" smtClean="0"/>
              <a:t>2021/4/26 Monday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CF7930-0702-48E2-B250-2F85BC01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类别不均衡问题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872249-493E-4972-B5A0-4641BEAE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708-F53E-4C3F-B1FD-A23A4D3EF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34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F54F6-CA0C-403B-9910-353102AD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62BCEB-47A1-4C7D-866C-13212A6C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0C94-6AD7-4D74-BED5-21F96B27621F}" type="datetime1">
              <a:rPr lang="zh-CN" altLang="en-US" smtClean="0"/>
              <a:t>2021/4/26 Monday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E411AE-65E8-46A0-B449-570F6FD5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类别不均衡问题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640EBE-1985-4327-8EB0-FD1A70E8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708-F53E-4C3F-B1FD-A23A4D3EF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56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9A2233-55A5-437B-BF7B-6BC335E1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6D0C-0FD3-4812-88EE-567F36E12AA9}" type="datetime1">
              <a:rPr lang="zh-CN" altLang="en-US" smtClean="0"/>
              <a:t>2021/4/26 Monday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073203-16D5-4969-824D-A5CC31F87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类别不均衡问题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44E8BD-0CE5-4683-AC28-4174B6F2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708-F53E-4C3F-B1FD-A23A4D3EF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2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313B6-EF71-4E66-9D65-022965C4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0401AA-8C83-4719-8736-EEB7E78A5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AF4811-D8F6-478A-ACF9-9FBED7912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7A42D3-6970-4F0B-863F-7EB02827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722-9A66-4E65-8406-F27249D4AE54}" type="datetime1">
              <a:rPr lang="zh-CN" altLang="en-US" smtClean="0"/>
              <a:t>2021/4/26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2ADFF9-65B1-46FB-9E5E-95D2FFB3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类别不均衡问题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5DBB5E-FC69-4A12-AD3B-F3F4152C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708-F53E-4C3F-B1FD-A23A4D3EF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92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41526-4620-4D24-93C1-379F2FDB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BEEF99-892B-4D4F-8D3C-0BFE1963F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F5CCC2-E7BF-497E-ACA2-1BFC1C996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D3C240-0561-4098-BE9C-B7AED0D3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F9EB-E50C-4C40-8017-A471304814E5}" type="datetime1">
              <a:rPr lang="zh-CN" altLang="en-US" smtClean="0"/>
              <a:t>2021/4/26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CA26B7-C537-4731-B44C-3465C509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类别不均衡问题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8C07CD-9B36-41ED-B5D7-D7FD076F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708-F53E-4C3F-B1FD-A23A4D3EF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9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217C3B-AEEB-43D5-8896-62555827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D9F492-7D27-4F39-9C9D-8F8C208CD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E117C-ED76-4AF7-8691-40234341A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171DF-C959-4811-8479-6D717F8C6C54}" type="datetime1">
              <a:rPr lang="zh-CN" altLang="en-US" smtClean="0"/>
              <a:t>2021/4/26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13E9C9-0DAD-4588-8E88-FCE2F8D51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类别不均衡问题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E7FBCC-3692-4DBF-B98D-E57D70072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5708-F53E-4C3F-B1FD-A23A4D3EF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78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DC416A-A8B2-451D-A5C4-DC1FDC95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类别不均衡问题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27D640-0D1D-4AE5-951A-5C9C2543A73B}"/>
              </a:ext>
            </a:extLst>
          </p:cNvPr>
          <p:cNvSpPr txBox="1"/>
          <p:nvPr/>
        </p:nvSpPr>
        <p:spPr>
          <a:xfrm>
            <a:off x="3781905" y="3868604"/>
            <a:ext cx="4628190" cy="1296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zh-CN" altLang="en-US" dirty="0"/>
              <a:t>使用最少的时间获得最多的有用信息</a:t>
            </a:r>
            <a:endParaRPr lang="en-US" altLang="zh-CN" dirty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zh-CN" altLang="en-US" dirty="0"/>
              <a:t>拒绝人云亦云</a:t>
            </a:r>
            <a:endParaRPr lang="en-US" altLang="zh-CN" dirty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zh-CN" altLang="en-US" dirty="0"/>
              <a:t>清晰表达，循循善诱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EE9581-3FE3-41A8-8AAE-20C085BBEDEA}"/>
              </a:ext>
            </a:extLst>
          </p:cNvPr>
          <p:cNvSpPr txBox="1"/>
          <p:nvPr/>
        </p:nvSpPr>
        <p:spPr>
          <a:xfrm>
            <a:off x="3068568" y="2753940"/>
            <a:ext cx="6054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系列文献阅读</a:t>
            </a:r>
            <a:r>
              <a:rPr lang="en-US" altLang="zh-CN" sz="4400" dirty="0"/>
              <a:t>Workshop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365855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DC416A-A8B2-451D-A5C4-DC1FDC95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类别不均衡问题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2BE819A-9570-426D-BB73-E44500714BA0}"/>
              </a:ext>
            </a:extLst>
          </p:cNvPr>
          <p:cNvGrpSpPr/>
          <p:nvPr/>
        </p:nvGrpSpPr>
        <p:grpSpPr>
          <a:xfrm>
            <a:off x="390525" y="2585526"/>
            <a:ext cx="11410950" cy="1184346"/>
            <a:chOff x="250171" y="2025152"/>
            <a:chExt cx="11410950" cy="1184346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727D640-0D1D-4AE5-951A-5C9C2543A73B}"/>
                </a:ext>
              </a:extLst>
            </p:cNvPr>
            <p:cNvSpPr txBox="1"/>
            <p:nvPr/>
          </p:nvSpPr>
          <p:spPr>
            <a:xfrm>
              <a:off x="250171" y="2440057"/>
              <a:ext cx="114109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dirty="0">
                  <a:solidFill>
                    <a:srgbClr val="333333"/>
                  </a:solidFill>
                  <a:latin typeface="-apple-system"/>
                </a:rPr>
                <a:t>标签噪声问题</a:t>
              </a: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1A7EF67A-5C0B-4737-9E1C-15FA63AB41A4}"/>
                </a:ext>
              </a:extLst>
            </p:cNvPr>
            <p:cNvSpPr txBox="1"/>
            <p:nvPr/>
          </p:nvSpPr>
          <p:spPr>
            <a:xfrm>
              <a:off x="9422296" y="244005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42AC9B7-7313-4415-9D5E-2345DF47A43F}"/>
                </a:ext>
              </a:extLst>
            </p:cNvPr>
            <p:cNvSpPr txBox="1"/>
            <p:nvPr/>
          </p:nvSpPr>
          <p:spPr>
            <a:xfrm>
              <a:off x="4146721" y="2025152"/>
              <a:ext cx="157535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1000"/>
                </a:spcBef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-apple-system"/>
                  <a:ea typeface="等线" panose="02010600030101010101" pitchFamily="2" charset="-122"/>
                  <a:cs typeface="+mn-cs"/>
                </a:rPr>
                <a:t>Next topic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0115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DC416A-A8B2-451D-A5C4-DC1FDC95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类别不均衡问题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DF310C-7B6D-4C6A-B58F-4890D8E11D85}"/>
              </a:ext>
            </a:extLst>
          </p:cNvPr>
          <p:cNvSpPr txBox="1"/>
          <p:nvPr/>
        </p:nvSpPr>
        <p:spPr>
          <a:xfrm>
            <a:off x="311726" y="24418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zh-CN" altLang="en-US" dirty="0"/>
              <a:t>什么是标签噪声问题</a:t>
            </a:r>
          </a:p>
        </p:txBody>
      </p:sp>
      <p:pic>
        <p:nvPicPr>
          <p:cNvPr id="1028" name="Picture 4" descr="Label issues in ImageNet training set">
            <a:extLst>
              <a:ext uri="{FF2B5EF4-FFF2-40B4-BE49-F238E27FC236}">
                <a16:creationId xmlns:a16="http://schemas.microsoft.com/office/drawing/2014/main" id="{1ED8F702-0AB9-43D0-B526-E8B4AAAAE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297" y="767406"/>
            <a:ext cx="9367405" cy="469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824481D-ABAD-431F-B56A-C92DA336694A}"/>
              </a:ext>
            </a:extLst>
          </p:cNvPr>
          <p:cNvSpPr txBox="1"/>
          <p:nvPr/>
        </p:nvSpPr>
        <p:spPr>
          <a:xfrm>
            <a:off x="1307806" y="5660920"/>
            <a:ext cx="3221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数据集中的标签是错误的</a:t>
            </a:r>
            <a:endParaRPr lang="en-US" altLang="zh-CN" sz="2000" b="1" dirty="0"/>
          </a:p>
          <a:p>
            <a:pPr algn="ctr"/>
            <a:r>
              <a:rPr lang="zh-CN" altLang="en-US" sz="1600" dirty="0"/>
              <a:t>（</a:t>
            </a:r>
            <a:r>
              <a:rPr lang="en-US" altLang="zh-CN" sz="1600" dirty="0"/>
              <a:t>ImageNet</a:t>
            </a:r>
            <a:r>
              <a:rPr lang="zh-CN" altLang="en-US" sz="1600" dirty="0"/>
              <a:t>中有</a:t>
            </a:r>
            <a:r>
              <a:rPr lang="en-US" altLang="zh-CN" sz="1600" dirty="0"/>
              <a:t>10w</a:t>
            </a:r>
            <a:r>
              <a:rPr lang="zh-CN" altLang="en-US" sz="1600" dirty="0"/>
              <a:t>错误的标签）</a:t>
            </a:r>
          </a:p>
        </p:txBody>
      </p:sp>
    </p:spTree>
    <p:extLst>
      <p:ext uri="{BB962C8B-B14F-4D97-AF65-F5344CB8AC3E}">
        <p14:creationId xmlns:p14="http://schemas.microsoft.com/office/powerpoint/2010/main" val="2275190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DC416A-A8B2-451D-A5C4-DC1FDC95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类别不均衡问题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DF310C-7B6D-4C6A-B58F-4890D8E11D85}"/>
              </a:ext>
            </a:extLst>
          </p:cNvPr>
          <p:cNvSpPr txBox="1"/>
          <p:nvPr/>
        </p:nvSpPr>
        <p:spPr>
          <a:xfrm>
            <a:off x="311726" y="244186"/>
            <a:ext cx="3422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zh-CN" altLang="en-US" dirty="0"/>
              <a:t>哪来的标签噪声问题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5CEC569-70C9-4BD9-A50D-B35FCCACB96F}"/>
              </a:ext>
            </a:extLst>
          </p:cNvPr>
          <p:cNvGrpSpPr/>
          <p:nvPr/>
        </p:nvGrpSpPr>
        <p:grpSpPr>
          <a:xfrm>
            <a:off x="311726" y="1773718"/>
            <a:ext cx="11652791" cy="3310564"/>
            <a:chOff x="379884" y="2242140"/>
            <a:chExt cx="11652791" cy="3310564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4BB4E0C-B8C3-4CED-AC65-6B71F06627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087" t="79947" r="32096"/>
            <a:stretch/>
          </p:blipFill>
          <p:spPr>
            <a:xfrm>
              <a:off x="7825562" y="2410298"/>
              <a:ext cx="4207113" cy="2037403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FC25DD2-558C-4F6F-84D6-7718BCF84E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977" t="47567" r="50387" b="31209"/>
            <a:stretch/>
          </p:blipFill>
          <p:spPr>
            <a:xfrm>
              <a:off x="3982374" y="2305131"/>
              <a:ext cx="3558623" cy="2230923"/>
            </a:xfrm>
            <a:prstGeom prst="rect">
              <a:avLst/>
            </a:prstGeom>
          </p:spPr>
        </p:pic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9305F7F7-0AEE-4B7E-AD46-709BC762D48B}"/>
                </a:ext>
              </a:extLst>
            </p:cNvPr>
            <p:cNvGrpSpPr/>
            <p:nvPr/>
          </p:nvGrpSpPr>
          <p:grpSpPr>
            <a:xfrm>
              <a:off x="379884" y="2242140"/>
              <a:ext cx="2927199" cy="2373719"/>
              <a:chOff x="4589492" y="360398"/>
              <a:chExt cx="3714535" cy="2944897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D74D294A-FB61-471C-9319-92A3D85A52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856" t="4266" r="24143" b="59268"/>
              <a:stretch/>
            </p:blipFill>
            <p:spPr>
              <a:xfrm>
                <a:off x="4589492" y="360398"/>
                <a:ext cx="3714535" cy="2944897"/>
              </a:xfrm>
              <a:prstGeom prst="rect">
                <a:avLst/>
              </a:prstGeom>
            </p:spPr>
          </p:pic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EDF5C66-ADBB-4BF2-9EA3-FAB4D36B9640}"/>
                  </a:ext>
                </a:extLst>
              </p:cNvPr>
              <p:cNvSpPr/>
              <p:nvPr/>
            </p:nvSpPr>
            <p:spPr>
              <a:xfrm>
                <a:off x="7772400" y="2078665"/>
                <a:ext cx="483781" cy="12266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D9BD27A-446A-49A6-A51B-F54FCC892502}"/>
                </a:ext>
              </a:extLst>
            </p:cNvPr>
            <p:cNvSpPr txBox="1"/>
            <p:nvPr/>
          </p:nvSpPr>
          <p:spPr>
            <a:xfrm>
              <a:off x="1058653" y="518337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/>
                <a:t>标签人员差异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97D7557-F1E7-487F-BB26-4C2B18C404A3}"/>
                </a:ext>
              </a:extLst>
            </p:cNvPr>
            <p:cNvSpPr txBox="1"/>
            <p:nvPr/>
          </p:nvSpPr>
          <p:spPr>
            <a:xfrm>
              <a:off x="5207688" y="518337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/>
                <a:t>标注错误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59D20F4-1E29-4E7C-B5FB-736CCF193F5E}"/>
                </a:ext>
              </a:extLst>
            </p:cNvPr>
            <p:cNvSpPr txBox="1"/>
            <p:nvPr/>
          </p:nvSpPr>
          <p:spPr>
            <a:xfrm>
              <a:off x="9144290" y="518337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/>
                <a:t>自动标注错误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1996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E15CC7BB-86CB-4610-A959-8197652D7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65" t="9751" b="4335"/>
          <a:stretch/>
        </p:blipFill>
        <p:spPr>
          <a:xfrm>
            <a:off x="8421368" y="903765"/>
            <a:ext cx="3483353" cy="34981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A2ACCDF-8A15-4CD1-A2D2-AFA987A1F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71" t="9399" r="33094" b="4687"/>
          <a:stretch/>
        </p:blipFill>
        <p:spPr>
          <a:xfrm>
            <a:off x="4354323" y="903766"/>
            <a:ext cx="3483353" cy="349811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B30751C-530F-464E-95A7-0BAA94ED4F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0" t="9329" r="65615" b="4758"/>
          <a:stretch/>
        </p:blipFill>
        <p:spPr>
          <a:xfrm>
            <a:off x="287279" y="903766"/>
            <a:ext cx="3483353" cy="3498113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DC416A-A8B2-451D-A5C4-DC1FDC95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类别不均衡问题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DF310C-7B6D-4C6A-B58F-4890D8E11D85}"/>
              </a:ext>
            </a:extLst>
          </p:cNvPr>
          <p:cNvSpPr txBox="1"/>
          <p:nvPr/>
        </p:nvSpPr>
        <p:spPr>
          <a:xfrm>
            <a:off x="311726" y="24418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zh-CN" altLang="en-US" dirty="0"/>
              <a:t>标签噪声的影响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4C5FE8-ADD1-45FE-937A-8003620E5620}"/>
              </a:ext>
            </a:extLst>
          </p:cNvPr>
          <p:cNvSpPr txBox="1"/>
          <p:nvPr/>
        </p:nvSpPr>
        <p:spPr>
          <a:xfrm>
            <a:off x="700856" y="4595776"/>
            <a:ext cx="2656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标签噪声提升拟合难度，但神经网络能够完全拟合噪声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0475D5F-EE93-4DA2-940B-E5B0E00015B5}"/>
              </a:ext>
            </a:extLst>
          </p:cNvPr>
          <p:cNvSpPr txBox="1"/>
          <p:nvPr/>
        </p:nvSpPr>
        <p:spPr>
          <a:xfrm>
            <a:off x="4019960" y="4595776"/>
            <a:ext cx="415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/>
              <a:t>标签噪声越严重，模型越不容易过拟合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3B08F10-0F04-4E3D-85DB-4F9B196100FA}"/>
              </a:ext>
            </a:extLst>
          </p:cNvPr>
          <p:cNvSpPr txBox="1"/>
          <p:nvPr/>
        </p:nvSpPr>
        <p:spPr>
          <a:xfrm>
            <a:off x="9162260" y="459577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/>
              <a:t>标签噪声降低模型准确性</a:t>
            </a:r>
          </a:p>
        </p:txBody>
      </p:sp>
    </p:spTree>
    <p:extLst>
      <p:ext uri="{BB962C8B-B14F-4D97-AF65-F5344CB8AC3E}">
        <p14:creationId xmlns:p14="http://schemas.microsoft.com/office/powerpoint/2010/main" val="454279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DC416A-A8B2-451D-A5C4-DC1FDC95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类别不均衡问题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DF310C-7B6D-4C6A-B58F-4890D8E11D85}"/>
              </a:ext>
            </a:extLst>
          </p:cNvPr>
          <p:cNvSpPr txBox="1"/>
          <p:nvPr/>
        </p:nvSpPr>
        <p:spPr>
          <a:xfrm>
            <a:off x="311726" y="24418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zh-CN" altLang="en-US" dirty="0"/>
              <a:t>常见的方法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2758FD-264F-4C49-888F-54B398E58F14}"/>
              </a:ext>
            </a:extLst>
          </p:cNvPr>
          <p:cNvSpPr txBox="1"/>
          <p:nvPr/>
        </p:nvSpPr>
        <p:spPr>
          <a:xfrm>
            <a:off x="158735" y="3036793"/>
            <a:ext cx="453201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800" dirty="0"/>
              <a:t>Robust Loss Function</a:t>
            </a:r>
          </a:p>
          <a:p>
            <a:pPr marL="342900" indent="-342900">
              <a:buAutoNum type="arabicPeriod"/>
            </a:pPr>
            <a:r>
              <a:rPr lang="en-US" altLang="zh-CN" sz="2800" dirty="0"/>
              <a:t>Robust Architecture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i="0" dirty="0">
                <a:solidFill>
                  <a:srgbClr val="212529"/>
                </a:solidFill>
                <a:effectLst/>
              </a:rPr>
              <a:t>Robust Regularization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i="0" dirty="0">
                <a:solidFill>
                  <a:srgbClr val="212529"/>
                </a:solidFill>
                <a:effectLst/>
              </a:rPr>
              <a:t>Sample Selection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i="0" dirty="0">
                <a:solidFill>
                  <a:srgbClr val="212529"/>
                </a:solidFill>
                <a:effectLst/>
              </a:rPr>
              <a:t>Semi-supervised Learning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i="0" dirty="0">
                <a:solidFill>
                  <a:srgbClr val="212529"/>
                </a:solidFill>
                <a:effectLst/>
              </a:rPr>
              <a:t>Label correction</a:t>
            </a:r>
          </a:p>
          <a:p>
            <a:pPr marL="342900" indent="-342900">
              <a:buAutoNum type="arabicPeriod"/>
            </a:pPr>
            <a:r>
              <a:rPr lang="en-US" altLang="zh-CN" sz="2800" dirty="0"/>
              <a:t>…</a:t>
            </a:r>
            <a:endParaRPr lang="zh-CN" altLang="en-US" sz="2800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972AF392-E735-4AE9-B8C2-BBF69C85EB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6" r="4002" b="37702"/>
          <a:stretch/>
        </p:blipFill>
        <p:spPr bwMode="auto">
          <a:xfrm>
            <a:off x="5637067" y="-639"/>
            <a:ext cx="6554932" cy="130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C30DCD4-034D-4465-B4BF-FBBB7E8B0D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" t="9148" r="7370" b="39286"/>
          <a:stretch/>
        </p:blipFill>
        <p:spPr bwMode="auto">
          <a:xfrm>
            <a:off x="5637067" y="1634015"/>
            <a:ext cx="6554932" cy="146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D7BBC276-7430-43EC-A749-5D927FFA6D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" t="2834" b="11413"/>
          <a:stretch/>
        </p:blipFill>
        <p:spPr bwMode="auto">
          <a:xfrm>
            <a:off x="5637069" y="3589131"/>
            <a:ext cx="6554932" cy="329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C4C7B0FC-CF0A-4666-BA1F-AD2F5F30CB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10" t="36800" r="33273" b="2880"/>
          <a:stretch/>
        </p:blipFill>
        <p:spPr bwMode="auto">
          <a:xfrm>
            <a:off x="2836197" y="244186"/>
            <a:ext cx="2735133" cy="237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B46DF593-2E79-43EE-8E3F-256B77F7B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77"/>
            <a:ext cx="2770460" cy="171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75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DC416A-A8B2-451D-A5C4-DC1FDC95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类别不均衡问题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7EF67A-5C0B-4737-9E1C-15FA63AB41A4}"/>
              </a:ext>
            </a:extLst>
          </p:cNvPr>
          <p:cNvSpPr txBox="1"/>
          <p:nvPr/>
        </p:nvSpPr>
        <p:spPr>
          <a:xfrm>
            <a:off x="9422295" y="12831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179C27-C5D7-4759-98A1-1F744096FEFF}"/>
              </a:ext>
            </a:extLst>
          </p:cNvPr>
          <p:cNvSpPr txBox="1"/>
          <p:nvPr/>
        </p:nvSpPr>
        <p:spPr>
          <a:xfrm>
            <a:off x="3426447" y="3166045"/>
            <a:ext cx="5339106" cy="129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基于课程学习，设计一种解决标签噪声的策略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思考标签噪声问题和半监督学习之间的关系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zh-CN" altLang="en-US" dirty="0">
                <a:latin typeface="-apple-system"/>
              </a:rPr>
              <a:t>思考标签噪声问题可以分为几种不同的类型</a:t>
            </a:r>
            <a:endParaRPr lang="zh-CN" altLang="en-US" dirty="0">
              <a:effectLst/>
              <a:latin typeface="-apple-system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0BF0AB-1FEF-4EF6-81BC-DCAC16BF4F48}"/>
              </a:ext>
            </a:extLst>
          </p:cNvPr>
          <p:cNvSpPr txBox="1"/>
          <p:nvPr/>
        </p:nvSpPr>
        <p:spPr>
          <a:xfrm>
            <a:off x="390525" y="1995151"/>
            <a:ext cx="11410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333333"/>
                </a:solidFill>
                <a:latin typeface="-apple-system"/>
              </a:rPr>
              <a:t>标签噪声问题</a:t>
            </a:r>
          </a:p>
        </p:txBody>
      </p:sp>
    </p:spTree>
    <p:extLst>
      <p:ext uri="{BB962C8B-B14F-4D97-AF65-F5344CB8AC3E}">
        <p14:creationId xmlns:p14="http://schemas.microsoft.com/office/powerpoint/2010/main" val="24621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DC416A-A8B2-451D-A5C4-DC1FDC95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类别不均衡问题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27D640-0D1D-4AE5-951A-5C9C2543A73B}"/>
              </a:ext>
            </a:extLst>
          </p:cNvPr>
          <p:cNvSpPr txBox="1"/>
          <p:nvPr/>
        </p:nvSpPr>
        <p:spPr>
          <a:xfrm>
            <a:off x="1500431" y="2440057"/>
            <a:ext cx="4595569" cy="195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1000"/>
              </a:spcBef>
              <a:buAutoNum type="arabicPeriod"/>
            </a:pPr>
            <a:r>
              <a:rPr lang="en-US" altLang="zh-CN" sz="2400" b="0" i="0" dirty="0">
                <a:solidFill>
                  <a:srgbClr val="333333"/>
                </a:solidFill>
                <a:effectLst/>
                <a:latin typeface="-apple-system"/>
              </a:rPr>
              <a:t>Presentation</a:t>
            </a:r>
          </a:p>
          <a:p>
            <a:pPr marL="457200" indent="-457200" algn="l">
              <a:lnSpc>
                <a:spcPct val="150000"/>
              </a:lnSpc>
              <a:spcBef>
                <a:spcPts val="1000"/>
              </a:spcBef>
              <a:buAutoNum type="arabicPeriod"/>
            </a:pPr>
            <a:r>
              <a:rPr lang="zh-CN" altLang="en-US" sz="2400" b="1" dirty="0">
                <a:latin typeface="-apple-system"/>
              </a:rPr>
              <a:t>头脑风暴</a:t>
            </a:r>
            <a:r>
              <a:rPr lang="en-US" altLang="zh-CN" sz="2400" b="1" dirty="0">
                <a:latin typeface="-apple-system"/>
              </a:rPr>
              <a:t>One by one</a:t>
            </a:r>
          </a:p>
          <a:p>
            <a:pPr marL="457200" indent="-457200" algn="l">
              <a:lnSpc>
                <a:spcPct val="150000"/>
              </a:lnSpc>
              <a:spcBef>
                <a:spcPts val="1000"/>
              </a:spcBef>
              <a:buAutoNum type="arabicPeriod"/>
            </a:pP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Next topic</a:t>
            </a:r>
            <a:endParaRPr lang="zh-CN" altLang="en-US" sz="24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7EF67A-5C0B-4737-9E1C-15FA63AB41A4}"/>
              </a:ext>
            </a:extLst>
          </p:cNvPr>
          <p:cNvSpPr txBox="1"/>
          <p:nvPr/>
        </p:nvSpPr>
        <p:spPr>
          <a:xfrm>
            <a:off x="9422296" y="24400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473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DC416A-A8B2-451D-A5C4-DC1FDC95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类别不均衡问题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7EF67A-5C0B-4737-9E1C-15FA63AB41A4}"/>
              </a:ext>
            </a:extLst>
          </p:cNvPr>
          <p:cNvSpPr txBox="1"/>
          <p:nvPr/>
        </p:nvSpPr>
        <p:spPr>
          <a:xfrm>
            <a:off x="9422295" y="12831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0BF0AB-1FEF-4EF6-81BC-DCAC16BF4F48}"/>
              </a:ext>
            </a:extLst>
          </p:cNvPr>
          <p:cNvSpPr txBox="1"/>
          <p:nvPr/>
        </p:nvSpPr>
        <p:spPr>
          <a:xfrm>
            <a:off x="390524" y="1995151"/>
            <a:ext cx="11410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333333"/>
                </a:solidFill>
                <a:latin typeface="-apple-system"/>
              </a:rPr>
              <a:t>类别不均衡问题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45CDF6-A976-434F-93C0-18D00A908516}"/>
              </a:ext>
            </a:extLst>
          </p:cNvPr>
          <p:cNvSpPr txBox="1"/>
          <p:nvPr/>
        </p:nvSpPr>
        <p:spPr>
          <a:xfrm>
            <a:off x="3426447" y="3166045"/>
            <a:ext cx="5339106" cy="129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基于迁移学习，如何解决类别不均衡问题的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元学习在类别不均衡问题中的应用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zh-CN" altLang="en-US" dirty="0">
                <a:latin typeface="-apple-system"/>
              </a:rPr>
              <a:t>设计一种类别不均衡学习的策略</a:t>
            </a:r>
            <a:endParaRPr lang="zh-CN" altLang="en-US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7249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DC416A-A8B2-451D-A5C4-DC1FDC95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类别不均衡问题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3BF9EE-552A-4A8C-A3E8-374561C684FC}"/>
              </a:ext>
            </a:extLst>
          </p:cNvPr>
          <p:cNvSpPr txBox="1"/>
          <p:nvPr/>
        </p:nvSpPr>
        <p:spPr>
          <a:xfrm>
            <a:off x="3793741" y="1089586"/>
            <a:ext cx="1586095" cy="36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数据不平衡</a:t>
            </a:r>
            <a:endParaRPr lang="en-US" altLang="zh-CN" sz="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68863BB-D863-4090-BC78-04313AFED2BF}"/>
              </a:ext>
            </a:extLst>
          </p:cNvPr>
          <p:cNvSpPr txBox="1"/>
          <p:nvPr/>
        </p:nvSpPr>
        <p:spPr>
          <a:xfrm>
            <a:off x="393700" y="24130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什么是类别不均衡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AC1976-7C8E-4390-B8D0-45904CD00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1085310"/>
            <a:ext cx="9767967" cy="507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9F36F5C-3456-4007-986A-A223E6BCA0C7}"/>
              </a:ext>
            </a:extLst>
          </p:cNvPr>
          <p:cNvSpPr txBox="1"/>
          <p:nvPr/>
        </p:nvSpPr>
        <p:spPr>
          <a:xfrm>
            <a:off x="5277683" y="2132363"/>
            <a:ext cx="5534556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有的类别训练数据特别多，有的类别训练数据特别少，如长尾问题（极端情况）。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如：猫狗分类，</a:t>
            </a:r>
            <a:r>
              <a:rPr lang="en-US" altLang="zh-CN" dirty="0"/>
              <a:t>100</a:t>
            </a:r>
            <a:r>
              <a:rPr lang="zh-CN" altLang="en-US" dirty="0"/>
              <a:t>个训练样本，</a:t>
            </a:r>
            <a:r>
              <a:rPr lang="en-US" altLang="zh-CN" dirty="0"/>
              <a:t>99</a:t>
            </a:r>
            <a:r>
              <a:rPr lang="zh-CN" altLang="en-US" dirty="0"/>
              <a:t>只🐕，</a:t>
            </a:r>
            <a:r>
              <a:rPr lang="en-US" altLang="zh-CN" dirty="0"/>
              <a:t>1</a:t>
            </a:r>
            <a:r>
              <a:rPr lang="zh-CN" altLang="en-US" dirty="0"/>
              <a:t>只🐱。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472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DC416A-A8B2-451D-A5C4-DC1FDC95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类别不均衡问题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DBA8BE-C212-4F11-8933-44B25A5063B1}"/>
              </a:ext>
            </a:extLst>
          </p:cNvPr>
          <p:cNvSpPr txBox="1"/>
          <p:nvPr/>
        </p:nvSpPr>
        <p:spPr>
          <a:xfrm>
            <a:off x="3466776" y="1403800"/>
            <a:ext cx="1478811" cy="36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数据规模小</a:t>
            </a:r>
            <a:endParaRPr lang="en-US" altLang="zh-CN" sz="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pic>
        <p:nvPicPr>
          <p:cNvPr id="11" name="图片 10" descr="im.png">
            <a:extLst>
              <a:ext uri="{FF2B5EF4-FFF2-40B4-BE49-F238E27FC236}">
                <a16:creationId xmlns:a16="http://schemas.microsoft.com/office/drawing/2014/main" id="{A68614C3-A640-4729-8F68-01CC4E4D3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780" y="970975"/>
            <a:ext cx="6832100" cy="4290558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78F6D9B6-623D-4A30-8DCD-C8BF5A72B48B}"/>
              </a:ext>
            </a:extLst>
          </p:cNvPr>
          <p:cNvGrpSpPr/>
          <p:nvPr/>
        </p:nvGrpSpPr>
        <p:grpSpPr>
          <a:xfrm>
            <a:off x="1061288" y="2130721"/>
            <a:ext cx="3246832" cy="758693"/>
            <a:chOff x="98713" y="4290630"/>
            <a:chExt cx="3246832" cy="75869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8136364-DF01-493C-A602-650CFCEB735C}"/>
                </a:ext>
              </a:extLst>
            </p:cNvPr>
            <p:cNvSpPr/>
            <p:nvPr/>
          </p:nvSpPr>
          <p:spPr>
            <a:xfrm>
              <a:off x="98713" y="4290630"/>
              <a:ext cx="3246832" cy="758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3" name="直线连接符 30">
              <a:extLst>
                <a:ext uri="{FF2B5EF4-FFF2-40B4-BE49-F238E27FC236}">
                  <a16:creationId xmlns:a16="http://schemas.microsoft.com/office/drawing/2014/main" id="{AB7A4966-D806-4A2C-9D25-3190F9630B0E}"/>
                </a:ext>
              </a:extLst>
            </p:cNvPr>
            <p:cNvCxnSpPr/>
            <p:nvPr/>
          </p:nvCxnSpPr>
          <p:spPr>
            <a:xfrm>
              <a:off x="542008" y="4484306"/>
              <a:ext cx="317528" cy="0"/>
            </a:xfrm>
            <a:prstGeom prst="line">
              <a:avLst/>
            </a:prstGeom>
            <a:ln w="28575" cmpd="sng">
              <a:solidFill>
                <a:srgbClr val="EB7C1C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31">
              <a:extLst>
                <a:ext uri="{FF2B5EF4-FFF2-40B4-BE49-F238E27FC236}">
                  <a16:creationId xmlns:a16="http://schemas.microsoft.com/office/drawing/2014/main" id="{891C4B31-F947-4D3D-832C-FB7FA8193064}"/>
                </a:ext>
              </a:extLst>
            </p:cNvPr>
            <p:cNvCxnSpPr/>
            <p:nvPr/>
          </p:nvCxnSpPr>
          <p:spPr>
            <a:xfrm>
              <a:off x="553106" y="4830376"/>
              <a:ext cx="317528" cy="0"/>
            </a:xfrm>
            <a:prstGeom prst="line">
              <a:avLst/>
            </a:prstGeom>
            <a:ln w="28575" cmpd="sng">
              <a:solidFill>
                <a:srgbClr val="1884C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712CA21-F189-49F3-8745-6517973BDBA8}"/>
                </a:ext>
              </a:extLst>
            </p:cNvPr>
            <p:cNvSpPr txBox="1"/>
            <p:nvPr/>
          </p:nvSpPr>
          <p:spPr>
            <a:xfrm>
              <a:off x="859536" y="4343551"/>
              <a:ext cx="1342100" cy="248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真实数据分布边界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575A9C4-F72F-4A95-B44A-BDC0B913BD9F}"/>
                </a:ext>
              </a:extLst>
            </p:cNvPr>
            <p:cNvSpPr txBox="1"/>
            <p:nvPr/>
          </p:nvSpPr>
          <p:spPr>
            <a:xfrm>
              <a:off x="859536" y="4677983"/>
              <a:ext cx="1492897" cy="248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分类器预测分布边界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783BF9EE-552A-4A8C-A3E8-374561C684FC}"/>
              </a:ext>
            </a:extLst>
          </p:cNvPr>
          <p:cNvSpPr txBox="1"/>
          <p:nvPr/>
        </p:nvSpPr>
        <p:spPr>
          <a:xfrm>
            <a:off x="3793741" y="1089586"/>
            <a:ext cx="1586095" cy="36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数据不平衡</a:t>
            </a:r>
            <a:endParaRPr lang="en-US" altLang="zh-CN" sz="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68863BB-D863-4090-BC78-04313AFED2BF}"/>
              </a:ext>
            </a:extLst>
          </p:cNvPr>
          <p:cNvSpPr txBox="1"/>
          <p:nvPr/>
        </p:nvSpPr>
        <p:spPr>
          <a:xfrm>
            <a:off x="393700" y="241300"/>
            <a:ext cx="3166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类别不均衡的问题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133046D-F441-4884-817C-0A0876C73993}"/>
              </a:ext>
            </a:extLst>
          </p:cNvPr>
          <p:cNvSpPr txBox="1"/>
          <p:nvPr/>
        </p:nvSpPr>
        <p:spPr>
          <a:xfrm>
            <a:off x="937449" y="4591043"/>
            <a:ext cx="368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模型将偏向于预测结果为多数类，在少数类上表现不佳。</a:t>
            </a:r>
          </a:p>
        </p:txBody>
      </p:sp>
    </p:spTree>
    <p:extLst>
      <p:ext uri="{BB962C8B-B14F-4D97-AF65-F5344CB8AC3E}">
        <p14:creationId xmlns:p14="http://schemas.microsoft.com/office/powerpoint/2010/main" val="70685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表格 60">
            <a:extLst>
              <a:ext uri="{FF2B5EF4-FFF2-40B4-BE49-F238E27FC236}">
                <a16:creationId xmlns:a16="http://schemas.microsoft.com/office/drawing/2014/main" id="{0E729C7E-B263-45CC-9F1C-70E7DF76E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630485"/>
              </p:ext>
            </p:extLst>
          </p:nvPr>
        </p:nvGraphicFramePr>
        <p:xfrm>
          <a:off x="298580" y="410822"/>
          <a:ext cx="11594840" cy="6092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420">
                  <a:extLst>
                    <a:ext uri="{9D8B030D-6E8A-4147-A177-3AD203B41FA5}">
                      <a16:colId xmlns:a16="http://schemas.microsoft.com/office/drawing/2014/main" val="1623477946"/>
                    </a:ext>
                  </a:extLst>
                </a:gridCol>
                <a:gridCol w="5797420">
                  <a:extLst>
                    <a:ext uri="{9D8B030D-6E8A-4147-A177-3AD203B41FA5}">
                      <a16:colId xmlns:a16="http://schemas.microsoft.com/office/drawing/2014/main" val="2857703460"/>
                    </a:ext>
                  </a:extLst>
                </a:gridCol>
              </a:tblGrid>
              <a:tr h="32738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2691164"/>
                  </a:ext>
                </a:extLst>
              </a:tr>
              <a:tr h="281834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025585"/>
                  </a:ext>
                </a:extLst>
              </a:tr>
            </a:tbl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DC416A-A8B2-451D-A5C4-DC1FDC95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类别不均衡问题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68863BB-D863-4090-BC78-04313AFED2BF}"/>
              </a:ext>
            </a:extLst>
          </p:cNvPr>
          <p:cNvSpPr txBox="1"/>
          <p:nvPr/>
        </p:nvSpPr>
        <p:spPr>
          <a:xfrm>
            <a:off x="393700" y="2413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常见解决方案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309CC64-7D1D-4096-AAB0-B9E791AE2EE6}"/>
              </a:ext>
            </a:extLst>
          </p:cNvPr>
          <p:cNvSpPr txBox="1"/>
          <p:nvPr/>
        </p:nvSpPr>
        <p:spPr>
          <a:xfrm>
            <a:off x="469900" y="154493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欠采样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B8FD31C-4917-4657-A898-F061C37A362B}"/>
              </a:ext>
            </a:extLst>
          </p:cNvPr>
          <p:cNvSpPr txBox="1"/>
          <p:nvPr/>
        </p:nvSpPr>
        <p:spPr>
          <a:xfrm>
            <a:off x="469898" y="24586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过采样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33ACF57-144A-490F-B51B-2D8E0CEFB6DF}"/>
              </a:ext>
            </a:extLst>
          </p:cNvPr>
          <p:cNvSpPr txBox="1"/>
          <p:nvPr/>
        </p:nvSpPr>
        <p:spPr>
          <a:xfrm>
            <a:off x="6479604" y="154493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加权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AE47AE3A-73C1-4D59-8A15-72FA1B188BD5}"/>
              </a:ext>
            </a:extLst>
          </p:cNvPr>
          <p:cNvGrpSpPr/>
          <p:nvPr/>
        </p:nvGrpSpPr>
        <p:grpSpPr>
          <a:xfrm>
            <a:off x="3023613" y="1471449"/>
            <a:ext cx="562932" cy="483259"/>
            <a:chOff x="3023613" y="1641010"/>
            <a:chExt cx="562932" cy="483259"/>
          </a:xfrm>
        </p:grpSpPr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E36D12F3-D937-4096-B25F-32DC383D880B}"/>
                </a:ext>
              </a:extLst>
            </p:cNvPr>
            <p:cNvSpPr/>
            <p:nvPr/>
          </p:nvSpPr>
          <p:spPr>
            <a:xfrm>
              <a:off x="3023613" y="1743075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5672C8D7-BC37-4B6E-94A8-39D1B58A029D}"/>
                </a:ext>
              </a:extLst>
            </p:cNvPr>
            <p:cNvSpPr/>
            <p:nvPr/>
          </p:nvSpPr>
          <p:spPr>
            <a:xfrm>
              <a:off x="3328413" y="1641010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5672C8D7-BC37-4B6E-94A8-39D1B58A029D}"/>
                </a:ext>
              </a:extLst>
            </p:cNvPr>
            <p:cNvSpPr/>
            <p:nvPr/>
          </p:nvSpPr>
          <p:spPr>
            <a:xfrm>
              <a:off x="3372931" y="1940119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626315A-57B6-4072-8A47-4C782B845E82}"/>
              </a:ext>
            </a:extLst>
          </p:cNvPr>
          <p:cNvGrpSpPr/>
          <p:nvPr/>
        </p:nvGrpSpPr>
        <p:grpSpPr>
          <a:xfrm>
            <a:off x="3985472" y="1474689"/>
            <a:ext cx="507028" cy="540609"/>
            <a:chOff x="4887019" y="521772"/>
            <a:chExt cx="507028" cy="54060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1D04F6B-4A88-4309-B5F4-E6CA9D3EA068}"/>
                </a:ext>
              </a:extLst>
            </p:cNvPr>
            <p:cNvSpPr/>
            <p:nvPr/>
          </p:nvSpPr>
          <p:spPr>
            <a:xfrm>
              <a:off x="5180433" y="848767"/>
              <a:ext cx="213614" cy="2136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1FAD389-6745-4114-B98F-2DCAAC59911D}"/>
                </a:ext>
              </a:extLst>
            </p:cNvPr>
            <p:cNvSpPr/>
            <p:nvPr/>
          </p:nvSpPr>
          <p:spPr>
            <a:xfrm>
              <a:off x="5180433" y="521772"/>
              <a:ext cx="213614" cy="2136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9FDE7D3-BE14-441F-BB7D-9D08DBC1A973}"/>
                </a:ext>
              </a:extLst>
            </p:cNvPr>
            <p:cNvSpPr/>
            <p:nvPr/>
          </p:nvSpPr>
          <p:spPr>
            <a:xfrm>
              <a:off x="4887019" y="695478"/>
              <a:ext cx="213614" cy="2136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FB25B3AE-2342-44AE-8D23-BA9E51538789}"/>
              </a:ext>
            </a:extLst>
          </p:cNvPr>
          <p:cNvSpPr txBox="1"/>
          <p:nvPr/>
        </p:nvSpPr>
        <p:spPr>
          <a:xfrm>
            <a:off x="469898" y="9548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1" dirty="0">
                <a:solidFill>
                  <a:srgbClr val="FF0000"/>
                </a:solidFill>
              </a:rPr>
              <a:t>从数据的角度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41DE41C-2EBB-4634-AC91-3B92325A8B66}"/>
              </a:ext>
            </a:extLst>
          </p:cNvPr>
          <p:cNvGrpSpPr/>
          <p:nvPr/>
        </p:nvGrpSpPr>
        <p:grpSpPr>
          <a:xfrm>
            <a:off x="2513009" y="2391991"/>
            <a:ext cx="1234821" cy="933450"/>
            <a:chOff x="3576169" y="226527"/>
            <a:chExt cx="1234821" cy="933450"/>
          </a:xfrm>
        </p:grpSpPr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BBDA393B-E915-444D-92B3-EB33283ED4D0}"/>
                </a:ext>
              </a:extLst>
            </p:cNvPr>
            <p:cNvSpPr/>
            <p:nvPr/>
          </p:nvSpPr>
          <p:spPr>
            <a:xfrm>
              <a:off x="3637383" y="391567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CC0661B2-7404-4FA2-86C4-8B36D18B3AE9}"/>
                </a:ext>
              </a:extLst>
            </p:cNvPr>
            <p:cNvSpPr/>
            <p:nvPr/>
          </p:nvSpPr>
          <p:spPr>
            <a:xfrm>
              <a:off x="3576169" y="664617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2C27DC72-9AF3-474E-8869-2C9E8B88E920}"/>
                </a:ext>
              </a:extLst>
            </p:cNvPr>
            <p:cNvSpPr/>
            <p:nvPr/>
          </p:nvSpPr>
          <p:spPr>
            <a:xfrm>
              <a:off x="3987776" y="521772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0B44DA59-0D98-42AC-95C0-92DB25ABBFB8}"/>
                </a:ext>
              </a:extLst>
            </p:cNvPr>
            <p:cNvSpPr/>
            <p:nvPr/>
          </p:nvSpPr>
          <p:spPr>
            <a:xfrm>
              <a:off x="3932233" y="817017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40">
              <a:extLst>
                <a:ext uri="{FF2B5EF4-FFF2-40B4-BE49-F238E27FC236}">
                  <a16:creationId xmlns:a16="http://schemas.microsoft.com/office/drawing/2014/main" id="{B49239AD-4CFA-4EAE-8DB1-1668B6203A3B}"/>
                </a:ext>
              </a:extLst>
            </p:cNvPr>
            <p:cNvSpPr/>
            <p:nvPr/>
          </p:nvSpPr>
          <p:spPr>
            <a:xfrm>
              <a:off x="4012033" y="226527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id="{91973496-BB44-45CC-BD3C-154B866ACAB1}"/>
                </a:ext>
              </a:extLst>
            </p:cNvPr>
            <p:cNvSpPr/>
            <p:nvPr/>
          </p:nvSpPr>
          <p:spPr>
            <a:xfrm>
              <a:off x="4292576" y="419707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1864A153-C78E-468E-B079-CE85A6E6AA15}"/>
                </a:ext>
              </a:extLst>
            </p:cNvPr>
            <p:cNvSpPr/>
            <p:nvPr/>
          </p:nvSpPr>
          <p:spPr>
            <a:xfrm>
              <a:off x="4372586" y="756692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087949DF-7BE8-4660-A163-0E189C5DD9AF}"/>
                </a:ext>
              </a:extLst>
            </p:cNvPr>
            <p:cNvSpPr/>
            <p:nvPr/>
          </p:nvSpPr>
          <p:spPr>
            <a:xfrm>
              <a:off x="4597376" y="483642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D11A7A52-4906-431E-9313-28A409C56DD6}"/>
                </a:ext>
              </a:extLst>
            </p:cNvPr>
            <p:cNvSpPr/>
            <p:nvPr/>
          </p:nvSpPr>
          <p:spPr>
            <a:xfrm>
              <a:off x="4225647" y="975827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EE48A5DC-0D42-44BF-8CEA-2EBF293C76BE}"/>
              </a:ext>
            </a:extLst>
          </p:cNvPr>
          <p:cNvGrpSpPr/>
          <p:nvPr/>
        </p:nvGrpSpPr>
        <p:grpSpPr>
          <a:xfrm>
            <a:off x="3985472" y="2391991"/>
            <a:ext cx="1135096" cy="1051320"/>
            <a:chOff x="3973720" y="2855365"/>
            <a:chExt cx="1135096" cy="1051320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BA669F11-9070-437A-B597-C793DC05897A}"/>
                </a:ext>
              </a:extLst>
            </p:cNvPr>
            <p:cNvGrpSpPr/>
            <p:nvPr/>
          </p:nvGrpSpPr>
          <p:grpSpPr>
            <a:xfrm>
              <a:off x="3973720" y="2973747"/>
              <a:ext cx="507028" cy="540609"/>
              <a:chOff x="4887019" y="521772"/>
              <a:chExt cx="507028" cy="540609"/>
            </a:xfrm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7B61056A-CC62-4EB8-B3E9-B1B0D8236F2A}"/>
                  </a:ext>
                </a:extLst>
              </p:cNvPr>
              <p:cNvSpPr/>
              <p:nvPr/>
            </p:nvSpPr>
            <p:spPr>
              <a:xfrm>
                <a:off x="5180433" y="848767"/>
                <a:ext cx="213614" cy="2136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6BBFAC9F-93CE-4FEE-88CA-664F1CB94869}"/>
                  </a:ext>
                </a:extLst>
              </p:cNvPr>
              <p:cNvSpPr/>
              <p:nvPr/>
            </p:nvSpPr>
            <p:spPr>
              <a:xfrm>
                <a:off x="5180433" y="521772"/>
                <a:ext cx="213614" cy="2136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AC0E914A-1A0C-458B-AC3B-F408E6D88C6D}"/>
                  </a:ext>
                </a:extLst>
              </p:cNvPr>
              <p:cNvSpPr/>
              <p:nvPr/>
            </p:nvSpPr>
            <p:spPr>
              <a:xfrm>
                <a:off x="4887019" y="695478"/>
                <a:ext cx="213614" cy="2136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484A3D1D-6913-4C5C-AFE0-E9E545F01033}"/>
                </a:ext>
              </a:extLst>
            </p:cNvPr>
            <p:cNvGrpSpPr/>
            <p:nvPr/>
          </p:nvGrpSpPr>
          <p:grpSpPr>
            <a:xfrm>
              <a:off x="4601788" y="2855365"/>
              <a:ext cx="507028" cy="540609"/>
              <a:chOff x="4887019" y="521772"/>
              <a:chExt cx="507028" cy="540609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1B474FAB-757B-4BC1-8261-B39E4685E2FB}"/>
                  </a:ext>
                </a:extLst>
              </p:cNvPr>
              <p:cNvSpPr/>
              <p:nvPr/>
            </p:nvSpPr>
            <p:spPr>
              <a:xfrm>
                <a:off x="5180433" y="848767"/>
                <a:ext cx="213614" cy="213614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91085B0A-B319-44B6-8119-229C28B60B17}"/>
                  </a:ext>
                </a:extLst>
              </p:cNvPr>
              <p:cNvSpPr/>
              <p:nvPr/>
            </p:nvSpPr>
            <p:spPr>
              <a:xfrm>
                <a:off x="5180433" y="521772"/>
                <a:ext cx="213614" cy="213614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E674E564-4113-4EF0-922A-2D21D6C77E17}"/>
                  </a:ext>
                </a:extLst>
              </p:cNvPr>
              <p:cNvSpPr/>
              <p:nvPr/>
            </p:nvSpPr>
            <p:spPr>
              <a:xfrm>
                <a:off x="4887019" y="695478"/>
                <a:ext cx="213614" cy="213614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DC4B575-4E40-4AFE-B803-EEFBF9ECE014}"/>
                </a:ext>
              </a:extLst>
            </p:cNvPr>
            <p:cNvGrpSpPr/>
            <p:nvPr/>
          </p:nvGrpSpPr>
          <p:grpSpPr>
            <a:xfrm>
              <a:off x="4351701" y="3366076"/>
              <a:ext cx="507028" cy="540609"/>
              <a:chOff x="4887019" y="521772"/>
              <a:chExt cx="507028" cy="540609"/>
            </a:xfrm>
          </p:grpSpPr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1381E524-E9D1-44BE-9CD2-4364448D25CC}"/>
                  </a:ext>
                </a:extLst>
              </p:cNvPr>
              <p:cNvSpPr/>
              <p:nvPr/>
            </p:nvSpPr>
            <p:spPr>
              <a:xfrm>
                <a:off x="5180433" y="848767"/>
                <a:ext cx="213614" cy="213614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CBCF4F77-AE2C-4FA4-8177-413B5F243867}"/>
                  </a:ext>
                </a:extLst>
              </p:cNvPr>
              <p:cNvSpPr/>
              <p:nvPr/>
            </p:nvSpPr>
            <p:spPr>
              <a:xfrm>
                <a:off x="5180433" y="521772"/>
                <a:ext cx="213614" cy="213614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0364FE13-04CA-4683-82FF-A94809D1D479}"/>
                  </a:ext>
                </a:extLst>
              </p:cNvPr>
              <p:cNvSpPr/>
              <p:nvPr/>
            </p:nvSpPr>
            <p:spPr>
              <a:xfrm>
                <a:off x="4887019" y="695478"/>
                <a:ext cx="213614" cy="213614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95170E4A-710E-433E-AA11-0B88EF3B8E4D}"/>
              </a:ext>
            </a:extLst>
          </p:cNvPr>
          <p:cNvSpPr txBox="1"/>
          <p:nvPr/>
        </p:nvSpPr>
        <p:spPr>
          <a:xfrm>
            <a:off x="6479604" y="2510965"/>
            <a:ext cx="1762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1A1A1A"/>
                </a:solidFill>
                <a:effectLst/>
                <a:latin typeface="-apple-system"/>
              </a:rPr>
              <a:t>代价敏感学习</a:t>
            </a: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9F0BA8C8-F058-4109-8A1F-7B851F9E4442}"/>
              </a:ext>
            </a:extLst>
          </p:cNvPr>
          <p:cNvGrpSpPr/>
          <p:nvPr/>
        </p:nvGrpSpPr>
        <p:grpSpPr>
          <a:xfrm>
            <a:off x="8548977" y="1622691"/>
            <a:ext cx="1234821" cy="933450"/>
            <a:chOff x="3576169" y="226527"/>
            <a:chExt cx="1234821" cy="933450"/>
          </a:xfrm>
        </p:grpSpPr>
        <p:sp>
          <p:nvSpPr>
            <p:cNvPr id="87" name="等腰三角形 86">
              <a:extLst>
                <a:ext uri="{FF2B5EF4-FFF2-40B4-BE49-F238E27FC236}">
                  <a16:creationId xmlns:a16="http://schemas.microsoft.com/office/drawing/2014/main" id="{0B337344-4285-437D-8981-45E350476D1E}"/>
                </a:ext>
              </a:extLst>
            </p:cNvPr>
            <p:cNvSpPr/>
            <p:nvPr/>
          </p:nvSpPr>
          <p:spPr>
            <a:xfrm>
              <a:off x="3637383" y="391567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87">
              <a:extLst>
                <a:ext uri="{FF2B5EF4-FFF2-40B4-BE49-F238E27FC236}">
                  <a16:creationId xmlns:a16="http://schemas.microsoft.com/office/drawing/2014/main" id="{C57444DB-C4CA-41C1-9BF0-105BAD6569D7}"/>
                </a:ext>
              </a:extLst>
            </p:cNvPr>
            <p:cNvSpPr/>
            <p:nvPr/>
          </p:nvSpPr>
          <p:spPr>
            <a:xfrm>
              <a:off x="3576169" y="664617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等腰三角形 88">
              <a:extLst>
                <a:ext uri="{FF2B5EF4-FFF2-40B4-BE49-F238E27FC236}">
                  <a16:creationId xmlns:a16="http://schemas.microsoft.com/office/drawing/2014/main" id="{F7D00C3E-11AD-45B2-94F0-0CF2CF069E5E}"/>
                </a:ext>
              </a:extLst>
            </p:cNvPr>
            <p:cNvSpPr/>
            <p:nvPr/>
          </p:nvSpPr>
          <p:spPr>
            <a:xfrm>
              <a:off x="3987776" y="521772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等腰三角形 89">
              <a:extLst>
                <a:ext uri="{FF2B5EF4-FFF2-40B4-BE49-F238E27FC236}">
                  <a16:creationId xmlns:a16="http://schemas.microsoft.com/office/drawing/2014/main" id="{F4D8237B-5901-4C9F-A251-5368A5C4C8E5}"/>
                </a:ext>
              </a:extLst>
            </p:cNvPr>
            <p:cNvSpPr/>
            <p:nvPr/>
          </p:nvSpPr>
          <p:spPr>
            <a:xfrm>
              <a:off x="3932233" y="817017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90">
              <a:extLst>
                <a:ext uri="{FF2B5EF4-FFF2-40B4-BE49-F238E27FC236}">
                  <a16:creationId xmlns:a16="http://schemas.microsoft.com/office/drawing/2014/main" id="{977F1A18-C7E6-4148-B35A-34D3A849A980}"/>
                </a:ext>
              </a:extLst>
            </p:cNvPr>
            <p:cNvSpPr/>
            <p:nvPr/>
          </p:nvSpPr>
          <p:spPr>
            <a:xfrm>
              <a:off x="4012033" y="226527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91">
              <a:extLst>
                <a:ext uri="{FF2B5EF4-FFF2-40B4-BE49-F238E27FC236}">
                  <a16:creationId xmlns:a16="http://schemas.microsoft.com/office/drawing/2014/main" id="{50E36B3D-8187-4F40-805B-44216B44DD3D}"/>
                </a:ext>
              </a:extLst>
            </p:cNvPr>
            <p:cNvSpPr/>
            <p:nvPr/>
          </p:nvSpPr>
          <p:spPr>
            <a:xfrm>
              <a:off x="4292576" y="419707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3" name="等腰三角形 92">
              <a:extLst>
                <a:ext uri="{FF2B5EF4-FFF2-40B4-BE49-F238E27FC236}">
                  <a16:creationId xmlns:a16="http://schemas.microsoft.com/office/drawing/2014/main" id="{80329E8F-86D0-47AB-9637-B5F288E73291}"/>
                </a:ext>
              </a:extLst>
            </p:cNvPr>
            <p:cNvSpPr/>
            <p:nvPr/>
          </p:nvSpPr>
          <p:spPr>
            <a:xfrm>
              <a:off x="4372586" y="756692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F573DBB7-0C93-4CF7-945C-C9A4F1CFD72D}"/>
                </a:ext>
              </a:extLst>
            </p:cNvPr>
            <p:cNvSpPr/>
            <p:nvPr/>
          </p:nvSpPr>
          <p:spPr>
            <a:xfrm>
              <a:off x="4597376" y="483642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5" name="等腰三角形 94">
              <a:extLst>
                <a:ext uri="{FF2B5EF4-FFF2-40B4-BE49-F238E27FC236}">
                  <a16:creationId xmlns:a16="http://schemas.microsoft.com/office/drawing/2014/main" id="{5ECE99BA-814F-412F-AF0D-467B4FB07B1A}"/>
                </a:ext>
              </a:extLst>
            </p:cNvPr>
            <p:cNvSpPr/>
            <p:nvPr/>
          </p:nvSpPr>
          <p:spPr>
            <a:xfrm>
              <a:off x="4225647" y="975827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6741EEA-AB35-4F22-A975-96D9F224320B}"/>
              </a:ext>
            </a:extLst>
          </p:cNvPr>
          <p:cNvGrpSpPr/>
          <p:nvPr/>
        </p:nvGrpSpPr>
        <p:grpSpPr>
          <a:xfrm>
            <a:off x="10021440" y="1741073"/>
            <a:ext cx="507028" cy="540609"/>
            <a:chOff x="4887019" y="521772"/>
            <a:chExt cx="507028" cy="540609"/>
          </a:xfrm>
        </p:grpSpPr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764E7213-6A74-426E-A040-916AD0349027}"/>
                </a:ext>
              </a:extLst>
            </p:cNvPr>
            <p:cNvSpPr/>
            <p:nvPr/>
          </p:nvSpPr>
          <p:spPr>
            <a:xfrm>
              <a:off x="5180433" y="848767"/>
              <a:ext cx="213614" cy="2136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B98C84CB-55E8-4026-9E3A-0B7BFA100DE0}"/>
                </a:ext>
              </a:extLst>
            </p:cNvPr>
            <p:cNvSpPr/>
            <p:nvPr/>
          </p:nvSpPr>
          <p:spPr>
            <a:xfrm>
              <a:off x="5180433" y="521772"/>
              <a:ext cx="213614" cy="2136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F3F36C0A-B6EF-4957-A274-C48C3E70415F}"/>
                </a:ext>
              </a:extLst>
            </p:cNvPr>
            <p:cNvSpPr/>
            <p:nvPr/>
          </p:nvSpPr>
          <p:spPr>
            <a:xfrm>
              <a:off x="4887019" y="695478"/>
              <a:ext cx="213614" cy="2136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9" name="箭头: 下 108">
            <a:extLst>
              <a:ext uri="{FF2B5EF4-FFF2-40B4-BE49-F238E27FC236}">
                <a16:creationId xmlns:a16="http://schemas.microsoft.com/office/drawing/2014/main" id="{963EAA4A-5046-40BC-AA5C-31B4C6145C2F}"/>
              </a:ext>
            </a:extLst>
          </p:cNvPr>
          <p:cNvSpPr/>
          <p:nvPr/>
        </p:nvSpPr>
        <p:spPr>
          <a:xfrm>
            <a:off x="8870858" y="1401905"/>
            <a:ext cx="655193" cy="1414893"/>
          </a:xfrm>
          <a:prstGeom prst="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箭头: 下 109">
            <a:extLst>
              <a:ext uri="{FF2B5EF4-FFF2-40B4-BE49-F238E27FC236}">
                <a16:creationId xmlns:a16="http://schemas.microsoft.com/office/drawing/2014/main" id="{4D87B7BA-C600-4ACB-BC72-A61A0845BAA2}"/>
              </a:ext>
            </a:extLst>
          </p:cNvPr>
          <p:cNvSpPr/>
          <p:nvPr/>
        </p:nvSpPr>
        <p:spPr>
          <a:xfrm rot="10800000">
            <a:off x="9967806" y="1378006"/>
            <a:ext cx="655193" cy="1414893"/>
          </a:xfrm>
          <a:prstGeom prst="down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7D185E33-889D-4E5F-BB71-074A4C22D0B0}"/>
              </a:ext>
            </a:extLst>
          </p:cNvPr>
          <p:cNvSpPr txBox="1"/>
          <p:nvPr/>
        </p:nvSpPr>
        <p:spPr>
          <a:xfrm>
            <a:off x="6427769" y="9548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1" dirty="0">
                <a:solidFill>
                  <a:srgbClr val="FF0000"/>
                </a:solidFill>
              </a:rPr>
              <a:t>从模型的角度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5B8A8C25-661C-4E60-B427-D732FEC18570}"/>
              </a:ext>
            </a:extLst>
          </p:cNvPr>
          <p:cNvSpPr txBox="1"/>
          <p:nvPr/>
        </p:nvSpPr>
        <p:spPr>
          <a:xfrm>
            <a:off x="393700" y="39109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1" dirty="0">
                <a:solidFill>
                  <a:srgbClr val="FF0000"/>
                </a:solidFill>
              </a:rPr>
              <a:t>从特征的角度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263DDEC5-81E7-45A0-8E74-1BC20DD686A8}"/>
              </a:ext>
            </a:extLst>
          </p:cNvPr>
          <p:cNvSpPr txBox="1"/>
          <p:nvPr/>
        </p:nvSpPr>
        <p:spPr>
          <a:xfrm>
            <a:off x="389886" y="4470601"/>
            <a:ext cx="2477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异常检测学习</a:t>
            </a:r>
            <a:endParaRPr lang="en-US" altLang="zh-CN" sz="2000" b="1" dirty="0"/>
          </a:p>
          <a:p>
            <a:r>
              <a:rPr lang="zh-CN" altLang="en-US" sz="2000" b="1" dirty="0"/>
              <a:t>（少数类作为异常值）</a:t>
            </a:r>
            <a:endParaRPr lang="en-US" altLang="zh-CN" sz="2000" b="1" dirty="0"/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8984E0E6-1DE3-40BD-9848-88865A0108B9}"/>
              </a:ext>
            </a:extLst>
          </p:cNvPr>
          <p:cNvGrpSpPr/>
          <p:nvPr/>
        </p:nvGrpSpPr>
        <p:grpSpPr>
          <a:xfrm>
            <a:off x="3474868" y="4670656"/>
            <a:ext cx="1234821" cy="933450"/>
            <a:chOff x="3576169" y="226527"/>
            <a:chExt cx="1234821" cy="933450"/>
          </a:xfrm>
        </p:grpSpPr>
        <p:sp>
          <p:nvSpPr>
            <p:cNvPr id="116" name="等腰三角形 115">
              <a:extLst>
                <a:ext uri="{FF2B5EF4-FFF2-40B4-BE49-F238E27FC236}">
                  <a16:creationId xmlns:a16="http://schemas.microsoft.com/office/drawing/2014/main" id="{C9A175ED-1F47-489F-BBEA-435D6E07E255}"/>
                </a:ext>
              </a:extLst>
            </p:cNvPr>
            <p:cNvSpPr/>
            <p:nvPr/>
          </p:nvSpPr>
          <p:spPr>
            <a:xfrm>
              <a:off x="3637383" y="391567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等腰三角形 116">
              <a:extLst>
                <a:ext uri="{FF2B5EF4-FFF2-40B4-BE49-F238E27FC236}">
                  <a16:creationId xmlns:a16="http://schemas.microsoft.com/office/drawing/2014/main" id="{078A4F11-22C5-43D0-BF69-6EA2A4B1DBE1}"/>
                </a:ext>
              </a:extLst>
            </p:cNvPr>
            <p:cNvSpPr/>
            <p:nvPr/>
          </p:nvSpPr>
          <p:spPr>
            <a:xfrm>
              <a:off x="3576169" y="664617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等腰三角形 117">
              <a:extLst>
                <a:ext uri="{FF2B5EF4-FFF2-40B4-BE49-F238E27FC236}">
                  <a16:creationId xmlns:a16="http://schemas.microsoft.com/office/drawing/2014/main" id="{5D053DE3-CF52-421C-A8BD-5F205C017A3B}"/>
                </a:ext>
              </a:extLst>
            </p:cNvPr>
            <p:cNvSpPr/>
            <p:nvPr/>
          </p:nvSpPr>
          <p:spPr>
            <a:xfrm>
              <a:off x="3987776" y="521772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等腰三角形 118">
              <a:extLst>
                <a:ext uri="{FF2B5EF4-FFF2-40B4-BE49-F238E27FC236}">
                  <a16:creationId xmlns:a16="http://schemas.microsoft.com/office/drawing/2014/main" id="{78E200ED-7AFE-4B4C-BD19-C3627B907FF2}"/>
                </a:ext>
              </a:extLst>
            </p:cNvPr>
            <p:cNvSpPr/>
            <p:nvPr/>
          </p:nvSpPr>
          <p:spPr>
            <a:xfrm>
              <a:off x="3932233" y="817017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等腰三角形 119">
              <a:extLst>
                <a:ext uri="{FF2B5EF4-FFF2-40B4-BE49-F238E27FC236}">
                  <a16:creationId xmlns:a16="http://schemas.microsoft.com/office/drawing/2014/main" id="{FCB4AFFB-1133-4A09-B12D-220FC163515E}"/>
                </a:ext>
              </a:extLst>
            </p:cNvPr>
            <p:cNvSpPr/>
            <p:nvPr/>
          </p:nvSpPr>
          <p:spPr>
            <a:xfrm>
              <a:off x="4012033" y="226527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等腰三角形 120">
              <a:extLst>
                <a:ext uri="{FF2B5EF4-FFF2-40B4-BE49-F238E27FC236}">
                  <a16:creationId xmlns:a16="http://schemas.microsoft.com/office/drawing/2014/main" id="{BD8CA6A4-DFDF-4CE9-9841-A35EEFA87721}"/>
                </a:ext>
              </a:extLst>
            </p:cNvPr>
            <p:cNvSpPr/>
            <p:nvPr/>
          </p:nvSpPr>
          <p:spPr>
            <a:xfrm>
              <a:off x="4292576" y="419707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2" name="等腰三角形 121">
              <a:extLst>
                <a:ext uri="{FF2B5EF4-FFF2-40B4-BE49-F238E27FC236}">
                  <a16:creationId xmlns:a16="http://schemas.microsoft.com/office/drawing/2014/main" id="{956AF113-106A-4077-AA81-790F5E20F25E}"/>
                </a:ext>
              </a:extLst>
            </p:cNvPr>
            <p:cNvSpPr/>
            <p:nvPr/>
          </p:nvSpPr>
          <p:spPr>
            <a:xfrm>
              <a:off x="4372586" y="756692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3" name="等腰三角形 122">
              <a:extLst>
                <a:ext uri="{FF2B5EF4-FFF2-40B4-BE49-F238E27FC236}">
                  <a16:creationId xmlns:a16="http://schemas.microsoft.com/office/drawing/2014/main" id="{2079910C-320A-4BA5-8B6C-4AB93361E65C}"/>
                </a:ext>
              </a:extLst>
            </p:cNvPr>
            <p:cNvSpPr/>
            <p:nvPr/>
          </p:nvSpPr>
          <p:spPr>
            <a:xfrm>
              <a:off x="4597376" y="483642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4" name="等腰三角形 123">
              <a:extLst>
                <a:ext uri="{FF2B5EF4-FFF2-40B4-BE49-F238E27FC236}">
                  <a16:creationId xmlns:a16="http://schemas.microsoft.com/office/drawing/2014/main" id="{E239B174-FE25-4A48-A7A7-6B4443587569}"/>
                </a:ext>
              </a:extLst>
            </p:cNvPr>
            <p:cNvSpPr/>
            <p:nvPr/>
          </p:nvSpPr>
          <p:spPr>
            <a:xfrm>
              <a:off x="4225647" y="975827"/>
              <a:ext cx="213614" cy="1841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25" name="椭圆 124">
            <a:extLst>
              <a:ext uri="{FF2B5EF4-FFF2-40B4-BE49-F238E27FC236}">
                <a16:creationId xmlns:a16="http://schemas.microsoft.com/office/drawing/2014/main" id="{2ED2D7FB-92CD-412A-9187-9133FECBFC85}"/>
              </a:ext>
            </a:extLst>
          </p:cNvPr>
          <p:cNvSpPr/>
          <p:nvPr/>
        </p:nvSpPr>
        <p:spPr>
          <a:xfrm>
            <a:off x="3309426" y="4504421"/>
            <a:ext cx="1517728" cy="1241874"/>
          </a:xfrm>
          <a:prstGeom prst="ellipse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A174F1A8-A8A2-4758-BB23-A045948EF0F5}"/>
              </a:ext>
            </a:extLst>
          </p:cNvPr>
          <p:cNvSpPr/>
          <p:nvPr/>
        </p:nvSpPr>
        <p:spPr>
          <a:xfrm>
            <a:off x="5535267" y="5397740"/>
            <a:ext cx="213614" cy="2136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4D669A35-EF00-4DDE-8F5A-F201240B273D}"/>
              </a:ext>
            </a:extLst>
          </p:cNvPr>
          <p:cNvSpPr/>
          <p:nvPr/>
        </p:nvSpPr>
        <p:spPr>
          <a:xfrm>
            <a:off x="5242979" y="3965067"/>
            <a:ext cx="213614" cy="2136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8F6E0A26-7263-411A-9E71-0ED9A997F2A7}"/>
              </a:ext>
            </a:extLst>
          </p:cNvPr>
          <p:cNvSpPr/>
          <p:nvPr/>
        </p:nvSpPr>
        <p:spPr>
          <a:xfrm>
            <a:off x="3977661" y="3886133"/>
            <a:ext cx="213614" cy="2136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6F71E6A6-7651-4A7E-896C-96D1B9A74E27}"/>
              </a:ext>
            </a:extLst>
          </p:cNvPr>
          <p:cNvSpPr txBox="1"/>
          <p:nvPr/>
        </p:nvSpPr>
        <p:spPr>
          <a:xfrm>
            <a:off x="469898" y="5533852"/>
            <a:ext cx="1762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1A1A1A"/>
                </a:solidFill>
                <a:effectLst/>
                <a:latin typeface="-apple-system"/>
              </a:rPr>
              <a:t>迁移学习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B269C079-AE1A-4E95-83AD-BC6B0A9101D3}"/>
              </a:ext>
            </a:extLst>
          </p:cNvPr>
          <p:cNvSpPr txBox="1"/>
          <p:nvPr/>
        </p:nvSpPr>
        <p:spPr>
          <a:xfrm>
            <a:off x="469898" y="6195465"/>
            <a:ext cx="1762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1A1A1A"/>
                </a:solidFill>
                <a:effectLst/>
                <a:latin typeface="-apple-system"/>
              </a:rPr>
              <a:t>集成学习</a:t>
            </a:r>
          </a:p>
        </p:txBody>
      </p:sp>
    </p:spTree>
    <p:extLst>
      <p:ext uri="{BB962C8B-B14F-4D97-AF65-F5344CB8AC3E}">
        <p14:creationId xmlns:p14="http://schemas.microsoft.com/office/powerpoint/2010/main" val="1606415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DC416A-A8B2-451D-A5C4-DC1FDC95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类别不均衡问题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68863BB-D863-4090-BC78-04313AFED2BF}"/>
              </a:ext>
            </a:extLst>
          </p:cNvPr>
          <p:cNvSpPr txBox="1"/>
          <p:nvPr/>
        </p:nvSpPr>
        <p:spPr>
          <a:xfrm>
            <a:off x="393700" y="241300"/>
            <a:ext cx="5011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常见医学图像场景类别不均衡</a:t>
            </a:r>
          </a:p>
        </p:txBody>
      </p:sp>
      <p:pic>
        <p:nvPicPr>
          <p:cNvPr id="2050" name="Picture 2" descr="Fig. 1">
            <a:extLst>
              <a:ext uri="{FF2B5EF4-FFF2-40B4-BE49-F238E27FC236}">
                <a16:creationId xmlns:a16="http://schemas.microsoft.com/office/drawing/2014/main" id="{C007F0A6-FCB6-43F4-9C2B-B3BC5A341F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48" b="10557"/>
          <a:stretch/>
        </p:blipFill>
        <p:spPr bwMode="auto">
          <a:xfrm>
            <a:off x="351227" y="1168115"/>
            <a:ext cx="3427486" cy="399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A392FA5-D615-498B-81E3-FC5EC79FB995}"/>
              </a:ext>
            </a:extLst>
          </p:cNvPr>
          <p:cNvSpPr txBox="1"/>
          <p:nvPr/>
        </p:nvSpPr>
        <p:spPr>
          <a:xfrm>
            <a:off x="1280140" y="51654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细小结构分割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B57CF0-3217-4D45-8B52-0BD7E711A98F}"/>
              </a:ext>
            </a:extLst>
          </p:cNvPr>
          <p:cNvSpPr txBox="1"/>
          <p:nvPr/>
        </p:nvSpPr>
        <p:spPr>
          <a:xfrm>
            <a:off x="5426586" y="51654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罕见病分类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A463DE-B4D8-42E1-A63C-83B2E85CAE1C}"/>
              </a:ext>
            </a:extLst>
          </p:cNvPr>
          <p:cNvSpPr txBox="1"/>
          <p:nvPr/>
        </p:nvSpPr>
        <p:spPr>
          <a:xfrm>
            <a:off x="4886893" y="46265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健康</a:t>
            </a: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8F2E5EE0-1D39-404E-8DA9-D9E34B96184D}"/>
              </a:ext>
            </a:extLst>
          </p:cNvPr>
          <p:cNvSpPr/>
          <p:nvPr/>
        </p:nvSpPr>
        <p:spPr>
          <a:xfrm>
            <a:off x="5165452" y="3306374"/>
            <a:ext cx="239556" cy="266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1D3BB520-D6A7-4793-9000-07F9152A0940}"/>
              </a:ext>
            </a:extLst>
          </p:cNvPr>
          <p:cNvSpPr/>
          <p:nvPr/>
        </p:nvSpPr>
        <p:spPr>
          <a:xfrm>
            <a:off x="4893212" y="3546571"/>
            <a:ext cx="239556" cy="266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F4CE94B1-4767-4EFC-A3E4-B991FB6C36A8}"/>
              </a:ext>
            </a:extLst>
          </p:cNvPr>
          <p:cNvSpPr/>
          <p:nvPr/>
        </p:nvSpPr>
        <p:spPr>
          <a:xfrm>
            <a:off x="5242680" y="3910738"/>
            <a:ext cx="239556" cy="266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CE579FCD-9F07-4FD6-A8D1-D76E43BC95F5}"/>
              </a:ext>
            </a:extLst>
          </p:cNvPr>
          <p:cNvSpPr/>
          <p:nvPr/>
        </p:nvSpPr>
        <p:spPr>
          <a:xfrm>
            <a:off x="5559152" y="3405788"/>
            <a:ext cx="239556" cy="266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96C340A2-1606-4143-A605-4A79287130C0}"/>
              </a:ext>
            </a:extLst>
          </p:cNvPr>
          <p:cNvSpPr/>
          <p:nvPr/>
        </p:nvSpPr>
        <p:spPr>
          <a:xfrm>
            <a:off x="5585066" y="3708631"/>
            <a:ext cx="239556" cy="266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5438AA97-7F94-4470-ADF2-2CADED3DE51E}"/>
              </a:ext>
            </a:extLst>
          </p:cNvPr>
          <p:cNvSpPr/>
          <p:nvPr/>
        </p:nvSpPr>
        <p:spPr>
          <a:xfrm>
            <a:off x="5533224" y="2933449"/>
            <a:ext cx="239556" cy="266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3E5617CD-4516-4D9A-9C54-85AAA0FA1AA8}"/>
              </a:ext>
            </a:extLst>
          </p:cNvPr>
          <p:cNvSpPr/>
          <p:nvPr/>
        </p:nvSpPr>
        <p:spPr>
          <a:xfrm>
            <a:off x="4885704" y="2800225"/>
            <a:ext cx="239556" cy="266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60D41172-AD56-45A0-BE51-3FB856619FAF}"/>
              </a:ext>
            </a:extLst>
          </p:cNvPr>
          <p:cNvSpPr/>
          <p:nvPr/>
        </p:nvSpPr>
        <p:spPr>
          <a:xfrm>
            <a:off x="4592926" y="3353999"/>
            <a:ext cx="239556" cy="266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0263511E-677F-4E06-9AE9-70D7279A453E}"/>
              </a:ext>
            </a:extLst>
          </p:cNvPr>
          <p:cNvSpPr/>
          <p:nvPr/>
        </p:nvSpPr>
        <p:spPr>
          <a:xfrm>
            <a:off x="5557209" y="4016523"/>
            <a:ext cx="239556" cy="266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397861E0-681F-4879-A1B3-3CCEFEE187D3}"/>
              </a:ext>
            </a:extLst>
          </p:cNvPr>
          <p:cNvSpPr/>
          <p:nvPr/>
        </p:nvSpPr>
        <p:spPr>
          <a:xfrm>
            <a:off x="4584198" y="3841854"/>
            <a:ext cx="239556" cy="266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F0DF65FF-96C3-489E-86A5-D8E968D66801}"/>
              </a:ext>
            </a:extLst>
          </p:cNvPr>
          <p:cNvSpPr/>
          <p:nvPr/>
        </p:nvSpPr>
        <p:spPr>
          <a:xfrm>
            <a:off x="4970502" y="4030021"/>
            <a:ext cx="239556" cy="266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F0B7A265-3A96-43DA-8E5A-D43D6BFCCF47}"/>
              </a:ext>
            </a:extLst>
          </p:cNvPr>
          <p:cNvSpPr/>
          <p:nvPr/>
        </p:nvSpPr>
        <p:spPr>
          <a:xfrm>
            <a:off x="4584198" y="4257779"/>
            <a:ext cx="239556" cy="266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D949A982-8801-4964-A934-BFF0BCD8EA15}"/>
              </a:ext>
            </a:extLst>
          </p:cNvPr>
          <p:cNvSpPr/>
          <p:nvPr/>
        </p:nvSpPr>
        <p:spPr>
          <a:xfrm>
            <a:off x="5661034" y="2628702"/>
            <a:ext cx="239556" cy="266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34B6F4AD-08F8-42AB-8604-6D43BE14A600}"/>
              </a:ext>
            </a:extLst>
          </p:cNvPr>
          <p:cNvSpPr/>
          <p:nvPr/>
        </p:nvSpPr>
        <p:spPr>
          <a:xfrm>
            <a:off x="4448523" y="2555214"/>
            <a:ext cx="239556" cy="266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EB191CBA-4774-41C3-A9E5-71ED572A1B06}"/>
              </a:ext>
            </a:extLst>
          </p:cNvPr>
          <p:cNvSpPr/>
          <p:nvPr/>
        </p:nvSpPr>
        <p:spPr>
          <a:xfrm>
            <a:off x="4810865" y="2289323"/>
            <a:ext cx="239556" cy="266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A245ED3E-5E88-4DEC-A174-F4A0CBA17BBB}"/>
              </a:ext>
            </a:extLst>
          </p:cNvPr>
          <p:cNvSpPr/>
          <p:nvPr/>
        </p:nvSpPr>
        <p:spPr>
          <a:xfrm>
            <a:off x="5653002" y="2184936"/>
            <a:ext cx="239556" cy="266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1BD082AF-F5EE-466C-9450-714BBA1CE376}"/>
              </a:ext>
            </a:extLst>
          </p:cNvPr>
          <p:cNvSpPr/>
          <p:nvPr/>
        </p:nvSpPr>
        <p:spPr>
          <a:xfrm>
            <a:off x="5280954" y="2775359"/>
            <a:ext cx="239556" cy="266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C5A1EE67-67DB-4E29-A569-E1109A6B63E4}"/>
              </a:ext>
            </a:extLst>
          </p:cNvPr>
          <p:cNvSpPr/>
          <p:nvPr/>
        </p:nvSpPr>
        <p:spPr>
          <a:xfrm>
            <a:off x="4337028" y="3089444"/>
            <a:ext cx="239556" cy="266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F8B9334A-3F75-4595-8811-D2A5FDEA12CF}"/>
              </a:ext>
            </a:extLst>
          </p:cNvPr>
          <p:cNvSpPr/>
          <p:nvPr/>
        </p:nvSpPr>
        <p:spPr>
          <a:xfrm>
            <a:off x="4353370" y="3644291"/>
            <a:ext cx="239556" cy="266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>
            <a:extLst>
              <a:ext uri="{FF2B5EF4-FFF2-40B4-BE49-F238E27FC236}">
                <a16:creationId xmlns:a16="http://schemas.microsoft.com/office/drawing/2014/main" id="{538D4F89-3AF9-482A-85CD-140EC46C09AE}"/>
              </a:ext>
            </a:extLst>
          </p:cNvPr>
          <p:cNvSpPr/>
          <p:nvPr/>
        </p:nvSpPr>
        <p:spPr>
          <a:xfrm>
            <a:off x="5129135" y="2247580"/>
            <a:ext cx="239556" cy="266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708E40DD-9326-4BFC-9384-79AB2479B0E8}"/>
              </a:ext>
            </a:extLst>
          </p:cNvPr>
          <p:cNvSpPr/>
          <p:nvPr/>
        </p:nvSpPr>
        <p:spPr>
          <a:xfrm>
            <a:off x="5045674" y="1862222"/>
            <a:ext cx="239556" cy="266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3D3A2B43-E912-4107-98ED-15759E761582}"/>
              </a:ext>
            </a:extLst>
          </p:cNvPr>
          <p:cNvSpPr/>
          <p:nvPr/>
        </p:nvSpPr>
        <p:spPr>
          <a:xfrm>
            <a:off x="4429154" y="2038267"/>
            <a:ext cx="239556" cy="2664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757A939-7481-4207-BC31-7F0F777FA483}"/>
              </a:ext>
            </a:extLst>
          </p:cNvPr>
          <p:cNvSpPr txBox="1"/>
          <p:nvPr/>
        </p:nvSpPr>
        <p:spPr>
          <a:xfrm>
            <a:off x="6765414" y="4072502"/>
            <a:ext cx="1852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结缔组织疾病引起的肺动脉高压患者</a:t>
            </a:r>
          </a:p>
        </p:txBody>
      </p:sp>
      <p:sp>
        <p:nvSpPr>
          <p:cNvPr id="43" name="等腰三角形 42">
            <a:extLst>
              <a:ext uri="{FF2B5EF4-FFF2-40B4-BE49-F238E27FC236}">
                <a16:creationId xmlns:a16="http://schemas.microsoft.com/office/drawing/2014/main" id="{724A1042-2909-4975-885A-003CE8D5FE09}"/>
              </a:ext>
            </a:extLst>
          </p:cNvPr>
          <p:cNvSpPr/>
          <p:nvPr/>
        </p:nvSpPr>
        <p:spPr>
          <a:xfrm>
            <a:off x="7571643" y="2956220"/>
            <a:ext cx="239556" cy="266447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89ED2D9-ED3F-49E6-9A72-6733BE554728}"/>
              </a:ext>
            </a:extLst>
          </p:cNvPr>
          <p:cNvSpPr txBox="1"/>
          <p:nvPr/>
        </p:nvSpPr>
        <p:spPr>
          <a:xfrm>
            <a:off x="10405322" y="51654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病理图像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66879E-B919-4DF8-A69D-2D5773E22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649" y="2208009"/>
            <a:ext cx="3188003" cy="239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15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DC416A-A8B2-451D-A5C4-DC1FDC95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类别不均衡问题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2BE819A-9570-426D-BB73-E44500714BA0}"/>
              </a:ext>
            </a:extLst>
          </p:cNvPr>
          <p:cNvGrpSpPr/>
          <p:nvPr/>
        </p:nvGrpSpPr>
        <p:grpSpPr>
          <a:xfrm>
            <a:off x="847202" y="2327517"/>
            <a:ext cx="10497593" cy="1081036"/>
            <a:chOff x="847202" y="2032455"/>
            <a:chExt cx="10497593" cy="1081036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727D640-0D1D-4AE5-951A-5C9C2543A73B}"/>
                </a:ext>
              </a:extLst>
            </p:cNvPr>
            <p:cNvSpPr txBox="1"/>
            <p:nvPr/>
          </p:nvSpPr>
          <p:spPr>
            <a:xfrm>
              <a:off x="847202" y="2344050"/>
              <a:ext cx="1049759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i="0" dirty="0">
                  <a:solidFill>
                    <a:srgbClr val="333333"/>
                  </a:solidFill>
                  <a:effectLst/>
                  <a:latin typeface="-apple-system"/>
                </a:rPr>
                <a:t>类别不均衡问题的解决方向</a:t>
              </a: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1A7EF67A-5C0B-4737-9E1C-15FA63AB41A4}"/>
                </a:ext>
              </a:extLst>
            </p:cNvPr>
            <p:cNvSpPr txBox="1"/>
            <p:nvPr/>
          </p:nvSpPr>
          <p:spPr>
            <a:xfrm>
              <a:off x="9422296" y="244005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42AC9B7-7313-4415-9D5E-2345DF47A43F}"/>
                </a:ext>
              </a:extLst>
            </p:cNvPr>
            <p:cNvSpPr txBox="1"/>
            <p:nvPr/>
          </p:nvSpPr>
          <p:spPr>
            <a:xfrm>
              <a:off x="2641022" y="2032455"/>
              <a:ext cx="189071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-apple-system"/>
                  <a:ea typeface="等线" panose="02010600030101010101" pitchFamily="2" charset="-122"/>
                  <a:cs typeface="+mn-cs"/>
                </a:rPr>
                <a:t>Presentation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8BDF3346-1B88-4789-9C46-B200731F82B8}"/>
              </a:ext>
            </a:extLst>
          </p:cNvPr>
          <p:cNvSpPr txBox="1"/>
          <p:nvPr/>
        </p:nvSpPr>
        <p:spPr>
          <a:xfrm>
            <a:off x="5026009" y="3720148"/>
            <a:ext cx="21399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algn="ctr" fontAlgn="auto"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</a:defRPr>
            </a:lvl1pPr>
          </a:lstStyle>
          <a:p>
            <a:r>
              <a:rPr lang="en-US" altLang="zh-CN" dirty="0"/>
              <a:t>Hao Rong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28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DC416A-A8B2-451D-A5C4-DC1FDC95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类别不均衡问题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2AC9B7-7313-4415-9D5E-2345DF47A43F}"/>
              </a:ext>
            </a:extLst>
          </p:cNvPr>
          <p:cNvSpPr txBox="1"/>
          <p:nvPr/>
        </p:nvSpPr>
        <p:spPr>
          <a:xfrm>
            <a:off x="0" y="0"/>
            <a:ext cx="52837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000"/>
              </a:spcBef>
              <a:defRPr/>
            </a:pPr>
            <a:r>
              <a:rPr lang="zh-CN" altLang="en-US" sz="4400" dirty="0">
                <a:latin typeface="-apple-system"/>
              </a:rPr>
              <a:t>头脑风暴</a:t>
            </a:r>
            <a:r>
              <a:rPr lang="en-US" altLang="zh-CN" sz="4400" dirty="0">
                <a:latin typeface="-apple-system"/>
              </a:rPr>
              <a:t> one-by-one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-apple-system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B0223F-AB3E-419C-BAAD-48396719FA02}"/>
              </a:ext>
            </a:extLst>
          </p:cNvPr>
          <p:cNvSpPr txBox="1"/>
          <p:nvPr/>
        </p:nvSpPr>
        <p:spPr>
          <a:xfrm>
            <a:off x="142392" y="804021"/>
            <a:ext cx="8448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细小结构分割中，分割对象非常小，对象数量与背景数量差距巨大，如何平衡这个巨大的类别差距？分别从已讨论过的专题角度出发，进行设计。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F270F11-8CE2-44CF-AA26-09B3A1023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047" y="1444336"/>
            <a:ext cx="2708642" cy="54136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BDCF1F1-406E-4484-9BDE-1CEC262A2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4336"/>
            <a:ext cx="5413664" cy="54136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91BA4EE-4A11-49A0-9345-29021B10D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869" y="27051"/>
            <a:ext cx="2637387" cy="680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2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6390</TotalTime>
  <Words>438</Words>
  <Application>Microsoft Office PowerPoint</Application>
  <PresentationFormat>宽屏</PresentationFormat>
  <Paragraphs>85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-apple-system</vt:lpstr>
      <vt:lpstr>等线</vt:lpstr>
      <vt:lpstr>等线 Light</vt:lpstr>
      <vt:lpstr>华文细黑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 BO</dc:creator>
  <cp:lastModifiedBy>LO BO</cp:lastModifiedBy>
  <cp:revision>187</cp:revision>
  <dcterms:created xsi:type="dcterms:W3CDTF">2020-10-31T05:19:22Z</dcterms:created>
  <dcterms:modified xsi:type="dcterms:W3CDTF">2021-04-26T11:11:39Z</dcterms:modified>
</cp:coreProperties>
</file>