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9" r:id="rId3"/>
    <p:sldId id="312" r:id="rId4"/>
    <p:sldId id="321" r:id="rId5"/>
    <p:sldId id="322" r:id="rId6"/>
    <p:sldId id="323" r:id="rId7"/>
    <p:sldId id="324" r:id="rId8"/>
    <p:sldId id="325" r:id="rId9"/>
    <p:sldId id="326" r:id="rId10"/>
    <p:sldId id="328" r:id="rId11"/>
    <p:sldId id="261" r:id="rId12"/>
    <p:sldId id="262" r:id="rId13"/>
    <p:sldId id="266" r:id="rId14"/>
    <p:sldId id="302" r:id="rId15"/>
    <p:sldId id="314" r:id="rId16"/>
    <p:sldId id="329" r:id="rId17"/>
    <p:sldId id="319" r:id="rId18"/>
    <p:sldId id="330" r:id="rId19"/>
    <p:sldId id="331" r:id="rId20"/>
    <p:sldId id="306"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222" autoAdjust="0"/>
  </p:normalViewPr>
  <p:slideViewPr>
    <p:cSldViewPr snapToGrid="0" showGuides="1">
      <p:cViewPr varScale="1">
        <p:scale>
          <a:sx n="92" d="100"/>
          <a:sy n="92" d="100"/>
        </p:scale>
        <p:origin x="219" y="5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96D9E8-D468-471E-8CA2-E45978080B7E}" type="datetimeFigureOut">
              <a:rPr lang="zh-CN" altLang="en-US" smtClean="0"/>
              <a:t>2021/3/22 Monday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727893-C1FA-4233-BC39-58A503058C43}" type="slidenum">
              <a:rPr lang="zh-CN" altLang="en-US" smtClean="0"/>
              <a:t>‹#›</a:t>
            </a:fld>
            <a:endParaRPr lang="zh-CN" altLang="en-US"/>
          </a:p>
        </p:txBody>
      </p:sp>
    </p:spTree>
    <p:extLst>
      <p:ext uri="{BB962C8B-B14F-4D97-AF65-F5344CB8AC3E}">
        <p14:creationId xmlns:p14="http://schemas.microsoft.com/office/powerpoint/2010/main" val="3460724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95D9C5-663F-498B-8A8F-91FE99BC9CB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5CE8B88-6FA8-4063-BD6D-6578E35B9F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DCA52F6-B8A4-47D1-B4C1-54F02686DB4E}"/>
              </a:ext>
            </a:extLst>
          </p:cNvPr>
          <p:cNvSpPr>
            <a:spLocks noGrp="1"/>
          </p:cNvSpPr>
          <p:nvPr>
            <p:ph type="dt" sz="half" idx="10"/>
          </p:nvPr>
        </p:nvSpPr>
        <p:spPr/>
        <p:txBody>
          <a:bodyPr/>
          <a:lstStyle/>
          <a:p>
            <a:fld id="{998C78A2-6D67-491D-B5B7-AAB11D427F5B}" type="datetime1">
              <a:rPr lang="zh-CN" altLang="en-US" smtClean="0"/>
              <a:t>2021/3/22 Monday</a:t>
            </a:fld>
            <a:endParaRPr lang="zh-CN" altLang="en-US"/>
          </a:p>
        </p:txBody>
      </p:sp>
      <p:sp>
        <p:nvSpPr>
          <p:cNvPr id="5" name="页脚占位符 4">
            <a:extLst>
              <a:ext uri="{FF2B5EF4-FFF2-40B4-BE49-F238E27FC236}">
                <a16:creationId xmlns:a16="http://schemas.microsoft.com/office/drawing/2014/main" id="{7D733EEF-9A80-461E-8113-412E5F0A0F34}"/>
              </a:ext>
            </a:extLst>
          </p:cNvPr>
          <p:cNvSpPr>
            <a:spLocks noGrp="1"/>
          </p:cNvSpPr>
          <p:nvPr>
            <p:ph type="ftr" sz="quarter" idx="11"/>
          </p:nvPr>
        </p:nvSpPr>
        <p:spPr/>
        <p:txBody>
          <a:bodyPr/>
          <a:lstStyle/>
          <a:p>
            <a:r>
              <a:rPr lang="zh-CN" altLang="en-US"/>
              <a:t>拥抱不完整，半自弱监督学习</a:t>
            </a:r>
          </a:p>
        </p:txBody>
      </p:sp>
      <p:sp>
        <p:nvSpPr>
          <p:cNvPr id="6" name="灯片编号占位符 5">
            <a:extLst>
              <a:ext uri="{FF2B5EF4-FFF2-40B4-BE49-F238E27FC236}">
                <a16:creationId xmlns:a16="http://schemas.microsoft.com/office/drawing/2014/main" id="{C885A109-33EB-4849-9CF3-3ADA13FFAA36}"/>
              </a:ext>
            </a:extLst>
          </p:cNvPr>
          <p:cNvSpPr>
            <a:spLocks noGrp="1"/>
          </p:cNvSpPr>
          <p:nvPr>
            <p:ph type="sldNum" sz="quarter" idx="12"/>
          </p:nvPr>
        </p:nvSpPr>
        <p:spPr/>
        <p:txBody>
          <a:bodyPr/>
          <a:lstStyle/>
          <a:p>
            <a:fld id="{AC385708-F53E-4C3F-B1FD-A23A4D3EF956}" type="slidenum">
              <a:rPr lang="zh-CN" altLang="en-US" smtClean="0"/>
              <a:t>‹#›</a:t>
            </a:fld>
            <a:endParaRPr lang="zh-CN" altLang="en-US"/>
          </a:p>
        </p:txBody>
      </p:sp>
    </p:spTree>
    <p:extLst>
      <p:ext uri="{BB962C8B-B14F-4D97-AF65-F5344CB8AC3E}">
        <p14:creationId xmlns:p14="http://schemas.microsoft.com/office/powerpoint/2010/main" val="1706995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B6CA97-B529-446F-9C1B-A351E268590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0D7E4AB-180B-4B52-B7F7-5F7684E6EB6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0185B0D-6E9B-4DF2-980D-574A512996F1}"/>
              </a:ext>
            </a:extLst>
          </p:cNvPr>
          <p:cNvSpPr>
            <a:spLocks noGrp="1"/>
          </p:cNvSpPr>
          <p:nvPr>
            <p:ph type="dt" sz="half" idx="10"/>
          </p:nvPr>
        </p:nvSpPr>
        <p:spPr/>
        <p:txBody>
          <a:bodyPr/>
          <a:lstStyle/>
          <a:p>
            <a:fld id="{27FC8EF6-8FBC-4F50-835E-C3798E5D342C}" type="datetime1">
              <a:rPr lang="zh-CN" altLang="en-US" smtClean="0"/>
              <a:t>2021/3/22 Monday</a:t>
            </a:fld>
            <a:endParaRPr lang="zh-CN" altLang="en-US"/>
          </a:p>
        </p:txBody>
      </p:sp>
      <p:sp>
        <p:nvSpPr>
          <p:cNvPr id="5" name="页脚占位符 4">
            <a:extLst>
              <a:ext uri="{FF2B5EF4-FFF2-40B4-BE49-F238E27FC236}">
                <a16:creationId xmlns:a16="http://schemas.microsoft.com/office/drawing/2014/main" id="{9E3824CF-23C3-4080-80D9-6A8EAA7DBB1D}"/>
              </a:ext>
            </a:extLst>
          </p:cNvPr>
          <p:cNvSpPr>
            <a:spLocks noGrp="1"/>
          </p:cNvSpPr>
          <p:nvPr>
            <p:ph type="ftr" sz="quarter" idx="11"/>
          </p:nvPr>
        </p:nvSpPr>
        <p:spPr/>
        <p:txBody>
          <a:bodyPr/>
          <a:lstStyle/>
          <a:p>
            <a:r>
              <a:rPr lang="zh-CN" altLang="en-US"/>
              <a:t>拥抱不完整，半自弱监督学习</a:t>
            </a:r>
          </a:p>
        </p:txBody>
      </p:sp>
      <p:sp>
        <p:nvSpPr>
          <p:cNvPr id="6" name="灯片编号占位符 5">
            <a:extLst>
              <a:ext uri="{FF2B5EF4-FFF2-40B4-BE49-F238E27FC236}">
                <a16:creationId xmlns:a16="http://schemas.microsoft.com/office/drawing/2014/main" id="{D688700E-7D4C-4067-BDCD-70A859FB8209}"/>
              </a:ext>
            </a:extLst>
          </p:cNvPr>
          <p:cNvSpPr>
            <a:spLocks noGrp="1"/>
          </p:cNvSpPr>
          <p:nvPr>
            <p:ph type="sldNum" sz="quarter" idx="12"/>
          </p:nvPr>
        </p:nvSpPr>
        <p:spPr/>
        <p:txBody>
          <a:bodyPr/>
          <a:lstStyle/>
          <a:p>
            <a:fld id="{AC385708-F53E-4C3F-B1FD-A23A4D3EF956}" type="slidenum">
              <a:rPr lang="zh-CN" altLang="en-US" smtClean="0"/>
              <a:t>‹#›</a:t>
            </a:fld>
            <a:endParaRPr lang="zh-CN" altLang="en-US"/>
          </a:p>
        </p:txBody>
      </p:sp>
    </p:spTree>
    <p:extLst>
      <p:ext uri="{BB962C8B-B14F-4D97-AF65-F5344CB8AC3E}">
        <p14:creationId xmlns:p14="http://schemas.microsoft.com/office/powerpoint/2010/main" val="2760862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D747F7A-7C7A-41AE-8573-D13C45A823A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1833747-ECF9-49FE-B918-AB78A969078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8F6978E-C3C2-4342-8D5C-3AF45E8FA038}"/>
              </a:ext>
            </a:extLst>
          </p:cNvPr>
          <p:cNvSpPr>
            <a:spLocks noGrp="1"/>
          </p:cNvSpPr>
          <p:nvPr>
            <p:ph type="dt" sz="half" idx="10"/>
          </p:nvPr>
        </p:nvSpPr>
        <p:spPr/>
        <p:txBody>
          <a:bodyPr/>
          <a:lstStyle/>
          <a:p>
            <a:fld id="{CA302AD5-4C6D-40FB-A55E-31163BC0FFE6}" type="datetime1">
              <a:rPr lang="zh-CN" altLang="en-US" smtClean="0"/>
              <a:t>2021/3/22 Monday</a:t>
            </a:fld>
            <a:endParaRPr lang="zh-CN" altLang="en-US"/>
          </a:p>
        </p:txBody>
      </p:sp>
      <p:sp>
        <p:nvSpPr>
          <p:cNvPr id="5" name="页脚占位符 4">
            <a:extLst>
              <a:ext uri="{FF2B5EF4-FFF2-40B4-BE49-F238E27FC236}">
                <a16:creationId xmlns:a16="http://schemas.microsoft.com/office/drawing/2014/main" id="{1E8504CE-63E2-4160-9AC0-6589A186A58E}"/>
              </a:ext>
            </a:extLst>
          </p:cNvPr>
          <p:cNvSpPr>
            <a:spLocks noGrp="1"/>
          </p:cNvSpPr>
          <p:nvPr>
            <p:ph type="ftr" sz="quarter" idx="11"/>
          </p:nvPr>
        </p:nvSpPr>
        <p:spPr/>
        <p:txBody>
          <a:bodyPr/>
          <a:lstStyle/>
          <a:p>
            <a:r>
              <a:rPr lang="zh-CN" altLang="en-US"/>
              <a:t>拥抱不完整，半自弱监督学习</a:t>
            </a:r>
          </a:p>
        </p:txBody>
      </p:sp>
      <p:sp>
        <p:nvSpPr>
          <p:cNvPr id="6" name="灯片编号占位符 5">
            <a:extLst>
              <a:ext uri="{FF2B5EF4-FFF2-40B4-BE49-F238E27FC236}">
                <a16:creationId xmlns:a16="http://schemas.microsoft.com/office/drawing/2014/main" id="{417A9BB2-2048-40DA-A1AC-5DC51BCEC86D}"/>
              </a:ext>
            </a:extLst>
          </p:cNvPr>
          <p:cNvSpPr>
            <a:spLocks noGrp="1"/>
          </p:cNvSpPr>
          <p:nvPr>
            <p:ph type="sldNum" sz="quarter" idx="12"/>
          </p:nvPr>
        </p:nvSpPr>
        <p:spPr/>
        <p:txBody>
          <a:bodyPr/>
          <a:lstStyle/>
          <a:p>
            <a:fld id="{AC385708-F53E-4C3F-B1FD-A23A4D3EF956}" type="slidenum">
              <a:rPr lang="zh-CN" altLang="en-US" smtClean="0"/>
              <a:t>‹#›</a:t>
            </a:fld>
            <a:endParaRPr lang="zh-CN" altLang="en-US"/>
          </a:p>
        </p:txBody>
      </p:sp>
    </p:spTree>
    <p:extLst>
      <p:ext uri="{BB962C8B-B14F-4D97-AF65-F5344CB8AC3E}">
        <p14:creationId xmlns:p14="http://schemas.microsoft.com/office/powerpoint/2010/main" val="12722335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5A2A91C9-5598-4122-A701-B740284730A0}"/>
              </a:ext>
            </a:extLst>
          </p:cNvPr>
          <p:cNvSpPr>
            <a:spLocks noGrp="1"/>
          </p:cNvSpPr>
          <p:nvPr>
            <p:ph type="dt" sz="half" idx="10"/>
          </p:nvPr>
        </p:nvSpPr>
        <p:spPr/>
        <p:txBody>
          <a:bodyPr/>
          <a:lstStyle/>
          <a:p>
            <a:fld id="{60C21BE2-BBE3-49E9-9F51-5393A1387A7A}" type="datetime1">
              <a:rPr lang="zh-CN" altLang="en-US" smtClean="0"/>
              <a:t>2021/3/22 Monday</a:t>
            </a:fld>
            <a:endParaRPr lang="zh-CN" altLang="en-US"/>
          </a:p>
        </p:txBody>
      </p:sp>
      <p:sp>
        <p:nvSpPr>
          <p:cNvPr id="5" name="页脚占位符 4">
            <a:extLst>
              <a:ext uri="{FF2B5EF4-FFF2-40B4-BE49-F238E27FC236}">
                <a16:creationId xmlns:a16="http://schemas.microsoft.com/office/drawing/2014/main" id="{FC10AE56-C3ED-4F55-B64F-0F2C5866AB61}"/>
              </a:ext>
            </a:extLst>
          </p:cNvPr>
          <p:cNvSpPr>
            <a:spLocks noGrp="1"/>
          </p:cNvSpPr>
          <p:nvPr>
            <p:ph type="ftr" sz="quarter" idx="11"/>
          </p:nvPr>
        </p:nvSpPr>
        <p:spPr/>
        <p:txBody>
          <a:bodyPr/>
          <a:lstStyle/>
          <a:p>
            <a:r>
              <a:rPr lang="zh-CN" altLang="en-US"/>
              <a:t>拥抱不完整，半自弱监督学习</a:t>
            </a:r>
          </a:p>
        </p:txBody>
      </p:sp>
      <p:sp>
        <p:nvSpPr>
          <p:cNvPr id="6" name="灯片编号占位符 5">
            <a:extLst>
              <a:ext uri="{FF2B5EF4-FFF2-40B4-BE49-F238E27FC236}">
                <a16:creationId xmlns:a16="http://schemas.microsoft.com/office/drawing/2014/main" id="{7C2FE19D-D43D-4E62-A194-32D3F0A3AA0B}"/>
              </a:ext>
            </a:extLst>
          </p:cNvPr>
          <p:cNvSpPr>
            <a:spLocks noGrp="1"/>
          </p:cNvSpPr>
          <p:nvPr>
            <p:ph type="sldNum" sz="quarter" idx="12"/>
          </p:nvPr>
        </p:nvSpPr>
        <p:spPr/>
        <p:txBody>
          <a:bodyPr/>
          <a:lstStyle/>
          <a:p>
            <a:fld id="{C2E452AA-745F-42B1-B255-F05DDC3B7FF7}" type="slidenum">
              <a:rPr lang="zh-CN" altLang="en-US" smtClean="0"/>
              <a:t>‹#›</a:t>
            </a:fld>
            <a:endParaRPr lang="zh-CN" altLang="en-US"/>
          </a:p>
        </p:txBody>
      </p:sp>
    </p:spTree>
    <p:extLst>
      <p:ext uri="{BB962C8B-B14F-4D97-AF65-F5344CB8AC3E}">
        <p14:creationId xmlns:p14="http://schemas.microsoft.com/office/powerpoint/2010/main" val="534549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1835BB-7AC4-4645-A46F-DF8157C0A91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CCD2D06-EA26-4552-9F4D-2D1BEA1DBC6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0A0D0ED-E6E2-4556-9442-6964FF5596DC}"/>
              </a:ext>
            </a:extLst>
          </p:cNvPr>
          <p:cNvSpPr>
            <a:spLocks noGrp="1"/>
          </p:cNvSpPr>
          <p:nvPr>
            <p:ph type="dt" sz="half" idx="10"/>
          </p:nvPr>
        </p:nvSpPr>
        <p:spPr/>
        <p:txBody>
          <a:bodyPr/>
          <a:lstStyle/>
          <a:p>
            <a:fld id="{D11846D6-4457-4491-BEBB-D8536BDD85C6}" type="datetime1">
              <a:rPr lang="zh-CN" altLang="en-US" smtClean="0"/>
              <a:t>2021/3/22 Monday</a:t>
            </a:fld>
            <a:endParaRPr lang="zh-CN" altLang="en-US"/>
          </a:p>
        </p:txBody>
      </p:sp>
      <p:sp>
        <p:nvSpPr>
          <p:cNvPr id="5" name="页脚占位符 4">
            <a:extLst>
              <a:ext uri="{FF2B5EF4-FFF2-40B4-BE49-F238E27FC236}">
                <a16:creationId xmlns:a16="http://schemas.microsoft.com/office/drawing/2014/main" id="{0875186A-8C6E-47D0-BD7D-56353FAFF075}"/>
              </a:ext>
            </a:extLst>
          </p:cNvPr>
          <p:cNvSpPr>
            <a:spLocks noGrp="1"/>
          </p:cNvSpPr>
          <p:nvPr>
            <p:ph type="ftr" sz="quarter" idx="11"/>
          </p:nvPr>
        </p:nvSpPr>
        <p:spPr/>
        <p:txBody>
          <a:bodyPr/>
          <a:lstStyle/>
          <a:p>
            <a:r>
              <a:rPr lang="zh-CN" altLang="en-US"/>
              <a:t>拥抱不完整，半自弱监督学习</a:t>
            </a:r>
          </a:p>
        </p:txBody>
      </p:sp>
      <p:sp>
        <p:nvSpPr>
          <p:cNvPr id="6" name="灯片编号占位符 5">
            <a:extLst>
              <a:ext uri="{FF2B5EF4-FFF2-40B4-BE49-F238E27FC236}">
                <a16:creationId xmlns:a16="http://schemas.microsoft.com/office/drawing/2014/main" id="{73616B47-9943-4624-8D62-B6B511B272A6}"/>
              </a:ext>
            </a:extLst>
          </p:cNvPr>
          <p:cNvSpPr>
            <a:spLocks noGrp="1"/>
          </p:cNvSpPr>
          <p:nvPr>
            <p:ph type="sldNum" sz="quarter" idx="12"/>
          </p:nvPr>
        </p:nvSpPr>
        <p:spPr/>
        <p:txBody>
          <a:bodyPr/>
          <a:lstStyle/>
          <a:p>
            <a:fld id="{AC385708-F53E-4C3F-B1FD-A23A4D3EF956}" type="slidenum">
              <a:rPr lang="zh-CN" altLang="en-US" smtClean="0"/>
              <a:t>‹#›</a:t>
            </a:fld>
            <a:endParaRPr lang="zh-CN" altLang="en-US"/>
          </a:p>
        </p:txBody>
      </p:sp>
    </p:spTree>
    <p:extLst>
      <p:ext uri="{BB962C8B-B14F-4D97-AF65-F5344CB8AC3E}">
        <p14:creationId xmlns:p14="http://schemas.microsoft.com/office/powerpoint/2010/main" val="112435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6CB964-CF4B-4173-A0EB-EC4B347E1B8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42A3038-296E-4707-8100-AA27965BA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38B962D-8BCA-4E6B-8094-51A39B399B06}"/>
              </a:ext>
            </a:extLst>
          </p:cNvPr>
          <p:cNvSpPr>
            <a:spLocks noGrp="1"/>
          </p:cNvSpPr>
          <p:nvPr>
            <p:ph type="dt" sz="half" idx="10"/>
          </p:nvPr>
        </p:nvSpPr>
        <p:spPr/>
        <p:txBody>
          <a:bodyPr/>
          <a:lstStyle/>
          <a:p>
            <a:fld id="{0F7F4726-9269-4D80-AB68-DD5FD6E385D1}" type="datetime1">
              <a:rPr lang="zh-CN" altLang="en-US" smtClean="0"/>
              <a:t>2021/3/22 Monday</a:t>
            </a:fld>
            <a:endParaRPr lang="zh-CN" altLang="en-US"/>
          </a:p>
        </p:txBody>
      </p:sp>
      <p:sp>
        <p:nvSpPr>
          <p:cNvPr id="5" name="页脚占位符 4">
            <a:extLst>
              <a:ext uri="{FF2B5EF4-FFF2-40B4-BE49-F238E27FC236}">
                <a16:creationId xmlns:a16="http://schemas.microsoft.com/office/drawing/2014/main" id="{B46EF039-68D6-46D3-8433-E919FD9CD278}"/>
              </a:ext>
            </a:extLst>
          </p:cNvPr>
          <p:cNvSpPr>
            <a:spLocks noGrp="1"/>
          </p:cNvSpPr>
          <p:nvPr>
            <p:ph type="ftr" sz="quarter" idx="11"/>
          </p:nvPr>
        </p:nvSpPr>
        <p:spPr/>
        <p:txBody>
          <a:bodyPr/>
          <a:lstStyle/>
          <a:p>
            <a:r>
              <a:rPr lang="zh-CN" altLang="en-US"/>
              <a:t>拥抱不完整，半自弱监督学习</a:t>
            </a:r>
          </a:p>
        </p:txBody>
      </p:sp>
      <p:sp>
        <p:nvSpPr>
          <p:cNvPr id="6" name="灯片编号占位符 5">
            <a:extLst>
              <a:ext uri="{FF2B5EF4-FFF2-40B4-BE49-F238E27FC236}">
                <a16:creationId xmlns:a16="http://schemas.microsoft.com/office/drawing/2014/main" id="{1695178A-DE4B-4C1F-B47C-3ED3A777804E}"/>
              </a:ext>
            </a:extLst>
          </p:cNvPr>
          <p:cNvSpPr>
            <a:spLocks noGrp="1"/>
          </p:cNvSpPr>
          <p:nvPr>
            <p:ph type="sldNum" sz="quarter" idx="12"/>
          </p:nvPr>
        </p:nvSpPr>
        <p:spPr/>
        <p:txBody>
          <a:bodyPr/>
          <a:lstStyle/>
          <a:p>
            <a:fld id="{AC385708-F53E-4C3F-B1FD-A23A4D3EF956}" type="slidenum">
              <a:rPr lang="zh-CN" altLang="en-US" smtClean="0"/>
              <a:t>‹#›</a:t>
            </a:fld>
            <a:endParaRPr lang="zh-CN" altLang="en-US"/>
          </a:p>
        </p:txBody>
      </p:sp>
    </p:spTree>
    <p:extLst>
      <p:ext uri="{BB962C8B-B14F-4D97-AF65-F5344CB8AC3E}">
        <p14:creationId xmlns:p14="http://schemas.microsoft.com/office/powerpoint/2010/main" val="2552455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FC4A10-B76F-4EDA-890B-A774F0BF6D3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DA10D86-E58C-464E-A894-5B6E652C792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E35FF3D-1BB9-4308-8F83-8D4943D383F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060C0F8-3560-4E16-8B0B-997D25311ED0}"/>
              </a:ext>
            </a:extLst>
          </p:cNvPr>
          <p:cNvSpPr>
            <a:spLocks noGrp="1"/>
          </p:cNvSpPr>
          <p:nvPr>
            <p:ph type="dt" sz="half" idx="10"/>
          </p:nvPr>
        </p:nvSpPr>
        <p:spPr/>
        <p:txBody>
          <a:bodyPr/>
          <a:lstStyle/>
          <a:p>
            <a:fld id="{E1A1276B-E866-4FDB-8C62-D6ED612C0FCA}" type="datetime1">
              <a:rPr lang="zh-CN" altLang="en-US" smtClean="0"/>
              <a:t>2021/3/22 Monday</a:t>
            </a:fld>
            <a:endParaRPr lang="zh-CN" altLang="en-US"/>
          </a:p>
        </p:txBody>
      </p:sp>
      <p:sp>
        <p:nvSpPr>
          <p:cNvPr id="6" name="页脚占位符 5">
            <a:extLst>
              <a:ext uri="{FF2B5EF4-FFF2-40B4-BE49-F238E27FC236}">
                <a16:creationId xmlns:a16="http://schemas.microsoft.com/office/drawing/2014/main" id="{D3047A89-EF82-4F1A-8A58-B4C6ACC7E369}"/>
              </a:ext>
            </a:extLst>
          </p:cNvPr>
          <p:cNvSpPr>
            <a:spLocks noGrp="1"/>
          </p:cNvSpPr>
          <p:nvPr>
            <p:ph type="ftr" sz="quarter" idx="11"/>
          </p:nvPr>
        </p:nvSpPr>
        <p:spPr/>
        <p:txBody>
          <a:bodyPr/>
          <a:lstStyle/>
          <a:p>
            <a:r>
              <a:rPr lang="zh-CN" altLang="en-US"/>
              <a:t>拥抱不完整，半自弱监督学习</a:t>
            </a:r>
          </a:p>
        </p:txBody>
      </p:sp>
      <p:sp>
        <p:nvSpPr>
          <p:cNvPr id="7" name="灯片编号占位符 6">
            <a:extLst>
              <a:ext uri="{FF2B5EF4-FFF2-40B4-BE49-F238E27FC236}">
                <a16:creationId xmlns:a16="http://schemas.microsoft.com/office/drawing/2014/main" id="{5DE2792F-0D0A-44BE-86B8-F0398701A1EA}"/>
              </a:ext>
            </a:extLst>
          </p:cNvPr>
          <p:cNvSpPr>
            <a:spLocks noGrp="1"/>
          </p:cNvSpPr>
          <p:nvPr>
            <p:ph type="sldNum" sz="quarter" idx="12"/>
          </p:nvPr>
        </p:nvSpPr>
        <p:spPr/>
        <p:txBody>
          <a:bodyPr/>
          <a:lstStyle/>
          <a:p>
            <a:fld id="{AC385708-F53E-4C3F-B1FD-A23A4D3EF956}" type="slidenum">
              <a:rPr lang="zh-CN" altLang="en-US" smtClean="0"/>
              <a:t>‹#›</a:t>
            </a:fld>
            <a:endParaRPr lang="zh-CN" altLang="en-US"/>
          </a:p>
        </p:txBody>
      </p:sp>
    </p:spTree>
    <p:extLst>
      <p:ext uri="{BB962C8B-B14F-4D97-AF65-F5344CB8AC3E}">
        <p14:creationId xmlns:p14="http://schemas.microsoft.com/office/powerpoint/2010/main" val="1790330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8544C9-7AFA-4962-820D-C4F30E79681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BC3AE6F-6A63-434A-B6D1-FDA2FFAA77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0B9A6CF-8B43-4BE4-91BE-B850C37250E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827F90C-5AAA-47E3-A572-B73E2EDDE0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0DFCB72-F6F7-4FBB-A3B1-702F2CD0E20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49F8A37-D153-471C-AA34-A2811F13901D}"/>
              </a:ext>
            </a:extLst>
          </p:cNvPr>
          <p:cNvSpPr>
            <a:spLocks noGrp="1"/>
          </p:cNvSpPr>
          <p:nvPr>
            <p:ph type="dt" sz="half" idx="10"/>
          </p:nvPr>
        </p:nvSpPr>
        <p:spPr/>
        <p:txBody>
          <a:bodyPr/>
          <a:lstStyle/>
          <a:p>
            <a:fld id="{50C7CD51-015D-4870-8386-E3B4089AB339}" type="datetime1">
              <a:rPr lang="zh-CN" altLang="en-US" smtClean="0"/>
              <a:t>2021/3/22 Monday</a:t>
            </a:fld>
            <a:endParaRPr lang="zh-CN" altLang="en-US"/>
          </a:p>
        </p:txBody>
      </p:sp>
      <p:sp>
        <p:nvSpPr>
          <p:cNvPr id="8" name="页脚占位符 7">
            <a:extLst>
              <a:ext uri="{FF2B5EF4-FFF2-40B4-BE49-F238E27FC236}">
                <a16:creationId xmlns:a16="http://schemas.microsoft.com/office/drawing/2014/main" id="{8BCF7930-0702-48E2-B250-2F85BC01AED3}"/>
              </a:ext>
            </a:extLst>
          </p:cNvPr>
          <p:cNvSpPr>
            <a:spLocks noGrp="1"/>
          </p:cNvSpPr>
          <p:nvPr>
            <p:ph type="ftr" sz="quarter" idx="11"/>
          </p:nvPr>
        </p:nvSpPr>
        <p:spPr/>
        <p:txBody>
          <a:bodyPr/>
          <a:lstStyle/>
          <a:p>
            <a:r>
              <a:rPr lang="zh-CN" altLang="en-US"/>
              <a:t>拥抱不完整，半自弱监督学习</a:t>
            </a:r>
          </a:p>
        </p:txBody>
      </p:sp>
      <p:sp>
        <p:nvSpPr>
          <p:cNvPr id="9" name="灯片编号占位符 8">
            <a:extLst>
              <a:ext uri="{FF2B5EF4-FFF2-40B4-BE49-F238E27FC236}">
                <a16:creationId xmlns:a16="http://schemas.microsoft.com/office/drawing/2014/main" id="{61872249-493E-4972-B5A0-4641BEAEA75E}"/>
              </a:ext>
            </a:extLst>
          </p:cNvPr>
          <p:cNvSpPr>
            <a:spLocks noGrp="1"/>
          </p:cNvSpPr>
          <p:nvPr>
            <p:ph type="sldNum" sz="quarter" idx="12"/>
          </p:nvPr>
        </p:nvSpPr>
        <p:spPr/>
        <p:txBody>
          <a:bodyPr/>
          <a:lstStyle/>
          <a:p>
            <a:fld id="{AC385708-F53E-4C3F-B1FD-A23A4D3EF956}" type="slidenum">
              <a:rPr lang="zh-CN" altLang="en-US" smtClean="0"/>
              <a:t>‹#›</a:t>
            </a:fld>
            <a:endParaRPr lang="zh-CN" altLang="en-US"/>
          </a:p>
        </p:txBody>
      </p:sp>
    </p:spTree>
    <p:extLst>
      <p:ext uri="{BB962C8B-B14F-4D97-AF65-F5344CB8AC3E}">
        <p14:creationId xmlns:p14="http://schemas.microsoft.com/office/powerpoint/2010/main" val="3253340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AF54F6-CA0C-403B-9910-353102AD426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E62BCEB-47A1-4C7D-866C-13212A6CB7A4}"/>
              </a:ext>
            </a:extLst>
          </p:cNvPr>
          <p:cNvSpPr>
            <a:spLocks noGrp="1"/>
          </p:cNvSpPr>
          <p:nvPr>
            <p:ph type="dt" sz="half" idx="10"/>
          </p:nvPr>
        </p:nvSpPr>
        <p:spPr/>
        <p:txBody>
          <a:bodyPr/>
          <a:lstStyle/>
          <a:p>
            <a:fld id="{1BE36E49-C7A5-4EDF-BEBC-2B62A2AE95AF}" type="datetime1">
              <a:rPr lang="zh-CN" altLang="en-US" smtClean="0"/>
              <a:t>2021/3/22 Monday</a:t>
            </a:fld>
            <a:endParaRPr lang="zh-CN" altLang="en-US"/>
          </a:p>
        </p:txBody>
      </p:sp>
      <p:sp>
        <p:nvSpPr>
          <p:cNvPr id="4" name="页脚占位符 3">
            <a:extLst>
              <a:ext uri="{FF2B5EF4-FFF2-40B4-BE49-F238E27FC236}">
                <a16:creationId xmlns:a16="http://schemas.microsoft.com/office/drawing/2014/main" id="{76E411AE-65E8-46A0-B449-570F6FD53CD6}"/>
              </a:ext>
            </a:extLst>
          </p:cNvPr>
          <p:cNvSpPr>
            <a:spLocks noGrp="1"/>
          </p:cNvSpPr>
          <p:nvPr>
            <p:ph type="ftr" sz="quarter" idx="11"/>
          </p:nvPr>
        </p:nvSpPr>
        <p:spPr/>
        <p:txBody>
          <a:bodyPr/>
          <a:lstStyle/>
          <a:p>
            <a:r>
              <a:rPr lang="zh-CN" altLang="en-US"/>
              <a:t>拥抱不完整，半自弱监督学习</a:t>
            </a:r>
          </a:p>
        </p:txBody>
      </p:sp>
      <p:sp>
        <p:nvSpPr>
          <p:cNvPr id="5" name="灯片编号占位符 4">
            <a:extLst>
              <a:ext uri="{FF2B5EF4-FFF2-40B4-BE49-F238E27FC236}">
                <a16:creationId xmlns:a16="http://schemas.microsoft.com/office/drawing/2014/main" id="{44640EBE-1985-4327-8EB0-FD1A70E85F26}"/>
              </a:ext>
            </a:extLst>
          </p:cNvPr>
          <p:cNvSpPr>
            <a:spLocks noGrp="1"/>
          </p:cNvSpPr>
          <p:nvPr>
            <p:ph type="sldNum" sz="quarter" idx="12"/>
          </p:nvPr>
        </p:nvSpPr>
        <p:spPr/>
        <p:txBody>
          <a:bodyPr/>
          <a:lstStyle/>
          <a:p>
            <a:fld id="{AC385708-F53E-4C3F-B1FD-A23A4D3EF956}" type="slidenum">
              <a:rPr lang="zh-CN" altLang="en-US" smtClean="0"/>
              <a:t>‹#›</a:t>
            </a:fld>
            <a:endParaRPr lang="zh-CN" altLang="en-US"/>
          </a:p>
        </p:txBody>
      </p:sp>
    </p:spTree>
    <p:extLst>
      <p:ext uri="{BB962C8B-B14F-4D97-AF65-F5344CB8AC3E}">
        <p14:creationId xmlns:p14="http://schemas.microsoft.com/office/powerpoint/2010/main" val="3776564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09A2233-55A5-437B-BF7B-6BC335E1EDAC}"/>
              </a:ext>
            </a:extLst>
          </p:cNvPr>
          <p:cNvSpPr>
            <a:spLocks noGrp="1"/>
          </p:cNvSpPr>
          <p:nvPr>
            <p:ph type="dt" sz="half" idx="10"/>
          </p:nvPr>
        </p:nvSpPr>
        <p:spPr/>
        <p:txBody>
          <a:bodyPr/>
          <a:lstStyle/>
          <a:p>
            <a:fld id="{30781E2D-EF63-4081-B08A-368534881C67}" type="datetime1">
              <a:rPr lang="zh-CN" altLang="en-US" smtClean="0"/>
              <a:t>2021/3/22 Monday</a:t>
            </a:fld>
            <a:endParaRPr lang="zh-CN" altLang="en-US"/>
          </a:p>
        </p:txBody>
      </p:sp>
      <p:sp>
        <p:nvSpPr>
          <p:cNvPr id="3" name="页脚占位符 2">
            <a:extLst>
              <a:ext uri="{FF2B5EF4-FFF2-40B4-BE49-F238E27FC236}">
                <a16:creationId xmlns:a16="http://schemas.microsoft.com/office/drawing/2014/main" id="{1B073203-16D5-4969-824D-A5CC31F872D4}"/>
              </a:ext>
            </a:extLst>
          </p:cNvPr>
          <p:cNvSpPr>
            <a:spLocks noGrp="1"/>
          </p:cNvSpPr>
          <p:nvPr>
            <p:ph type="ftr" sz="quarter" idx="11"/>
          </p:nvPr>
        </p:nvSpPr>
        <p:spPr/>
        <p:txBody>
          <a:bodyPr/>
          <a:lstStyle/>
          <a:p>
            <a:r>
              <a:rPr lang="zh-CN" altLang="en-US"/>
              <a:t>拥抱不完整，半自弱监督学习</a:t>
            </a:r>
          </a:p>
        </p:txBody>
      </p:sp>
      <p:sp>
        <p:nvSpPr>
          <p:cNvPr id="4" name="灯片编号占位符 3">
            <a:extLst>
              <a:ext uri="{FF2B5EF4-FFF2-40B4-BE49-F238E27FC236}">
                <a16:creationId xmlns:a16="http://schemas.microsoft.com/office/drawing/2014/main" id="{D744E8BD-0CE5-4683-AC28-4174B6F2E8A5}"/>
              </a:ext>
            </a:extLst>
          </p:cNvPr>
          <p:cNvSpPr>
            <a:spLocks noGrp="1"/>
          </p:cNvSpPr>
          <p:nvPr>
            <p:ph type="sldNum" sz="quarter" idx="12"/>
          </p:nvPr>
        </p:nvSpPr>
        <p:spPr/>
        <p:txBody>
          <a:bodyPr/>
          <a:lstStyle/>
          <a:p>
            <a:fld id="{AC385708-F53E-4C3F-B1FD-A23A4D3EF956}" type="slidenum">
              <a:rPr lang="zh-CN" altLang="en-US" smtClean="0"/>
              <a:t>‹#›</a:t>
            </a:fld>
            <a:endParaRPr lang="zh-CN" altLang="en-US"/>
          </a:p>
        </p:txBody>
      </p:sp>
    </p:spTree>
    <p:extLst>
      <p:ext uri="{BB962C8B-B14F-4D97-AF65-F5344CB8AC3E}">
        <p14:creationId xmlns:p14="http://schemas.microsoft.com/office/powerpoint/2010/main" val="1862427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9313B6-EF71-4E66-9D65-022965C4ED0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50401AA-8C83-4719-8736-EEB7E78A54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FAF4811-D8F6-478A-ACF9-9FBED79123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F7A42D3-6970-4F0B-863F-7EB028270C0E}"/>
              </a:ext>
            </a:extLst>
          </p:cNvPr>
          <p:cNvSpPr>
            <a:spLocks noGrp="1"/>
          </p:cNvSpPr>
          <p:nvPr>
            <p:ph type="dt" sz="half" idx="10"/>
          </p:nvPr>
        </p:nvSpPr>
        <p:spPr/>
        <p:txBody>
          <a:bodyPr/>
          <a:lstStyle/>
          <a:p>
            <a:fld id="{B6E62E54-1EEB-4F73-93C8-3094ED91346E}" type="datetime1">
              <a:rPr lang="zh-CN" altLang="en-US" smtClean="0"/>
              <a:t>2021/3/22 Monday</a:t>
            </a:fld>
            <a:endParaRPr lang="zh-CN" altLang="en-US"/>
          </a:p>
        </p:txBody>
      </p:sp>
      <p:sp>
        <p:nvSpPr>
          <p:cNvPr id="6" name="页脚占位符 5">
            <a:extLst>
              <a:ext uri="{FF2B5EF4-FFF2-40B4-BE49-F238E27FC236}">
                <a16:creationId xmlns:a16="http://schemas.microsoft.com/office/drawing/2014/main" id="{312ADFF9-65B1-46FB-9E5E-95D2FFB3FE8E}"/>
              </a:ext>
            </a:extLst>
          </p:cNvPr>
          <p:cNvSpPr>
            <a:spLocks noGrp="1"/>
          </p:cNvSpPr>
          <p:nvPr>
            <p:ph type="ftr" sz="quarter" idx="11"/>
          </p:nvPr>
        </p:nvSpPr>
        <p:spPr/>
        <p:txBody>
          <a:bodyPr/>
          <a:lstStyle/>
          <a:p>
            <a:r>
              <a:rPr lang="zh-CN" altLang="en-US"/>
              <a:t>拥抱不完整，半自弱监督学习</a:t>
            </a:r>
          </a:p>
        </p:txBody>
      </p:sp>
      <p:sp>
        <p:nvSpPr>
          <p:cNvPr id="7" name="灯片编号占位符 6">
            <a:extLst>
              <a:ext uri="{FF2B5EF4-FFF2-40B4-BE49-F238E27FC236}">
                <a16:creationId xmlns:a16="http://schemas.microsoft.com/office/drawing/2014/main" id="{355DBB5E-FC69-4A12-AD3B-F3F4152C1744}"/>
              </a:ext>
            </a:extLst>
          </p:cNvPr>
          <p:cNvSpPr>
            <a:spLocks noGrp="1"/>
          </p:cNvSpPr>
          <p:nvPr>
            <p:ph type="sldNum" sz="quarter" idx="12"/>
          </p:nvPr>
        </p:nvSpPr>
        <p:spPr/>
        <p:txBody>
          <a:bodyPr/>
          <a:lstStyle/>
          <a:p>
            <a:fld id="{AC385708-F53E-4C3F-B1FD-A23A4D3EF956}" type="slidenum">
              <a:rPr lang="zh-CN" altLang="en-US" smtClean="0"/>
              <a:t>‹#›</a:t>
            </a:fld>
            <a:endParaRPr lang="zh-CN" altLang="en-US"/>
          </a:p>
        </p:txBody>
      </p:sp>
    </p:spTree>
    <p:extLst>
      <p:ext uri="{BB962C8B-B14F-4D97-AF65-F5344CB8AC3E}">
        <p14:creationId xmlns:p14="http://schemas.microsoft.com/office/powerpoint/2010/main" val="1741921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D41526-4620-4D24-93C1-379F2FDBBC9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ABEEF99-892B-4D4F-8D3C-0BFE1963F1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3F5CCC2-E7BF-497E-ACA2-1BFC1C9967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1D3C240-0561-4098-BE9C-B7AED0D3BA38}"/>
              </a:ext>
            </a:extLst>
          </p:cNvPr>
          <p:cNvSpPr>
            <a:spLocks noGrp="1"/>
          </p:cNvSpPr>
          <p:nvPr>
            <p:ph type="dt" sz="half" idx="10"/>
          </p:nvPr>
        </p:nvSpPr>
        <p:spPr/>
        <p:txBody>
          <a:bodyPr/>
          <a:lstStyle/>
          <a:p>
            <a:fld id="{D1BBEAD5-62D8-46AC-8829-510EDCFAB604}" type="datetime1">
              <a:rPr lang="zh-CN" altLang="en-US" smtClean="0"/>
              <a:t>2021/3/22 Monday</a:t>
            </a:fld>
            <a:endParaRPr lang="zh-CN" altLang="en-US"/>
          </a:p>
        </p:txBody>
      </p:sp>
      <p:sp>
        <p:nvSpPr>
          <p:cNvPr id="6" name="页脚占位符 5">
            <a:extLst>
              <a:ext uri="{FF2B5EF4-FFF2-40B4-BE49-F238E27FC236}">
                <a16:creationId xmlns:a16="http://schemas.microsoft.com/office/drawing/2014/main" id="{85CA26B7-C537-4731-B44C-3465C5099791}"/>
              </a:ext>
            </a:extLst>
          </p:cNvPr>
          <p:cNvSpPr>
            <a:spLocks noGrp="1"/>
          </p:cNvSpPr>
          <p:nvPr>
            <p:ph type="ftr" sz="quarter" idx="11"/>
          </p:nvPr>
        </p:nvSpPr>
        <p:spPr/>
        <p:txBody>
          <a:bodyPr/>
          <a:lstStyle/>
          <a:p>
            <a:r>
              <a:rPr lang="zh-CN" altLang="en-US"/>
              <a:t>拥抱不完整，半自弱监督学习</a:t>
            </a:r>
          </a:p>
        </p:txBody>
      </p:sp>
      <p:sp>
        <p:nvSpPr>
          <p:cNvPr id="7" name="灯片编号占位符 6">
            <a:extLst>
              <a:ext uri="{FF2B5EF4-FFF2-40B4-BE49-F238E27FC236}">
                <a16:creationId xmlns:a16="http://schemas.microsoft.com/office/drawing/2014/main" id="{3E8C07CD-9B36-41ED-B5D7-D7FD076F99E5}"/>
              </a:ext>
            </a:extLst>
          </p:cNvPr>
          <p:cNvSpPr>
            <a:spLocks noGrp="1"/>
          </p:cNvSpPr>
          <p:nvPr>
            <p:ph type="sldNum" sz="quarter" idx="12"/>
          </p:nvPr>
        </p:nvSpPr>
        <p:spPr/>
        <p:txBody>
          <a:bodyPr/>
          <a:lstStyle/>
          <a:p>
            <a:fld id="{AC385708-F53E-4C3F-B1FD-A23A4D3EF956}" type="slidenum">
              <a:rPr lang="zh-CN" altLang="en-US" smtClean="0"/>
              <a:t>‹#›</a:t>
            </a:fld>
            <a:endParaRPr lang="zh-CN" altLang="en-US"/>
          </a:p>
        </p:txBody>
      </p:sp>
    </p:spTree>
    <p:extLst>
      <p:ext uri="{BB962C8B-B14F-4D97-AF65-F5344CB8AC3E}">
        <p14:creationId xmlns:p14="http://schemas.microsoft.com/office/powerpoint/2010/main" val="91494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2217C3B-AEEB-43D5-8896-62555827A0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4D9F492-7D27-4F39-9C9D-8F8C208CD2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A6E117C-ED76-4AF7-8691-40234341AA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EAC6D0-682D-4CF7-92CA-5B3224588B9E}" type="datetime1">
              <a:rPr lang="zh-CN" altLang="en-US" smtClean="0"/>
              <a:t>2021/3/22 Monday</a:t>
            </a:fld>
            <a:endParaRPr lang="zh-CN" altLang="en-US"/>
          </a:p>
        </p:txBody>
      </p:sp>
      <p:sp>
        <p:nvSpPr>
          <p:cNvPr id="5" name="页脚占位符 4">
            <a:extLst>
              <a:ext uri="{FF2B5EF4-FFF2-40B4-BE49-F238E27FC236}">
                <a16:creationId xmlns:a16="http://schemas.microsoft.com/office/drawing/2014/main" id="{5E13E9C9-0DAD-4588-8E88-FCE2F8D51E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a:t>拥抱不完整，半自弱监督学习</a:t>
            </a:r>
          </a:p>
        </p:txBody>
      </p:sp>
      <p:sp>
        <p:nvSpPr>
          <p:cNvPr id="6" name="灯片编号占位符 5">
            <a:extLst>
              <a:ext uri="{FF2B5EF4-FFF2-40B4-BE49-F238E27FC236}">
                <a16:creationId xmlns:a16="http://schemas.microsoft.com/office/drawing/2014/main" id="{9DE7FBCC-3692-4DBF-B98D-E57D700729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385708-F53E-4C3F-B1FD-A23A4D3EF956}" type="slidenum">
              <a:rPr lang="zh-CN" altLang="en-US" smtClean="0"/>
              <a:t>‹#›</a:t>
            </a:fld>
            <a:endParaRPr lang="zh-CN" altLang="en-US"/>
          </a:p>
        </p:txBody>
      </p:sp>
    </p:spTree>
    <p:extLst>
      <p:ext uri="{BB962C8B-B14F-4D97-AF65-F5344CB8AC3E}">
        <p14:creationId xmlns:p14="http://schemas.microsoft.com/office/powerpoint/2010/main" val="1595784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32DC416A-A8B2-451D-A5C4-DC1FDC95672C}"/>
              </a:ext>
            </a:extLst>
          </p:cNvPr>
          <p:cNvSpPr>
            <a:spLocks noGrp="1"/>
          </p:cNvSpPr>
          <p:nvPr>
            <p:ph type="ftr" sz="quarter" idx="11"/>
          </p:nvPr>
        </p:nvSpPr>
        <p:spPr/>
        <p:txBody>
          <a:bodyPr/>
          <a:lstStyle/>
          <a:p>
            <a:r>
              <a:rPr lang="zh-CN" altLang="en-US"/>
              <a:t>拥抱不完整，半自弱监督学习</a:t>
            </a:r>
            <a:endParaRPr lang="zh-CN" altLang="en-US" dirty="0"/>
          </a:p>
        </p:txBody>
      </p:sp>
      <p:sp>
        <p:nvSpPr>
          <p:cNvPr id="5" name="文本框 4">
            <a:extLst>
              <a:ext uri="{FF2B5EF4-FFF2-40B4-BE49-F238E27FC236}">
                <a16:creationId xmlns:a16="http://schemas.microsoft.com/office/drawing/2014/main" id="{A727D640-0D1D-4AE5-951A-5C9C2543A73B}"/>
              </a:ext>
            </a:extLst>
          </p:cNvPr>
          <p:cNvSpPr txBox="1"/>
          <p:nvPr/>
        </p:nvSpPr>
        <p:spPr>
          <a:xfrm>
            <a:off x="3781905" y="3868604"/>
            <a:ext cx="4628190" cy="1296637"/>
          </a:xfrm>
          <a:prstGeom prst="rect">
            <a:avLst/>
          </a:prstGeom>
          <a:noFill/>
        </p:spPr>
        <p:txBody>
          <a:bodyPr wrap="none" rtlCol="0">
            <a:spAutoFit/>
          </a:bodyPr>
          <a:lstStyle/>
          <a:p>
            <a:pPr marL="742950" indent="-742950">
              <a:lnSpc>
                <a:spcPct val="150000"/>
              </a:lnSpc>
              <a:buAutoNum type="arabicPeriod"/>
            </a:pPr>
            <a:r>
              <a:rPr lang="zh-CN" altLang="en-US" dirty="0"/>
              <a:t>使用最少的时间获得最多的有用信息</a:t>
            </a:r>
            <a:endParaRPr lang="en-US" altLang="zh-CN" dirty="0"/>
          </a:p>
          <a:p>
            <a:pPr marL="742950" indent="-742950">
              <a:lnSpc>
                <a:spcPct val="150000"/>
              </a:lnSpc>
              <a:buAutoNum type="arabicPeriod"/>
            </a:pPr>
            <a:r>
              <a:rPr lang="zh-CN" altLang="en-US" dirty="0"/>
              <a:t>拒绝人云亦云</a:t>
            </a:r>
            <a:endParaRPr lang="en-US" altLang="zh-CN" dirty="0"/>
          </a:p>
          <a:p>
            <a:pPr marL="742950" indent="-742950">
              <a:lnSpc>
                <a:spcPct val="150000"/>
              </a:lnSpc>
              <a:buAutoNum type="arabicPeriod"/>
            </a:pPr>
            <a:r>
              <a:rPr lang="zh-CN" altLang="en-US" dirty="0"/>
              <a:t>清晰表达，循循善诱</a:t>
            </a:r>
          </a:p>
        </p:txBody>
      </p:sp>
      <p:sp>
        <p:nvSpPr>
          <p:cNvPr id="2" name="文本框 1">
            <a:extLst>
              <a:ext uri="{FF2B5EF4-FFF2-40B4-BE49-F238E27FC236}">
                <a16:creationId xmlns:a16="http://schemas.microsoft.com/office/drawing/2014/main" id="{30EE9581-3FE3-41A8-8AAE-20C085BBEDEA}"/>
              </a:ext>
            </a:extLst>
          </p:cNvPr>
          <p:cNvSpPr txBox="1"/>
          <p:nvPr/>
        </p:nvSpPr>
        <p:spPr>
          <a:xfrm>
            <a:off x="3068568" y="2753940"/>
            <a:ext cx="6054863" cy="769441"/>
          </a:xfrm>
          <a:prstGeom prst="rect">
            <a:avLst/>
          </a:prstGeom>
          <a:noFill/>
        </p:spPr>
        <p:txBody>
          <a:bodyPr wrap="none" rtlCol="0">
            <a:spAutoFit/>
          </a:bodyPr>
          <a:lstStyle/>
          <a:p>
            <a:r>
              <a:rPr lang="zh-CN" altLang="en-US" sz="4400" dirty="0"/>
              <a:t>系列文献阅读</a:t>
            </a:r>
            <a:r>
              <a:rPr lang="en-US" altLang="zh-CN" sz="4400" dirty="0"/>
              <a:t>Workshop</a:t>
            </a:r>
            <a:endParaRPr lang="zh-CN" altLang="en-US" sz="4400" dirty="0"/>
          </a:p>
        </p:txBody>
      </p:sp>
    </p:spTree>
    <p:extLst>
      <p:ext uri="{BB962C8B-B14F-4D97-AF65-F5344CB8AC3E}">
        <p14:creationId xmlns:p14="http://schemas.microsoft.com/office/powerpoint/2010/main" val="3365855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2A038C2-F76E-4DBF-B4F4-720459F1F69E}"/>
              </a:ext>
            </a:extLst>
          </p:cNvPr>
          <p:cNvSpPr txBox="1"/>
          <p:nvPr/>
        </p:nvSpPr>
        <p:spPr>
          <a:xfrm>
            <a:off x="203200" y="177800"/>
            <a:ext cx="3934090" cy="523220"/>
          </a:xfrm>
          <a:prstGeom prst="rect">
            <a:avLst/>
          </a:prstGeom>
          <a:noFill/>
        </p:spPr>
        <p:txBody>
          <a:bodyPr wrap="none" rtlCol="0">
            <a:spAutoFit/>
          </a:bodyPr>
          <a:lstStyle/>
          <a:p>
            <a:r>
              <a:rPr lang="zh-CN" altLang="en-US" sz="2800" b="1" dirty="0"/>
              <a:t>如何筛选任务关注特征</a:t>
            </a:r>
            <a:r>
              <a:rPr lang="en-US" altLang="zh-CN" sz="2800" b="1" dirty="0"/>
              <a:t>?</a:t>
            </a:r>
            <a:endParaRPr lang="zh-CN" altLang="en-US" sz="2800" b="1" dirty="0"/>
          </a:p>
        </p:txBody>
      </p:sp>
      <p:sp>
        <p:nvSpPr>
          <p:cNvPr id="3" name="文本框 2">
            <a:extLst>
              <a:ext uri="{FF2B5EF4-FFF2-40B4-BE49-F238E27FC236}">
                <a16:creationId xmlns:a16="http://schemas.microsoft.com/office/drawing/2014/main" id="{20C3C218-962B-45CD-B16D-76DDB705FB7D}"/>
              </a:ext>
            </a:extLst>
          </p:cNvPr>
          <p:cNvSpPr txBox="1"/>
          <p:nvPr/>
        </p:nvSpPr>
        <p:spPr>
          <a:xfrm>
            <a:off x="426719" y="1749083"/>
            <a:ext cx="2417650" cy="369332"/>
          </a:xfrm>
          <a:prstGeom prst="rect">
            <a:avLst/>
          </a:prstGeom>
          <a:noFill/>
        </p:spPr>
        <p:txBody>
          <a:bodyPr wrap="none" rtlCol="0">
            <a:spAutoFit/>
          </a:bodyPr>
          <a:lstStyle/>
          <a:p>
            <a:pPr marL="285750" indent="-285750">
              <a:buFont typeface="Wingdings" panose="05000000000000000000" pitchFamily="2" charset="2"/>
              <a:buChar char="u"/>
            </a:pPr>
            <a:r>
              <a:rPr lang="en-US" altLang="zh-CN" dirty="0"/>
              <a:t>Supervised learning</a:t>
            </a:r>
            <a:endParaRPr lang="zh-CN" altLang="en-US" dirty="0"/>
          </a:p>
        </p:txBody>
      </p:sp>
      <p:sp>
        <p:nvSpPr>
          <p:cNvPr id="44" name="文本框 43">
            <a:extLst>
              <a:ext uri="{FF2B5EF4-FFF2-40B4-BE49-F238E27FC236}">
                <a16:creationId xmlns:a16="http://schemas.microsoft.com/office/drawing/2014/main" id="{62F83040-E798-4ED0-814B-CC985D1049C2}"/>
              </a:ext>
            </a:extLst>
          </p:cNvPr>
          <p:cNvSpPr txBox="1"/>
          <p:nvPr/>
        </p:nvSpPr>
        <p:spPr>
          <a:xfrm>
            <a:off x="426719" y="4583874"/>
            <a:ext cx="4894289" cy="369332"/>
          </a:xfrm>
          <a:prstGeom prst="rect">
            <a:avLst/>
          </a:prstGeom>
          <a:noFill/>
        </p:spPr>
        <p:txBody>
          <a:bodyPr wrap="none" rtlCol="0">
            <a:spAutoFit/>
          </a:bodyPr>
          <a:lstStyle/>
          <a:p>
            <a:pPr marL="285750" indent="-285750">
              <a:buFont typeface="Wingdings" panose="05000000000000000000" pitchFamily="2" charset="2"/>
              <a:buChar char="u"/>
            </a:pPr>
            <a:r>
              <a:rPr lang="en-US" altLang="zh-CN" dirty="0"/>
              <a:t>Semi-/Weakly/Self-/Un- supervised learning</a:t>
            </a:r>
            <a:endParaRPr lang="zh-CN" altLang="en-US" dirty="0"/>
          </a:p>
        </p:txBody>
      </p:sp>
      <p:sp>
        <p:nvSpPr>
          <p:cNvPr id="14" name="椭圆 13">
            <a:extLst>
              <a:ext uri="{FF2B5EF4-FFF2-40B4-BE49-F238E27FC236}">
                <a16:creationId xmlns:a16="http://schemas.microsoft.com/office/drawing/2014/main" id="{FFB852E4-C0F3-4F54-BF0D-39E0911DF49F}"/>
              </a:ext>
            </a:extLst>
          </p:cNvPr>
          <p:cNvSpPr/>
          <p:nvPr/>
        </p:nvSpPr>
        <p:spPr>
          <a:xfrm>
            <a:off x="5678451" y="80065"/>
            <a:ext cx="6310349" cy="631034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CD632A1E-CDCC-4C6C-AA25-C8B66CE0CBEB}"/>
              </a:ext>
            </a:extLst>
          </p:cNvPr>
          <p:cNvSpPr txBox="1"/>
          <p:nvPr/>
        </p:nvSpPr>
        <p:spPr>
          <a:xfrm>
            <a:off x="9696450" y="1008004"/>
            <a:ext cx="1375698" cy="369332"/>
          </a:xfrm>
          <a:prstGeom prst="rect">
            <a:avLst/>
          </a:prstGeom>
          <a:noFill/>
        </p:spPr>
        <p:txBody>
          <a:bodyPr wrap="none" rtlCol="0">
            <a:spAutoFit/>
          </a:bodyPr>
          <a:lstStyle/>
          <a:p>
            <a:pPr algn="ctr"/>
            <a:r>
              <a:rPr lang="en-US" altLang="zh-CN" b="1" dirty="0"/>
              <a:t>All features</a:t>
            </a:r>
            <a:endParaRPr lang="zh-CN" altLang="en-US" b="1" dirty="0"/>
          </a:p>
        </p:txBody>
      </p:sp>
      <p:grpSp>
        <p:nvGrpSpPr>
          <p:cNvPr id="16" name="组合 15">
            <a:extLst>
              <a:ext uri="{FF2B5EF4-FFF2-40B4-BE49-F238E27FC236}">
                <a16:creationId xmlns:a16="http://schemas.microsoft.com/office/drawing/2014/main" id="{8B859BD7-E598-4ED2-B547-CDC89E241F7E}"/>
              </a:ext>
            </a:extLst>
          </p:cNvPr>
          <p:cNvGrpSpPr/>
          <p:nvPr/>
        </p:nvGrpSpPr>
        <p:grpSpPr>
          <a:xfrm>
            <a:off x="5897525" y="1277039"/>
            <a:ext cx="4913350" cy="4913350"/>
            <a:chOff x="5897525" y="1277039"/>
            <a:chExt cx="4913350" cy="4913350"/>
          </a:xfrm>
        </p:grpSpPr>
        <p:sp>
          <p:nvSpPr>
            <p:cNvPr id="116" name="椭圆 115">
              <a:extLst>
                <a:ext uri="{FF2B5EF4-FFF2-40B4-BE49-F238E27FC236}">
                  <a16:creationId xmlns:a16="http://schemas.microsoft.com/office/drawing/2014/main" id="{1EDE0968-CE0E-4FD3-AFD2-3871423C8976}"/>
                </a:ext>
              </a:extLst>
            </p:cNvPr>
            <p:cNvSpPr/>
            <p:nvPr/>
          </p:nvSpPr>
          <p:spPr>
            <a:xfrm>
              <a:off x="5897525" y="1277039"/>
              <a:ext cx="4913350" cy="4913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文本框 117">
              <a:extLst>
                <a:ext uri="{FF2B5EF4-FFF2-40B4-BE49-F238E27FC236}">
                  <a16:creationId xmlns:a16="http://schemas.microsoft.com/office/drawing/2014/main" id="{856E87E0-30A3-4D09-A66A-1A38B6CCC63C}"/>
                </a:ext>
              </a:extLst>
            </p:cNvPr>
            <p:cNvSpPr txBox="1"/>
            <p:nvPr/>
          </p:nvSpPr>
          <p:spPr>
            <a:xfrm>
              <a:off x="8384764" y="2557861"/>
              <a:ext cx="1789272" cy="369332"/>
            </a:xfrm>
            <a:prstGeom prst="rect">
              <a:avLst/>
            </a:prstGeom>
            <a:noFill/>
          </p:spPr>
          <p:txBody>
            <a:bodyPr wrap="none" rtlCol="0">
              <a:spAutoFit/>
            </a:bodyPr>
            <a:lstStyle/>
            <a:p>
              <a:pPr algn="ctr"/>
              <a:r>
                <a:rPr lang="en-US" altLang="zh-CN" b="1" dirty="0"/>
                <a:t>Object features</a:t>
              </a:r>
              <a:endParaRPr lang="zh-CN" altLang="en-US" b="1" dirty="0"/>
            </a:p>
          </p:txBody>
        </p:sp>
      </p:grpSp>
      <p:grpSp>
        <p:nvGrpSpPr>
          <p:cNvPr id="25" name="组合 24">
            <a:extLst>
              <a:ext uri="{FF2B5EF4-FFF2-40B4-BE49-F238E27FC236}">
                <a16:creationId xmlns:a16="http://schemas.microsoft.com/office/drawing/2014/main" id="{07EE3C92-D89B-47D7-AD90-6A6062935AF0}"/>
              </a:ext>
            </a:extLst>
          </p:cNvPr>
          <p:cNvGrpSpPr/>
          <p:nvPr/>
        </p:nvGrpSpPr>
        <p:grpSpPr>
          <a:xfrm>
            <a:off x="7191326" y="3275821"/>
            <a:ext cx="2884536" cy="3067451"/>
            <a:chOff x="6215014" y="3024190"/>
            <a:chExt cx="2884536" cy="3067451"/>
          </a:xfrm>
        </p:grpSpPr>
        <p:sp>
          <p:nvSpPr>
            <p:cNvPr id="20" name="椭圆 19">
              <a:extLst>
                <a:ext uri="{FF2B5EF4-FFF2-40B4-BE49-F238E27FC236}">
                  <a16:creationId xmlns:a16="http://schemas.microsoft.com/office/drawing/2014/main" id="{10FEFA97-1C69-4101-B0A6-3642CFF27932}"/>
                </a:ext>
              </a:extLst>
            </p:cNvPr>
            <p:cNvSpPr/>
            <p:nvPr/>
          </p:nvSpPr>
          <p:spPr>
            <a:xfrm>
              <a:off x="7868888" y="5648729"/>
              <a:ext cx="442912" cy="442912"/>
            </a:xfrm>
            <a:prstGeom prst="ellipse">
              <a:avLst/>
            </a:prstGeom>
            <a:solidFill>
              <a:schemeClr val="accent4">
                <a:alpha val="69000"/>
              </a:schemeClr>
            </a:solidFill>
            <a:ln w="22225">
              <a:prstDash val="dash"/>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grpSp>
          <p:nvGrpSpPr>
            <p:cNvPr id="18" name="组合 17">
              <a:extLst>
                <a:ext uri="{FF2B5EF4-FFF2-40B4-BE49-F238E27FC236}">
                  <a16:creationId xmlns:a16="http://schemas.microsoft.com/office/drawing/2014/main" id="{8CC8B34E-49CC-4A86-988F-EAA6A0BAA239}"/>
                </a:ext>
              </a:extLst>
            </p:cNvPr>
            <p:cNvGrpSpPr/>
            <p:nvPr/>
          </p:nvGrpSpPr>
          <p:grpSpPr>
            <a:xfrm>
              <a:off x="6215014" y="3024190"/>
              <a:ext cx="2884536" cy="2884536"/>
              <a:chOff x="6215014" y="3024190"/>
              <a:chExt cx="2884536" cy="2884536"/>
            </a:xfrm>
          </p:grpSpPr>
          <p:sp>
            <p:nvSpPr>
              <p:cNvPr id="117" name="椭圆 116">
                <a:extLst>
                  <a:ext uri="{FF2B5EF4-FFF2-40B4-BE49-F238E27FC236}">
                    <a16:creationId xmlns:a16="http://schemas.microsoft.com/office/drawing/2014/main" id="{5322E501-361B-413C-A137-D57F3B5DAC38}"/>
                  </a:ext>
                </a:extLst>
              </p:cNvPr>
              <p:cNvSpPr/>
              <p:nvPr/>
            </p:nvSpPr>
            <p:spPr>
              <a:xfrm>
                <a:off x="6215014" y="3024190"/>
                <a:ext cx="2884536" cy="288453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19" name="文本框 118">
                <a:extLst>
                  <a:ext uri="{FF2B5EF4-FFF2-40B4-BE49-F238E27FC236}">
                    <a16:creationId xmlns:a16="http://schemas.microsoft.com/office/drawing/2014/main" id="{7E3D7999-2988-441B-B988-2234A962F422}"/>
                  </a:ext>
                </a:extLst>
              </p:cNvPr>
              <p:cNvSpPr txBox="1"/>
              <p:nvPr/>
            </p:nvSpPr>
            <p:spPr>
              <a:xfrm>
                <a:off x="6410971" y="4281792"/>
                <a:ext cx="2454518" cy="369332"/>
              </a:xfrm>
              <a:prstGeom prst="rect">
                <a:avLst/>
              </a:prstGeom>
              <a:noFill/>
            </p:spPr>
            <p:txBody>
              <a:bodyPr wrap="none" rtlCol="0">
                <a:spAutoFit/>
              </a:bodyPr>
              <a:lstStyle/>
              <a:p>
                <a:pPr algn="ctr"/>
                <a:r>
                  <a:rPr lang="en-US" altLang="zh-CN" b="1" dirty="0"/>
                  <a:t>Task focused features</a:t>
                </a:r>
                <a:endParaRPr lang="zh-CN" altLang="en-US" b="1" dirty="0"/>
              </a:p>
            </p:txBody>
          </p:sp>
        </p:grpSp>
      </p:grpSp>
      <p:sp>
        <p:nvSpPr>
          <p:cNvPr id="120" name="文本框 119">
            <a:extLst>
              <a:ext uri="{FF2B5EF4-FFF2-40B4-BE49-F238E27FC236}">
                <a16:creationId xmlns:a16="http://schemas.microsoft.com/office/drawing/2014/main" id="{911DC4A2-6CF7-43EF-9340-BB50B7B07E7B}"/>
              </a:ext>
            </a:extLst>
          </p:cNvPr>
          <p:cNvSpPr txBox="1"/>
          <p:nvPr/>
        </p:nvSpPr>
        <p:spPr>
          <a:xfrm>
            <a:off x="685494" y="5133975"/>
            <a:ext cx="4529444" cy="646331"/>
          </a:xfrm>
          <a:prstGeom prst="rect">
            <a:avLst/>
          </a:prstGeom>
          <a:noFill/>
        </p:spPr>
        <p:txBody>
          <a:bodyPr wrap="square" rtlCol="0">
            <a:spAutoFit/>
          </a:bodyPr>
          <a:lstStyle/>
          <a:p>
            <a:r>
              <a:rPr lang="zh-CN" altLang="en-US" dirty="0"/>
              <a:t>利用</a:t>
            </a:r>
            <a:r>
              <a:rPr lang="zh-CN" altLang="en-US" b="1" dirty="0">
                <a:solidFill>
                  <a:srgbClr val="C00000"/>
                </a:solidFill>
              </a:rPr>
              <a:t>人工先验</a:t>
            </a:r>
            <a:r>
              <a:rPr lang="zh-CN" altLang="en-US" dirty="0"/>
              <a:t>和</a:t>
            </a:r>
            <a:r>
              <a:rPr lang="zh-CN" altLang="en-US" b="1" dirty="0">
                <a:solidFill>
                  <a:srgbClr val="C00000"/>
                </a:solidFill>
              </a:rPr>
              <a:t>大量数据</a:t>
            </a:r>
            <a:r>
              <a:rPr lang="zh-CN" altLang="en-US" dirty="0"/>
              <a:t>，设计</a:t>
            </a:r>
            <a:r>
              <a:rPr lang="zh-CN" altLang="en-US" b="1" dirty="0">
                <a:solidFill>
                  <a:srgbClr val="C00000"/>
                </a:solidFill>
              </a:rPr>
              <a:t>模型训练策略</a:t>
            </a:r>
            <a:r>
              <a:rPr lang="zh-CN" altLang="en-US" dirty="0"/>
              <a:t>，把任务肯定无关的部分特征先去除。</a:t>
            </a:r>
          </a:p>
        </p:txBody>
      </p:sp>
      <p:sp>
        <p:nvSpPr>
          <p:cNvPr id="122" name="文本框 121">
            <a:extLst>
              <a:ext uri="{FF2B5EF4-FFF2-40B4-BE49-F238E27FC236}">
                <a16:creationId xmlns:a16="http://schemas.microsoft.com/office/drawing/2014/main" id="{B276FA21-47D8-4A90-A095-B138E4B4290F}"/>
              </a:ext>
            </a:extLst>
          </p:cNvPr>
          <p:cNvSpPr txBox="1"/>
          <p:nvPr/>
        </p:nvSpPr>
        <p:spPr>
          <a:xfrm>
            <a:off x="685494" y="2294099"/>
            <a:ext cx="4529444" cy="646331"/>
          </a:xfrm>
          <a:prstGeom prst="rect">
            <a:avLst/>
          </a:prstGeom>
          <a:noFill/>
        </p:spPr>
        <p:txBody>
          <a:bodyPr wrap="square" rtlCol="0">
            <a:spAutoFit/>
          </a:bodyPr>
          <a:lstStyle/>
          <a:p>
            <a:r>
              <a:rPr lang="zh-CN" altLang="en-US" dirty="0"/>
              <a:t>利用有标签数据，使模型筛关注任务相关特征，但受限于数据量。</a:t>
            </a:r>
          </a:p>
        </p:txBody>
      </p:sp>
      <p:sp>
        <p:nvSpPr>
          <p:cNvPr id="4" name="页脚占位符 3">
            <a:extLst>
              <a:ext uri="{FF2B5EF4-FFF2-40B4-BE49-F238E27FC236}">
                <a16:creationId xmlns:a16="http://schemas.microsoft.com/office/drawing/2014/main" id="{540AB78F-D106-4B87-A583-B143931380E4}"/>
              </a:ext>
            </a:extLst>
          </p:cNvPr>
          <p:cNvSpPr>
            <a:spLocks noGrp="1"/>
          </p:cNvSpPr>
          <p:nvPr>
            <p:ph type="ftr" sz="quarter" idx="11"/>
          </p:nvPr>
        </p:nvSpPr>
        <p:spPr/>
        <p:txBody>
          <a:bodyPr/>
          <a:lstStyle/>
          <a:p>
            <a:r>
              <a:rPr lang="zh-CN" altLang="en-US"/>
              <a:t>拥抱不完整，半自弱监督学习</a:t>
            </a:r>
          </a:p>
        </p:txBody>
      </p:sp>
    </p:spTree>
    <p:extLst>
      <p:ext uri="{BB962C8B-B14F-4D97-AF65-F5344CB8AC3E}">
        <p14:creationId xmlns:p14="http://schemas.microsoft.com/office/powerpoint/2010/main" val="1304640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32DC416A-A8B2-451D-A5C4-DC1FDC95672C}"/>
              </a:ext>
            </a:extLst>
          </p:cNvPr>
          <p:cNvSpPr>
            <a:spLocks noGrp="1"/>
          </p:cNvSpPr>
          <p:nvPr>
            <p:ph type="ftr" sz="quarter" idx="11"/>
          </p:nvPr>
        </p:nvSpPr>
        <p:spPr/>
        <p:txBody>
          <a:bodyPr/>
          <a:lstStyle/>
          <a:p>
            <a:r>
              <a:rPr lang="zh-CN" altLang="en-US"/>
              <a:t>拥抱不完整，半自弱监督学习</a:t>
            </a:r>
          </a:p>
        </p:txBody>
      </p:sp>
      <p:grpSp>
        <p:nvGrpSpPr>
          <p:cNvPr id="3" name="组合 2">
            <a:extLst>
              <a:ext uri="{FF2B5EF4-FFF2-40B4-BE49-F238E27FC236}">
                <a16:creationId xmlns:a16="http://schemas.microsoft.com/office/drawing/2014/main" id="{A2BE819A-9570-426D-BB73-E44500714BA0}"/>
              </a:ext>
            </a:extLst>
          </p:cNvPr>
          <p:cNvGrpSpPr/>
          <p:nvPr/>
        </p:nvGrpSpPr>
        <p:grpSpPr>
          <a:xfrm>
            <a:off x="847202" y="1608370"/>
            <a:ext cx="10497593" cy="1103993"/>
            <a:chOff x="847202" y="2009498"/>
            <a:chExt cx="10497593" cy="1103993"/>
          </a:xfrm>
        </p:grpSpPr>
        <p:sp>
          <p:nvSpPr>
            <p:cNvPr id="5" name="文本框 4">
              <a:extLst>
                <a:ext uri="{FF2B5EF4-FFF2-40B4-BE49-F238E27FC236}">
                  <a16:creationId xmlns:a16="http://schemas.microsoft.com/office/drawing/2014/main" id="{A727D640-0D1D-4AE5-951A-5C9C2543A73B}"/>
                </a:ext>
              </a:extLst>
            </p:cNvPr>
            <p:cNvSpPr txBox="1"/>
            <p:nvPr/>
          </p:nvSpPr>
          <p:spPr>
            <a:xfrm>
              <a:off x="847202" y="2344050"/>
              <a:ext cx="10497593" cy="769441"/>
            </a:xfrm>
            <a:prstGeom prst="rect">
              <a:avLst/>
            </a:prstGeom>
            <a:noFill/>
          </p:spPr>
          <p:txBody>
            <a:bodyPr wrap="square" rtlCol="0">
              <a:spAutoFit/>
            </a:bodyPr>
            <a:lstStyle/>
            <a:p>
              <a:pPr algn="ctr"/>
              <a:r>
                <a:rPr lang="zh-CN" altLang="en-US" sz="4400" i="0" dirty="0">
                  <a:solidFill>
                    <a:srgbClr val="333333"/>
                  </a:solidFill>
                  <a:effectLst/>
                  <a:latin typeface="-apple-system"/>
                </a:rPr>
                <a:t>半</a:t>
              </a:r>
              <a:r>
                <a:rPr lang="zh-CN" altLang="en-US" sz="4400" dirty="0">
                  <a:solidFill>
                    <a:srgbClr val="333333"/>
                  </a:solidFill>
                  <a:latin typeface="-apple-system"/>
                </a:rPr>
                <a:t>、</a:t>
              </a:r>
              <a:r>
                <a:rPr lang="zh-CN" altLang="en-US" sz="4400" i="0" dirty="0">
                  <a:solidFill>
                    <a:srgbClr val="333333"/>
                  </a:solidFill>
                  <a:effectLst/>
                  <a:latin typeface="-apple-system"/>
                </a:rPr>
                <a:t>弱、自监督</a:t>
              </a:r>
            </a:p>
          </p:txBody>
        </p:sp>
        <p:sp>
          <p:nvSpPr>
            <p:cNvPr id="2" name="文本框 1">
              <a:extLst>
                <a:ext uri="{FF2B5EF4-FFF2-40B4-BE49-F238E27FC236}">
                  <a16:creationId xmlns:a16="http://schemas.microsoft.com/office/drawing/2014/main" id="{1A7EF67A-5C0B-4737-9E1C-15FA63AB41A4}"/>
                </a:ext>
              </a:extLst>
            </p:cNvPr>
            <p:cNvSpPr txBox="1"/>
            <p:nvPr/>
          </p:nvSpPr>
          <p:spPr>
            <a:xfrm>
              <a:off x="9422296" y="2440057"/>
              <a:ext cx="184731" cy="369332"/>
            </a:xfrm>
            <a:prstGeom prst="rect">
              <a:avLst/>
            </a:prstGeom>
            <a:noFill/>
          </p:spPr>
          <p:txBody>
            <a:bodyPr wrap="none" rtlCol="0">
              <a:spAutoFit/>
            </a:bodyPr>
            <a:lstStyle/>
            <a:p>
              <a:endParaRPr lang="zh-CN" altLang="en-US" dirty="0"/>
            </a:p>
          </p:txBody>
        </p:sp>
        <p:sp>
          <p:nvSpPr>
            <p:cNvPr id="10" name="文本框 9">
              <a:extLst>
                <a:ext uri="{FF2B5EF4-FFF2-40B4-BE49-F238E27FC236}">
                  <a16:creationId xmlns:a16="http://schemas.microsoft.com/office/drawing/2014/main" id="{842AC9B7-7313-4415-9D5E-2345DF47A43F}"/>
                </a:ext>
              </a:extLst>
            </p:cNvPr>
            <p:cNvSpPr txBox="1"/>
            <p:nvPr/>
          </p:nvSpPr>
          <p:spPr>
            <a:xfrm>
              <a:off x="4038600" y="2009498"/>
              <a:ext cx="1890712" cy="461665"/>
            </a:xfrm>
            <a:prstGeom prst="rect">
              <a:avLst/>
            </a:prstGeom>
            <a:noFill/>
          </p:spPr>
          <p:txBody>
            <a:bodyPr wrap="square">
              <a:spAutoFit/>
            </a:bodyPr>
            <a:lstStyle/>
            <a:p>
              <a:pPr marL="0" marR="0" lvl="0" indent="0" algn="ctr" defTabSz="914400" rtl="0" eaLnBrk="1" fontAlgn="auto" latinLnBrk="0" hangingPunct="1">
                <a:spcBef>
                  <a:spcPts val="1000"/>
                </a:spcBef>
                <a:spcAft>
                  <a:spcPts val="0"/>
                </a:spcAft>
                <a:buClrTx/>
                <a:buSzTx/>
                <a:buFontTx/>
                <a:buNone/>
                <a:tabLst/>
                <a:defRPr/>
              </a:pPr>
              <a:r>
                <a:rPr kumimoji="0" lang="en-US" altLang="zh-CN" sz="2400" b="0" i="0" u="none" strike="noStrike" kern="1200" cap="none" spc="0" normalizeH="0" baseline="0" noProof="0" dirty="0">
                  <a:ln>
                    <a:noFill/>
                  </a:ln>
                  <a:solidFill>
                    <a:srgbClr val="333333"/>
                  </a:solidFill>
                  <a:effectLst/>
                  <a:uLnTx/>
                  <a:uFillTx/>
                  <a:latin typeface="-apple-system"/>
                  <a:ea typeface="等线" panose="02010600030101010101" pitchFamily="2" charset="-122"/>
                  <a:cs typeface="+mn-cs"/>
                </a:rPr>
                <a:t>Presentation</a:t>
              </a:r>
            </a:p>
          </p:txBody>
        </p:sp>
      </p:grpSp>
      <p:sp>
        <p:nvSpPr>
          <p:cNvPr id="6" name="文本框 5">
            <a:extLst>
              <a:ext uri="{FF2B5EF4-FFF2-40B4-BE49-F238E27FC236}">
                <a16:creationId xmlns:a16="http://schemas.microsoft.com/office/drawing/2014/main" id="{8BDF3346-1B88-4789-9C46-B200731F82B8}"/>
              </a:ext>
            </a:extLst>
          </p:cNvPr>
          <p:cNvSpPr txBox="1"/>
          <p:nvPr/>
        </p:nvSpPr>
        <p:spPr>
          <a:xfrm>
            <a:off x="5026009" y="3023958"/>
            <a:ext cx="2139980" cy="461665"/>
          </a:xfrm>
          <a:prstGeom prst="rect">
            <a:avLst/>
          </a:prstGeom>
          <a:noFill/>
        </p:spPr>
        <p:txBody>
          <a:bodyPr wrap="square">
            <a:spAutoFit/>
          </a:bodyPr>
          <a:lstStyle>
            <a:defPPr>
              <a:defRPr lang="zh-CN"/>
            </a:defPPr>
            <a:lvl1pPr marR="0" lvl="0" indent="0" algn="ctr" fontAlgn="auto">
              <a:spcBef>
                <a:spcPts val="1000"/>
              </a:spcBef>
              <a:spcAft>
                <a:spcPts val="0"/>
              </a:spcAft>
              <a:buClrTx/>
              <a:buSzTx/>
              <a:buFontTx/>
              <a:buNone/>
              <a:tabLst/>
              <a:defRPr kumimoji="0" sz="2400" b="0" i="0" u="none" strike="noStrike" cap="none" spc="0" normalizeH="0" baseline="0">
                <a:ln>
                  <a:noFill/>
                </a:ln>
                <a:solidFill>
                  <a:srgbClr val="333333"/>
                </a:solidFill>
                <a:effectLst/>
                <a:uLnTx/>
                <a:uFillTx/>
                <a:latin typeface="-apple-system"/>
                <a:ea typeface="等线" panose="02010600030101010101" pitchFamily="2" charset="-122"/>
              </a:defRPr>
            </a:lvl1pPr>
          </a:lstStyle>
          <a:p>
            <a:r>
              <a:rPr lang="en-US" altLang="zh-CN" dirty="0"/>
              <a:t>Shen Jiang</a:t>
            </a:r>
            <a:endParaRPr lang="zh-CN" altLang="en-US" dirty="0"/>
          </a:p>
        </p:txBody>
      </p:sp>
      <p:sp>
        <p:nvSpPr>
          <p:cNvPr id="9" name="文本框 8">
            <a:extLst>
              <a:ext uri="{FF2B5EF4-FFF2-40B4-BE49-F238E27FC236}">
                <a16:creationId xmlns:a16="http://schemas.microsoft.com/office/drawing/2014/main" id="{1CFC329D-417D-477D-9D9B-A0CBB511CFE1}"/>
              </a:ext>
            </a:extLst>
          </p:cNvPr>
          <p:cNvSpPr txBox="1"/>
          <p:nvPr/>
        </p:nvSpPr>
        <p:spPr>
          <a:xfrm>
            <a:off x="3144831" y="3886134"/>
            <a:ext cx="5902338" cy="1296445"/>
          </a:xfrm>
          <a:prstGeom prst="rect">
            <a:avLst/>
          </a:prstGeom>
          <a:noFill/>
        </p:spPr>
        <p:txBody>
          <a:bodyPr wrap="square" rtlCol="0">
            <a:spAutoFit/>
          </a:bodyPr>
          <a:lstStyle/>
          <a:p>
            <a:pPr marL="457200" indent="-457200" algn="l">
              <a:lnSpc>
                <a:spcPct val="150000"/>
              </a:lnSpc>
              <a:buAutoNum type="arabicPeriod"/>
            </a:pPr>
            <a:r>
              <a:rPr lang="zh-CN" altLang="en-US" dirty="0">
                <a:solidFill>
                  <a:srgbClr val="333333"/>
                </a:solidFill>
                <a:latin typeface="-apple-system"/>
              </a:rPr>
              <a:t>调研常用缩小泛化边界的</a:t>
            </a:r>
            <a:r>
              <a:rPr lang="zh-CN" altLang="en-US" sz="1800" dirty="0"/>
              <a:t>人工设计的规则有哪些</a:t>
            </a:r>
            <a:endParaRPr lang="en-US" altLang="zh-CN" dirty="0">
              <a:solidFill>
                <a:srgbClr val="333333"/>
              </a:solidFill>
              <a:latin typeface="-apple-system"/>
            </a:endParaRPr>
          </a:p>
          <a:p>
            <a:pPr marL="457200" indent="-457200" algn="l">
              <a:lnSpc>
                <a:spcPct val="150000"/>
              </a:lnSpc>
              <a:buAutoNum type="arabicPeriod"/>
            </a:pPr>
            <a:r>
              <a:rPr lang="zh-CN" altLang="en-US" dirty="0">
                <a:solidFill>
                  <a:srgbClr val="333333"/>
                </a:solidFill>
                <a:latin typeface="-apple-system"/>
              </a:rPr>
              <a:t>半弱自监督学习在医学影像应用中的挑战有哪些</a:t>
            </a:r>
            <a:endParaRPr lang="en-US" altLang="zh-CN" dirty="0">
              <a:solidFill>
                <a:srgbClr val="333333"/>
              </a:solidFill>
              <a:latin typeface="-apple-system"/>
            </a:endParaRPr>
          </a:p>
          <a:p>
            <a:pPr marL="457200" indent="-457200" algn="l">
              <a:lnSpc>
                <a:spcPct val="150000"/>
              </a:lnSpc>
              <a:buAutoNum type="arabicPeriod"/>
            </a:pPr>
            <a:r>
              <a:rPr lang="zh-CN" altLang="en-US" dirty="0">
                <a:effectLst/>
                <a:latin typeface="-apple-system"/>
              </a:rPr>
              <a:t>自监督学习与迁移学习</a:t>
            </a:r>
          </a:p>
        </p:txBody>
      </p:sp>
    </p:spTree>
    <p:extLst>
      <p:ext uri="{BB962C8B-B14F-4D97-AF65-F5344CB8AC3E}">
        <p14:creationId xmlns:p14="http://schemas.microsoft.com/office/powerpoint/2010/main" val="2572284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32DC416A-A8B2-451D-A5C4-DC1FDC95672C}"/>
              </a:ext>
            </a:extLst>
          </p:cNvPr>
          <p:cNvSpPr>
            <a:spLocks noGrp="1"/>
          </p:cNvSpPr>
          <p:nvPr>
            <p:ph type="ftr" sz="quarter" idx="11"/>
          </p:nvPr>
        </p:nvSpPr>
        <p:spPr/>
        <p:txBody>
          <a:bodyPr/>
          <a:lstStyle/>
          <a:p>
            <a:r>
              <a:rPr lang="zh-CN" altLang="en-US"/>
              <a:t>拥抱不完整，半自弱监督学习</a:t>
            </a:r>
          </a:p>
        </p:txBody>
      </p:sp>
      <p:sp>
        <p:nvSpPr>
          <p:cNvPr id="2" name="文本框 1">
            <a:extLst>
              <a:ext uri="{FF2B5EF4-FFF2-40B4-BE49-F238E27FC236}">
                <a16:creationId xmlns:a16="http://schemas.microsoft.com/office/drawing/2014/main" id="{1A7EF67A-5C0B-4737-9E1C-15FA63AB41A4}"/>
              </a:ext>
            </a:extLst>
          </p:cNvPr>
          <p:cNvSpPr txBox="1"/>
          <p:nvPr/>
        </p:nvSpPr>
        <p:spPr>
          <a:xfrm>
            <a:off x="9422296" y="2440057"/>
            <a:ext cx="184731" cy="369332"/>
          </a:xfrm>
          <a:prstGeom prst="rect">
            <a:avLst/>
          </a:prstGeom>
          <a:noFill/>
        </p:spPr>
        <p:txBody>
          <a:bodyPr wrap="none" rtlCol="0">
            <a:spAutoFit/>
          </a:bodyPr>
          <a:lstStyle/>
          <a:p>
            <a:endParaRPr lang="zh-CN" altLang="en-US" dirty="0"/>
          </a:p>
        </p:txBody>
      </p:sp>
      <p:sp>
        <p:nvSpPr>
          <p:cNvPr id="10" name="文本框 9">
            <a:extLst>
              <a:ext uri="{FF2B5EF4-FFF2-40B4-BE49-F238E27FC236}">
                <a16:creationId xmlns:a16="http://schemas.microsoft.com/office/drawing/2014/main" id="{842AC9B7-7313-4415-9D5E-2345DF47A43F}"/>
              </a:ext>
            </a:extLst>
          </p:cNvPr>
          <p:cNvSpPr txBox="1"/>
          <p:nvPr/>
        </p:nvSpPr>
        <p:spPr>
          <a:xfrm>
            <a:off x="2550310" y="3044279"/>
            <a:ext cx="7091380" cy="769441"/>
          </a:xfrm>
          <a:prstGeom prst="rect">
            <a:avLst/>
          </a:prstGeom>
          <a:noFill/>
        </p:spPr>
        <p:txBody>
          <a:bodyPr wrap="square">
            <a:spAutoFit/>
          </a:bodyPr>
          <a:lstStyle/>
          <a:p>
            <a:pPr algn="ctr">
              <a:spcBef>
                <a:spcPts val="1000"/>
              </a:spcBef>
              <a:defRPr/>
            </a:pPr>
            <a:r>
              <a:rPr lang="en-US" altLang="zh-CN" sz="4400" dirty="0">
                <a:latin typeface="-apple-system"/>
              </a:rPr>
              <a:t>Question </a:t>
            </a:r>
            <a:r>
              <a:rPr lang="zh-CN" altLang="en-US" sz="4400" dirty="0">
                <a:latin typeface="-apple-system"/>
              </a:rPr>
              <a:t>接龙</a:t>
            </a:r>
            <a:r>
              <a:rPr lang="en-US" altLang="zh-CN" sz="4400" dirty="0">
                <a:latin typeface="-apple-system"/>
              </a:rPr>
              <a:t> one-by-one</a:t>
            </a:r>
            <a:endParaRPr kumimoji="0" lang="en-US" altLang="zh-CN" sz="4400" b="0" i="0" u="none" strike="noStrike" kern="1200" cap="none" spc="0" normalizeH="0" baseline="0" noProof="0" dirty="0">
              <a:ln>
                <a:noFill/>
              </a:ln>
              <a:solidFill>
                <a:srgbClr val="333333"/>
              </a:solidFill>
              <a:effectLst/>
              <a:uLnTx/>
              <a:uFillTx/>
              <a:latin typeface="-apple-system"/>
              <a:ea typeface="等线" panose="02010600030101010101" pitchFamily="2" charset="-122"/>
              <a:cs typeface="+mn-cs"/>
            </a:endParaRPr>
          </a:p>
        </p:txBody>
      </p:sp>
      <p:sp>
        <p:nvSpPr>
          <p:cNvPr id="5" name="文本框 4">
            <a:extLst>
              <a:ext uri="{FF2B5EF4-FFF2-40B4-BE49-F238E27FC236}">
                <a16:creationId xmlns:a16="http://schemas.microsoft.com/office/drawing/2014/main" id="{BC4FD62B-0BB0-4F51-B4BA-B7B01C6B162A}"/>
              </a:ext>
            </a:extLst>
          </p:cNvPr>
          <p:cNvSpPr txBox="1"/>
          <p:nvPr/>
        </p:nvSpPr>
        <p:spPr>
          <a:xfrm>
            <a:off x="3082995" y="4473442"/>
            <a:ext cx="6026009" cy="1319336"/>
          </a:xfrm>
          <a:prstGeom prst="rect">
            <a:avLst/>
          </a:prstGeom>
          <a:noFill/>
        </p:spPr>
        <p:txBody>
          <a:bodyPr wrap="none" rtlCol="0">
            <a:spAutoFit/>
          </a:bodyPr>
          <a:lstStyle/>
          <a:p>
            <a:pPr>
              <a:lnSpc>
                <a:spcPct val="150000"/>
              </a:lnSpc>
            </a:pPr>
            <a:r>
              <a:rPr lang="zh-CN" altLang="en-US" sz="2800" dirty="0"/>
              <a:t>一个</a:t>
            </a:r>
            <a:r>
              <a:rPr lang="en-US" altLang="zh-CN" sz="2800" dirty="0"/>
              <a:t>Question</a:t>
            </a:r>
            <a:r>
              <a:rPr lang="zh-CN" altLang="en-US" sz="2800" dirty="0"/>
              <a:t>（自己提</a:t>
            </a:r>
            <a:r>
              <a:rPr lang="en-US" altLang="zh-CN" sz="2800" dirty="0"/>
              <a:t>/</a:t>
            </a:r>
            <a:r>
              <a:rPr lang="zh-CN" altLang="en-US" sz="2800" dirty="0"/>
              <a:t>回答别人的）</a:t>
            </a:r>
          </a:p>
          <a:p>
            <a:pPr>
              <a:lnSpc>
                <a:spcPct val="150000"/>
              </a:lnSpc>
            </a:pPr>
            <a:r>
              <a:rPr lang="zh-CN" altLang="en-US" sz="2800" dirty="0"/>
              <a:t>一个</a:t>
            </a:r>
            <a:r>
              <a:rPr lang="en-US" altLang="zh-CN" sz="2800" dirty="0"/>
              <a:t>Keyword</a:t>
            </a:r>
          </a:p>
        </p:txBody>
      </p:sp>
      <p:sp>
        <p:nvSpPr>
          <p:cNvPr id="6" name="文本框 5">
            <a:extLst>
              <a:ext uri="{FF2B5EF4-FFF2-40B4-BE49-F238E27FC236}">
                <a16:creationId xmlns:a16="http://schemas.microsoft.com/office/drawing/2014/main" id="{A591CAB9-C1AC-4CB0-96CD-A105768D7F98}"/>
              </a:ext>
            </a:extLst>
          </p:cNvPr>
          <p:cNvSpPr txBox="1"/>
          <p:nvPr/>
        </p:nvSpPr>
        <p:spPr>
          <a:xfrm>
            <a:off x="131826" y="136525"/>
            <a:ext cx="5902338" cy="1296445"/>
          </a:xfrm>
          <a:prstGeom prst="rect">
            <a:avLst/>
          </a:prstGeom>
          <a:noFill/>
        </p:spPr>
        <p:txBody>
          <a:bodyPr wrap="square" rtlCol="0">
            <a:spAutoFit/>
          </a:bodyPr>
          <a:lstStyle/>
          <a:p>
            <a:pPr marL="457200" indent="-457200" algn="l">
              <a:lnSpc>
                <a:spcPct val="150000"/>
              </a:lnSpc>
              <a:buAutoNum type="arabicPeriod"/>
            </a:pPr>
            <a:r>
              <a:rPr lang="zh-CN" altLang="en-US" dirty="0">
                <a:solidFill>
                  <a:srgbClr val="333333"/>
                </a:solidFill>
                <a:latin typeface="-apple-system"/>
              </a:rPr>
              <a:t>调研常用缩小泛化边界的</a:t>
            </a:r>
            <a:r>
              <a:rPr lang="zh-CN" altLang="en-US" sz="1800" dirty="0"/>
              <a:t>人工设计的规则有哪些</a:t>
            </a:r>
            <a:endParaRPr lang="en-US" altLang="zh-CN" dirty="0">
              <a:solidFill>
                <a:srgbClr val="333333"/>
              </a:solidFill>
              <a:latin typeface="-apple-system"/>
            </a:endParaRPr>
          </a:p>
          <a:p>
            <a:pPr marL="457200" indent="-457200" algn="l">
              <a:lnSpc>
                <a:spcPct val="150000"/>
              </a:lnSpc>
              <a:buAutoNum type="arabicPeriod"/>
            </a:pPr>
            <a:r>
              <a:rPr lang="zh-CN" altLang="en-US" dirty="0">
                <a:solidFill>
                  <a:srgbClr val="333333"/>
                </a:solidFill>
                <a:latin typeface="-apple-system"/>
              </a:rPr>
              <a:t>半弱自监督学习在医学影像应用中的挑战有哪些</a:t>
            </a:r>
            <a:endParaRPr lang="en-US" altLang="zh-CN" dirty="0">
              <a:solidFill>
                <a:srgbClr val="333333"/>
              </a:solidFill>
              <a:latin typeface="-apple-system"/>
            </a:endParaRPr>
          </a:p>
          <a:p>
            <a:pPr marL="457200" indent="-457200" algn="l">
              <a:lnSpc>
                <a:spcPct val="150000"/>
              </a:lnSpc>
              <a:buAutoNum type="arabicPeriod"/>
            </a:pPr>
            <a:r>
              <a:rPr lang="zh-CN" altLang="en-US" dirty="0">
                <a:effectLst/>
                <a:latin typeface="-apple-system"/>
              </a:rPr>
              <a:t>自监督学习与迁移学习</a:t>
            </a:r>
          </a:p>
        </p:txBody>
      </p:sp>
      <p:pic>
        <p:nvPicPr>
          <p:cNvPr id="7" name="图片 6">
            <a:extLst>
              <a:ext uri="{FF2B5EF4-FFF2-40B4-BE49-F238E27FC236}">
                <a16:creationId xmlns:a16="http://schemas.microsoft.com/office/drawing/2014/main" id="{D33471B0-9EE0-4DC0-841B-E135DCDF6703}"/>
              </a:ext>
            </a:extLst>
          </p:cNvPr>
          <p:cNvPicPr>
            <a:picLocks noChangeAspect="1"/>
          </p:cNvPicPr>
          <p:nvPr/>
        </p:nvPicPr>
        <p:blipFill>
          <a:blip r:embed="rId2"/>
          <a:stretch>
            <a:fillRect/>
          </a:stretch>
        </p:blipFill>
        <p:spPr>
          <a:xfrm>
            <a:off x="10264698" y="47600"/>
            <a:ext cx="1795476" cy="6762799"/>
          </a:xfrm>
          <a:prstGeom prst="rect">
            <a:avLst/>
          </a:prstGeom>
        </p:spPr>
      </p:pic>
    </p:spTree>
    <p:extLst>
      <p:ext uri="{BB962C8B-B14F-4D97-AF65-F5344CB8AC3E}">
        <p14:creationId xmlns:p14="http://schemas.microsoft.com/office/powerpoint/2010/main" val="2877923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32DC416A-A8B2-451D-A5C4-DC1FDC95672C}"/>
              </a:ext>
            </a:extLst>
          </p:cNvPr>
          <p:cNvSpPr>
            <a:spLocks noGrp="1"/>
          </p:cNvSpPr>
          <p:nvPr>
            <p:ph type="ftr" sz="quarter" idx="11"/>
          </p:nvPr>
        </p:nvSpPr>
        <p:spPr/>
        <p:txBody>
          <a:bodyPr/>
          <a:lstStyle/>
          <a:p>
            <a:r>
              <a:rPr lang="zh-CN" altLang="en-US"/>
              <a:t>拥抱不完整，半自弱监督学习</a:t>
            </a:r>
          </a:p>
        </p:txBody>
      </p:sp>
      <p:grpSp>
        <p:nvGrpSpPr>
          <p:cNvPr id="3" name="组合 2">
            <a:extLst>
              <a:ext uri="{FF2B5EF4-FFF2-40B4-BE49-F238E27FC236}">
                <a16:creationId xmlns:a16="http://schemas.microsoft.com/office/drawing/2014/main" id="{A2BE819A-9570-426D-BB73-E44500714BA0}"/>
              </a:ext>
            </a:extLst>
          </p:cNvPr>
          <p:cNvGrpSpPr/>
          <p:nvPr/>
        </p:nvGrpSpPr>
        <p:grpSpPr>
          <a:xfrm>
            <a:off x="390525" y="2538766"/>
            <a:ext cx="11410950" cy="1231106"/>
            <a:chOff x="250171" y="1978392"/>
            <a:chExt cx="11410950" cy="1231106"/>
          </a:xfrm>
        </p:grpSpPr>
        <p:sp>
          <p:nvSpPr>
            <p:cNvPr id="5" name="文本框 4">
              <a:extLst>
                <a:ext uri="{FF2B5EF4-FFF2-40B4-BE49-F238E27FC236}">
                  <a16:creationId xmlns:a16="http://schemas.microsoft.com/office/drawing/2014/main" id="{A727D640-0D1D-4AE5-951A-5C9C2543A73B}"/>
                </a:ext>
              </a:extLst>
            </p:cNvPr>
            <p:cNvSpPr txBox="1"/>
            <p:nvPr/>
          </p:nvSpPr>
          <p:spPr>
            <a:xfrm>
              <a:off x="250171" y="2440057"/>
              <a:ext cx="11410950" cy="769441"/>
            </a:xfrm>
            <a:prstGeom prst="rect">
              <a:avLst/>
            </a:prstGeom>
            <a:noFill/>
          </p:spPr>
          <p:txBody>
            <a:bodyPr wrap="square" rtlCol="0">
              <a:spAutoFit/>
            </a:bodyPr>
            <a:lstStyle/>
            <a:p>
              <a:pPr algn="ctr"/>
              <a:r>
                <a:rPr lang="zh-CN" altLang="en-US" sz="4400" dirty="0">
                  <a:solidFill>
                    <a:srgbClr val="333333"/>
                  </a:solidFill>
                  <a:latin typeface="-apple-system"/>
                </a:rPr>
                <a:t>在哪里？基于深度学习的目标检测</a:t>
              </a:r>
            </a:p>
          </p:txBody>
        </p:sp>
        <p:sp>
          <p:nvSpPr>
            <p:cNvPr id="2" name="文本框 1">
              <a:extLst>
                <a:ext uri="{FF2B5EF4-FFF2-40B4-BE49-F238E27FC236}">
                  <a16:creationId xmlns:a16="http://schemas.microsoft.com/office/drawing/2014/main" id="{1A7EF67A-5C0B-4737-9E1C-15FA63AB41A4}"/>
                </a:ext>
              </a:extLst>
            </p:cNvPr>
            <p:cNvSpPr txBox="1"/>
            <p:nvPr/>
          </p:nvSpPr>
          <p:spPr>
            <a:xfrm>
              <a:off x="9422296" y="2440057"/>
              <a:ext cx="184731" cy="369332"/>
            </a:xfrm>
            <a:prstGeom prst="rect">
              <a:avLst/>
            </a:prstGeom>
            <a:noFill/>
          </p:spPr>
          <p:txBody>
            <a:bodyPr wrap="none" rtlCol="0">
              <a:spAutoFit/>
            </a:bodyPr>
            <a:lstStyle/>
            <a:p>
              <a:endParaRPr lang="zh-CN" altLang="en-US" dirty="0"/>
            </a:p>
          </p:txBody>
        </p:sp>
        <p:sp>
          <p:nvSpPr>
            <p:cNvPr id="10" name="文本框 9">
              <a:extLst>
                <a:ext uri="{FF2B5EF4-FFF2-40B4-BE49-F238E27FC236}">
                  <a16:creationId xmlns:a16="http://schemas.microsoft.com/office/drawing/2014/main" id="{842AC9B7-7313-4415-9D5E-2345DF47A43F}"/>
                </a:ext>
              </a:extLst>
            </p:cNvPr>
            <p:cNvSpPr txBox="1"/>
            <p:nvPr/>
          </p:nvSpPr>
          <p:spPr>
            <a:xfrm>
              <a:off x="1637202" y="1978392"/>
              <a:ext cx="1575352" cy="461665"/>
            </a:xfrm>
            <a:prstGeom prst="rect">
              <a:avLst/>
            </a:prstGeom>
            <a:noFill/>
          </p:spPr>
          <p:txBody>
            <a:bodyPr wrap="square">
              <a:spAutoFit/>
            </a:bodyPr>
            <a:lstStyle/>
            <a:p>
              <a:pPr algn="ctr">
                <a:spcBef>
                  <a:spcPts val="1000"/>
                </a:spcBef>
                <a:defRPr/>
              </a:pPr>
              <a:r>
                <a:rPr kumimoji="0" lang="en-US" altLang="zh-CN" sz="2400" b="0" i="0" u="none" strike="noStrike" kern="1200" cap="none" spc="0" normalizeH="0" baseline="0" noProof="0" dirty="0">
                  <a:ln>
                    <a:noFill/>
                  </a:ln>
                  <a:solidFill>
                    <a:srgbClr val="333333"/>
                  </a:solidFill>
                  <a:effectLst/>
                  <a:uLnTx/>
                  <a:uFillTx/>
                  <a:latin typeface="-apple-system"/>
                  <a:ea typeface="等线" panose="02010600030101010101" pitchFamily="2" charset="-122"/>
                  <a:cs typeface="+mn-cs"/>
                </a:rPr>
                <a:t>Next topic</a:t>
              </a:r>
            </a:p>
          </p:txBody>
        </p:sp>
      </p:grpSp>
    </p:spTree>
    <p:extLst>
      <p:ext uri="{BB962C8B-B14F-4D97-AF65-F5344CB8AC3E}">
        <p14:creationId xmlns:p14="http://schemas.microsoft.com/office/powerpoint/2010/main" val="2590115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176A0428-00F0-4AF4-BDC2-0F927DB953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029" y="689475"/>
            <a:ext cx="10125941" cy="4193311"/>
          </a:xfrm>
          <a:prstGeom prst="rect">
            <a:avLst/>
          </a:prstGeom>
          <a:noFill/>
          <a:extLst>
            <a:ext uri="{909E8E84-426E-40DD-AFC4-6F175D3DCCD1}">
              <a14:hiddenFill xmlns:a14="http://schemas.microsoft.com/office/drawing/2010/main">
                <a:solidFill>
                  <a:srgbClr val="FFFFFF"/>
                </a:solidFill>
              </a14:hiddenFill>
            </a:ext>
          </a:extLst>
        </p:spPr>
      </p:pic>
      <p:sp>
        <p:nvSpPr>
          <p:cNvPr id="4" name="页脚占位符 3">
            <a:extLst>
              <a:ext uri="{FF2B5EF4-FFF2-40B4-BE49-F238E27FC236}">
                <a16:creationId xmlns:a16="http://schemas.microsoft.com/office/drawing/2014/main" id="{32DC416A-A8B2-451D-A5C4-DC1FDC95672C}"/>
              </a:ext>
            </a:extLst>
          </p:cNvPr>
          <p:cNvSpPr>
            <a:spLocks noGrp="1"/>
          </p:cNvSpPr>
          <p:nvPr>
            <p:ph type="ftr" sz="quarter" idx="11"/>
          </p:nvPr>
        </p:nvSpPr>
        <p:spPr/>
        <p:txBody>
          <a:bodyPr/>
          <a:lstStyle/>
          <a:p>
            <a:r>
              <a:rPr lang="zh-CN" altLang="en-US"/>
              <a:t>拥抱不完整，半自弱监督学习</a:t>
            </a:r>
            <a:endParaRPr lang="zh-CN" altLang="en-US" dirty="0"/>
          </a:p>
        </p:txBody>
      </p:sp>
      <p:sp>
        <p:nvSpPr>
          <p:cNvPr id="6" name="文本框 5">
            <a:extLst>
              <a:ext uri="{FF2B5EF4-FFF2-40B4-BE49-F238E27FC236}">
                <a16:creationId xmlns:a16="http://schemas.microsoft.com/office/drawing/2014/main" id="{D8A77060-ED5E-4A19-AD34-4DFE091A92D7}"/>
              </a:ext>
            </a:extLst>
          </p:cNvPr>
          <p:cNvSpPr txBox="1"/>
          <p:nvPr/>
        </p:nvSpPr>
        <p:spPr>
          <a:xfrm>
            <a:off x="301336" y="166255"/>
            <a:ext cx="1620957" cy="523220"/>
          </a:xfrm>
          <a:prstGeom prst="rect">
            <a:avLst/>
          </a:prstGeom>
          <a:noFill/>
        </p:spPr>
        <p:txBody>
          <a:bodyPr wrap="none" rtlCol="0">
            <a:spAutoFit/>
          </a:bodyPr>
          <a:lstStyle/>
          <a:p>
            <a:r>
              <a:rPr lang="zh-CN" altLang="en-US" sz="2800" dirty="0"/>
              <a:t>关键问题</a:t>
            </a:r>
          </a:p>
        </p:txBody>
      </p:sp>
      <p:sp>
        <p:nvSpPr>
          <p:cNvPr id="13" name="文本框 12">
            <a:extLst>
              <a:ext uri="{FF2B5EF4-FFF2-40B4-BE49-F238E27FC236}">
                <a16:creationId xmlns:a16="http://schemas.microsoft.com/office/drawing/2014/main" id="{CB32FA99-480C-4587-B26B-0FC6372E975E}"/>
              </a:ext>
            </a:extLst>
          </p:cNvPr>
          <p:cNvSpPr txBox="1"/>
          <p:nvPr/>
        </p:nvSpPr>
        <p:spPr>
          <a:xfrm>
            <a:off x="1111814" y="5204069"/>
            <a:ext cx="1804122" cy="830997"/>
          </a:xfrm>
          <a:prstGeom prst="rect">
            <a:avLst/>
          </a:prstGeom>
          <a:noFill/>
        </p:spPr>
        <p:txBody>
          <a:bodyPr wrap="square">
            <a:spAutoFit/>
          </a:bodyPr>
          <a:lstStyle/>
          <a:p>
            <a:r>
              <a:rPr lang="zh-CN" altLang="en-US" sz="2400" b="1" dirty="0"/>
              <a:t>1）是什么？</a:t>
            </a:r>
            <a:endParaRPr lang="en-US" altLang="zh-CN" sz="2400" b="1" dirty="0"/>
          </a:p>
          <a:p>
            <a:r>
              <a:rPr lang="zh-CN" altLang="en-US" sz="2400" b="1" dirty="0"/>
              <a:t>2）在哪里？</a:t>
            </a:r>
          </a:p>
        </p:txBody>
      </p:sp>
    </p:spTree>
    <p:extLst>
      <p:ext uri="{BB962C8B-B14F-4D97-AF65-F5344CB8AC3E}">
        <p14:creationId xmlns:p14="http://schemas.microsoft.com/office/powerpoint/2010/main" val="160150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32DC416A-A8B2-451D-A5C4-DC1FDC95672C}"/>
              </a:ext>
            </a:extLst>
          </p:cNvPr>
          <p:cNvSpPr>
            <a:spLocks noGrp="1"/>
          </p:cNvSpPr>
          <p:nvPr>
            <p:ph type="ftr" sz="quarter" idx="11"/>
          </p:nvPr>
        </p:nvSpPr>
        <p:spPr/>
        <p:txBody>
          <a:bodyPr/>
          <a:lstStyle/>
          <a:p>
            <a:r>
              <a:rPr lang="zh-CN" altLang="en-US"/>
              <a:t>拥抱不完整，半自弱监督学习</a:t>
            </a:r>
          </a:p>
        </p:txBody>
      </p:sp>
      <p:sp>
        <p:nvSpPr>
          <p:cNvPr id="6" name="文本框 5">
            <a:extLst>
              <a:ext uri="{FF2B5EF4-FFF2-40B4-BE49-F238E27FC236}">
                <a16:creationId xmlns:a16="http://schemas.microsoft.com/office/drawing/2014/main" id="{D8A77060-ED5E-4A19-AD34-4DFE091A92D7}"/>
              </a:ext>
            </a:extLst>
          </p:cNvPr>
          <p:cNvSpPr txBox="1"/>
          <p:nvPr/>
        </p:nvSpPr>
        <p:spPr>
          <a:xfrm>
            <a:off x="301336" y="166255"/>
            <a:ext cx="1620957" cy="523220"/>
          </a:xfrm>
          <a:prstGeom prst="rect">
            <a:avLst/>
          </a:prstGeom>
          <a:noFill/>
        </p:spPr>
        <p:txBody>
          <a:bodyPr wrap="none" rtlCol="0">
            <a:spAutoFit/>
          </a:bodyPr>
          <a:lstStyle/>
          <a:p>
            <a:r>
              <a:rPr lang="zh-CN" altLang="en-US" sz="2800" dirty="0"/>
              <a:t>目标检测</a:t>
            </a:r>
          </a:p>
        </p:txBody>
      </p:sp>
      <p:pic>
        <p:nvPicPr>
          <p:cNvPr id="8" name="图片 7">
            <a:extLst>
              <a:ext uri="{FF2B5EF4-FFF2-40B4-BE49-F238E27FC236}">
                <a16:creationId xmlns:a16="http://schemas.microsoft.com/office/drawing/2014/main" id="{D17FA871-5489-42BE-B6EA-6578B3935CE5}"/>
              </a:ext>
            </a:extLst>
          </p:cNvPr>
          <p:cNvPicPr>
            <a:picLocks noChangeAspect="1"/>
          </p:cNvPicPr>
          <p:nvPr/>
        </p:nvPicPr>
        <p:blipFill rotWithShape="1">
          <a:blip r:embed="rId2"/>
          <a:srcRect l="2233" t="3052" r="2801" b="3424"/>
          <a:stretch/>
        </p:blipFill>
        <p:spPr>
          <a:xfrm>
            <a:off x="6463145" y="911228"/>
            <a:ext cx="5033529" cy="3155849"/>
          </a:xfrm>
          <a:prstGeom prst="rect">
            <a:avLst/>
          </a:prstGeom>
        </p:spPr>
      </p:pic>
      <p:sp>
        <p:nvSpPr>
          <p:cNvPr id="11" name="文本框 10">
            <a:extLst>
              <a:ext uri="{FF2B5EF4-FFF2-40B4-BE49-F238E27FC236}">
                <a16:creationId xmlns:a16="http://schemas.microsoft.com/office/drawing/2014/main" id="{D0B8C259-1B3C-4C3F-90C0-2D07C91B4F2D}"/>
              </a:ext>
            </a:extLst>
          </p:cNvPr>
          <p:cNvSpPr txBox="1"/>
          <p:nvPr/>
        </p:nvSpPr>
        <p:spPr>
          <a:xfrm>
            <a:off x="568032" y="4844748"/>
            <a:ext cx="4455066" cy="369332"/>
          </a:xfrm>
          <a:prstGeom prst="rect">
            <a:avLst/>
          </a:prstGeom>
          <a:noFill/>
        </p:spPr>
        <p:txBody>
          <a:bodyPr wrap="none" rtlCol="0">
            <a:spAutoFit/>
          </a:bodyPr>
          <a:lstStyle/>
          <a:p>
            <a:r>
              <a:rPr lang="zh-CN" altLang="en-US" dirty="0"/>
              <a:t>先在哪里，再是什么：</a:t>
            </a:r>
            <a:r>
              <a:rPr lang="en-US" altLang="zh-CN" dirty="0"/>
              <a:t>Two stage</a:t>
            </a:r>
            <a:r>
              <a:rPr lang="zh-CN" altLang="en-US" dirty="0"/>
              <a:t>的方法</a:t>
            </a:r>
            <a:r>
              <a:rPr lang="en-US" altLang="zh-CN" dirty="0"/>
              <a:t>[1]</a:t>
            </a:r>
            <a:endParaRPr lang="zh-CN" altLang="en-US" dirty="0"/>
          </a:p>
        </p:txBody>
      </p:sp>
      <p:sp>
        <p:nvSpPr>
          <p:cNvPr id="17" name="文本框 16">
            <a:extLst>
              <a:ext uri="{FF2B5EF4-FFF2-40B4-BE49-F238E27FC236}">
                <a16:creationId xmlns:a16="http://schemas.microsoft.com/office/drawing/2014/main" id="{A8EBCC37-1795-4CDD-A5AA-DF57011D388B}"/>
              </a:ext>
            </a:extLst>
          </p:cNvPr>
          <p:cNvSpPr txBox="1"/>
          <p:nvPr/>
        </p:nvSpPr>
        <p:spPr>
          <a:xfrm>
            <a:off x="7008856" y="4844748"/>
            <a:ext cx="3942105" cy="369332"/>
          </a:xfrm>
          <a:prstGeom prst="rect">
            <a:avLst/>
          </a:prstGeom>
          <a:noFill/>
        </p:spPr>
        <p:txBody>
          <a:bodyPr wrap="none" rtlCol="0">
            <a:spAutoFit/>
          </a:bodyPr>
          <a:lstStyle/>
          <a:p>
            <a:r>
              <a:rPr lang="zh-CN" altLang="en-US" dirty="0"/>
              <a:t>在哪里</a:t>
            </a:r>
            <a:r>
              <a:rPr lang="en-US" altLang="zh-CN" dirty="0"/>
              <a:t>+</a:t>
            </a:r>
            <a:r>
              <a:rPr lang="zh-CN" altLang="en-US" dirty="0"/>
              <a:t>是什么：</a:t>
            </a:r>
            <a:r>
              <a:rPr lang="en-US" altLang="zh-CN" dirty="0"/>
              <a:t>one  stage</a:t>
            </a:r>
            <a:r>
              <a:rPr lang="zh-CN" altLang="en-US" dirty="0"/>
              <a:t>的方法</a:t>
            </a:r>
            <a:r>
              <a:rPr lang="en-US" altLang="zh-CN" dirty="0"/>
              <a:t>[2]</a:t>
            </a:r>
            <a:endParaRPr lang="zh-CN" altLang="en-US" dirty="0"/>
          </a:p>
        </p:txBody>
      </p:sp>
      <p:pic>
        <p:nvPicPr>
          <p:cNvPr id="13" name="图片 12">
            <a:extLst>
              <a:ext uri="{FF2B5EF4-FFF2-40B4-BE49-F238E27FC236}">
                <a16:creationId xmlns:a16="http://schemas.microsoft.com/office/drawing/2014/main" id="{DC41BB23-1142-40B1-A642-B070D3280DE5}"/>
              </a:ext>
            </a:extLst>
          </p:cNvPr>
          <p:cNvPicPr>
            <a:picLocks noChangeAspect="1"/>
          </p:cNvPicPr>
          <p:nvPr/>
        </p:nvPicPr>
        <p:blipFill>
          <a:blip r:embed="rId3"/>
          <a:stretch>
            <a:fillRect/>
          </a:stretch>
        </p:blipFill>
        <p:spPr>
          <a:xfrm>
            <a:off x="991675" y="911228"/>
            <a:ext cx="3607780" cy="3611507"/>
          </a:xfrm>
          <a:prstGeom prst="rect">
            <a:avLst/>
          </a:prstGeom>
        </p:spPr>
      </p:pic>
      <p:sp>
        <p:nvSpPr>
          <p:cNvPr id="21" name="文本框 20">
            <a:extLst>
              <a:ext uri="{FF2B5EF4-FFF2-40B4-BE49-F238E27FC236}">
                <a16:creationId xmlns:a16="http://schemas.microsoft.com/office/drawing/2014/main" id="{8E7FAE12-D515-4ADE-A263-FAA220AE622C}"/>
              </a:ext>
            </a:extLst>
          </p:cNvPr>
          <p:cNvSpPr txBox="1"/>
          <p:nvPr/>
        </p:nvSpPr>
        <p:spPr>
          <a:xfrm>
            <a:off x="318654" y="5662062"/>
            <a:ext cx="11554691" cy="646331"/>
          </a:xfrm>
          <a:prstGeom prst="rect">
            <a:avLst/>
          </a:prstGeom>
          <a:noFill/>
        </p:spPr>
        <p:txBody>
          <a:bodyPr wrap="square">
            <a:spAutoFit/>
          </a:bodyPr>
          <a:lstStyle/>
          <a:p>
            <a:r>
              <a:rPr lang="zh-CN" altLang="en-US" sz="1200" dirty="0"/>
              <a:t>[1] Ren, S. ,  He, K. ,  Girshick, R. , &amp;  Sun, J. . (2017). Faster r-cnn: towards real-time object detection with region proposal networks. IEEE Transactions on Pattern Analysis &amp; Machine Intelligence, 39(6), 1137-1149.</a:t>
            </a:r>
            <a:endParaRPr lang="en-US" altLang="zh-CN" sz="1200" dirty="0"/>
          </a:p>
          <a:p>
            <a:r>
              <a:rPr lang="en-US" altLang="zh-CN" sz="1200" dirty="0"/>
              <a:t>[2] Redmon, J. ,  </a:t>
            </a:r>
            <a:r>
              <a:rPr lang="en-US" altLang="zh-CN" sz="1200" dirty="0" err="1"/>
              <a:t>Divvala</a:t>
            </a:r>
            <a:r>
              <a:rPr lang="en-US" altLang="zh-CN" sz="1200" dirty="0"/>
              <a:t>, S. ,  </a:t>
            </a:r>
            <a:r>
              <a:rPr lang="en-US" altLang="zh-CN" sz="1200" dirty="0" err="1"/>
              <a:t>Girshick</a:t>
            </a:r>
            <a:r>
              <a:rPr lang="en-US" altLang="zh-CN" sz="1200" dirty="0"/>
              <a:t>, R. , &amp;  Farhadi, A. . (2016). You Only Look Once: Unified, Real-Time Object Detection. Computer Vision &amp; Pattern Recognition. IEEE.</a:t>
            </a:r>
            <a:endParaRPr lang="zh-CN" altLang="en-US" sz="1200" dirty="0"/>
          </a:p>
        </p:txBody>
      </p:sp>
    </p:spTree>
    <p:extLst>
      <p:ext uri="{BB962C8B-B14F-4D97-AF65-F5344CB8AC3E}">
        <p14:creationId xmlns:p14="http://schemas.microsoft.com/office/powerpoint/2010/main" val="3534308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32DC416A-A8B2-451D-A5C4-DC1FDC95672C}"/>
              </a:ext>
            </a:extLst>
          </p:cNvPr>
          <p:cNvSpPr>
            <a:spLocks noGrp="1"/>
          </p:cNvSpPr>
          <p:nvPr>
            <p:ph type="ftr" sz="quarter" idx="11"/>
          </p:nvPr>
        </p:nvSpPr>
        <p:spPr/>
        <p:txBody>
          <a:bodyPr/>
          <a:lstStyle/>
          <a:p>
            <a:r>
              <a:rPr lang="zh-CN" altLang="en-US"/>
              <a:t>拥抱不完整，半自弱监督学习</a:t>
            </a:r>
          </a:p>
        </p:txBody>
      </p:sp>
      <p:sp>
        <p:nvSpPr>
          <p:cNvPr id="6" name="文本框 5">
            <a:extLst>
              <a:ext uri="{FF2B5EF4-FFF2-40B4-BE49-F238E27FC236}">
                <a16:creationId xmlns:a16="http://schemas.microsoft.com/office/drawing/2014/main" id="{D8A77060-ED5E-4A19-AD34-4DFE091A92D7}"/>
              </a:ext>
            </a:extLst>
          </p:cNvPr>
          <p:cNvSpPr txBox="1"/>
          <p:nvPr/>
        </p:nvSpPr>
        <p:spPr>
          <a:xfrm>
            <a:off x="301336" y="166255"/>
            <a:ext cx="5589992" cy="523220"/>
          </a:xfrm>
          <a:prstGeom prst="rect">
            <a:avLst/>
          </a:prstGeom>
          <a:noFill/>
        </p:spPr>
        <p:txBody>
          <a:bodyPr wrap="none" rtlCol="0">
            <a:spAutoFit/>
          </a:bodyPr>
          <a:lstStyle/>
          <a:p>
            <a:r>
              <a:rPr lang="zh-CN" altLang="en-US" sz="2800" dirty="0"/>
              <a:t>简单介绍</a:t>
            </a:r>
            <a:r>
              <a:rPr lang="en-US" altLang="zh-CN" sz="2800" dirty="0"/>
              <a:t>two-stage</a:t>
            </a:r>
            <a:r>
              <a:rPr lang="zh-CN" altLang="en-US" sz="2800" dirty="0"/>
              <a:t>的方法</a:t>
            </a:r>
            <a:r>
              <a:rPr lang="en-US" altLang="zh-CN" sz="2800" dirty="0"/>
              <a:t>: R-CNN</a:t>
            </a:r>
            <a:endParaRPr lang="zh-CN" altLang="en-US" sz="2800" dirty="0"/>
          </a:p>
        </p:txBody>
      </p:sp>
      <p:pic>
        <p:nvPicPr>
          <p:cNvPr id="12" name="图片 11">
            <a:extLst>
              <a:ext uri="{FF2B5EF4-FFF2-40B4-BE49-F238E27FC236}">
                <a16:creationId xmlns:a16="http://schemas.microsoft.com/office/drawing/2014/main" id="{FC7ACBD3-C61C-420C-98D3-11795B1A46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9" y="1390355"/>
            <a:ext cx="6010569" cy="2094535"/>
          </a:xfrm>
          <a:prstGeom prst="rect">
            <a:avLst/>
          </a:prstGeom>
        </p:spPr>
      </p:pic>
      <p:sp>
        <p:nvSpPr>
          <p:cNvPr id="13" name="文本框 12">
            <a:extLst>
              <a:ext uri="{FF2B5EF4-FFF2-40B4-BE49-F238E27FC236}">
                <a16:creationId xmlns:a16="http://schemas.microsoft.com/office/drawing/2014/main" id="{B0B2DC16-9ABB-4CDA-8AEE-0FF7F89A3F35}"/>
              </a:ext>
            </a:extLst>
          </p:cNvPr>
          <p:cNvSpPr txBox="1"/>
          <p:nvPr/>
        </p:nvSpPr>
        <p:spPr>
          <a:xfrm>
            <a:off x="686882" y="4764129"/>
            <a:ext cx="5355432" cy="923330"/>
          </a:xfrm>
          <a:prstGeom prst="rect">
            <a:avLst/>
          </a:prstGeom>
          <a:noFill/>
        </p:spPr>
        <p:txBody>
          <a:bodyPr wrap="square" rtlCol="0">
            <a:spAutoFit/>
          </a:bodyPr>
          <a:lstStyle/>
          <a:p>
            <a:r>
              <a:rPr lang="en-US" altLang="zh-CN" dirty="0"/>
              <a:t>R-CNN[1]</a:t>
            </a:r>
            <a:r>
              <a:rPr lang="zh-CN" altLang="en-US" dirty="0"/>
              <a:t>：机器学习结合深度学习，先选择性搜索找到</a:t>
            </a:r>
            <a:r>
              <a:rPr lang="en-US" altLang="zh-CN" dirty="0"/>
              <a:t>proposal</a:t>
            </a:r>
            <a:r>
              <a:rPr lang="zh-CN" altLang="en-US" dirty="0"/>
              <a:t>，再裁</a:t>
            </a:r>
            <a:r>
              <a:rPr lang="en-US" altLang="zh-CN" dirty="0"/>
              <a:t>patch</a:t>
            </a:r>
            <a:r>
              <a:rPr lang="zh-CN" altLang="en-US" dirty="0"/>
              <a:t>依次输入预训练的</a:t>
            </a:r>
            <a:r>
              <a:rPr lang="en-US" altLang="zh-CN" dirty="0"/>
              <a:t>CNN</a:t>
            </a:r>
            <a:r>
              <a:rPr lang="zh-CN" altLang="en-US" dirty="0"/>
              <a:t>提取特征，最后输入</a:t>
            </a:r>
            <a:r>
              <a:rPr lang="en-US" altLang="zh-CN" dirty="0"/>
              <a:t>SVM</a:t>
            </a:r>
            <a:r>
              <a:rPr lang="zh-CN" altLang="en-US" dirty="0"/>
              <a:t>分类</a:t>
            </a:r>
          </a:p>
        </p:txBody>
      </p:sp>
      <p:sp>
        <p:nvSpPr>
          <p:cNvPr id="25" name="文本框 24">
            <a:extLst>
              <a:ext uri="{FF2B5EF4-FFF2-40B4-BE49-F238E27FC236}">
                <a16:creationId xmlns:a16="http://schemas.microsoft.com/office/drawing/2014/main" id="{119F7ABE-4767-483C-A22E-959CBB8BEDBD}"/>
              </a:ext>
            </a:extLst>
          </p:cNvPr>
          <p:cNvSpPr txBox="1"/>
          <p:nvPr/>
        </p:nvSpPr>
        <p:spPr>
          <a:xfrm>
            <a:off x="650514" y="5962659"/>
            <a:ext cx="10890971" cy="461665"/>
          </a:xfrm>
          <a:prstGeom prst="rect">
            <a:avLst/>
          </a:prstGeom>
          <a:noFill/>
        </p:spPr>
        <p:txBody>
          <a:bodyPr wrap="square">
            <a:spAutoFit/>
          </a:bodyPr>
          <a:lstStyle/>
          <a:p>
            <a:r>
              <a:rPr lang="zh-CN" altLang="en-US" sz="1200" dirty="0"/>
              <a:t>[1] Girshick, R. ,  Donahue, J. ,  Darrell, T. , &amp;  Malik, J. . (2013). Rich feature hierarchies for accurate object detection and semantic segmentation. IEEE Computer Society.</a:t>
            </a:r>
          </a:p>
        </p:txBody>
      </p:sp>
      <p:pic>
        <p:nvPicPr>
          <p:cNvPr id="19" name="图片 18">
            <a:extLst>
              <a:ext uri="{FF2B5EF4-FFF2-40B4-BE49-F238E27FC236}">
                <a16:creationId xmlns:a16="http://schemas.microsoft.com/office/drawing/2014/main" id="{FFAE1C3A-09B9-45E3-BCC2-C145C55DAF2E}"/>
              </a:ext>
            </a:extLst>
          </p:cNvPr>
          <p:cNvPicPr>
            <a:picLocks noChangeAspect="1"/>
          </p:cNvPicPr>
          <p:nvPr/>
        </p:nvPicPr>
        <p:blipFill>
          <a:blip r:embed="rId3"/>
          <a:stretch>
            <a:fillRect/>
          </a:stretch>
        </p:blipFill>
        <p:spPr>
          <a:xfrm>
            <a:off x="686882" y="945048"/>
            <a:ext cx="4697811" cy="2985151"/>
          </a:xfrm>
          <a:prstGeom prst="rect">
            <a:avLst/>
          </a:prstGeom>
        </p:spPr>
      </p:pic>
      <p:sp>
        <p:nvSpPr>
          <p:cNvPr id="21" name="文本框 20">
            <a:extLst>
              <a:ext uri="{FF2B5EF4-FFF2-40B4-BE49-F238E27FC236}">
                <a16:creationId xmlns:a16="http://schemas.microsoft.com/office/drawing/2014/main" id="{0593E90B-2E63-438B-949C-B2BEE54E5D89}"/>
              </a:ext>
            </a:extLst>
          </p:cNvPr>
          <p:cNvSpPr txBox="1"/>
          <p:nvPr/>
        </p:nvSpPr>
        <p:spPr>
          <a:xfrm>
            <a:off x="2366373" y="4001106"/>
            <a:ext cx="1338828" cy="369332"/>
          </a:xfrm>
          <a:prstGeom prst="rect">
            <a:avLst/>
          </a:prstGeom>
          <a:noFill/>
        </p:spPr>
        <p:txBody>
          <a:bodyPr wrap="none" rtlCol="0">
            <a:spAutoFit/>
          </a:bodyPr>
          <a:lstStyle/>
          <a:p>
            <a:r>
              <a:rPr lang="zh-CN" altLang="en-US" dirty="0"/>
              <a:t>选择性搜索</a:t>
            </a:r>
          </a:p>
        </p:txBody>
      </p:sp>
      <p:sp>
        <p:nvSpPr>
          <p:cNvPr id="29" name="文本框 28">
            <a:extLst>
              <a:ext uri="{FF2B5EF4-FFF2-40B4-BE49-F238E27FC236}">
                <a16:creationId xmlns:a16="http://schemas.microsoft.com/office/drawing/2014/main" id="{4607788D-9751-4399-986D-614F84C1C69C}"/>
              </a:ext>
            </a:extLst>
          </p:cNvPr>
          <p:cNvSpPr txBox="1"/>
          <p:nvPr/>
        </p:nvSpPr>
        <p:spPr>
          <a:xfrm>
            <a:off x="8221875" y="3996517"/>
            <a:ext cx="1758815" cy="369332"/>
          </a:xfrm>
          <a:prstGeom prst="rect">
            <a:avLst/>
          </a:prstGeom>
          <a:noFill/>
        </p:spPr>
        <p:txBody>
          <a:bodyPr wrap="none" rtlCol="0">
            <a:spAutoFit/>
          </a:bodyPr>
          <a:lstStyle/>
          <a:p>
            <a:r>
              <a:rPr lang="en-US" altLang="zh-CN" dirty="0"/>
              <a:t>R-CNN pipeline</a:t>
            </a:r>
            <a:endParaRPr lang="zh-CN" altLang="en-US" dirty="0"/>
          </a:p>
        </p:txBody>
      </p:sp>
      <p:sp>
        <p:nvSpPr>
          <p:cNvPr id="2" name="文本框 1">
            <a:extLst>
              <a:ext uri="{FF2B5EF4-FFF2-40B4-BE49-F238E27FC236}">
                <a16:creationId xmlns:a16="http://schemas.microsoft.com/office/drawing/2014/main" id="{DF3768B5-B6EA-4573-BE7D-EB193696C678}"/>
              </a:ext>
            </a:extLst>
          </p:cNvPr>
          <p:cNvSpPr txBox="1"/>
          <p:nvPr/>
        </p:nvSpPr>
        <p:spPr>
          <a:xfrm>
            <a:off x="6959095" y="4774510"/>
            <a:ext cx="4483677" cy="923330"/>
          </a:xfrm>
          <a:prstGeom prst="rect">
            <a:avLst/>
          </a:prstGeom>
          <a:noFill/>
        </p:spPr>
        <p:txBody>
          <a:bodyPr wrap="square" rtlCol="0">
            <a:spAutoFit/>
          </a:bodyPr>
          <a:lstStyle/>
          <a:p>
            <a:r>
              <a:rPr lang="zh-CN" altLang="en-US" dirty="0"/>
              <a:t>优点：准确性相对较高</a:t>
            </a:r>
            <a:endParaRPr lang="en-US" altLang="zh-CN" dirty="0"/>
          </a:p>
          <a:p>
            <a:r>
              <a:rPr lang="zh-CN" altLang="en-US" dirty="0"/>
              <a:t>缺点：速度慢，选择性搜索等传统计算机视觉方法速度极慢</a:t>
            </a:r>
          </a:p>
        </p:txBody>
      </p:sp>
    </p:spTree>
    <p:extLst>
      <p:ext uri="{BB962C8B-B14F-4D97-AF65-F5344CB8AC3E}">
        <p14:creationId xmlns:p14="http://schemas.microsoft.com/office/powerpoint/2010/main" val="2921557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32DC416A-A8B2-451D-A5C4-DC1FDC95672C}"/>
              </a:ext>
            </a:extLst>
          </p:cNvPr>
          <p:cNvSpPr>
            <a:spLocks noGrp="1"/>
          </p:cNvSpPr>
          <p:nvPr>
            <p:ph type="ftr" sz="quarter" idx="11"/>
          </p:nvPr>
        </p:nvSpPr>
        <p:spPr/>
        <p:txBody>
          <a:bodyPr/>
          <a:lstStyle/>
          <a:p>
            <a:r>
              <a:rPr lang="zh-CN" altLang="en-US"/>
              <a:t>拥抱不完整，半自弱监督学习</a:t>
            </a:r>
          </a:p>
        </p:txBody>
      </p:sp>
      <p:sp>
        <p:nvSpPr>
          <p:cNvPr id="6" name="文本框 5">
            <a:extLst>
              <a:ext uri="{FF2B5EF4-FFF2-40B4-BE49-F238E27FC236}">
                <a16:creationId xmlns:a16="http://schemas.microsoft.com/office/drawing/2014/main" id="{D8A77060-ED5E-4A19-AD34-4DFE091A92D7}"/>
              </a:ext>
            </a:extLst>
          </p:cNvPr>
          <p:cNvSpPr txBox="1"/>
          <p:nvPr/>
        </p:nvSpPr>
        <p:spPr>
          <a:xfrm>
            <a:off x="301336" y="166255"/>
            <a:ext cx="6295313" cy="523220"/>
          </a:xfrm>
          <a:prstGeom prst="rect">
            <a:avLst/>
          </a:prstGeom>
          <a:noFill/>
        </p:spPr>
        <p:txBody>
          <a:bodyPr wrap="none" rtlCol="0">
            <a:spAutoFit/>
          </a:bodyPr>
          <a:lstStyle/>
          <a:p>
            <a:r>
              <a:rPr lang="zh-CN" altLang="en-US" sz="2800" dirty="0"/>
              <a:t>简单介绍</a:t>
            </a:r>
            <a:r>
              <a:rPr lang="en-US" altLang="zh-CN" sz="2800" dirty="0"/>
              <a:t>two-stage</a:t>
            </a:r>
            <a:r>
              <a:rPr lang="zh-CN" altLang="en-US" sz="2800" dirty="0"/>
              <a:t>的方法</a:t>
            </a:r>
            <a:r>
              <a:rPr lang="en-US" altLang="zh-CN" sz="2800" dirty="0"/>
              <a:t>: Fast R-CNN</a:t>
            </a:r>
            <a:endParaRPr lang="zh-CN" altLang="en-US" sz="2800" dirty="0"/>
          </a:p>
        </p:txBody>
      </p:sp>
      <p:sp>
        <p:nvSpPr>
          <p:cNvPr id="13" name="文本框 12">
            <a:extLst>
              <a:ext uri="{FF2B5EF4-FFF2-40B4-BE49-F238E27FC236}">
                <a16:creationId xmlns:a16="http://schemas.microsoft.com/office/drawing/2014/main" id="{B0B2DC16-9ABB-4CDA-8AEE-0FF7F89A3F35}"/>
              </a:ext>
            </a:extLst>
          </p:cNvPr>
          <p:cNvSpPr txBox="1"/>
          <p:nvPr/>
        </p:nvSpPr>
        <p:spPr>
          <a:xfrm>
            <a:off x="6487549" y="3669174"/>
            <a:ext cx="5441215" cy="923330"/>
          </a:xfrm>
          <a:prstGeom prst="rect">
            <a:avLst/>
          </a:prstGeom>
          <a:noFill/>
        </p:spPr>
        <p:txBody>
          <a:bodyPr wrap="square" rtlCol="0">
            <a:spAutoFit/>
          </a:bodyPr>
          <a:lstStyle/>
          <a:p>
            <a:r>
              <a:rPr lang="en-US" altLang="zh-CN" dirty="0"/>
              <a:t>Fast R-CNN[1]</a:t>
            </a:r>
            <a:r>
              <a:rPr lang="zh-CN" altLang="en-US" dirty="0"/>
              <a:t>：使用</a:t>
            </a:r>
            <a:r>
              <a:rPr lang="en-US" altLang="zh-CN" dirty="0"/>
              <a:t>CNN</a:t>
            </a:r>
            <a:r>
              <a:rPr lang="zh-CN" altLang="en-US" dirty="0"/>
              <a:t>一次性进行特征提取，然后选择性搜索提取</a:t>
            </a:r>
            <a:r>
              <a:rPr lang="en-US" altLang="zh-CN" dirty="0"/>
              <a:t>proposal</a:t>
            </a:r>
            <a:r>
              <a:rPr lang="zh-CN" altLang="en-US" dirty="0"/>
              <a:t>，最后用一个分类头和</a:t>
            </a:r>
            <a:r>
              <a:rPr lang="en-US" altLang="zh-CN" dirty="0" err="1"/>
              <a:t>bbox</a:t>
            </a:r>
            <a:r>
              <a:rPr lang="zh-CN" altLang="en-US" dirty="0"/>
              <a:t>回归头实现定位</a:t>
            </a:r>
          </a:p>
        </p:txBody>
      </p:sp>
      <p:sp>
        <p:nvSpPr>
          <p:cNvPr id="25" name="文本框 24">
            <a:extLst>
              <a:ext uri="{FF2B5EF4-FFF2-40B4-BE49-F238E27FC236}">
                <a16:creationId xmlns:a16="http://schemas.microsoft.com/office/drawing/2014/main" id="{119F7ABE-4767-483C-A22E-959CBB8BEDBD}"/>
              </a:ext>
            </a:extLst>
          </p:cNvPr>
          <p:cNvSpPr txBox="1"/>
          <p:nvPr/>
        </p:nvSpPr>
        <p:spPr>
          <a:xfrm>
            <a:off x="723250" y="6079351"/>
            <a:ext cx="10890971" cy="276999"/>
          </a:xfrm>
          <a:prstGeom prst="rect">
            <a:avLst/>
          </a:prstGeom>
          <a:noFill/>
        </p:spPr>
        <p:txBody>
          <a:bodyPr wrap="square">
            <a:spAutoFit/>
          </a:bodyPr>
          <a:lstStyle/>
          <a:p>
            <a:r>
              <a:rPr lang="en-US" altLang="zh-CN" sz="1200" dirty="0"/>
              <a:t>[1] </a:t>
            </a:r>
            <a:r>
              <a:rPr lang="en-US" altLang="zh-CN" sz="1200" dirty="0" err="1"/>
              <a:t>Girshick</a:t>
            </a:r>
            <a:r>
              <a:rPr lang="en-US" altLang="zh-CN" sz="1200" dirty="0"/>
              <a:t>, R. . (2015). Fast r-</a:t>
            </a:r>
            <a:r>
              <a:rPr lang="en-US" altLang="zh-CN" sz="1200" dirty="0" err="1"/>
              <a:t>cnn</a:t>
            </a:r>
            <a:r>
              <a:rPr lang="en-US" altLang="zh-CN" sz="1200" dirty="0"/>
              <a:t>. Computer Science.</a:t>
            </a:r>
            <a:endParaRPr lang="zh-CN" altLang="en-US" sz="1200" dirty="0"/>
          </a:p>
        </p:txBody>
      </p:sp>
      <p:pic>
        <p:nvPicPr>
          <p:cNvPr id="31" name="图片 30">
            <a:extLst>
              <a:ext uri="{FF2B5EF4-FFF2-40B4-BE49-F238E27FC236}">
                <a16:creationId xmlns:a16="http://schemas.microsoft.com/office/drawing/2014/main" id="{59EFC3C6-2F81-4558-A0A1-A3B50F6BAFAB}"/>
              </a:ext>
            </a:extLst>
          </p:cNvPr>
          <p:cNvPicPr>
            <a:picLocks noChangeAspect="1"/>
          </p:cNvPicPr>
          <p:nvPr/>
        </p:nvPicPr>
        <p:blipFill>
          <a:blip r:embed="rId2"/>
          <a:stretch>
            <a:fillRect/>
          </a:stretch>
        </p:blipFill>
        <p:spPr>
          <a:xfrm>
            <a:off x="6487549" y="993249"/>
            <a:ext cx="5325208" cy="2094535"/>
          </a:xfrm>
          <a:prstGeom prst="rect">
            <a:avLst/>
          </a:prstGeom>
        </p:spPr>
      </p:pic>
      <p:pic>
        <p:nvPicPr>
          <p:cNvPr id="32" name="图片 31">
            <a:extLst>
              <a:ext uri="{FF2B5EF4-FFF2-40B4-BE49-F238E27FC236}">
                <a16:creationId xmlns:a16="http://schemas.microsoft.com/office/drawing/2014/main" id="{FF8D1B12-AB75-4AB2-AC58-B81ABA0B0C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66" y="993249"/>
            <a:ext cx="6010569" cy="2094535"/>
          </a:xfrm>
          <a:prstGeom prst="rect">
            <a:avLst/>
          </a:prstGeom>
        </p:spPr>
      </p:pic>
      <p:sp>
        <p:nvSpPr>
          <p:cNvPr id="33" name="文本框 32">
            <a:extLst>
              <a:ext uri="{FF2B5EF4-FFF2-40B4-BE49-F238E27FC236}">
                <a16:creationId xmlns:a16="http://schemas.microsoft.com/office/drawing/2014/main" id="{9EF710BA-2E5A-4CA0-80F1-72E953EBAAD2}"/>
              </a:ext>
            </a:extLst>
          </p:cNvPr>
          <p:cNvSpPr txBox="1"/>
          <p:nvPr/>
        </p:nvSpPr>
        <p:spPr>
          <a:xfrm>
            <a:off x="524244" y="3669174"/>
            <a:ext cx="6072405" cy="646331"/>
          </a:xfrm>
          <a:prstGeom prst="rect">
            <a:avLst/>
          </a:prstGeom>
          <a:noFill/>
        </p:spPr>
        <p:txBody>
          <a:bodyPr wrap="square" rtlCol="0">
            <a:spAutoFit/>
          </a:bodyPr>
          <a:lstStyle/>
          <a:p>
            <a:r>
              <a:rPr lang="en-US" altLang="zh-CN" dirty="0"/>
              <a:t>R-CNN</a:t>
            </a:r>
            <a:r>
              <a:rPr lang="zh-CN" altLang="en-US" dirty="0"/>
              <a:t>：先裁剪</a:t>
            </a:r>
            <a:r>
              <a:rPr lang="en-US" altLang="zh-CN" dirty="0"/>
              <a:t>patch</a:t>
            </a:r>
            <a:r>
              <a:rPr lang="zh-CN" altLang="en-US" dirty="0"/>
              <a:t>，再在每个</a:t>
            </a:r>
            <a:r>
              <a:rPr lang="en-US" altLang="zh-CN" dirty="0"/>
              <a:t>patch</a:t>
            </a:r>
            <a:r>
              <a:rPr lang="zh-CN" altLang="en-US" dirty="0"/>
              <a:t>上提取特征</a:t>
            </a:r>
            <a:endParaRPr lang="en-US" altLang="zh-CN" dirty="0"/>
          </a:p>
          <a:p>
            <a:r>
              <a:rPr lang="en-US" altLang="zh-CN" dirty="0"/>
              <a:t>Fast R-CNN</a:t>
            </a:r>
            <a:r>
              <a:rPr lang="zh-CN" altLang="en-US" dirty="0"/>
              <a:t>：先提取特征，再裁</a:t>
            </a:r>
            <a:r>
              <a:rPr lang="en-US" altLang="zh-CN" dirty="0"/>
              <a:t>patch</a:t>
            </a:r>
            <a:endParaRPr lang="zh-CN" altLang="en-US" dirty="0"/>
          </a:p>
        </p:txBody>
      </p:sp>
      <p:sp>
        <p:nvSpPr>
          <p:cNvPr id="34" name="文本框 33">
            <a:extLst>
              <a:ext uri="{FF2B5EF4-FFF2-40B4-BE49-F238E27FC236}">
                <a16:creationId xmlns:a16="http://schemas.microsoft.com/office/drawing/2014/main" id="{8B724D30-0927-45BF-8454-98BD3186D5EF}"/>
              </a:ext>
            </a:extLst>
          </p:cNvPr>
          <p:cNvSpPr txBox="1"/>
          <p:nvPr/>
        </p:nvSpPr>
        <p:spPr>
          <a:xfrm>
            <a:off x="3407675" y="5067895"/>
            <a:ext cx="5369719" cy="646331"/>
          </a:xfrm>
          <a:prstGeom prst="rect">
            <a:avLst/>
          </a:prstGeom>
          <a:noFill/>
        </p:spPr>
        <p:txBody>
          <a:bodyPr wrap="square" rtlCol="0">
            <a:spAutoFit/>
          </a:bodyPr>
          <a:lstStyle/>
          <a:p>
            <a:r>
              <a:rPr lang="zh-CN" altLang="en-US" dirty="0"/>
              <a:t>优点：更好的并行性，共享特征提取，速度更快</a:t>
            </a:r>
            <a:endParaRPr lang="en-US" altLang="zh-CN" dirty="0"/>
          </a:p>
          <a:p>
            <a:r>
              <a:rPr lang="zh-CN" altLang="en-US" dirty="0"/>
              <a:t>缺点：依然使用选择性搜索，速度慢</a:t>
            </a:r>
          </a:p>
        </p:txBody>
      </p:sp>
    </p:spTree>
    <p:extLst>
      <p:ext uri="{BB962C8B-B14F-4D97-AF65-F5344CB8AC3E}">
        <p14:creationId xmlns:p14="http://schemas.microsoft.com/office/powerpoint/2010/main" val="3807304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32DC416A-A8B2-451D-A5C4-DC1FDC95672C}"/>
              </a:ext>
            </a:extLst>
          </p:cNvPr>
          <p:cNvSpPr>
            <a:spLocks noGrp="1"/>
          </p:cNvSpPr>
          <p:nvPr>
            <p:ph type="ftr" sz="quarter" idx="11"/>
          </p:nvPr>
        </p:nvSpPr>
        <p:spPr/>
        <p:txBody>
          <a:bodyPr/>
          <a:lstStyle/>
          <a:p>
            <a:r>
              <a:rPr lang="zh-CN" altLang="en-US"/>
              <a:t>拥抱不完整，半自弱监督学习</a:t>
            </a:r>
          </a:p>
        </p:txBody>
      </p:sp>
      <p:sp>
        <p:nvSpPr>
          <p:cNvPr id="6" name="文本框 5">
            <a:extLst>
              <a:ext uri="{FF2B5EF4-FFF2-40B4-BE49-F238E27FC236}">
                <a16:creationId xmlns:a16="http://schemas.microsoft.com/office/drawing/2014/main" id="{D8A77060-ED5E-4A19-AD34-4DFE091A92D7}"/>
              </a:ext>
            </a:extLst>
          </p:cNvPr>
          <p:cNvSpPr txBox="1"/>
          <p:nvPr/>
        </p:nvSpPr>
        <p:spPr>
          <a:xfrm>
            <a:off x="301336" y="166255"/>
            <a:ext cx="5237331" cy="523220"/>
          </a:xfrm>
          <a:prstGeom prst="rect">
            <a:avLst/>
          </a:prstGeom>
          <a:noFill/>
        </p:spPr>
        <p:txBody>
          <a:bodyPr wrap="none" rtlCol="0">
            <a:spAutoFit/>
          </a:bodyPr>
          <a:lstStyle/>
          <a:p>
            <a:r>
              <a:rPr lang="en-US" altLang="zh-CN" sz="2800" dirty="0"/>
              <a:t>Two-stage</a:t>
            </a:r>
            <a:r>
              <a:rPr lang="zh-CN" altLang="en-US" sz="2800" dirty="0"/>
              <a:t>的方法</a:t>
            </a:r>
            <a:r>
              <a:rPr lang="en-US" altLang="zh-CN" sz="2800" dirty="0"/>
              <a:t>: Faster R-CNN</a:t>
            </a:r>
            <a:endParaRPr lang="zh-CN" altLang="en-US" sz="2800" dirty="0"/>
          </a:p>
        </p:txBody>
      </p:sp>
      <p:sp>
        <p:nvSpPr>
          <p:cNvPr id="25" name="文本框 24">
            <a:extLst>
              <a:ext uri="{FF2B5EF4-FFF2-40B4-BE49-F238E27FC236}">
                <a16:creationId xmlns:a16="http://schemas.microsoft.com/office/drawing/2014/main" id="{119F7ABE-4767-483C-A22E-959CBB8BEDBD}"/>
              </a:ext>
            </a:extLst>
          </p:cNvPr>
          <p:cNvSpPr txBox="1"/>
          <p:nvPr/>
        </p:nvSpPr>
        <p:spPr>
          <a:xfrm>
            <a:off x="723250" y="6079351"/>
            <a:ext cx="10890971" cy="461665"/>
          </a:xfrm>
          <a:prstGeom prst="rect">
            <a:avLst/>
          </a:prstGeom>
          <a:noFill/>
        </p:spPr>
        <p:txBody>
          <a:bodyPr wrap="square">
            <a:spAutoFit/>
          </a:bodyPr>
          <a:lstStyle/>
          <a:p>
            <a:r>
              <a:rPr lang="zh-CN" altLang="en-US" sz="1200" dirty="0"/>
              <a:t>[1] Ren, S. ,  He, K. ,  Girshick, R. , &amp;  Sun, J. . (2017). Faster r-cnn: towards real-time object detection with region proposal networks. IEEE Transactions on Pattern Analysis &amp; Machine Intelligence, 39(6), 1137-1149.</a:t>
            </a:r>
            <a:endParaRPr lang="en-US" altLang="zh-CN" sz="1200" dirty="0"/>
          </a:p>
        </p:txBody>
      </p:sp>
      <p:sp>
        <p:nvSpPr>
          <p:cNvPr id="34" name="文本框 33">
            <a:extLst>
              <a:ext uri="{FF2B5EF4-FFF2-40B4-BE49-F238E27FC236}">
                <a16:creationId xmlns:a16="http://schemas.microsoft.com/office/drawing/2014/main" id="{8B724D30-0927-45BF-8454-98BD3186D5EF}"/>
              </a:ext>
            </a:extLst>
          </p:cNvPr>
          <p:cNvSpPr txBox="1"/>
          <p:nvPr/>
        </p:nvSpPr>
        <p:spPr>
          <a:xfrm>
            <a:off x="6244502" y="2967335"/>
            <a:ext cx="5369719" cy="923330"/>
          </a:xfrm>
          <a:prstGeom prst="rect">
            <a:avLst/>
          </a:prstGeom>
          <a:noFill/>
        </p:spPr>
        <p:txBody>
          <a:bodyPr wrap="square" rtlCol="0">
            <a:spAutoFit/>
          </a:bodyPr>
          <a:lstStyle/>
          <a:p>
            <a:r>
              <a:rPr lang="en-US" altLang="zh-CN" dirty="0"/>
              <a:t>Faster R-CNN[1]: </a:t>
            </a:r>
            <a:r>
              <a:rPr lang="zh-CN" altLang="en-US" dirty="0"/>
              <a:t>实现了端到端。先提取特征，然后用</a:t>
            </a:r>
            <a:r>
              <a:rPr lang="en-US" altLang="zh-CN" dirty="0"/>
              <a:t>RPN</a:t>
            </a:r>
            <a:r>
              <a:rPr lang="zh-CN" altLang="en-US" dirty="0"/>
              <a:t>获得候选框，然后输入分类头。（利用</a:t>
            </a:r>
            <a:r>
              <a:rPr lang="en-US" altLang="zh-CN" dirty="0"/>
              <a:t>RPN</a:t>
            </a:r>
            <a:r>
              <a:rPr lang="zh-CN" altLang="en-US" dirty="0"/>
              <a:t>替换</a:t>
            </a:r>
            <a:r>
              <a:rPr lang="en-US" altLang="zh-CN" dirty="0"/>
              <a:t>fast R-CNN</a:t>
            </a:r>
            <a:r>
              <a:rPr lang="zh-CN" altLang="en-US" dirty="0"/>
              <a:t>中的选择性搜索，实现端到端）</a:t>
            </a:r>
          </a:p>
        </p:txBody>
      </p:sp>
      <p:pic>
        <p:nvPicPr>
          <p:cNvPr id="3" name="图片 2">
            <a:extLst>
              <a:ext uri="{FF2B5EF4-FFF2-40B4-BE49-F238E27FC236}">
                <a16:creationId xmlns:a16="http://schemas.microsoft.com/office/drawing/2014/main" id="{63C828F1-E8C5-4583-848E-0717B47D9081}"/>
              </a:ext>
            </a:extLst>
          </p:cNvPr>
          <p:cNvPicPr>
            <a:picLocks noChangeAspect="1"/>
          </p:cNvPicPr>
          <p:nvPr/>
        </p:nvPicPr>
        <p:blipFill>
          <a:blip r:embed="rId2"/>
          <a:stretch>
            <a:fillRect/>
          </a:stretch>
        </p:blipFill>
        <p:spPr>
          <a:xfrm>
            <a:off x="723250" y="841430"/>
            <a:ext cx="4629184" cy="4738722"/>
          </a:xfrm>
          <a:prstGeom prst="rect">
            <a:avLst/>
          </a:prstGeom>
        </p:spPr>
      </p:pic>
    </p:spTree>
    <p:extLst>
      <p:ext uri="{BB962C8B-B14F-4D97-AF65-F5344CB8AC3E}">
        <p14:creationId xmlns:p14="http://schemas.microsoft.com/office/powerpoint/2010/main" val="2724300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32DC416A-A8B2-451D-A5C4-DC1FDC95672C}"/>
              </a:ext>
            </a:extLst>
          </p:cNvPr>
          <p:cNvSpPr>
            <a:spLocks noGrp="1"/>
          </p:cNvSpPr>
          <p:nvPr>
            <p:ph type="ftr" sz="quarter" idx="11"/>
          </p:nvPr>
        </p:nvSpPr>
        <p:spPr/>
        <p:txBody>
          <a:bodyPr/>
          <a:lstStyle/>
          <a:p>
            <a:r>
              <a:rPr lang="zh-CN" altLang="en-US"/>
              <a:t>拥抱不完整，半自弱监督学习</a:t>
            </a:r>
          </a:p>
        </p:txBody>
      </p:sp>
      <p:sp>
        <p:nvSpPr>
          <p:cNvPr id="6" name="文本框 5">
            <a:extLst>
              <a:ext uri="{FF2B5EF4-FFF2-40B4-BE49-F238E27FC236}">
                <a16:creationId xmlns:a16="http://schemas.microsoft.com/office/drawing/2014/main" id="{D8A77060-ED5E-4A19-AD34-4DFE091A92D7}"/>
              </a:ext>
            </a:extLst>
          </p:cNvPr>
          <p:cNvSpPr txBox="1"/>
          <p:nvPr/>
        </p:nvSpPr>
        <p:spPr>
          <a:xfrm>
            <a:off x="301336" y="166255"/>
            <a:ext cx="5428089" cy="523220"/>
          </a:xfrm>
          <a:prstGeom prst="rect">
            <a:avLst/>
          </a:prstGeom>
          <a:noFill/>
        </p:spPr>
        <p:txBody>
          <a:bodyPr wrap="none" rtlCol="0">
            <a:spAutoFit/>
          </a:bodyPr>
          <a:lstStyle/>
          <a:p>
            <a:r>
              <a:rPr lang="zh-CN" altLang="en-US" sz="2800" dirty="0"/>
              <a:t>奇葩应用：</a:t>
            </a:r>
            <a:r>
              <a:rPr lang="en-US" altLang="zh-CN" sz="2800" dirty="0"/>
              <a:t>Two-stage</a:t>
            </a:r>
            <a:r>
              <a:rPr lang="zh-CN" altLang="en-US" sz="2800" dirty="0"/>
              <a:t>的语义分割</a:t>
            </a:r>
          </a:p>
        </p:txBody>
      </p:sp>
      <p:pic>
        <p:nvPicPr>
          <p:cNvPr id="7" name="图片 6">
            <a:extLst>
              <a:ext uri="{FF2B5EF4-FFF2-40B4-BE49-F238E27FC236}">
                <a16:creationId xmlns:a16="http://schemas.microsoft.com/office/drawing/2014/main" id="{D3F37764-F111-4365-936E-2D603CB0E831}"/>
              </a:ext>
            </a:extLst>
          </p:cNvPr>
          <p:cNvPicPr>
            <a:picLocks noChangeAspect="1"/>
          </p:cNvPicPr>
          <p:nvPr/>
        </p:nvPicPr>
        <p:blipFill>
          <a:blip r:embed="rId2"/>
          <a:stretch>
            <a:fillRect/>
          </a:stretch>
        </p:blipFill>
        <p:spPr>
          <a:xfrm>
            <a:off x="132021" y="1751833"/>
            <a:ext cx="6705733" cy="3354333"/>
          </a:xfrm>
          <a:prstGeom prst="rect">
            <a:avLst/>
          </a:prstGeom>
        </p:spPr>
      </p:pic>
      <p:sp>
        <p:nvSpPr>
          <p:cNvPr id="8" name="文本框 7">
            <a:extLst>
              <a:ext uri="{FF2B5EF4-FFF2-40B4-BE49-F238E27FC236}">
                <a16:creationId xmlns:a16="http://schemas.microsoft.com/office/drawing/2014/main" id="{391A16F1-2396-4385-85DA-F3C366B100B0}"/>
              </a:ext>
            </a:extLst>
          </p:cNvPr>
          <p:cNvSpPr txBox="1"/>
          <p:nvPr/>
        </p:nvSpPr>
        <p:spPr>
          <a:xfrm>
            <a:off x="7218657" y="3105834"/>
            <a:ext cx="4820550" cy="646331"/>
          </a:xfrm>
          <a:prstGeom prst="rect">
            <a:avLst/>
          </a:prstGeom>
          <a:noFill/>
        </p:spPr>
        <p:txBody>
          <a:bodyPr wrap="none" rtlCol="0">
            <a:spAutoFit/>
          </a:bodyPr>
          <a:lstStyle/>
          <a:p>
            <a:r>
              <a:rPr lang="zh-CN" altLang="en-US" dirty="0"/>
              <a:t>大器官</a:t>
            </a:r>
            <a:r>
              <a:rPr lang="en-US" altLang="zh-CN" dirty="0"/>
              <a:t>one-stage</a:t>
            </a:r>
            <a:r>
              <a:rPr lang="zh-CN" altLang="en-US" dirty="0"/>
              <a:t>语义分割</a:t>
            </a:r>
            <a:endParaRPr lang="en-US" altLang="zh-CN" dirty="0"/>
          </a:p>
          <a:p>
            <a:r>
              <a:rPr lang="zh-CN" altLang="en-US" dirty="0"/>
              <a:t>小器官</a:t>
            </a:r>
            <a:r>
              <a:rPr lang="en-US" altLang="zh-CN" dirty="0"/>
              <a:t>two-stage</a:t>
            </a:r>
            <a:r>
              <a:rPr lang="zh-CN" altLang="en-US" dirty="0"/>
              <a:t>先定位，再在候选框内分割</a:t>
            </a:r>
          </a:p>
        </p:txBody>
      </p:sp>
    </p:spTree>
    <p:extLst>
      <p:ext uri="{BB962C8B-B14F-4D97-AF65-F5344CB8AC3E}">
        <p14:creationId xmlns:p14="http://schemas.microsoft.com/office/powerpoint/2010/main" val="2554294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32DC416A-A8B2-451D-A5C4-DC1FDC95672C}"/>
              </a:ext>
            </a:extLst>
          </p:cNvPr>
          <p:cNvSpPr>
            <a:spLocks noGrp="1"/>
          </p:cNvSpPr>
          <p:nvPr>
            <p:ph type="ftr" sz="quarter" idx="11"/>
          </p:nvPr>
        </p:nvSpPr>
        <p:spPr/>
        <p:txBody>
          <a:bodyPr/>
          <a:lstStyle/>
          <a:p>
            <a:r>
              <a:rPr lang="zh-CN" altLang="en-US"/>
              <a:t>拥抱不完整，半自弱监督学习</a:t>
            </a:r>
          </a:p>
        </p:txBody>
      </p:sp>
      <p:sp>
        <p:nvSpPr>
          <p:cNvPr id="5" name="文本框 4">
            <a:extLst>
              <a:ext uri="{FF2B5EF4-FFF2-40B4-BE49-F238E27FC236}">
                <a16:creationId xmlns:a16="http://schemas.microsoft.com/office/drawing/2014/main" id="{A727D640-0D1D-4AE5-951A-5C9C2543A73B}"/>
              </a:ext>
            </a:extLst>
          </p:cNvPr>
          <p:cNvSpPr txBox="1"/>
          <p:nvPr/>
        </p:nvSpPr>
        <p:spPr>
          <a:xfrm>
            <a:off x="1500431" y="2440057"/>
            <a:ext cx="4595569" cy="1953548"/>
          </a:xfrm>
          <a:prstGeom prst="rect">
            <a:avLst/>
          </a:prstGeom>
          <a:noFill/>
        </p:spPr>
        <p:txBody>
          <a:bodyPr wrap="square" rtlCol="0">
            <a:spAutoFit/>
          </a:bodyPr>
          <a:lstStyle/>
          <a:p>
            <a:pPr marL="457200" indent="-457200" algn="l">
              <a:lnSpc>
                <a:spcPct val="150000"/>
              </a:lnSpc>
              <a:spcBef>
                <a:spcPts val="1000"/>
              </a:spcBef>
              <a:buAutoNum type="arabicPeriod"/>
            </a:pPr>
            <a:r>
              <a:rPr lang="en-US" altLang="zh-CN" sz="2400" b="0" i="0" dirty="0">
                <a:solidFill>
                  <a:srgbClr val="333333"/>
                </a:solidFill>
                <a:effectLst/>
                <a:latin typeface="-apple-system"/>
              </a:rPr>
              <a:t>Presentation</a:t>
            </a:r>
          </a:p>
          <a:p>
            <a:pPr marL="457200" indent="-457200" algn="l">
              <a:lnSpc>
                <a:spcPct val="150000"/>
              </a:lnSpc>
              <a:spcBef>
                <a:spcPts val="1000"/>
              </a:spcBef>
              <a:buAutoNum type="arabicPeriod"/>
            </a:pPr>
            <a:r>
              <a:rPr lang="en-US" altLang="zh-CN" sz="2400" dirty="0">
                <a:latin typeface="-apple-system"/>
              </a:rPr>
              <a:t>Question </a:t>
            </a:r>
            <a:r>
              <a:rPr lang="zh-CN" altLang="en-US" sz="2400" dirty="0">
                <a:latin typeface="-apple-system"/>
              </a:rPr>
              <a:t>接龙</a:t>
            </a:r>
            <a:r>
              <a:rPr lang="en-US" altLang="zh-CN" sz="2400" dirty="0">
                <a:latin typeface="-apple-system"/>
              </a:rPr>
              <a:t> one-by-one</a:t>
            </a:r>
          </a:p>
          <a:p>
            <a:pPr marL="457200" indent="-457200" algn="l">
              <a:lnSpc>
                <a:spcPct val="150000"/>
              </a:lnSpc>
              <a:spcBef>
                <a:spcPts val="1000"/>
              </a:spcBef>
              <a:buAutoNum type="arabicPeriod"/>
            </a:pPr>
            <a:r>
              <a:rPr lang="en-US" altLang="zh-CN" sz="2400" b="0" i="0" dirty="0">
                <a:solidFill>
                  <a:srgbClr val="4D4D4D"/>
                </a:solidFill>
                <a:effectLst/>
                <a:latin typeface="-apple-system"/>
              </a:rPr>
              <a:t>Next topic</a:t>
            </a:r>
            <a:endParaRPr lang="zh-CN" altLang="en-US" sz="2400" b="0" i="0" dirty="0">
              <a:solidFill>
                <a:srgbClr val="4D4D4D"/>
              </a:solidFill>
              <a:effectLst/>
              <a:latin typeface="-apple-system"/>
            </a:endParaRPr>
          </a:p>
        </p:txBody>
      </p:sp>
      <p:sp>
        <p:nvSpPr>
          <p:cNvPr id="2" name="文本框 1">
            <a:extLst>
              <a:ext uri="{FF2B5EF4-FFF2-40B4-BE49-F238E27FC236}">
                <a16:creationId xmlns:a16="http://schemas.microsoft.com/office/drawing/2014/main" id="{1A7EF67A-5C0B-4737-9E1C-15FA63AB41A4}"/>
              </a:ext>
            </a:extLst>
          </p:cNvPr>
          <p:cNvSpPr txBox="1"/>
          <p:nvPr/>
        </p:nvSpPr>
        <p:spPr>
          <a:xfrm>
            <a:off x="9422296" y="2440057"/>
            <a:ext cx="184731" cy="369332"/>
          </a:xfrm>
          <a:prstGeom prst="rect">
            <a:avLst/>
          </a:prstGeom>
          <a:noFill/>
        </p:spPr>
        <p:txBody>
          <a:bodyPr wrap="none" rtlCol="0">
            <a:spAutoFit/>
          </a:bodyPr>
          <a:lstStyle/>
          <a:p>
            <a:endParaRPr lang="zh-CN" altLang="en-US" dirty="0"/>
          </a:p>
        </p:txBody>
      </p:sp>
      <p:sp>
        <p:nvSpPr>
          <p:cNvPr id="3" name="文本框 2">
            <a:extLst>
              <a:ext uri="{FF2B5EF4-FFF2-40B4-BE49-F238E27FC236}">
                <a16:creationId xmlns:a16="http://schemas.microsoft.com/office/drawing/2014/main" id="{E03AF446-8E4B-46F0-9C97-304AAA15A63D}"/>
              </a:ext>
            </a:extLst>
          </p:cNvPr>
          <p:cNvSpPr txBox="1"/>
          <p:nvPr/>
        </p:nvSpPr>
        <p:spPr>
          <a:xfrm>
            <a:off x="6037820" y="2769332"/>
            <a:ext cx="6026009" cy="1319336"/>
          </a:xfrm>
          <a:prstGeom prst="rect">
            <a:avLst/>
          </a:prstGeom>
          <a:noFill/>
        </p:spPr>
        <p:txBody>
          <a:bodyPr wrap="none" rtlCol="0">
            <a:spAutoFit/>
          </a:bodyPr>
          <a:lstStyle/>
          <a:p>
            <a:pPr>
              <a:lnSpc>
                <a:spcPct val="150000"/>
              </a:lnSpc>
            </a:pPr>
            <a:r>
              <a:rPr lang="zh-CN" altLang="en-US" sz="2800" dirty="0"/>
              <a:t>一个</a:t>
            </a:r>
            <a:r>
              <a:rPr lang="en-US" altLang="zh-CN" sz="2800" dirty="0"/>
              <a:t>Question</a:t>
            </a:r>
            <a:r>
              <a:rPr lang="zh-CN" altLang="en-US" sz="2800" dirty="0"/>
              <a:t>（自己提</a:t>
            </a:r>
            <a:r>
              <a:rPr lang="en-US" altLang="zh-CN" sz="2800" dirty="0"/>
              <a:t>/</a:t>
            </a:r>
            <a:r>
              <a:rPr lang="zh-CN" altLang="en-US" sz="2800" dirty="0"/>
              <a:t>回答别人的）</a:t>
            </a:r>
          </a:p>
          <a:p>
            <a:pPr>
              <a:lnSpc>
                <a:spcPct val="150000"/>
              </a:lnSpc>
            </a:pPr>
            <a:r>
              <a:rPr lang="zh-CN" altLang="en-US" sz="2800" dirty="0"/>
              <a:t>一个</a:t>
            </a:r>
            <a:r>
              <a:rPr lang="en-US" altLang="zh-CN" sz="2800" dirty="0"/>
              <a:t>Keyword</a:t>
            </a:r>
          </a:p>
        </p:txBody>
      </p:sp>
    </p:spTree>
    <p:extLst>
      <p:ext uri="{BB962C8B-B14F-4D97-AF65-F5344CB8AC3E}">
        <p14:creationId xmlns:p14="http://schemas.microsoft.com/office/powerpoint/2010/main" val="22547393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32DC416A-A8B2-451D-A5C4-DC1FDC95672C}"/>
              </a:ext>
            </a:extLst>
          </p:cNvPr>
          <p:cNvSpPr>
            <a:spLocks noGrp="1"/>
          </p:cNvSpPr>
          <p:nvPr>
            <p:ph type="ftr" sz="quarter" idx="11"/>
          </p:nvPr>
        </p:nvSpPr>
        <p:spPr/>
        <p:txBody>
          <a:bodyPr/>
          <a:lstStyle/>
          <a:p>
            <a:r>
              <a:rPr lang="zh-CN" altLang="en-US"/>
              <a:t>拥抱不完整，半自弱监督学习</a:t>
            </a:r>
          </a:p>
        </p:txBody>
      </p:sp>
      <p:sp>
        <p:nvSpPr>
          <p:cNvPr id="2" name="文本框 1">
            <a:extLst>
              <a:ext uri="{FF2B5EF4-FFF2-40B4-BE49-F238E27FC236}">
                <a16:creationId xmlns:a16="http://schemas.microsoft.com/office/drawing/2014/main" id="{1A7EF67A-5C0B-4737-9E1C-15FA63AB41A4}"/>
              </a:ext>
            </a:extLst>
          </p:cNvPr>
          <p:cNvSpPr txBox="1"/>
          <p:nvPr/>
        </p:nvSpPr>
        <p:spPr>
          <a:xfrm>
            <a:off x="9422295" y="1283181"/>
            <a:ext cx="184731" cy="369332"/>
          </a:xfrm>
          <a:prstGeom prst="rect">
            <a:avLst/>
          </a:prstGeom>
          <a:noFill/>
        </p:spPr>
        <p:txBody>
          <a:bodyPr wrap="none" rtlCol="0">
            <a:spAutoFit/>
          </a:bodyPr>
          <a:lstStyle/>
          <a:p>
            <a:endParaRPr lang="zh-CN" altLang="en-US" dirty="0"/>
          </a:p>
        </p:txBody>
      </p:sp>
      <p:sp>
        <p:nvSpPr>
          <p:cNvPr id="9" name="文本框 8">
            <a:extLst>
              <a:ext uri="{FF2B5EF4-FFF2-40B4-BE49-F238E27FC236}">
                <a16:creationId xmlns:a16="http://schemas.microsoft.com/office/drawing/2014/main" id="{60179C27-C5D7-4759-98A1-1F744096FEFF}"/>
              </a:ext>
            </a:extLst>
          </p:cNvPr>
          <p:cNvSpPr txBox="1"/>
          <p:nvPr/>
        </p:nvSpPr>
        <p:spPr>
          <a:xfrm>
            <a:off x="3144830" y="3190267"/>
            <a:ext cx="5902338" cy="2542940"/>
          </a:xfrm>
          <a:prstGeom prst="rect">
            <a:avLst/>
          </a:prstGeom>
          <a:noFill/>
        </p:spPr>
        <p:txBody>
          <a:bodyPr wrap="square" rtlCol="0">
            <a:spAutoFit/>
          </a:bodyPr>
          <a:lstStyle/>
          <a:p>
            <a:pPr marL="457200" indent="-457200" algn="l">
              <a:lnSpc>
                <a:spcPct val="150000"/>
              </a:lnSpc>
              <a:buAutoNum type="arabicPeriod"/>
            </a:pPr>
            <a:r>
              <a:rPr lang="zh-CN" altLang="en-US" dirty="0">
                <a:solidFill>
                  <a:srgbClr val="333333"/>
                </a:solidFill>
                <a:latin typeface="-apple-system"/>
              </a:rPr>
              <a:t>根据在哪里和是什么的</a:t>
            </a:r>
            <a:r>
              <a:rPr lang="en-US" altLang="zh-CN" dirty="0">
                <a:solidFill>
                  <a:srgbClr val="333333"/>
                </a:solidFill>
                <a:latin typeface="-apple-system"/>
              </a:rPr>
              <a:t>two-stage</a:t>
            </a:r>
            <a:r>
              <a:rPr lang="zh-CN" altLang="en-US" dirty="0">
                <a:solidFill>
                  <a:srgbClr val="333333"/>
                </a:solidFill>
                <a:latin typeface="-apple-system"/>
              </a:rPr>
              <a:t>设计思路，还可以做哪些应用于其他任务的有趣设计</a:t>
            </a:r>
            <a:endParaRPr lang="en-US" altLang="zh-CN" dirty="0">
              <a:solidFill>
                <a:srgbClr val="333333"/>
              </a:solidFill>
              <a:latin typeface="-apple-system"/>
            </a:endParaRPr>
          </a:p>
          <a:p>
            <a:pPr marL="457200" indent="-457200" algn="l">
              <a:lnSpc>
                <a:spcPct val="150000"/>
              </a:lnSpc>
              <a:buAutoNum type="arabicPeriod"/>
            </a:pPr>
            <a:r>
              <a:rPr lang="zh-CN" altLang="en-US" dirty="0">
                <a:solidFill>
                  <a:srgbClr val="333333"/>
                </a:solidFill>
                <a:latin typeface="-apple-system"/>
              </a:rPr>
              <a:t>调研</a:t>
            </a:r>
            <a:r>
              <a:rPr lang="en-US" altLang="zh-CN" dirty="0">
                <a:solidFill>
                  <a:srgbClr val="333333"/>
                </a:solidFill>
                <a:latin typeface="-apple-system"/>
              </a:rPr>
              <a:t>2020</a:t>
            </a:r>
            <a:r>
              <a:rPr lang="zh-CN" altLang="en-US" dirty="0">
                <a:solidFill>
                  <a:srgbClr val="333333"/>
                </a:solidFill>
                <a:latin typeface="-apple-system"/>
              </a:rPr>
              <a:t>，</a:t>
            </a:r>
            <a:r>
              <a:rPr lang="en-US" altLang="zh-CN" dirty="0">
                <a:solidFill>
                  <a:srgbClr val="333333"/>
                </a:solidFill>
                <a:latin typeface="-apple-system"/>
              </a:rPr>
              <a:t>2021</a:t>
            </a:r>
            <a:r>
              <a:rPr lang="zh-CN" altLang="en-US" dirty="0">
                <a:solidFill>
                  <a:srgbClr val="333333"/>
                </a:solidFill>
                <a:latin typeface="-apple-system"/>
              </a:rPr>
              <a:t>年顶会关于目标检测的最新的方法，如：神经网络搜索，新的</a:t>
            </a:r>
            <a:r>
              <a:rPr lang="en-US" altLang="zh-CN" dirty="0">
                <a:solidFill>
                  <a:srgbClr val="333333"/>
                </a:solidFill>
                <a:latin typeface="-apple-system"/>
              </a:rPr>
              <a:t>one-stage</a:t>
            </a:r>
            <a:r>
              <a:rPr lang="zh-CN" altLang="en-US" dirty="0">
                <a:solidFill>
                  <a:srgbClr val="333333"/>
                </a:solidFill>
                <a:latin typeface="-apple-system"/>
              </a:rPr>
              <a:t>的方法，开放集问题的目标检测</a:t>
            </a:r>
            <a:endParaRPr lang="en-US" altLang="zh-CN" dirty="0">
              <a:solidFill>
                <a:srgbClr val="333333"/>
              </a:solidFill>
              <a:latin typeface="-apple-system"/>
            </a:endParaRPr>
          </a:p>
          <a:p>
            <a:pPr marL="457200" indent="-457200" algn="l">
              <a:lnSpc>
                <a:spcPct val="150000"/>
              </a:lnSpc>
              <a:buAutoNum type="arabicPeriod"/>
            </a:pPr>
            <a:r>
              <a:rPr lang="zh-CN" altLang="en-US" dirty="0">
                <a:effectLst/>
                <a:latin typeface="-apple-system"/>
              </a:rPr>
              <a:t>医学影像分析为什么需要目标检测</a:t>
            </a:r>
          </a:p>
        </p:txBody>
      </p:sp>
      <p:sp>
        <p:nvSpPr>
          <p:cNvPr id="10" name="文本框 9">
            <a:extLst>
              <a:ext uri="{FF2B5EF4-FFF2-40B4-BE49-F238E27FC236}">
                <a16:creationId xmlns:a16="http://schemas.microsoft.com/office/drawing/2014/main" id="{E70BF0AB-1FEF-4EF6-81BC-DCAC16BF4F48}"/>
              </a:ext>
            </a:extLst>
          </p:cNvPr>
          <p:cNvSpPr txBox="1"/>
          <p:nvPr/>
        </p:nvSpPr>
        <p:spPr>
          <a:xfrm>
            <a:off x="390524" y="1995151"/>
            <a:ext cx="11410950" cy="769441"/>
          </a:xfrm>
          <a:prstGeom prst="rect">
            <a:avLst/>
          </a:prstGeom>
          <a:noFill/>
        </p:spPr>
        <p:txBody>
          <a:bodyPr wrap="square" rtlCol="0">
            <a:spAutoFit/>
          </a:bodyPr>
          <a:lstStyle/>
          <a:p>
            <a:pPr algn="ctr"/>
            <a:r>
              <a:rPr lang="zh-CN" altLang="en-US" sz="4400" dirty="0">
                <a:solidFill>
                  <a:srgbClr val="333333"/>
                </a:solidFill>
                <a:latin typeface="-apple-system"/>
              </a:rPr>
              <a:t>在哪里？基于深度学习的目标检测</a:t>
            </a:r>
          </a:p>
        </p:txBody>
      </p:sp>
    </p:spTree>
    <p:extLst>
      <p:ext uri="{BB962C8B-B14F-4D97-AF65-F5344CB8AC3E}">
        <p14:creationId xmlns:p14="http://schemas.microsoft.com/office/powerpoint/2010/main" val="246216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32DC416A-A8B2-451D-A5C4-DC1FDC95672C}"/>
              </a:ext>
            </a:extLst>
          </p:cNvPr>
          <p:cNvSpPr>
            <a:spLocks noGrp="1"/>
          </p:cNvSpPr>
          <p:nvPr>
            <p:ph type="ftr" sz="quarter" idx="11"/>
          </p:nvPr>
        </p:nvSpPr>
        <p:spPr/>
        <p:txBody>
          <a:bodyPr/>
          <a:lstStyle/>
          <a:p>
            <a:r>
              <a:rPr lang="zh-CN" altLang="en-US"/>
              <a:t>拥抱不完整，半自弱监督学习</a:t>
            </a:r>
          </a:p>
        </p:txBody>
      </p:sp>
      <p:sp>
        <p:nvSpPr>
          <p:cNvPr id="2" name="文本框 1">
            <a:extLst>
              <a:ext uri="{FF2B5EF4-FFF2-40B4-BE49-F238E27FC236}">
                <a16:creationId xmlns:a16="http://schemas.microsoft.com/office/drawing/2014/main" id="{1A7EF67A-5C0B-4737-9E1C-15FA63AB41A4}"/>
              </a:ext>
            </a:extLst>
          </p:cNvPr>
          <p:cNvSpPr txBox="1"/>
          <p:nvPr/>
        </p:nvSpPr>
        <p:spPr>
          <a:xfrm>
            <a:off x="9422295" y="1283181"/>
            <a:ext cx="184731" cy="369332"/>
          </a:xfrm>
          <a:prstGeom prst="rect">
            <a:avLst/>
          </a:prstGeom>
          <a:noFill/>
        </p:spPr>
        <p:txBody>
          <a:bodyPr wrap="none" rtlCol="0">
            <a:spAutoFit/>
          </a:bodyPr>
          <a:lstStyle/>
          <a:p>
            <a:endParaRPr lang="zh-CN" altLang="en-US" dirty="0"/>
          </a:p>
        </p:txBody>
      </p:sp>
      <p:sp>
        <p:nvSpPr>
          <p:cNvPr id="9" name="文本框 8">
            <a:extLst>
              <a:ext uri="{FF2B5EF4-FFF2-40B4-BE49-F238E27FC236}">
                <a16:creationId xmlns:a16="http://schemas.microsoft.com/office/drawing/2014/main" id="{60179C27-C5D7-4759-98A1-1F744096FEFF}"/>
              </a:ext>
            </a:extLst>
          </p:cNvPr>
          <p:cNvSpPr txBox="1"/>
          <p:nvPr/>
        </p:nvSpPr>
        <p:spPr>
          <a:xfrm>
            <a:off x="3144830" y="3190267"/>
            <a:ext cx="5902338" cy="1296445"/>
          </a:xfrm>
          <a:prstGeom prst="rect">
            <a:avLst/>
          </a:prstGeom>
          <a:noFill/>
        </p:spPr>
        <p:txBody>
          <a:bodyPr wrap="square" rtlCol="0">
            <a:spAutoFit/>
          </a:bodyPr>
          <a:lstStyle/>
          <a:p>
            <a:pPr marL="457200" indent="-457200" algn="l">
              <a:lnSpc>
                <a:spcPct val="150000"/>
              </a:lnSpc>
              <a:buAutoNum type="arabicPeriod"/>
            </a:pPr>
            <a:r>
              <a:rPr lang="zh-CN" altLang="en-US" dirty="0">
                <a:solidFill>
                  <a:srgbClr val="333333"/>
                </a:solidFill>
                <a:latin typeface="-apple-system"/>
              </a:rPr>
              <a:t>调研常用缩小泛化边界的</a:t>
            </a:r>
            <a:r>
              <a:rPr lang="zh-CN" altLang="en-US" sz="1800" dirty="0"/>
              <a:t>人工设计的规则有哪些</a:t>
            </a:r>
            <a:endParaRPr lang="en-US" altLang="zh-CN" dirty="0">
              <a:solidFill>
                <a:srgbClr val="333333"/>
              </a:solidFill>
              <a:latin typeface="-apple-system"/>
            </a:endParaRPr>
          </a:p>
          <a:p>
            <a:pPr marL="457200" indent="-457200" algn="l">
              <a:lnSpc>
                <a:spcPct val="150000"/>
              </a:lnSpc>
              <a:buAutoNum type="arabicPeriod"/>
            </a:pPr>
            <a:r>
              <a:rPr lang="zh-CN" altLang="en-US" dirty="0">
                <a:solidFill>
                  <a:srgbClr val="333333"/>
                </a:solidFill>
                <a:latin typeface="-apple-system"/>
              </a:rPr>
              <a:t>半弱自监督学习在医学影像应用中的挑战有哪些</a:t>
            </a:r>
            <a:endParaRPr lang="en-US" altLang="zh-CN" dirty="0">
              <a:solidFill>
                <a:srgbClr val="333333"/>
              </a:solidFill>
              <a:latin typeface="-apple-system"/>
            </a:endParaRPr>
          </a:p>
          <a:p>
            <a:pPr marL="457200" indent="-457200" algn="l">
              <a:lnSpc>
                <a:spcPct val="150000"/>
              </a:lnSpc>
              <a:buAutoNum type="arabicPeriod"/>
            </a:pPr>
            <a:r>
              <a:rPr lang="zh-CN" altLang="en-US" dirty="0">
                <a:effectLst/>
                <a:latin typeface="-apple-system"/>
              </a:rPr>
              <a:t>自监督学习与迁移学习</a:t>
            </a:r>
          </a:p>
        </p:txBody>
      </p:sp>
      <p:sp>
        <p:nvSpPr>
          <p:cNvPr id="10" name="文本框 9">
            <a:extLst>
              <a:ext uri="{FF2B5EF4-FFF2-40B4-BE49-F238E27FC236}">
                <a16:creationId xmlns:a16="http://schemas.microsoft.com/office/drawing/2014/main" id="{E70BF0AB-1FEF-4EF6-81BC-DCAC16BF4F48}"/>
              </a:ext>
            </a:extLst>
          </p:cNvPr>
          <p:cNvSpPr txBox="1"/>
          <p:nvPr/>
        </p:nvSpPr>
        <p:spPr>
          <a:xfrm>
            <a:off x="390524" y="1995151"/>
            <a:ext cx="11410950" cy="769441"/>
          </a:xfrm>
          <a:prstGeom prst="rect">
            <a:avLst/>
          </a:prstGeom>
          <a:noFill/>
        </p:spPr>
        <p:txBody>
          <a:bodyPr wrap="square" rtlCol="0">
            <a:spAutoFit/>
          </a:bodyPr>
          <a:lstStyle/>
          <a:p>
            <a:pPr algn="ctr"/>
            <a:r>
              <a:rPr lang="zh-CN" altLang="en-US" sz="4400" i="0" dirty="0">
                <a:solidFill>
                  <a:srgbClr val="333333"/>
                </a:solidFill>
                <a:effectLst/>
                <a:latin typeface="-apple-system"/>
              </a:rPr>
              <a:t>拥抱不完整，半自弱监督学习</a:t>
            </a:r>
          </a:p>
        </p:txBody>
      </p:sp>
    </p:spTree>
    <p:extLst>
      <p:ext uri="{BB962C8B-B14F-4D97-AF65-F5344CB8AC3E}">
        <p14:creationId xmlns:p14="http://schemas.microsoft.com/office/powerpoint/2010/main" val="1364813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32DC416A-A8B2-451D-A5C4-DC1FDC95672C}"/>
              </a:ext>
            </a:extLst>
          </p:cNvPr>
          <p:cNvSpPr>
            <a:spLocks noGrp="1"/>
          </p:cNvSpPr>
          <p:nvPr>
            <p:ph type="ftr" sz="quarter" idx="11"/>
          </p:nvPr>
        </p:nvSpPr>
        <p:spPr/>
        <p:txBody>
          <a:bodyPr/>
          <a:lstStyle/>
          <a:p>
            <a:r>
              <a:rPr lang="zh-CN" altLang="en-US"/>
              <a:t>拥抱不完整，半自弱监督学习</a:t>
            </a:r>
            <a:endParaRPr lang="zh-CN" altLang="en-US" dirty="0"/>
          </a:p>
        </p:txBody>
      </p:sp>
      <p:sp>
        <p:nvSpPr>
          <p:cNvPr id="6" name="文本框 5">
            <a:extLst>
              <a:ext uri="{FF2B5EF4-FFF2-40B4-BE49-F238E27FC236}">
                <a16:creationId xmlns:a16="http://schemas.microsoft.com/office/drawing/2014/main" id="{D8A77060-ED5E-4A19-AD34-4DFE091A92D7}"/>
              </a:ext>
            </a:extLst>
          </p:cNvPr>
          <p:cNvSpPr txBox="1"/>
          <p:nvPr/>
        </p:nvSpPr>
        <p:spPr>
          <a:xfrm>
            <a:off x="301336" y="166255"/>
            <a:ext cx="3416320" cy="523220"/>
          </a:xfrm>
          <a:prstGeom prst="rect">
            <a:avLst/>
          </a:prstGeom>
          <a:noFill/>
        </p:spPr>
        <p:txBody>
          <a:bodyPr wrap="none" rtlCol="0">
            <a:spAutoFit/>
          </a:bodyPr>
          <a:lstStyle/>
          <a:p>
            <a:r>
              <a:rPr lang="zh-CN" altLang="en-US" sz="2800" dirty="0"/>
              <a:t>图像理解的三个层次</a:t>
            </a:r>
          </a:p>
        </p:txBody>
      </p:sp>
      <p:pic>
        <p:nvPicPr>
          <p:cNvPr id="2050" name="Picture 2">
            <a:extLst>
              <a:ext uri="{FF2B5EF4-FFF2-40B4-BE49-F238E27FC236}">
                <a16:creationId xmlns:a16="http://schemas.microsoft.com/office/drawing/2014/main" id="{F03D84DF-236F-49B2-A808-D53DE2646B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63521"/>
            <a:ext cx="12192000" cy="2514600"/>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0261F374-B01D-4349-94EF-0DADA2167E6A}"/>
              </a:ext>
            </a:extLst>
          </p:cNvPr>
          <p:cNvSpPr txBox="1"/>
          <p:nvPr/>
        </p:nvSpPr>
        <p:spPr>
          <a:xfrm>
            <a:off x="1212980" y="4847467"/>
            <a:ext cx="1345240" cy="369332"/>
          </a:xfrm>
          <a:prstGeom prst="rect">
            <a:avLst/>
          </a:prstGeom>
          <a:noFill/>
        </p:spPr>
        <p:txBody>
          <a:bodyPr wrap="none" rtlCol="0">
            <a:spAutoFit/>
          </a:bodyPr>
          <a:lstStyle/>
          <a:p>
            <a:r>
              <a:rPr lang="en-US" altLang="zh-CN" dirty="0"/>
              <a:t>Image-wise</a:t>
            </a:r>
            <a:endParaRPr lang="zh-CN" altLang="en-US" dirty="0"/>
          </a:p>
        </p:txBody>
      </p:sp>
      <p:sp>
        <p:nvSpPr>
          <p:cNvPr id="15" name="文本框 14">
            <a:extLst>
              <a:ext uri="{FF2B5EF4-FFF2-40B4-BE49-F238E27FC236}">
                <a16:creationId xmlns:a16="http://schemas.microsoft.com/office/drawing/2014/main" id="{3880FC93-B76F-4EBD-8609-F8B9934F7F57}"/>
              </a:ext>
            </a:extLst>
          </p:cNvPr>
          <p:cNvSpPr txBox="1"/>
          <p:nvPr/>
        </p:nvSpPr>
        <p:spPr>
          <a:xfrm>
            <a:off x="5454480" y="4847467"/>
            <a:ext cx="1273105" cy="369332"/>
          </a:xfrm>
          <a:prstGeom prst="rect">
            <a:avLst/>
          </a:prstGeom>
          <a:noFill/>
        </p:spPr>
        <p:txBody>
          <a:bodyPr wrap="none" rtlCol="0">
            <a:spAutoFit/>
          </a:bodyPr>
          <a:lstStyle/>
          <a:p>
            <a:r>
              <a:rPr lang="en-US" altLang="zh-CN" dirty="0"/>
              <a:t>Patch-wise</a:t>
            </a:r>
            <a:endParaRPr lang="zh-CN" altLang="en-US" dirty="0"/>
          </a:p>
        </p:txBody>
      </p:sp>
      <p:sp>
        <p:nvSpPr>
          <p:cNvPr id="16" name="文本框 15">
            <a:extLst>
              <a:ext uri="{FF2B5EF4-FFF2-40B4-BE49-F238E27FC236}">
                <a16:creationId xmlns:a16="http://schemas.microsoft.com/office/drawing/2014/main" id="{70839D88-F257-4A34-8CC7-A0F473FF6812}"/>
              </a:ext>
            </a:extLst>
          </p:cNvPr>
          <p:cNvSpPr txBox="1"/>
          <p:nvPr/>
        </p:nvSpPr>
        <p:spPr>
          <a:xfrm>
            <a:off x="9623845" y="4847467"/>
            <a:ext cx="1175322" cy="369332"/>
          </a:xfrm>
          <a:prstGeom prst="rect">
            <a:avLst/>
          </a:prstGeom>
          <a:noFill/>
        </p:spPr>
        <p:txBody>
          <a:bodyPr wrap="none" rtlCol="0">
            <a:spAutoFit/>
          </a:bodyPr>
          <a:lstStyle/>
          <a:p>
            <a:r>
              <a:rPr lang="en-US" altLang="zh-CN" dirty="0"/>
              <a:t>Pixel-wise</a:t>
            </a:r>
            <a:endParaRPr lang="zh-CN" altLang="en-US" dirty="0"/>
          </a:p>
        </p:txBody>
      </p:sp>
      <p:sp>
        <p:nvSpPr>
          <p:cNvPr id="12" name="箭头: 右 11">
            <a:extLst>
              <a:ext uri="{FF2B5EF4-FFF2-40B4-BE49-F238E27FC236}">
                <a16:creationId xmlns:a16="http://schemas.microsoft.com/office/drawing/2014/main" id="{9729BF6F-B8E2-4FBD-A7B4-4A0098BD472B}"/>
              </a:ext>
            </a:extLst>
          </p:cNvPr>
          <p:cNvSpPr/>
          <p:nvPr/>
        </p:nvSpPr>
        <p:spPr>
          <a:xfrm>
            <a:off x="491412" y="4625651"/>
            <a:ext cx="11377127" cy="1617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87E41980-662B-4125-8B7B-5ADF3EA9A4BE}"/>
              </a:ext>
            </a:extLst>
          </p:cNvPr>
          <p:cNvSpPr txBox="1"/>
          <p:nvPr/>
        </p:nvSpPr>
        <p:spPr>
          <a:xfrm>
            <a:off x="3536486" y="3985304"/>
            <a:ext cx="5109091" cy="584775"/>
          </a:xfrm>
          <a:prstGeom prst="rect">
            <a:avLst/>
          </a:prstGeom>
          <a:noFill/>
        </p:spPr>
        <p:txBody>
          <a:bodyPr wrap="none" rtlCol="0">
            <a:spAutoFit/>
          </a:bodyPr>
          <a:lstStyle/>
          <a:p>
            <a:r>
              <a:rPr lang="zh-CN" altLang="en-US" sz="3200" dirty="0"/>
              <a:t>任务所需监督信息逐渐增加</a:t>
            </a:r>
          </a:p>
        </p:txBody>
      </p:sp>
    </p:spTree>
    <p:extLst>
      <p:ext uri="{BB962C8B-B14F-4D97-AF65-F5344CB8AC3E}">
        <p14:creationId xmlns:p14="http://schemas.microsoft.com/office/powerpoint/2010/main" val="3960961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32DC416A-A8B2-451D-A5C4-DC1FDC95672C}"/>
              </a:ext>
            </a:extLst>
          </p:cNvPr>
          <p:cNvSpPr>
            <a:spLocks noGrp="1"/>
          </p:cNvSpPr>
          <p:nvPr>
            <p:ph type="ftr" sz="quarter" idx="11"/>
          </p:nvPr>
        </p:nvSpPr>
        <p:spPr/>
        <p:txBody>
          <a:bodyPr/>
          <a:lstStyle/>
          <a:p>
            <a:r>
              <a:rPr lang="zh-CN" altLang="en-US"/>
              <a:t>拥抱不完整，半自弱监督学习</a:t>
            </a:r>
          </a:p>
        </p:txBody>
      </p:sp>
      <p:grpSp>
        <p:nvGrpSpPr>
          <p:cNvPr id="3" name="组合 2">
            <a:extLst>
              <a:ext uri="{FF2B5EF4-FFF2-40B4-BE49-F238E27FC236}">
                <a16:creationId xmlns:a16="http://schemas.microsoft.com/office/drawing/2014/main" id="{E592419D-2304-4F81-B035-3C59D906A31A}"/>
              </a:ext>
            </a:extLst>
          </p:cNvPr>
          <p:cNvGrpSpPr/>
          <p:nvPr/>
        </p:nvGrpSpPr>
        <p:grpSpPr>
          <a:xfrm>
            <a:off x="5678451" y="391215"/>
            <a:ext cx="6310349" cy="6310349"/>
            <a:chOff x="5678451" y="391215"/>
            <a:chExt cx="6310349" cy="6310349"/>
          </a:xfrm>
        </p:grpSpPr>
        <p:sp>
          <p:nvSpPr>
            <p:cNvPr id="5" name="椭圆 4">
              <a:extLst>
                <a:ext uri="{FF2B5EF4-FFF2-40B4-BE49-F238E27FC236}">
                  <a16:creationId xmlns:a16="http://schemas.microsoft.com/office/drawing/2014/main" id="{F0F202E0-DB7B-4611-9FCD-7EE3B04B181C}"/>
                </a:ext>
              </a:extLst>
            </p:cNvPr>
            <p:cNvSpPr/>
            <p:nvPr/>
          </p:nvSpPr>
          <p:spPr>
            <a:xfrm>
              <a:off x="5678451" y="391215"/>
              <a:ext cx="6310349" cy="631034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1C3BD524-14CF-47EA-8075-D7725E97EEB9}"/>
                </a:ext>
              </a:extLst>
            </p:cNvPr>
            <p:cNvSpPr txBox="1"/>
            <p:nvPr/>
          </p:nvSpPr>
          <p:spPr>
            <a:xfrm>
              <a:off x="9696450" y="1319154"/>
              <a:ext cx="1375698" cy="369332"/>
            </a:xfrm>
            <a:prstGeom prst="rect">
              <a:avLst/>
            </a:prstGeom>
            <a:noFill/>
          </p:spPr>
          <p:txBody>
            <a:bodyPr wrap="none" rtlCol="0">
              <a:spAutoFit/>
            </a:bodyPr>
            <a:lstStyle/>
            <a:p>
              <a:pPr algn="ctr"/>
              <a:r>
                <a:rPr lang="en-US" altLang="zh-CN" b="1" dirty="0"/>
                <a:t>All features</a:t>
              </a:r>
              <a:endParaRPr lang="zh-CN" altLang="en-US" b="1" dirty="0"/>
            </a:p>
          </p:txBody>
        </p:sp>
      </p:grpSp>
      <p:grpSp>
        <p:nvGrpSpPr>
          <p:cNvPr id="2" name="组合 1">
            <a:extLst>
              <a:ext uri="{FF2B5EF4-FFF2-40B4-BE49-F238E27FC236}">
                <a16:creationId xmlns:a16="http://schemas.microsoft.com/office/drawing/2014/main" id="{1708A17C-AD6E-4D83-BFBE-B885E063CB1D}"/>
              </a:ext>
            </a:extLst>
          </p:cNvPr>
          <p:cNvGrpSpPr/>
          <p:nvPr/>
        </p:nvGrpSpPr>
        <p:grpSpPr>
          <a:xfrm>
            <a:off x="5897525" y="1588189"/>
            <a:ext cx="4913350" cy="4913350"/>
            <a:chOff x="5897525" y="1588189"/>
            <a:chExt cx="4913350" cy="4913350"/>
          </a:xfrm>
        </p:grpSpPr>
        <p:sp>
          <p:nvSpPr>
            <p:cNvPr id="9" name="椭圆 8">
              <a:extLst>
                <a:ext uri="{FF2B5EF4-FFF2-40B4-BE49-F238E27FC236}">
                  <a16:creationId xmlns:a16="http://schemas.microsoft.com/office/drawing/2014/main" id="{DC7DA194-595A-4563-8C28-C06FF8660B33}"/>
                </a:ext>
              </a:extLst>
            </p:cNvPr>
            <p:cNvSpPr/>
            <p:nvPr/>
          </p:nvSpPr>
          <p:spPr>
            <a:xfrm>
              <a:off x="5897525" y="1588189"/>
              <a:ext cx="4913350" cy="4913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0255A6DF-9270-4F96-9C6C-82802D156911}"/>
                </a:ext>
              </a:extLst>
            </p:cNvPr>
            <p:cNvSpPr txBox="1"/>
            <p:nvPr/>
          </p:nvSpPr>
          <p:spPr>
            <a:xfrm>
              <a:off x="8012870" y="2869011"/>
              <a:ext cx="2533066" cy="369332"/>
            </a:xfrm>
            <a:prstGeom prst="rect">
              <a:avLst/>
            </a:prstGeom>
            <a:noFill/>
          </p:spPr>
          <p:txBody>
            <a:bodyPr wrap="none" rtlCol="0">
              <a:spAutoFit/>
            </a:bodyPr>
            <a:lstStyle/>
            <a:p>
              <a:pPr algn="ctr"/>
              <a:r>
                <a:rPr lang="en-US" altLang="zh-CN" b="1" dirty="0"/>
                <a:t>Classification features</a:t>
              </a:r>
              <a:endParaRPr lang="zh-CN" altLang="en-US" b="1" dirty="0"/>
            </a:p>
          </p:txBody>
        </p:sp>
      </p:grpSp>
      <p:grpSp>
        <p:nvGrpSpPr>
          <p:cNvPr id="16" name="组合 15">
            <a:extLst>
              <a:ext uri="{FF2B5EF4-FFF2-40B4-BE49-F238E27FC236}">
                <a16:creationId xmlns:a16="http://schemas.microsoft.com/office/drawing/2014/main" id="{84E2D673-1AF8-4848-BBA4-47D224354233}"/>
              </a:ext>
            </a:extLst>
          </p:cNvPr>
          <p:cNvGrpSpPr/>
          <p:nvPr/>
        </p:nvGrpSpPr>
        <p:grpSpPr>
          <a:xfrm>
            <a:off x="7191326" y="3586971"/>
            <a:ext cx="2884536" cy="2884536"/>
            <a:chOff x="7191326" y="3586971"/>
            <a:chExt cx="2884536" cy="2884536"/>
          </a:xfrm>
        </p:grpSpPr>
        <p:sp>
          <p:nvSpPr>
            <p:cNvPr id="14" name="椭圆 13">
              <a:extLst>
                <a:ext uri="{FF2B5EF4-FFF2-40B4-BE49-F238E27FC236}">
                  <a16:creationId xmlns:a16="http://schemas.microsoft.com/office/drawing/2014/main" id="{A95F75BC-5344-4FAF-B85B-84446E513CB4}"/>
                </a:ext>
              </a:extLst>
            </p:cNvPr>
            <p:cNvSpPr/>
            <p:nvPr/>
          </p:nvSpPr>
          <p:spPr>
            <a:xfrm>
              <a:off x="7191326" y="3586971"/>
              <a:ext cx="2884536" cy="288453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C2D9EF8C-8AF6-482C-841C-09C9C1730B56}"/>
                </a:ext>
              </a:extLst>
            </p:cNvPr>
            <p:cNvSpPr txBox="1"/>
            <p:nvPr/>
          </p:nvSpPr>
          <p:spPr>
            <a:xfrm>
              <a:off x="7329578" y="4844573"/>
              <a:ext cx="2569934" cy="369332"/>
            </a:xfrm>
            <a:prstGeom prst="rect">
              <a:avLst/>
            </a:prstGeom>
            <a:noFill/>
          </p:spPr>
          <p:txBody>
            <a:bodyPr wrap="none" rtlCol="0">
              <a:spAutoFit/>
            </a:bodyPr>
            <a:lstStyle/>
            <a:p>
              <a:pPr algn="ctr"/>
              <a:r>
                <a:rPr lang="en-US" altLang="zh-CN" b="1" dirty="0"/>
                <a:t>Segmentation features</a:t>
              </a:r>
              <a:endParaRPr lang="zh-CN" altLang="en-US" b="1" dirty="0"/>
            </a:p>
          </p:txBody>
        </p:sp>
      </p:grpSp>
      <p:pic>
        <p:nvPicPr>
          <p:cNvPr id="3076" name="Picture 4">
            <a:extLst>
              <a:ext uri="{FF2B5EF4-FFF2-40B4-BE49-F238E27FC236}">
                <a16:creationId xmlns:a16="http://schemas.microsoft.com/office/drawing/2014/main" id="{2D89F5CB-5FA6-4AFB-ACE1-30418CE329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051" y="1032152"/>
            <a:ext cx="4762500" cy="4752975"/>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D8A77060-ED5E-4A19-AD34-4DFE091A92D7}"/>
              </a:ext>
            </a:extLst>
          </p:cNvPr>
          <p:cNvSpPr txBox="1"/>
          <p:nvPr/>
        </p:nvSpPr>
        <p:spPr>
          <a:xfrm>
            <a:off x="301336" y="166255"/>
            <a:ext cx="8084264" cy="523220"/>
          </a:xfrm>
          <a:prstGeom prst="rect">
            <a:avLst/>
          </a:prstGeom>
          <a:noFill/>
        </p:spPr>
        <p:txBody>
          <a:bodyPr wrap="none" rtlCol="0">
            <a:spAutoFit/>
          </a:bodyPr>
          <a:lstStyle/>
          <a:p>
            <a:r>
              <a:rPr lang="zh-CN" altLang="en-US" sz="2800" dirty="0"/>
              <a:t>从特征的角度思考：监督信息的增多带来了什么？</a:t>
            </a:r>
          </a:p>
        </p:txBody>
      </p:sp>
    </p:spTree>
    <p:extLst>
      <p:ext uri="{BB962C8B-B14F-4D97-AF65-F5344CB8AC3E}">
        <p14:creationId xmlns:p14="http://schemas.microsoft.com/office/powerpoint/2010/main" val="2536658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32DC416A-A8B2-451D-A5C4-DC1FDC95672C}"/>
              </a:ext>
            </a:extLst>
          </p:cNvPr>
          <p:cNvSpPr>
            <a:spLocks noGrp="1"/>
          </p:cNvSpPr>
          <p:nvPr>
            <p:ph type="ftr" sz="quarter" idx="11"/>
          </p:nvPr>
        </p:nvSpPr>
        <p:spPr/>
        <p:txBody>
          <a:bodyPr/>
          <a:lstStyle/>
          <a:p>
            <a:r>
              <a:rPr lang="zh-CN" altLang="en-US"/>
              <a:t>拥抱不完整，半自弱监督学习</a:t>
            </a:r>
          </a:p>
        </p:txBody>
      </p:sp>
      <p:grpSp>
        <p:nvGrpSpPr>
          <p:cNvPr id="3" name="组合 2">
            <a:extLst>
              <a:ext uri="{FF2B5EF4-FFF2-40B4-BE49-F238E27FC236}">
                <a16:creationId xmlns:a16="http://schemas.microsoft.com/office/drawing/2014/main" id="{E592419D-2304-4F81-B035-3C59D906A31A}"/>
              </a:ext>
            </a:extLst>
          </p:cNvPr>
          <p:cNvGrpSpPr/>
          <p:nvPr/>
        </p:nvGrpSpPr>
        <p:grpSpPr>
          <a:xfrm>
            <a:off x="5678451" y="391215"/>
            <a:ext cx="6310349" cy="6310349"/>
            <a:chOff x="5678451" y="391215"/>
            <a:chExt cx="6310349" cy="6310349"/>
          </a:xfrm>
        </p:grpSpPr>
        <p:sp>
          <p:nvSpPr>
            <p:cNvPr id="5" name="椭圆 4">
              <a:extLst>
                <a:ext uri="{FF2B5EF4-FFF2-40B4-BE49-F238E27FC236}">
                  <a16:creationId xmlns:a16="http://schemas.microsoft.com/office/drawing/2014/main" id="{F0F202E0-DB7B-4611-9FCD-7EE3B04B181C}"/>
                </a:ext>
              </a:extLst>
            </p:cNvPr>
            <p:cNvSpPr/>
            <p:nvPr/>
          </p:nvSpPr>
          <p:spPr>
            <a:xfrm>
              <a:off x="5678451" y="391215"/>
              <a:ext cx="6310349" cy="631034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1C3BD524-14CF-47EA-8075-D7725E97EEB9}"/>
                </a:ext>
              </a:extLst>
            </p:cNvPr>
            <p:cNvSpPr txBox="1"/>
            <p:nvPr/>
          </p:nvSpPr>
          <p:spPr>
            <a:xfrm>
              <a:off x="9696450" y="1319154"/>
              <a:ext cx="1375698" cy="369332"/>
            </a:xfrm>
            <a:prstGeom prst="rect">
              <a:avLst/>
            </a:prstGeom>
            <a:noFill/>
          </p:spPr>
          <p:txBody>
            <a:bodyPr wrap="none" rtlCol="0">
              <a:spAutoFit/>
            </a:bodyPr>
            <a:lstStyle/>
            <a:p>
              <a:pPr algn="ctr"/>
              <a:r>
                <a:rPr lang="en-US" altLang="zh-CN" b="1" dirty="0"/>
                <a:t>All features</a:t>
              </a:r>
              <a:endParaRPr lang="zh-CN" altLang="en-US" b="1" dirty="0"/>
            </a:p>
          </p:txBody>
        </p:sp>
      </p:grpSp>
      <p:grpSp>
        <p:nvGrpSpPr>
          <p:cNvPr id="2" name="组合 1">
            <a:extLst>
              <a:ext uri="{FF2B5EF4-FFF2-40B4-BE49-F238E27FC236}">
                <a16:creationId xmlns:a16="http://schemas.microsoft.com/office/drawing/2014/main" id="{1708A17C-AD6E-4D83-BFBE-B885E063CB1D}"/>
              </a:ext>
            </a:extLst>
          </p:cNvPr>
          <p:cNvGrpSpPr/>
          <p:nvPr/>
        </p:nvGrpSpPr>
        <p:grpSpPr>
          <a:xfrm>
            <a:off x="5897525" y="1588189"/>
            <a:ext cx="4913350" cy="4913350"/>
            <a:chOff x="5897525" y="1588189"/>
            <a:chExt cx="4913350" cy="4913350"/>
          </a:xfrm>
        </p:grpSpPr>
        <p:sp>
          <p:nvSpPr>
            <p:cNvPr id="9" name="椭圆 8">
              <a:extLst>
                <a:ext uri="{FF2B5EF4-FFF2-40B4-BE49-F238E27FC236}">
                  <a16:creationId xmlns:a16="http://schemas.microsoft.com/office/drawing/2014/main" id="{DC7DA194-595A-4563-8C28-C06FF8660B33}"/>
                </a:ext>
              </a:extLst>
            </p:cNvPr>
            <p:cNvSpPr/>
            <p:nvPr/>
          </p:nvSpPr>
          <p:spPr>
            <a:xfrm>
              <a:off x="5897525" y="1588189"/>
              <a:ext cx="4913350" cy="4913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0255A6DF-9270-4F96-9C6C-82802D156911}"/>
                </a:ext>
              </a:extLst>
            </p:cNvPr>
            <p:cNvSpPr txBox="1"/>
            <p:nvPr/>
          </p:nvSpPr>
          <p:spPr>
            <a:xfrm>
              <a:off x="8012870" y="2869011"/>
              <a:ext cx="2533066" cy="369332"/>
            </a:xfrm>
            <a:prstGeom prst="rect">
              <a:avLst/>
            </a:prstGeom>
            <a:noFill/>
          </p:spPr>
          <p:txBody>
            <a:bodyPr wrap="none" rtlCol="0">
              <a:spAutoFit/>
            </a:bodyPr>
            <a:lstStyle/>
            <a:p>
              <a:pPr algn="ctr"/>
              <a:r>
                <a:rPr lang="en-US" altLang="zh-CN" b="1" dirty="0"/>
                <a:t>Classification features</a:t>
              </a:r>
              <a:endParaRPr lang="zh-CN" altLang="en-US" b="1" dirty="0"/>
            </a:p>
          </p:txBody>
        </p:sp>
      </p:grpSp>
      <p:grpSp>
        <p:nvGrpSpPr>
          <p:cNvPr id="16" name="组合 15">
            <a:extLst>
              <a:ext uri="{FF2B5EF4-FFF2-40B4-BE49-F238E27FC236}">
                <a16:creationId xmlns:a16="http://schemas.microsoft.com/office/drawing/2014/main" id="{84E2D673-1AF8-4848-BBA4-47D224354233}"/>
              </a:ext>
            </a:extLst>
          </p:cNvPr>
          <p:cNvGrpSpPr/>
          <p:nvPr/>
        </p:nvGrpSpPr>
        <p:grpSpPr>
          <a:xfrm>
            <a:off x="7191326" y="3586971"/>
            <a:ext cx="2884536" cy="2884536"/>
            <a:chOff x="7191326" y="3586971"/>
            <a:chExt cx="2884536" cy="2884536"/>
          </a:xfrm>
        </p:grpSpPr>
        <p:sp>
          <p:nvSpPr>
            <p:cNvPr id="14" name="椭圆 13">
              <a:extLst>
                <a:ext uri="{FF2B5EF4-FFF2-40B4-BE49-F238E27FC236}">
                  <a16:creationId xmlns:a16="http://schemas.microsoft.com/office/drawing/2014/main" id="{A95F75BC-5344-4FAF-B85B-84446E513CB4}"/>
                </a:ext>
              </a:extLst>
            </p:cNvPr>
            <p:cNvSpPr/>
            <p:nvPr/>
          </p:nvSpPr>
          <p:spPr>
            <a:xfrm>
              <a:off x="7191326" y="3586971"/>
              <a:ext cx="2884536" cy="288453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C2D9EF8C-8AF6-482C-841C-09C9C1730B56}"/>
                </a:ext>
              </a:extLst>
            </p:cNvPr>
            <p:cNvSpPr txBox="1"/>
            <p:nvPr/>
          </p:nvSpPr>
          <p:spPr>
            <a:xfrm>
              <a:off x="7329578" y="4844573"/>
              <a:ext cx="2569934" cy="369332"/>
            </a:xfrm>
            <a:prstGeom prst="rect">
              <a:avLst/>
            </a:prstGeom>
            <a:noFill/>
          </p:spPr>
          <p:txBody>
            <a:bodyPr wrap="none" rtlCol="0">
              <a:spAutoFit/>
            </a:bodyPr>
            <a:lstStyle/>
            <a:p>
              <a:pPr algn="ctr"/>
              <a:r>
                <a:rPr lang="en-US" altLang="zh-CN" b="1" dirty="0"/>
                <a:t>Segmentation features</a:t>
              </a:r>
              <a:endParaRPr lang="zh-CN" altLang="en-US" b="1" dirty="0"/>
            </a:p>
          </p:txBody>
        </p:sp>
      </p:grpSp>
      <p:cxnSp>
        <p:nvCxnSpPr>
          <p:cNvPr id="18" name="直接箭头连接符 17">
            <a:extLst>
              <a:ext uri="{FF2B5EF4-FFF2-40B4-BE49-F238E27FC236}">
                <a16:creationId xmlns:a16="http://schemas.microsoft.com/office/drawing/2014/main" id="{19A78B75-CDE2-4182-B56A-2A2CBD9560EB}"/>
              </a:ext>
            </a:extLst>
          </p:cNvPr>
          <p:cNvCxnSpPr>
            <a:stCxn id="9" idx="1"/>
            <a:endCxn id="14" idx="1"/>
          </p:cNvCxnSpPr>
          <p:nvPr/>
        </p:nvCxnSpPr>
        <p:spPr>
          <a:xfrm>
            <a:off x="6617068" y="2307732"/>
            <a:ext cx="996689" cy="1701670"/>
          </a:xfrm>
          <a:prstGeom prst="straightConnector1">
            <a:avLst/>
          </a:prstGeom>
          <a:ln w="28575">
            <a:solidFill>
              <a:schemeClr val="accent6"/>
            </a:solidFill>
            <a:prstDash val="sysDash"/>
            <a:tailEnd type="arrow"/>
          </a:ln>
        </p:spPr>
        <p:style>
          <a:lnRef idx="1">
            <a:schemeClr val="accent4"/>
          </a:lnRef>
          <a:fillRef idx="0">
            <a:schemeClr val="accent4"/>
          </a:fillRef>
          <a:effectRef idx="0">
            <a:schemeClr val="accent4"/>
          </a:effectRef>
          <a:fontRef idx="minor">
            <a:schemeClr val="tx1"/>
          </a:fontRef>
        </p:style>
      </p:cxnSp>
      <p:cxnSp>
        <p:nvCxnSpPr>
          <p:cNvPr id="20" name="直接箭头连接符 19">
            <a:extLst>
              <a:ext uri="{FF2B5EF4-FFF2-40B4-BE49-F238E27FC236}">
                <a16:creationId xmlns:a16="http://schemas.microsoft.com/office/drawing/2014/main" id="{ECDDE393-7934-405A-A71E-9F6A60929524}"/>
              </a:ext>
            </a:extLst>
          </p:cNvPr>
          <p:cNvCxnSpPr>
            <a:stCxn id="9" idx="0"/>
            <a:endCxn id="14" idx="0"/>
          </p:cNvCxnSpPr>
          <p:nvPr/>
        </p:nvCxnSpPr>
        <p:spPr>
          <a:xfrm>
            <a:off x="8354200" y="1588189"/>
            <a:ext cx="279394" cy="1998782"/>
          </a:xfrm>
          <a:prstGeom prst="straightConnector1">
            <a:avLst/>
          </a:prstGeom>
          <a:ln w="28575">
            <a:solidFill>
              <a:schemeClr val="accent6"/>
            </a:solidFill>
            <a:prstDash val="sysDash"/>
            <a:tailEnd type="arrow"/>
          </a:ln>
        </p:spPr>
        <p:style>
          <a:lnRef idx="1">
            <a:schemeClr val="accent4"/>
          </a:lnRef>
          <a:fillRef idx="0">
            <a:schemeClr val="accent4"/>
          </a:fillRef>
          <a:effectRef idx="0">
            <a:schemeClr val="accent4"/>
          </a:effectRef>
          <a:fontRef idx="minor">
            <a:schemeClr val="tx1"/>
          </a:fontRef>
        </p:style>
      </p:cxnSp>
      <p:cxnSp>
        <p:nvCxnSpPr>
          <p:cNvPr id="22" name="直接箭头连接符 21">
            <a:extLst>
              <a:ext uri="{FF2B5EF4-FFF2-40B4-BE49-F238E27FC236}">
                <a16:creationId xmlns:a16="http://schemas.microsoft.com/office/drawing/2014/main" id="{873B60B4-FC7F-438B-A9FC-3F874E9B5D17}"/>
              </a:ext>
            </a:extLst>
          </p:cNvPr>
          <p:cNvCxnSpPr>
            <a:stCxn id="9" idx="2"/>
            <a:endCxn id="14" idx="2"/>
          </p:cNvCxnSpPr>
          <p:nvPr/>
        </p:nvCxnSpPr>
        <p:spPr>
          <a:xfrm>
            <a:off x="5897525" y="4044864"/>
            <a:ext cx="1293801" cy="984375"/>
          </a:xfrm>
          <a:prstGeom prst="straightConnector1">
            <a:avLst/>
          </a:prstGeom>
          <a:ln w="28575">
            <a:solidFill>
              <a:schemeClr val="accent6"/>
            </a:solidFill>
            <a:prstDash val="sysDash"/>
            <a:tailEnd type="arrow"/>
          </a:ln>
        </p:spPr>
        <p:style>
          <a:lnRef idx="1">
            <a:schemeClr val="accent4"/>
          </a:lnRef>
          <a:fillRef idx="0">
            <a:schemeClr val="accent4"/>
          </a:fillRef>
          <a:effectRef idx="0">
            <a:schemeClr val="accent4"/>
          </a:effectRef>
          <a:fontRef idx="minor">
            <a:schemeClr val="tx1"/>
          </a:fontRef>
        </p:style>
      </p:cxnSp>
      <p:cxnSp>
        <p:nvCxnSpPr>
          <p:cNvPr id="24" name="直接箭头连接符 23">
            <a:extLst>
              <a:ext uri="{FF2B5EF4-FFF2-40B4-BE49-F238E27FC236}">
                <a16:creationId xmlns:a16="http://schemas.microsoft.com/office/drawing/2014/main" id="{A44EC7F5-D3E3-44D5-9146-F24697D4BCA0}"/>
              </a:ext>
            </a:extLst>
          </p:cNvPr>
          <p:cNvCxnSpPr>
            <a:stCxn id="9" idx="7"/>
            <a:endCxn id="14" idx="7"/>
          </p:cNvCxnSpPr>
          <p:nvPr/>
        </p:nvCxnSpPr>
        <p:spPr>
          <a:xfrm flipH="1">
            <a:off x="9653431" y="2307732"/>
            <a:ext cx="437901" cy="1701670"/>
          </a:xfrm>
          <a:prstGeom prst="straightConnector1">
            <a:avLst/>
          </a:prstGeom>
          <a:ln w="28575">
            <a:solidFill>
              <a:schemeClr val="accent6"/>
            </a:solidFill>
            <a:prstDash val="sysDash"/>
            <a:tailEnd type="arrow"/>
          </a:ln>
        </p:spPr>
        <p:style>
          <a:lnRef idx="1">
            <a:schemeClr val="accent4"/>
          </a:lnRef>
          <a:fillRef idx="0">
            <a:schemeClr val="accent4"/>
          </a:fillRef>
          <a:effectRef idx="0">
            <a:schemeClr val="accent4"/>
          </a:effectRef>
          <a:fontRef idx="minor">
            <a:schemeClr val="tx1"/>
          </a:fontRef>
        </p:style>
      </p:cxnSp>
      <p:cxnSp>
        <p:nvCxnSpPr>
          <p:cNvPr id="26" name="直接箭头连接符 25">
            <a:extLst>
              <a:ext uri="{FF2B5EF4-FFF2-40B4-BE49-F238E27FC236}">
                <a16:creationId xmlns:a16="http://schemas.microsoft.com/office/drawing/2014/main" id="{F40F3B6E-6585-42F6-B6D1-E4C8BA62E27A}"/>
              </a:ext>
            </a:extLst>
          </p:cNvPr>
          <p:cNvCxnSpPr>
            <a:stCxn id="9" idx="6"/>
            <a:endCxn id="14" idx="6"/>
          </p:cNvCxnSpPr>
          <p:nvPr/>
        </p:nvCxnSpPr>
        <p:spPr>
          <a:xfrm flipH="1">
            <a:off x="10075862" y="4044864"/>
            <a:ext cx="735013" cy="984375"/>
          </a:xfrm>
          <a:prstGeom prst="straightConnector1">
            <a:avLst/>
          </a:prstGeom>
          <a:ln w="28575">
            <a:solidFill>
              <a:schemeClr val="accent6"/>
            </a:solidFill>
            <a:prstDash val="sysDash"/>
            <a:tailEnd type="arrow"/>
          </a:ln>
        </p:spPr>
        <p:style>
          <a:lnRef idx="1">
            <a:schemeClr val="accent4"/>
          </a:lnRef>
          <a:fillRef idx="0">
            <a:schemeClr val="accent4"/>
          </a:fillRef>
          <a:effectRef idx="0">
            <a:schemeClr val="accent4"/>
          </a:effectRef>
          <a:fontRef idx="minor">
            <a:schemeClr val="tx1"/>
          </a:fontRef>
        </p:style>
      </p:cxnSp>
      <p:cxnSp>
        <p:nvCxnSpPr>
          <p:cNvPr id="28" name="直接箭头连接符 27">
            <a:extLst>
              <a:ext uri="{FF2B5EF4-FFF2-40B4-BE49-F238E27FC236}">
                <a16:creationId xmlns:a16="http://schemas.microsoft.com/office/drawing/2014/main" id="{CBBE4C5D-1211-4FBF-B13A-ACFE750E90F3}"/>
              </a:ext>
            </a:extLst>
          </p:cNvPr>
          <p:cNvCxnSpPr>
            <a:stCxn id="9" idx="3"/>
          </p:cNvCxnSpPr>
          <p:nvPr/>
        </p:nvCxnSpPr>
        <p:spPr>
          <a:xfrm>
            <a:off x="6617068" y="5781996"/>
            <a:ext cx="996689" cy="327368"/>
          </a:xfrm>
          <a:prstGeom prst="straightConnector1">
            <a:avLst/>
          </a:prstGeom>
          <a:ln w="28575">
            <a:solidFill>
              <a:schemeClr val="accent6"/>
            </a:solidFill>
            <a:prstDash val="sysDash"/>
            <a:tailEnd type="arrow"/>
          </a:ln>
        </p:spPr>
        <p:style>
          <a:lnRef idx="1">
            <a:schemeClr val="accent4"/>
          </a:lnRef>
          <a:fillRef idx="0">
            <a:schemeClr val="accent4"/>
          </a:fillRef>
          <a:effectRef idx="0">
            <a:schemeClr val="accent4"/>
          </a:effectRef>
          <a:fontRef idx="minor">
            <a:schemeClr val="tx1"/>
          </a:fontRef>
        </p:style>
      </p:cxnSp>
      <p:sp>
        <p:nvSpPr>
          <p:cNvPr id="6" name="文本框 5">
            <a:extLst>
              <a:ext uri="{FF2B5EF4-FFF2-40B4-BE49-F238E27FC236}">
                <a16:creationId xmlns:a16="http://schemas.microsoft.com/office/drawing/2014/main" id="{D8A77060-ED5E-4A19-AD34-4DFE091A92D7}"/>
              </a:ext>
            </a:extLst>
          </p:cNvPr>
          <p:cNvSpPr txBox="1"/>
          <p:nvPr/>
        </p:nvSpPr>
        <p:spPr>
          <a:xfrm>
            <a:off x="301336" y="166255"/>
            <a:ext cx="8443337" cy="523220"/>
          </a:xfrm>
          <a:prstGeom prst="rect">
            <a:avLst/>
          </a:prstGeom>
          <a:noFill/>
        </p:spPr>
        <p:txBody>
          <a:bodyPr wrap="none" rtlCol="0">
            <a:spAutoFit/>
          </a:bodyPr>
          <a:lstStyle/>
          <a:p>
            <a:r>
              <a:rPr lang="zh-CN" altLang="en-US" sz="2800" dirty="0"/>
              <a:t>当监督信息不足以使模型实现任务关注特征提取时：</a:t>
            </a:r>
          </a:p>
        </p:txBody>
      </p:sp>
      <p:sp>
        <p:nvSpPr>
          <p:cNvPr id="8" name="文本框 7">
            <a:extLst>
              <a:ext uri="{FF2B5EF4-FFF2-40B4-BE49-F238E27FC236}">
                <a16:creationId xmlns:a16="http://schemas.microsoft.com/office/drawing/2014/main" id="{3DAB2F51-DF4B-4739-867D-C9717D78A96E}"/>
              </a:ext>
            </a:extLst>
          </p:cNvPr>
          <p:cNvSpPr txBox="1"/>
          <p:nvPr/>
        </p:nvSpPr>
        <p:spPr>
          <a:xfrm>
            <a:off x="301336" y="3238343"/>
            <a:ext cx="4801314" cy="461665"/>
          </a:xfrm>
          <a:prstGeom prst="rect">
            <a:avLst/>
          </a:prstGeom>
          <a:noFill/>
        </p:spPr>
        <p:txBody>
          <a:bodyPr wrap="none" rtlCol="0">
            <a:spAutoFit/>
          </a:bodyPr>
          <a:lstStyle/>
          <a:p>
            <a:r>
              <a:rPr lang="zh-CN" altLang="en-US" sz="2400" dirty="0"/>
              <a:t>通过人工设计的规则缩小特征边界</a:t>
            </a:r>
          </a:p>
        </p:txBody>
      </p:sp>
      <p:sp>
        <p:nvSpPr>
          <p:cNvPr id="23" name="文本框 22">
            <a:extLst>
              <a:ext uri="{FF2B5EF4-FFF2-40B4-BE49-F238E27FC236}">
                <a16:creationId xmlns:a16="http://schemas.microsoft.com/office/drawing/2014/main" id="{FC981CB5-C062-4D7D-94E7-2DF16B2E80B0}"/>
              </a:ext>
            </a:extLst>
          </p:cNvPr>
          <p:cNvSpPr txBox="1"/>
          <p:nvPr/>
        </p:nvSpPr>
        <p:spPr>
          <a:xfrm>
            <a:off x="82550" y="5640510"/>
            <a:ext cx="6698031" cy="830997"/>
          </a:xfrm>
          <a:prstGeom prst="rect">
            <a:avLst/>
          </a:prstGeom>
          <a:noFill/>
        </p:spPr>
        <p:txBody>
          <a:bodyPr wrap="square">
            <a:spAutoFit/>
          </a:bodyPr>
          <a:lstStyle/>
          <a:p>
            <a:r>
              <a:rPr lang="en-US" altLang="zh-CN" sz="1200" dirty="0">
                <a:solidFill>
                  <a:schemeClr val="tx1">
                    <a:lumMod val="50000"/>
                    <a:lumOff val="50000"/>
                  </a:schemeClr>
                </a:solidFill>
                <a:latin typeface="Microsoft YaHei" panose="020B0503020204020204" pitchFamily="34" charset="-122"/>
                <a:ea typeface="Microsoft YaHei" panose="020B0503020204020204" pitchFamily="34" charset="-122"/>
              </a:rPr>
              <a:t>[1] </a:t>
            </a:r>
            <a:r>
              <a:rPr lang="en-US" altLang="zh-CN" sz="1200" b="0" i="0" dirty="0">
                <a:solidFill>
                  <a:schemeClr val="tx1">
                    <a:lumMod val="50000"/>
                    <a:lumOff val="50000"/>
                  </a:schemeClr>
                </a:solidFill>
                <a:effectLst/>
                <a:latin typeface="Microsoft YaHei" panose="020B0503020204020204" pitchFamily="34" charset="-122"/>
                <a:ea typeface="Microsoft YaHei" panose="020B0503020204020204" pitchFamily="34" charset="-122"/>
              </a:rPr>
              <a:t>Berthelot, D. , </a:t>
            </a:r>
            <a:r>
              <a:rPr lang="en-US" altLang="zh-CN" sz="1200" b="0" i="0" dirty="0" err="1">
                <a:solidFill>
                  <a:schemeClr val="tx1">
                    <a:lumMod val="50000"/>
                    <a:lumOff val="50000"/>
                  </a:schemeClr>
                </a:solidFill>
                <a:effectLst/>
                <a:latin typeface="Microsoft YaHei" panose="020B0503020204020204" pitchFamily="34" charset="-122"/>
                <a:ea typeface="Microsoft YaHei" panose="020B0503020204020204" pitchFamily="34" charset="-122"/>
              </a:rPr>
              <a:t>Carlini</a:t>
            </a:r>
            <a:r>
              <a:rPr lang="en-US" altLang="zh-CN" sz="1200" b="0" i="0" dirty="0">
                <a:solidFill>
                  <a:schemeClr val="tx1">
                    <a:lumMod val="50000"/>
                    <a:lumOff val="50000"/>
                  </a:schemeClr>
                </a:solidFill>
                <a:effectLst/>
                <a:latin typeface="Microsoft YaHei" panose="020B0503020204020204" pitchFamily="34" charset="-122"/>
                <a:ea typeface="Microsoft YaHei" panose="020B0503020204020204" pitchFamily="34" charset="-122"/>
              </a:rPr>
              <a:t>, N. , Goodfellow, I. , </a:t>
            </a:r>
            <a:r>
              <a:rPr lang="en-US" altLang="zh-CN" sz="1200" b="0" i="0" dirty="0" err="1">
                <a:solidFill>
                  <a:schemeClr val="tx1">
                    <a:lumMod val="50000"/>
                    <a:lumOff val="50000"/>
                  </a:schemeClr>
                </a:solidFill>
                <a:effectLst/>
                <a:latin typeface="Microsoft YaHei" panose="020B0503020204020204" pitchFamily="34" charset="-122"/>
                <a:ea typeface="Microsoft YaHei" panose="020B0503020204020204" pitchFamily="34" charset="-122"/>
              </a:rPr>
              <a:t>Papernot</a:t>
            </a:r>
            <a:r>
              <a:rPr lang="en-US" altLang="zh-CN" sz="1200" b="0" i="0" dirty="0">
                <a:solidFill>
                  <a:schemeClr val="tx1">
                    <a:lumMod val="50000"/>
                    <a:lumOff val="50000"/>
                  </a:schemeClr>
                </a:solidFill>
                <a:effectLst/>
                <a:latin typeface="Microsoft YaHei" panose="020B0503020204020204" pitchFamily="34" charset="-122"/>
                <a:ea typeface="Microsoft YaHei" panose="020B0503020204020204" pitchFamily="34" charset="-122"/>
              </a:rPr>
              <a:t>, N. , Oliver, A. , &amp; </a:t>
            </a:r>
            <a:r>
              <a:rPr lang="en-US" altLang="zh-CN" sz="1200" b="0" i="0" dirty="0" err="1">
                <a:solidFill>
                  <a:schemeClr val="tx1">
                    <a:lumMod val="50000"/>
                    <a:lumOff val="50000"/>
                  </a:schemeClr>
                </a:solidFill>
                <a:effectLst/>
                <a:latin typeface="Microsoft YaHei" panose="020B0503020204020204" pitchFamily="34" charset="-122"/>
                <a:ea typeface="Microsoft YaHei" panose="020B0503020204020204" pitchFamily="34" charset="-122"/>
              </a:rPr>
              <a:t>Raffel</a:t>
            </a:r>
            <a:r>
              <a:rPr lang="en-US" altLang="zh-CN" sz="1200" b="0" i="0" dirty="0">
                <a:solidFill>
                  <a:schemeClr val="tx1">
                    <a:lumMod val="50000"/>
                    <a:lumOff val="50000"/>
                  </a:schemeClr>
                </a:solidFill>
                <a:effectLst/>
                <a:latin typeface="Microsoft YaHei" panose="020B0503020204020204" pitchFamily="34" charset="-122"/>
                <a:ea typeface="Microsoft YaHei" panose="020B0503020204020204" pitchFamily="34" charset="-122"/>
              </a:rPr>
              <a:t>, C. . </a:t>
            </a:r>
            <a:r>
              <a:rPr lang="en-US" altLang="zh-CN" sz="1200" dirty="0">
                <a:solidFill>
                  <a:schemeClr val="tx1">
                    <a:lumMod val="50000"/>
                    <a:lumOff val="50000"/>
                  </a:schemeClr>
                </a:solidFill>
                <a:latin typeface="Microsoft YaHei" panose="020B0503020204020204" pitchFamily="34" charset="-122"/>
                <a:ea typeface="Microsoft YaHei" panose="020B0503020204020204" pitchFamily="34" charset="-122"/>
              </a:rPr>
              <a:t>(2019). </a:t>
            </a:r>
            <a:r>
              <a:rPr lang="en-US" altLang="zh-CN" sz="1200" dirty="0" err="1">
                <a:solidFill>
                  <a:schemeClr val="tx1">
                    <a:lumMod val="50000"/>
                    <a:lumOff val="50000"/>
                  </a:schemeClr>
                </a:solidFill>
                <a:latin typeface="Microsoft YaHei" panose="020B0503020204020204" pitchFamily="34" charset="-122"/>
                <a:ea typeface="Microsoft YaHei" panose="020B0503020204020204" pitchFamily="34" charset="-122"/>
              </a:rPr>
              <a:t>Mixmatch</a:t>
            </a:r>
            <a:r>
              <a:rPr lang="en-US" altLang="zh-CN" sz="1200" dirty="0">
                <a:solidFill>
                  <a:schemeClr val="tx1">
                    <a:lumMod val="50000"/>
                    <a:lumOff val="50000"/>
                  </a:schemeClr>
                </a:solidFill>
                <a:latin typeface="Microsoft YaHei" panose="020B0503020204020204" pitchFamily="34" charset="-122"/>
                <a:ea typeface="Microsoft YaHei" panose="020B0503020204020204" pitchFamily="34" charset="-122"/>
              </a:rPr>
              <a:t>: a holistic approach to semi-supervised learning.</a:t>
            </a:r>
          </a:p>
          <a:p>
            <a:r>
              <a:rPr lang="en-US" altLang="zh-CN" sz="1200" dirty="0">
                <a:solidFill>
                  <a:schemeClr val="tx1">
                    <a:lumMod val="50000"/>
                    <a:lumOff val="50000"/>
                  </a:schemeClr>
                </a:solidFill>
                <a:latin typeface="Microsoft YaHei" panose="020B0503020204020204" pitchFamily="34" charset="-122"/>
                <a:ea typeface="Microsoft YaHei" panose="020B0503020204020204" pitchFamily="34" charset="-122"/>
              </a:rPr>
              <a:t>[2] Yan, Z., Liang, J., Pan, W., Li, J., &amp; Zhang, C. (2017). Weakly-and semi-supervised object detection with expectation-maximization algorithm. </a:t>
            </a:r>
            <a:r>
              <a:rPr lang="en-US" altLang="zh-CN" sz="1200" dirty="0" err="1">
                <a:solidFill>
                  <a:schemeClr val="tx1">
                    <a:lumMod val="50000"/>
                    <a:lumOff val="50000"/>
                  </a:schemeClr>
                </a:solidFill>
                <a:latin typeface="Microsoft YaHei" panose="020B0503020204020204" pitchFamily="34" charset="-122"/>
                <a:ea typeface="Microsoft YaHei" panose="020B0503020204020204" pitchFamily="34" charset="-122"/>
              </a:rPr>
              <a:t>arXiv</a:t>
            </a:r>
            <a:r>
              <a:rPr lang="en-US" altLang="zh-CN" sz="1200" dirty="0">
                <a:solidFill>
                  <a:schemeClr val="tx1">
                    <a:lumMod val="50000"/>
                    <a:lumOff val="50000"/>
                  </a:schemeClr>
                </a:solidFill>
                <a:latin typeface="Microsoft YaHei" panose="020B0503020204020204" pitchFamily="34" charset="-122"/>
                <a:ea typeface="Microsoft YaHei" panose="020B0503020204020204" pitchFamily="34" charset="-122"/>
              </a:rPr>
              <a:t> preprint arXiv:1702.08740.</a:t>
            </a:r>
            <a:endParaRPr lang="zh-CN" altLang="en-US" sz="1200" dirty="0">
              <a:solidFill>
                <a:schemeClr val="tx1">
                  <a:lumMod val="50000"/>
                  <a:lumOff val="50000"/>
                </a:schemeClr>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475755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par>
                                <p:cTn id="11" presetID="10"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par>
                                <p:cTn id="20" presetID="10" presetClass="entr" presetSubtype="0" fill="hold"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32DC416A-A8B2-451D-A5C4-DC1FDC95672C}"/>
              </a:ext>
            </a:extLst>
          </p:cNvPr>
          <p:cNvSpPr>
            <a:spLocks noGrp="1"/>
          </p:cNvSpPr>
          <p:nvPr>
            <p:ph type="ftr" sz="quarter" idx="11"/>
          </p:nvPr>
        </p:nvSpPr>
        <p:spPr/>
        <p:txBody>
          <a:bodyPr/>
          <a:lstStyle/>
          <a:p>
            <a:r>
              <a:rPr lang="zh-CN" altLang="en-US"/>
              <a:t>拥抱不完整，半自弱监督学习</a:t>
            </a:r>
          </a:p>
        </p:txBody>
      </p:sp>
      <p:sp>
        <p:nvSpPr>
          <p:cNvPr id="6" name="文本框 5">
            <a:extLst>
              <a:ext uri="{FF2B5EF4-FFF2-40B4-BE49-F238E27FC236}">
                <a16:creationId xmlns:a16="http://schemas.microsoft.com/office/drawing/2014/main" id="{D8A77060-ED5E-4A19-AD34-4DFE091A92D7}"/>
              </a:ext>
            </a:extLst>
          </p:cNvPr>
          <p:cNvSpPr txBox="1"/>
          <p:nvPr/>
        </p:nvSpPr>
        <p:spPr>
          <a:xfrm>
            <a:off x="301336" y="166255"/>
            <a:ext cx="2970685" cy="523220"/>
          </a:xfrm>
          <a:prstGeom prst="rect">
            <a:avLst/>
          </a:prstGeom>
          <a:noFill/>
        </p:spPr>
        <p:txBody>
          <a:bodyPr wrap="none" rtlCol="0">
            <a:spAutoFit/>
          </a:bodyPr>
          <a:lstStyle/>
          <a:p>
            <a:r>
              <a:rPr lang="zh-CN" altLang="en-US" sz="2800" dirty="0"/>
              <a:t>半</a:t>
            </a:r>
            <a:r>
              <a:rPr lang="en-US" altLang="zh-CN" sz="2800" dirty="0"/>
              <a:t>/</a:t>
            </a:r>
            <a:r>
              <a:rPr lang="zh-CN" altLang="en-US" sz="2800" dirty="0"/>
              <a:t>弱</a:t>
            </a:r>
            <a:r>
              <a:rPr lang="en-US" altLang="zh-CN" sz="2800" dirty="0"/>
              <a:t>/</a:t>
            </a:r>
            <a:r>
              <a:rPr lang="zh-CN" altLang="en-US" sz="2800" dirty="0"/>
              <a:t>自监督学习</a:t>
            </a:r>
          </a:p>
        </p:txBody>
      </p:sp>
      <p:sp>
        <p:nvSpPr>
          <p:cNvPr id="2" name="文本框 1">
            <a:extLst>
              <a:ext uri="{FF2B5EF4-FFF2-40B4-BE49-F238E27FC236}">
                <a16:creationId xmlns:a16="http://schemas.microsoft.com/office/drawing/2014/main" id="{B4C20AD6-EE31-435B-B323-8B6DAEE6C437}"/>
              </a:ext>
            </a:extLst>
          </p:cNvPr>
          <p:cNvSpPr txBox="1"/>
          <p:nvPr/>
        </p:nvSpPr>
        <p:spPr>
          <a:xfrm>
            <a:off x="124842" y="5221267"/>
            <a:ext cx="4232249" cy="369332"/>
          </a:xfrm>
          <a:prstGeom prst="rect">
            <a:avLst/>
          </a:prstGeom>
          <a:noFill/>
        </p:spPr>
        <p:txBody>
          <a:bodyPr wrap="none" rtlCol="0">
            <a:spAutoFit/>
          </a:bodyPr>
          <a:lstStyle/>
          <a:p>
            <a:r>
              <a:rPr lang="zh-CN" altLang="en-US" dirty="0"/>
              <a:t>低级的监督：</a:t>
            </a:r>
            <a:r>
              <a:rPr lang="en-US" altLang="zh-CN" dirty="0"/>
              <a:t>e.g.</a:t>
            </a:r>
            <a:r>
              <a:rPr lang="zh-CN" altLang="en-US" dirty="0"/>
              <a:t>分类标签训练分割任务</a:t>
            </a:r>
          </a:p>
        </p:txBody>
      </p:sp>
      <p:grpSp>
        <p:nvGrpSpPr>
          <p:cNvPr id="81" name="组合 80">
            <a:extLst>
              <a:ext uri="{FF2B5EF4-FFF2-40B4-BE49-F238E27FC236}">
                <a16:creationId xmlns:a16="http://schemas.microsoft.com/office/drawing/2014/main" id="{F49E8976-2C08-443B-9D6E-908681179FC6}"/>
              </a:ext>
            </a:extLst>
          </p:cNvPr>
          <p:cNvGrpSpPr/>
          <p:nvPr/>
        </p:nvGrpSpPr>
        <p:grpSpPr>
          <a:xfrm>
            <a:off x="287301" y="1458015"/>
            <a:ext cx="3406085" cy="3406085"/>
            <a:chOff x="287301" y="1458015"/>
            <a:chExt cx="3406085" cy="3406085"/>
          </a:xfrm>
        </p:grpSpPr>
        <p:grpSp>
          <p:nvGrpSpPr>
            <p:cNvPr id="12" name="组合 11">
              <a:extLst>
                <a:ext uri="{FF2B5EF4-FFF2-40B4-BE49-F238E27FC236}">
                  <a16:creationId xmlns:a16="http://schemas.microsoft.com/office/drawing/2014/main" id="{32B8EADC-5239-415A-B286-E7472CCA031D}"/>
                </a:ext>
              </a:extLst>
            </p:cNvPr>
            <p:cNvGrpSpPr/>
            <p:nvPr/>
          </p:nvGrpSpPr>
          <p:grpSpPr>
            <a:xfrm>
              <a:off x="287301" y="1458015"/>
              <a:ext cx="3406085" cy="3406085"/>
              <a:chOff x="5678451" y="391215"/>
              <a:chExt cx="6310349" cy="6310349"/>
            </a:xfrm>
          </p:grpSpPr>
          <p:sp>
            <p:nvSpPr>
              <p:cNvPr id="13" name="椭圆 12">
                <a:extLst>
                  <a:ext uri="{FF2B5EF4-FFF2-40B4-BE49-F238E27FC236}">
                    <a16:creationId xmlns:a16="http://schemas.microsoft.com/office/drawing/2014/main" id="{9AB94C6D-51F3-45C4-B0B1-A754F521BD8F}"/>
                  </a:ext>
                </a:extLst>
              </p:cNvPr>
              <p:cNvSpPr/>
              <p:nvPr/>
            </p:nvSpPr>
            <p:spPr>
              <a:xfrm>
                <a:off x="5678451" y="391215"/>
                <a:ext cx="6310349" cy="631034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2636B9F8-9999-4220-BC6A-D090143EBD7E}"/>
                  </a:ext>
                </a:extLst>
              </p:cNvPr>
              <p:cNvSpPr txBox="1"/>
              <p:nvPr/>
            </p:nvSpPr>
            <p:spPr>
              <a:xfrm>
                <a:off x="8833625" y="806520"/>
                <a:ext cx="1375698" cy="369331"/>
              </a:xfrm>
              <a:prstGeom prst="rect">
                <a:avLst/>
              </a:prstGeom>
              <a:noFill/>
            </p:spPr>
            <p:txBody>
              <a:bodyPr wrap="none" rtlCol="0">
                <a:spAutoFit/>
              </a:bodyPr>
              <a:lstStyle/>
              <a:p>
                <a:pPr algn="ctr"/>
                <a:r>
                  <a:rPr lang="en-US" altLang="zh-CN" b="1" dirty="0"/>
                  <a:t>All features</a:t>
                </a:r>
                <a:endParaRPr lang="zh-CN" altLang="en-US" b="1" dirty="0"/>
              </a:p>
            </p:txBody>
          </p:sp>
        </p:grpSp>
        <p:grpSp>
          <p:nvGrpSpPr>
            <p:cNvPr id="23" name="组合 22">
              <a:extLst>
                <a:ext uri="{FF2B5EF4-FFF2-40B4-BE49-F238E27FC236}">
                  <a16:creationId xmlns:a16="http://schemas.microsoft.com/office/drawing/2014/main" id="{328F65F3-BD3E-4F1C-A4D7-D8E91C214786}"/>
                </a:ext>
              </a:extLst>
            </p:cNvPr>
            <p:cNvGrpSpPr/>
            <p:nvPr/>
          </p:nvGrpSpPr>
          <p:grpSpPr>
            <a:xfrm>
              <a:off x="474157" y="2160079"/>
              <a:ext cx="2652038" cy="2652038"/>
              <a:chOff x="5897525" y="1588189"/>
              <a:chExt cx="4913350" cy="4913350"/>
            </a:xfrm>
          </p:grpSpPr>
          <p:sp>
            <p:nvSpPr>
              <p:cNvPr id="24" name="椭圆 23">
                <a:extLst>
                  <a:ext uri="{FF2B5EF4-FFF2-40B4-BE49-F238E27FC236}">
                    <a16:creationId xmlns:a16="http://schemas.microsoft.com/office/drawing/2014/main" id="{D91F481F-D4F5-4799-A660-8BDBE43C7BC7}"/>
                  </a:ext>
                </a:extLst>
              </p:cNvPr>
              <p:cNvSpPr/>
              <p:nvPr/>
            </p:nvSpPr>
            <p:spPr>
              <a:xfrm>
                <a:off x="5897525" y="1588189"/>
                <a:ext cx="4913350" cy="4913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3800B503-ACB7-47AE-9D8B-D4B363DBEF49}"/>
                  </a:ext>
                </a:extLst>
              </p:cNvPr>
              <p:cNvSpPr txBox="1"/>
              <p:nvPr/>
            </p:nvSpPr>
            <p:spPr>
              <a:xfrm>
                <a:off x="7863176" y="2140987"/>
                <a:ext cx="1686680" cy="369332"/>
              </a:xfrm>
              <a:prstGeom prst="rect">
                <a:avLst/>
              </a:prstGeom>
              <a:noFill/>
            </p:spPr>
            <p:txBody>
              <a:bodyPr wrap="none" rtlCol="0">
                <a:spAutoFit/>
              </a:bodyPr>
              <a:lstStyle/>
              <a:p>
                <a:pPr algn="ctr"/>
                <a:r>
                  <a:rPr lang="en-US" altLang="zh-CN" b="1" dirty="0"/>
                  <a:t>Weak features</a:t>
                </a:r>
                <a:endParaRPr lang="zh-CN" altLang="en-US" b="1" dirty="0"/>
              </a:p>
            </p:txBody>
          </p:sp>
        </p:grpSp>
        <p:grpSp>
          <p:nvGrpSpPr>
            <p:cNvPr id="26" name="组合 25">
              <a:extLst>
                <a:ext uri="{FF2B5EF4-FFF2-40B4-BE49-F238E27FC236}">
                  <a16:creationId xmlns:a16="http://schemas.microsoft.com/office/drawing/2014/main" id="{EBAEE0AB-75C0-4C0B-A7F8-80A0C49F32F7}"/>
                </a:ext>
              </a:extLst>
            </p:cNvPr>
            <p:cNvGrpSpPr/>
            <p:nvPr/>
          </p:nvGrpSpPr>
          <p:grpSpPr>
            <a:xfrm>
              <a:off x="1047086" y="2853049"/>
              <a:ext cx="1840966" cy="1556962"/>
              <a:chOff x="6654906" y="3016334"/>
              <a:chExt cx="3410702" cy="2884536"/>
            </a:xfrm>
          </p:grpSpPr>
          <p:sp>
            <p:nvSpPr>
              <p:cNvPr id="27" name="椭圆 26">
                <a:extLst>
                  <a:ext uri="{FF2B5EF4-FFF2-40B4-BE49-F238E27FC236}">
                    <a16:creationId xmlns:a16="http://schemas.microsoft.com/office/drawing/2014/main" id="{E635607A-52DD-4E17-BD62-489E70F93981}"/>
                  </a:ext>
                </a:extLst>
              </p:cNvPr>
              <p:cNvSpPr/>
              <p:nvPr/>
            </p:nvSpPr>
            <p:spPr>
              <a:xfrm>
                <a:off x="6654906" y="3016334"/>
                <a:ext cx="2884536" cy="288453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EE2BC714-FA44-4340-8250-0C2CD1E905B2}"/>
                  </a:ext>
                </a:extLst>
              </p:cNvPr>
              <p:cNvSpPr txBox="1"/>
              <p:nvPr/>
            </p:nvSpPr>
            <p:spPr>
              <a:xfrm>
                <a:off x="7163486" y="4844572"/>
                <a:ext cx="2902122" cy="684250"/>
              </a:xfrm>
              <a:prstGeom prst="rect">
                <a:avLst/>
              </a:prstGeom>
              <a:noFill/>
            </p:spPr>
            <p:txBody>
              <a:bodyPr wrap="none" rtlCol="0">
                <a:spAutoFit/>
              </a:bodyPr>
              <a:lstStyle/>
              <a:p>
                <a:pPr algn="ctr"/>
                <a:r>
                  <a:rPr lang="en-US" altLang="zh-CN" b="1" dirty="0"/>
                  <a:t>Task features</a:t>
                </a:r>
                <a:endParaRPr lang="zh-CN" altLang="en-US" b="1" dirty="0"/>
              </a:p>
            </p:txBody>
          </p:sp>
        </p:grpSp>
        <p:cxnSp>
          <p:nvCxnSpPr>
            <p:cNvPr id="5" name="直接箭头连接符 4">
              <a:extLst>
                <a:ext uri="{FF2B5EF4-FFF2-40B4-BE49-F238E27FC236}">
                  <a16:creationId xmlns:a16="http://schemas.microsoft.com/office/drawing/2014/main" id="{47586B38-8E33-44FC-974F-9FE7CA21BBD6}"/>
                </a:ext>
              </a:extLst>
            </p:cNvPr>
            <p:cNvCxnSpPr>
              <a:stCxn id="24" idx="0"/>
              <a:endCxn id="27" idx="0"/>
            </p:cNvCxnSpPr>
            <p:nvPr/>
          </p:nvCxnSpPr>
          <p:spPr>
            <a:xfrm>
              <a:off x="1800176" y="2160079"/>
              <a:ext cx="25391" cy="692970"/>
            </a:xfrm>
            <a:prstGeom prst="straightConnector1">
              <a:avLst/>
            </a:prstGeom>
            <a:ln w="25400">
              <a:solidFill>
                <a:srgbClr val="92D050"/>
              </a:solidFill>
              <a:prstDash val="dash"/>
              <a:tailEnd type="arrow"/>
            </a:ln>
          </p:spPr>
          <p:style>
            <a:lnRef idx="1">
              <a:schemeClr val="accent6"/>
            </a:lnRef>
            <a:fillRef idx="0">
              <a:schemeClr val="accent6"/>
            </a:fillRef>
            <a:effectRef idx="0">
              <a:schemeClr val="accent6"/>
            </a:effectRef>
            <a:fontRef idx="minor">
              <a:schemeClr val="tx1"/>
            </a:fontRef>
          </p:style>
        </p:cxnSp>
        <p:cxnSp>
          <p:nvCxnSpPr>
            <p:cNvPr id="35" name="直接箭头连接符 34">
              <a:extLst>
                <a:ext uri="{FF2B5EF4-FFF2-40B4-BE49-F238E27FC236}">
                  <a16:creationId xmlns:a16="http://schemas.microsoft.com/office/drawing/2014/main" id="{7BB02896-C855-40F4-B077-053341419569}"/>
                </a:ext>
              </a:extLst>
            </p:cNvPr>
            <p:cNvCxnSpPr>
              <a:cxnSpLocks/>
              <a:stCxn id="24" idx="7"/>
              <a:endCxn id="27" idx="7"/>
            </p:cNvCxnSpPr>
            <p:nvPr/>
          </p:nvCxnSpPr>
          <p:spPr>
            <a:xfrm flipH="1">
              <a:off x="2376036" y="2548461"/>
              <a:ext cx="361777" cy="532600"/>
            </a:xfrm>
            <a:prstGeom prst="straightConnector1">
              <a:avLst/>
            </a:prstGeom>
            <a:ln w="25400">
              <a:solidFill>
                <a:srgbClr val="92D050"/>
              </a:solidFill>
              <a:prstDash val="dash"/>
              <a:tailEnd type="arrow"/>
            </a:ln>
          </p:spPr>
          <p:style>
            <a:lnRef idx="1">
              <a:schemeClr val="accent6"/>
            </a:lnRef>
            <a:fillRef idx="0">
              <a:schemeClr val="accent6"/>
            </a:fillRef>
            <a:effectRef idx="0">
              <a:schemeClr val="accent6"/>
            </a:effectRef>
            <a:fontRef idx="minor">
              <a:schemeClr val="tx1"/>
            </a:fontRef>
          </p:style>
        </p:cxnSp>
        <p:cxnSp>
          <p:nvCxnSpPr>
            <p:cNvPr id="36" name="直接箭头连接符 35">
              <a:extLst>
                <a:ext uri="{FF2B5EF4-FFF2-40B4-BE49-F238E27FC236}">
                  <a16:creationId xmlns:a16="http://schemas.microsoft.com/office/drawing/2014/main" id="{47586B38-8E33-44FC-974F-9FE7CA21BBD6}"/>
                </a:ext>
              </a:extLst>
            </p:cNvPr>
            <p:cNvCxnSpPr>
              <a:cxnSpLocks/>
              <a:stCxn id="24" idx="6"/>
              <a:endCxn id="27" idx="6"/>
            </p:cNvCxnSpPr>
            <p:nvPr/>
          </p:nvCxnSpPr>
          <p:spPr>
            <a:xfrm flipH="1">
              <a:off x="2604048" y="3486098"/>
              <a:ext cx="522147" cy="145432"/>
            </a:xfrm>
            <a:prstGeom prst="straightConnector1">
              <a:avLst/>
            </a:prstGeom>
            <a:ln w="25400">
              <a:solidFill>
                <a:srgbClr val="92D050"/>
              </a:solidFill>
              <a:prstDash val="dash"/>
              <a:tailEnd type="arrow"/>
            </a:ln>
          </p:spPr>
          <p:style>
            <a:lnRef idx="1">
              <a:schemeClr val="accent6"/>
            </a:lnRef>
            <a:fillRef idx="0">
              <a:schemeClr val="accent6"/>
            </a:fillRef>
            <a:effectRef idx="0">
              <a:schemeClr val="accent6"/>
            </a:effectRef>
            <a:fontRef idx="minor">
              <a:schemeClr val="tx1"/>
            </a:fontRef>
          </p:style>
        </p:cxnSp>
        <p:cxnSp>
          <p:nvCxnSpPr>
            <p:cNvPr id="37" name="直接箭头连接符 36">
              <a:extLst>
                <a:ext uri="{FF2B5EF4-FFF2-40B4-BE49-F238E27FC236}">
                  <a16:creationId xmlns:a16="http://schemas.microsoft.com/office/drawing/2014/main" id="{9FC712C3-2260-4CC4-8D6E-4C14D132A4F8}"/>
                </a:ext>
              </a:extLst>
            </p:cNvPr>
            <p:cNvCxnSpPr>
              <a:cxnSpLocks/>
              <a:stCxn id="24" idx="1"/>
              <a:endCxn id="27" idx="1"/>
            </p:cNvCxnSpPr>
            <p:nvPr/>
          </p:nvCxnSpPr>
          <p:spPr>
            <a:xfrm>
              <a:off x="862539" y="2548461"/>
              <a:ext cx="412559" cy="532600"/>
            </a:xfrm>
            <a:prstGeom prst="straightConnector1">
              <a:avLst/>
            </a:prstGeom>
            <a:ln w="25400">
              <a:solidFill>
                <a:srgbClr val="92D050"/>
              </a:solidFill>
              <a:prstDash val="dash"/>
              <a:tailEnd type="arrow"/>
            </a:ln>
          </p:spPr>
          <p:style>
            <a:lnRef idx="1">
              <a:schemeClr val="accent6"/>
            </a:lnRef>
            <a:fillRef idx="0">
              <a:schemeClr val="accent6"/>
            </a:fillRef>
            <a:effectRef idx="0">
              <a:schemeClr val="accent6"/>
            </a:effectRef>
            <a:fontRef idx="minor">
              <a:schemeClr val="tx1"/>
            </a:fontRef>
          </p:style>
        </p:cxnSp>
        <p:cxnSp>
          <p:nvCxnSpPr>
            <p:cNvPr id="39" name="直接箭头连接符 38">
              <a:extLst>
                <a:ext uri="{FF2B5EF4-FFF2-40B4-BE49-F238E27FC236}">
                  <a16:creationId xmlns:a16="http://schemas.microsoft.com/office/drawing/2014/main" id="{CB8E2B8E-FF8C-419D-BA70-0DA6DAB8B035}"/>
                </a:ext>
              </a:extLst>
            </p:cNvPr>
            <p:cNvCxnSpPr>
              <a:cxnSpLocks/>
              <a:stCxn id="24" idx="2"/>
              <a:endCxn id="28" idx="1"/>
            </p:cNvCxnSpPr>
            <p:nvPr/>
          </p:nvCxnSpPr>
          <p:spPr>
            <a:xfrm>
              <a:off x="474157" y="3486098"/>
              <a:ext cx="847442" cy="538430"/>
            </a:xfrm>
            <a:prstGeom prst="straightConnector1">
              <a:avLst/>
            </a:prstGeom>
            <a:ln w="25400">
              <a:solidFill>
                <a:srgbClr val="92D050"/>
              </a:solidFill>
              <a:prstDash val="dash"/>
              <a:tailEnd type="arrow"/>
            </a:ln>
          </p:spPr>
          <p:style>
            <a:lnRef idx="1">
              <a:schemeClr val="accent6"/>
            </a:lnRef>
            <a:fillRef idx="0">
              <a:schemeClr val="accent6"/>
            </a:fillRef>
            <a:effectRef idx="0">
              <a:schemeClr val="accent6"/>
            </a:effectRef>
            <a:fontRef idx="minor">
              <a:schemeClr val="tx1"/>
            </a:fontRef>
          </p:style>
        </p:cxnSp>
        <p:cxnSp>
          <p:nvCxnSpPr>
            <p:cNvPr id="43" name="直接箭头连接符 42">
              <a:extLst>
                <a:ext uri="{FF2B5EF4-FFF2-40B4-BE49-F238E27FC236}">
                  <a16:creationId xmlns:a16="http://schemas.microsoft.com/office/drawing/2014/main" id="{09590680-9075-4337-A678-9580DC0F8607}"/>
                </a:ext>
              </a:extLst>
            </p:cNvPr>
            <p:cNvCxnSpPr>
              <a:cxnSpLocks/>
              <a:stCxn id="24" idx="3"/>
              <a:endCxn id="27" idx="3"/>
            </p:cNvCxnSpPr>
            <p:nvPr/>
          </p:nvCxnSpPr>
          <p:spPr>
            <a:xfrm flipV="1">
              <a:off x="862539" y="4181999"/>
              <a:ext cx="412559" cy="241736"/>
            </a:xfrm>
            <a:prstGeom prst="straightConnector1">
              <a:avLst/>
            </a:prstGeom>
            <a:ln w="25400">
              <a:solidFill>
                <a:srgbClr val="92D050"/>
              </a:solidFill>
              <a:prstDash val="dash"/>
              <a:tailEnd type="arrow"/>
            </a:ln>
          </p:spPr>
          <p:style>
            <a:lnRef idx="1">
              <a:schemeClr val="accent6"/>
            </a:lnRef>
            <a:fillRef idx="0">
              <a:schemeClr val="accent6"/>
            </a:fillRef>
            <a:effectRef idx="0">
              <a:schemeClr val="accent6"/>
            </a:effectRef>
            <a:fontRef idx="minor">
              <a:schemeClr val="tx1"/>
            </a:fontRef>
          </p:style>
        </p:cxnSp>
      </p:grpSp>
      <p:sp>
        <p:nvSpPr>
          <p:cNvPr id="57" name="文本框 56">
            <a:extLst>
              <a:ext uri="{FF2B5EF4-FFF2-40B4-BE49-F238E27FC236}">
                <a16:creationId xmlns:a16="http://schemas.microsoft.com/office/drawing/2014/main" id="{13C174AD-E8A1-44EF-9CF8-97EEABEDF9C1}"/>
              </a:ext>
            </a:extLst>
          </p:cNvPr>
          <p:cNvSpPr txBox="1"/>
          <p:nvPr/>
        </p:nvSpPr>
        <p:spPr>
          <a:xfrm>
            <a:off x="4398672" y="5225362"/>
            <a:ext cx="3304110" cy="369332"/>
          </a:xfrm>
          <a:prstGeom prst="rect">
            <a:avLst/>
          </a:prstGeom>
          <a:noFill/>
        </p:spPr>
        <p:txBody>
          <a:bodyPr wrap="none" rtlCol="0">
            <a:spAutoFit/>
          </a:bodyPr>
          <a:lstStyle/>
          <a:p>
            <a:r>
              <a:rPr lang="zh-CN" altLang="en-US" dirty="0"/>
              <a:t>带噪声的监督：</a:t>
            </a:r>
            <a:r>
              <a:rPr lang="en-US" altLang="zh-CN" dirty="0"/>
              <a:t>e.g. Noisy label</a:t>
            </a:r>
            <a:endParaRPr lang="zh-CN" altLang="en-US" dirty="0"/>
          </a:p>
        </p:txBody>
      </p:sp>
      <p:grpSp>
        <p:nvGrpSpPr>
          <p:cNvPr id="80" name="组合 79">
            <a:extLst>
              <a:ext uri="{FF2B5EF4-FFF2-40B4-BE49-F238E27FC236}">
                <a16:creationId xmlns:a16="http://schemas.microsoft.com/office/drawing/2014/main" id="{78B92F84-126F-4A25-9AE4-4D75DA689B40}"/>
              </a:ext>
            </a:extLst>
          </p:cNvPr>
          <p:cNvGrpSpPr/>
          <p:nvPr/>
        </p:nvGrpSpPr>
        <p:grpSpPr>
          <a:xfrm>
            <a:off x="4356753" y="1458015"/>
            <a:ext cx="3406085" cy="3406085"/>
            <a:chOff x="5029692" y="1458014"/>
            <a:chExt cx="3406085" cy="3406085"/>
          </a:xfrm>
        </p:grpSpPr>
        <p:grpSp>
          <p:nvGrpSpPr>
            <p:cNvPr id="48" name="组合 47">
              <a:extLst>
                <a:ext uri="{FF2B5EF4-FFF2-40B4-BE49-F238E27FC236}">
                  <a16:creationId xmlns:a16="http://schemas.microsoft.com/office/drawing/2014/main" id="{9BDC6BBF-9CB1-46A9-A86F-843BAC13AA83}"/>
                </a:ext>
              </a:extLst>
            </p:cNvPr>
            <p:cNvGrpSpPr/>
            <p:nvPr/>
          </p:nvGrpSpPr>
          <p:grpSpPr>
            <a:xfrm>
              <a:off x="5029692" y="1458014"/>
              <a:ext cx="3406085" cy="3406085"/>
              <a:chOff x="5678451" y="391215"/>
              <a:chExt cx="6310349" cy="6310349"/>
            </a:xfrm>
          </p:grpSpPr>
          <p:sp>
            <p:nvSpPr>
              <p:cNvPr id="49" name="椭圆 48">
                <a:extLst>
                  <a:ext uri="{FF2B5EF4-FFF2-40B4-BE49-F238E27FC236}">
                    <a16:creationId xmlns:a16="http://schemas.microsoft.com/office/drawing/2014/main" id="{1F433915-2109-4FEE-8436-3FF597C88E39}"/>
                  </a:ext>
                </a:extLst>
              </p:cNvPr>
              <p:cNvSpPr/>
              <p:nvPr/>
            </p:nvSpPr>
            <p:spPr>
              <a:xfrm>
                <a:off x="5678451" y="391215"/>
                <a:ext cx="6310349" cy="631034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50" name="文本框 49">
                <a:extLst>
                  <a:ext uri="{FF2B5EF4-FFF2-40B4-BE49-F238E27FC236}">
                    <a16:creationId xmlns:a16="http://schemas.microsoft.com/office/drawing/2014/main" id="{79775843-6529-4EC9-9219-D96181904BCF}"/>
                  </a:ext>
                </a:extLst>
              </p:cNvPr>
              <p:cNvSpPr txBox="1"/>
              <p:nvPr/>
            </p:nvSpPr>
            <p:spPr>
              <a:xfrm>
                <a:off x="8833625" y="806520"/>
                <a:ext cx="1375698" cy="369331"/>
              </a:xfrm>
              <a:prstGeom prst="rect">
                <a:avLst/>
              </a:prstGeom>
              <a:noFill/>
            </p:spPr>
            <p:txBody>
              <a:bodyPr wrap="none" rtlCol="0">
                <a:spAutoFit/>
              </a:bodyPr>
              <a:lstStyle/>
              <a:p>
                <a:pPr algn="ctr"/>
                <a:r>
                  <a:rPr lang="en-US" altLang="zh-CN" b="1" dirty="0"/>
                  <a:t>All features</a:t>
                </a:r>
                <a:endParaRPr lang="zh-CN" altLang="en-US" b="1" dirty="0"/>
              </a:p>
            </p:txBody>
          </p:sp>
        </p:grpSp>
        <p:grpSp>
          <p:nvGrpSpPr>
            <p:cNvPr id="51" name="组合 50">
              <a:extLst>
                <a:ext uri="{FF2B5EF4-FFF2-40B4-BE49-F238E27FC236}">
                  <a16:creationId xmlns:a16="http://schemas.microsoft.com/office/drawing/2014/main" id="{93224E0D-5FC7-4C3E-851F-431CC0095B9C}"/>
                </a:ext>
              </a:extLst>
            </p:cNvPr>
            <p:cNvGrpSpPr/>
            <p:nvPr/>
          </p:nvGrpSpPr>
          <p:grpSpPr>
            <a:xfrm>
              <a:off x="5216548" y="2160078"/>
              <a:ext cx="2652038" cy="2652038"/>
              <a:chOff x="5897525" y="1588189"/>
              <a:chExt cx="4913350" cy="4913350"/>
            </a:xfrm>
          </p:grpSpPr>
          <p:sp>
            <p:nvSpPr>
              <p:cNvPr id="52" name="椭圆 51">
                <a:extLst>
                  <a:ext uri="{FF2B5EF4-FFF2-40B4-BE49-F238E27FC236}">
                    <a16:creationId xmlns:a16="http://schemas.microsoft.com/office/drawing/2014/main" id="{5E8C0B3D-507B-4657-8BA5-2296DCD605AB}"/>
                  </a:ext>
                </a:extLst>
              </p:cNvPr>
              <p:cNvSpPr/>
              <p:nvPr/>
            </p:nvSpPr>
            <p:spPr>
              <a:xfrm>
                <a:off x="5897525" y="1588189"/>
                <a:ext cx="4913350" cy="4913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文本框 52">
                <a:extLst>
                  <a:ext uri="{FF2B5EF4-FFF2-40B4-BE49-F238E27FC236}">
                    <a16:creationId xmlns:a16="http://schemas.microsoft.com/office/drawing/2014/main" id="{E746A2BD-DA98-4325-A64C-7BBCA8ABB0D5}"/>
                  </a:ext>
                </a:extLst>
              </p:cNvPr>
              <p:cNvSpPr txBox="1"/>
              <p:nvPr/>
            </p:nvSpPr>
            <p:spPr>
              <a:xfrm>
                <a:off x="7707685" y="5278881"/>
                <a:ext cx="1686680" cy="369332"/>
              </a:xfrm>
              <a:prstGeom prst="rect">
                <a:avLst/>
              </a:prstGeom>
              <a:noFill/>
            </p:spPr>
            <p:txBody>
              <a:bodyPr wrap="none" rtlCol="0">
                <a:spAutoFit/>
              </a:bodyPr>
              <a:lstStyle/>
              <a:p>
                <a:pPr algn="ctr"/>
                <a:r>
                  <a:rPr lang="en-US" altLang="zh-CN" b="1" dirty="0"/>
                  <a:t>Weak features</a:t>
                </a:r>
                <a:endParaRPr lang="zh-CN" altLang="en-US" b="1" dirty="0"/>
              </a:p>
            </p:txBody>
          </p:sp>
        </p:grpSp>
        <p:grpSp>
          <p:nvGrpSpPr>
            <p:cNvPr id="54" name="组合 53">
              <a:extLst>
                <a:ext uri="{FF2B5EF4-FFF2-40B4-BE49-F238E27FC236}">
                  <a16:creationId xmlns:a16="http://schemas.microsoft.com/office/drawing/2014/main" id="{86E32A5A-8E44-4638-8055-2FE748774933}"/>
                </a:ext>
              </a:extLst>
            </p:cNvPr>
            <p:cNvGrpSpPr/>
            <p:nvPr/>
          </p:nvGrpSpPr>
          <p:grpSpPr>
            <a:xfrm>
              <a:off x="6809267" y="2282900"/>
              <a:ext cx="1571989" cy="1556962"/>
              <a:chOff x="7163486" y="3586971"/>
              <a:chExt cx="2912376" cy="2884536"/>
            </a:xfrm>
          </p:grpSpPr>
          <p:sp>
            <p:nvSpPr>
              <p:cNvPr id="55" name="椭圆 54">
                <a:extLst>
                  <a:ext uri="{FF2B5EF4-FFF2-40B4-BE49-F238E27FC236}">
                    <a16:creationId xmlns:a16="http://schemas.microsoft.com/office/drawing/2014/main" id="{6D11B9E6-2700-4FA2-BAB6-EF79C44E7767}"/>
                  </a:ext>
                </a:extLst>
              </p:cNvPr>
              <p:cNvSpPr/>
              <p:nvPr/>
            </p:nvSpPr>
            <p:spPr>
              <a:xfrm>
                <a:off x="7191326" y="3586971"/>
                <a:ext cx="2884536" cy="288453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56" name="文本框 55">
                <a:extLst>
                  <a:ext uri="{FF2B5EF4-FFF2-40B4-BE49-F238E27FC236}">
                    <a16:creationId xmlns:a16="http://schemas.microsoft.com/office/drawing/2014/main" id="{82365015-F928-4484-9B4C-58EE32A85211}"/>
                  </a:ext>
                </a:extLst>
              </p:cNvPr>
              <p:cNvSpPr txBox="1"/>
              <p:nvPr/>
            </p:nvSpPr>
            <p:spPr>
              <a:xfrm>
                <a:off x="7163486" y="4844572"/>
                <a:ext cx="2902122" cy="684250"/>
              </a:xfrm>
              <a:prstGeom prst="rect">
                <a:avLst/>
              </a:prstGeom>
              <a:noFill/>
            </p:spPr>
            <p:txBody>
              <a:bodyPr wrap="none" rtlCol="0">
                <a:spAutoFit/>
              </a:bodyPr>
              <a:lstStyle/>
              <a:p>
                <a:pPr algn="ctr"/>
                <a:r>
                  <a:rPr lang="en-US" altLang="zh-CN" b="1" dirty="0"/>
                  <a:t>Task features</a:t>
                </a:r>
                <a:endParaRPr lang="zh-CN" altLang="en-US" b="1" dirty="0"/>
              </a:p>
            </p:txBody>
          </p:sp>
        </p:grpSp>
        <p:cxnSp>
          <p:nvCxnSpPr>
            <p:cNvPr id="58" name="直接箭头连接符 57">
              <a:extLst>
                <a:ext uri="{FF2B5EF4-FFF2-40B4-BE49-F238E27FC236}">
                  <a16:creationId xmlns:a16="http://schemas.microsoft.com/office/drawing/2014/main" id="{2C51E1A1-CE00-4BB0-B6D4-9E2B678348C2}"/>
                </a:ext>
              </a:extLst>
            </p:cNvPr>
            <p:cNvCxnSpPr>
              <a:stCxn id="52" idx="0"/>
              <a:endCxn id="55" idx="0"/>
            </p:cNvCxnSpPr>
            <p:nvPr/>
          </p:nvCxnSpPr>
          <p:spPr>
            <a:xfrm>
              <a:off x="6542567" y="2160078"/>
              <a:ext cx="1060208" cy="122822"/>
            </a:xfrm>
            <a:prstGeom prst="straightConnector1">
              <a:avLst/>
            </a:prstGeom>
            <a:ln w="25400">
              <a:solidFill>
                <a:srgbClr val="92D050"/>
              </a:solidFill>
              <a:prstDash val="dash"/>
              <a:tailEnd type="arrow"/>
            </a:ln>
          </p:spPr>
          <p:style>
            <a:lnRef idx="1">
              <a:schemeClr val="accent6"/>
            </a:lnRef>
            <a:fillRef idx="0">
              <a:schemeClr val="accent6"/>
            </a:fillRef>
            <a:effectRef idx="0">
              <a:schemeClr val="accent6"/>
            </a:effectRef>
            <a:fontRef idx="minor">
              <a:schemeClr val="tx1"/>
            </a:fontRef>
          </p:style>
        </p:cxnSp>
        <p:cxnSp>
          <p:nvCxnSpPr>
            <p:cNvPr id="59" name="直接箭头连接符 58">
              <a:extLst>
                <a:ext uri="{FF2B5EF4-FFF2-40B4-BE49-F238E27FC236}">
                  <a16:creationId xmlns:a16="http://schemas.microsoft.com/office/drawing/2014/main" id="{EBD77615-374C-4DBD-8A36-328372F24430}"/>
                </a:ext>
              </a:extLst>
            </p:cNvPr>
            <p:cNvCxnSpPr>
              <a:cxnSpLocks/>
              <a:stCxn id="52" idx="7"/>
              <a:endCxn id="55" idx="7"/>
            </p:cNvCxnSpPr>
            <p:nvPr/>
          </p:nvCxnSpPr>
          <p:spPr>
            <a:xfrm flipV="1">
              <a:off x="7480204" y="2510912"/>
              <a:ext cx="673040" cy="37548"/>
            </a:xfrm>
            <a:prstGeom prst="straightConnector1">
              <a:avLst/>
            </a:prstGeom>
            <a:ln w="25400">
              <a:solidFill>
                <a:srgbClr val="92D050"/>
              </a:solidFill>
              <a:prstDash val="dash"/>
              <a:tailEnd type="arrow"/>
            </a:ln>
          </p:spPr>
          <p:style>
            <a:lnRef idx="1">
              <a:schemeClr val="accent6"/>
            </a:lnRef>
            <a:fillRef idx="0">
              <a:schemeClr val="accent6"/>
            </a:fillRef>
            <a:effectRef idx="0">
              <a:schemeClr val="accent6"/>
            </a:effectRef>
            <a:fontRef idx="minor">
              <a:schemeClr val="tx1"/>
            </a:fontRef>
          </p:style>
        </p:cxnSp>
        <p:cxnSp>
          <p:nvCxnSpPr>
            <p:cNvPr id="60" name="直接箭头连接符 59">
              <a:extLst>
                <a:ext uri="{FF2B5EF4-FFF2-40B4-BE49-F238E27FC236}">
                  <a16:creationId xmlns:a16="http://schemas.microsoft.com/office/drawing/2014/main" id="{DBF42ABA-1FDB-42AC-A5E8-6FF2A10393EA}"/>
                </a:ext>
              </a:extLst>
            </p:cNvPr>
            <p:cNvCxnSpPr>
              <a:cxnSpLocks/>
              <a:stCxn id="52" idx="6"/>
              <a:endCxn id="55" idx="6"/>
            </p:cNvCxnSpPr>
            <p:nvPr/>
          </p:nvCxnSpPr>
          <p:spPr>
            <a:xfrm flipV="1">
              <a:off x="7868586" y="3061381"/>
              <a:ext cx="512670" cy="424716"/>
            </a:xfrm>
            <a:prstGeom prst="straightConnector1">
              <a:avLst/>
            </a:prstGeom>
            <a:ln w="25400">
              <a:solidFill>
                <a:srgbClr val="92D050"/>
              </a:solidFill>
              <a:prstDash val="dash"/>
              <a:tailEnd type="arrow"/>
            </a:ln>
          </p:spPr>
          <p:style>
            <a:lnRef idx="1">
              <a:schemeClr val="accent6"/>
            </a:lnRef>
            <a:fillRef idx="0">
              <a:schemeClr val="accent6"/>
            </a:fillRef>
            <a:effectRef idx="0">
              <a:schemeClr val="accent6"/>
            </a:effectRef>
            <a:fontRef idx="minor">
              <a:schemeClr val="tx1"/>
            </a:fontRef>
          </p:style>
        </p:cxnSp>
        <p:cxnSp>
          <p:nvCxnSpPr>
            <p:cNvPr id="61" name="直接箭头连接符 60">
              <a:extLst>
                <a:ext uri="{FF2B5EF4-FFF2-40B4-BE49-F238E27FC236}">
                  <a16:creationId xmlns:a16="http://schemas.microsoft.com/office/drawing/2014/main" id="{E1792DFB-1191-43D3-AF26-DA6D654B9A21}"/>
                </a:ext>
              </a:extLst>
            </p:cNvPr>
            <p:cNvCxnSpPr>
              <a:cxnSpLocks/>
              <a:stCxn id="52" idx="1"/>
              <a:endCxn id="55" idx="1"/>
            </p:cNvCxnSpPr>
            <p:nvPr/>
          </p:nvCxnSpPr>
          <p:spPr>
            <a:xfrm flipV="1">
              <a:off x="5604930" y="2510912"/>
              <a:ext cx="1447376" cy="37548"/>
            </a:xfrm>
            <a:prstGeom prst="straightConnector1">
              <a:avLst/>
            </a:prstGeom>
            <a:ln w="25400">
              <a:solidFill>
                <a:srgbClr val="92D050"/>
              </a:solidFill>
              <a:prstDash val="dash"/>
              <a:tailEnd type="arrow"/>
            </a:ln>
          </p:spPr>
          <p:style>
            <a:lnRef idx="1">
              <a:schemeClr val="accent6"/>
            </a:lnRef>
            <a:fillRef idx="0">
              <a:schemeClr val="accent6"/>
            </a:fillRef>
            <a:effectRef idx="0">
              <a:schemeClr val="accent6"/>
            </a:effectRef>
            <a:fontRef idx="minor">
              <a:schemeClr val="tx1"/>
            </a:fontRef>
          </p:style>
        </p:cxnSp>
        <p:cxnSp>
          <p:nvCxnSpPr>
            <p:cNvPr id="62" name="直接箭头连接符 61">
              <a:extLst>
                <a:ext uri="{FF2B5EF4-FFF2-40B4-BE49-F238E27FC236}">
                  <a16:creationId xmlns:a16="http://schemas.microsoft.com/office/drawing/2014/main" id="{4EA0FA7C-98F7-4A2B-A37D-98728542C527}"/>
                </a:ext>
              </a:extLst>
            </p:cNvPr>
            <p:cNvCxnSpPr>
              <a:cxnSpLocks/>
              <a:stCxn id="52" idx="2"/>
              <a:endCxn id="56" idx="1"/>
            </p:cNvCxnSpPr>
            <p:nvPr/>
          </p:nvCxnSpPr>
          <p:spPr>
            <a:xfrm flipV="1">
              <a:off x="5216548" y="3146371"/>
              <a:ext cx="1592719" cy="339726"/>
            </a:xfrm>
            <a:prstGeom prst="straightConnector1">
              <a:avLst/>
            </a:prstGeom>
            <a:ln w="25400">
              <a:solidFill>
                <a:srgbClr val="92D050"/>
              </a:solidFill>
              <a:prstDash val="dash"/>
              <a:tailEnd type="arrow"/>
            </a:ln>
          </p:spPr>
          <p:style>
            <a:lnRef idx="1">
              <a:schemeClr val="accent6"/>
            </a:lnRef>
            <a:fillRef idx="0">
              <a:schemeClr val="accent6"/>
            </a:fillRef>
            <a:effectRef idx="0">
              <a:schemeClr val="accent6"/>
            </a:effectRef>
            <a:fontRef idx="minor">
              <a:schemeClr val="tx1"/>
            </a:fontRef>
          </p:style>
        </p:cxnSp>
        <p:cxnSp>
          <p:nvCxnSpPr>
            <p:cNvPr id="63" name="直接箭头连接符 62">
              <a:extLst>
                <a:ext uri="{FF2B5EF4-FFF2-40B4-BE49-F238E27FC236}">
                  <a16:creationId xmlns:a16="http://schemas.microsoft.com/office/drawing/2014/main" id="{E7E6092A-09E5-4047-AA5B-8E4CD67B9A3B}"/>
                </a:ext>
              </a:extLst>
            </p:cNvPr>
            <p:cNvCxnSpPr>
              <a:cxnSpLocks/>
              <a:stCxn id="52" idx="3"/>
              <a:endCxn id="55" idx="3"/>
            </p:cNvCxnSpPr>
            <p:nvPr/>
          </p:nvCxnSpPr>
          <p:spPr>
            <a:xfrm flipV="1">
              <a:off x="5604930" y="3611850"/>
              <a:ext cx="1447376" cy="811884"/>
            </a:xfrm>
            <a:prstGeom prst="straightConnector1">
              <a:avLst/>
            </a:prstGeom>
            <a:ln w="25400">
              <a:solidFill>
                <a:srgbClr val="92D050"/>
              </a:solidFill>
              <a:prstDash val="dash"/>
              <a:tailEnd type="arrow"/>
            </a:ln>
          </p:spPr>
          <p:style>
            <a:lnRef idx="1">
              <a:schemeClr val="accent6"/>
            </a:lnRef>
            <a:fillRef idx="0">
              <a:schemeClr val="accent6"/>
            </a:fillRef>
            <a:effectRef idx="0">
              <a:schemeClr val="accent6"/>
            </a:effectRef>
            <a:fontRef idx="minor">
              <a:schemeClr val="tx1"/>
            </a:fontRef>
          </p:style>
        </p:cxnSp>
      </p:grpSp>
      <p:grpSp>
        <p:nvGrpSpPr>
          <p:cNvPr id="64" name="组合 63">
            <a:extLst>
              <a:ext uri="{FF2B5EF4-FFF2-40B4-BE49-F238E27FC236}">
                <a16:creationId xmlns:a16="http://schemas.microsoft.com/office/drawing/2014/main" id="{982CAFAD-6558-4DF6-97F3-368E85A31422}"/>
              </a:ext>
            </a:extLst>
          </p:cNvPr>
          <p:cNvGrpSpPr/>
          <p:nvPr/>
        </p:nvGrpSpPr>
        <p:grpSpPr>
          <a:xfrm>
            <a:off x="8462990" y="1439240"/>
            <a:ext cx="3406085" cy="3406085"/>
            <a:chOff x="5678451" y="391215"/>
            <a:chExt cx="6310349" cy="6310349"/>
          </a:xfrm>
        </p:grpSpPr>
        <p:sp>
          <p:nvSpPr>
            <p:cNvPr id="65" name="椭圆 64">
              <a:extLst>
                <a:ext uri="{FF2B5EF4-FFF2-40B4-BE49-F238E27FC236}">
                  <a16:creationId xmlns:a16="http://schemas.microsoft.com/office/drawing/2014/main" id="{DC7834D8-93FD-403B-919A-950679E2BCF0}"/>
                </a:ext>
              </a:extLst>
            </p:cNvPr>
            <p:cNvSpPr/>
            <p:nvPr/>
          </p:nvSpPr>
          <p:spPr>
            <a:xfrm>
              <a:off x="5678451" y="391215"/>
              <a:ext cx="6310349" cy="631034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66" name="文本框 65">
              <a:extLst>
                <a:ext uri="{FF2B5EF4-FFF2-40B4-BE49-F238E27FC236}">
                  <a16:creationId xmlns:a16="http://schemas.microsoft.com/office/drawing/2014/main" id="{9B6A8437-8BD1-4AEF-80D7-C0FB2E1A5EC9}"/>
                </a:ext>
              </a:extLst>
            </p:cNvPr>
            <p:cNvSpPr txBox="1"/>
            <p:nvPr/>
          </p:nvSpPr>
          <p:spPr>
            <a:xfrm>
              <a:off x="8833625" y="806520"/>
              <a:ext cx="1375698" cy="369331"/>
            </a:xfrm>
            <a:prstGeom prst="rect">
              <a:avLst/>
            </a:prstGeom>
            <a:noFill/>
          </p:spPr>
          <p:txBody>
            <a:bodyPr wrap="none" rtlCol="0">
              <a:spAutoFit/>
            </a:bodyPr>
            <a:lstStyle/>
            <a:p>
              <a:pPr algn="ctr"/>
              <a:r>
                <a:rPr lang="en-US" altLang="zh-CN" b="1" dirty="0"/>
                <a:t>All features</a:t>
              </a:r>
              <a:endParaRPr lang="zh-CN" altLang="en-US" b="1" dirty="0"/>
            </a:p>
          </p:txBody>
        </p:sp>
      </p:grpSp>
      <p:grpSp>
        <p:nvGrpSpPr>
          <p:cNvPr id="67" name="组合 66">
            <a:extLst>
              <a:ext uri="{FF2B5EF4-FFF2-40B4-BE49-F238E27FC236}">
                <a16:creationId xmlns:a16="http://schemas.microsoft.com/office/drawing/2014/main" id="{54D610D5-FD81-48C8-A41D-3E1D1850CA70}"/>
              </a:ext>
            </a:extLst>
          </p:cNvPr>
          <p:cNvGrpSpPr/>
          <p:nvPr/>
        </p:nvGrpSpPr>
        <p:grpSpPr>
          <a:xfrm>
            <a:off x="8649846" y="2141304"/>
            <a:ext cx="2652038" cy="2652038"/>
            <a:chOff x="5897525" y="1588189"/>
            <a:chExt cx="4913350" cy="4913350"/>
          </a:xfrm>
        </p:grpSpPr>
        <p:sp>
          <p:nvSpPr>
            <p:cNvPr id="68" name="椭圆 67">
              <a:extLst>
                <a:ext uri="{FF2B5EF4-FFF2-40B4-BE49-F238E27FC236}">
                  <a16:creationId xmlns:a16="http://schemas.microsoft.com/office/drawing/2014/main" id="{3109678B-E7F4-4F1C-B0AF-517A4CDF3091}"/>
                </a:ext>
              </a:extLst>
            </p:cNvPr>
            <p:cNvSpPr/>
            <p:nvPr/>
          </p:nvSpPr>
          <p:spPr>
            <a:xfrm>
              <a:off x="5897525" y="1588189"/>
              <a:ext cx="4913350" cy="4913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文本框 68">
              <a:extLst>
                <a:ext uri="{FF2B5EF4-FFF2-40B4-BE49-F238E27FC236}">
                  <a16:creationId xmlns:a16="http://schemas.microsoft.com/office/drawing/2014/main" id="{ABCCADBD-FDCA-4326-9DA8-3F775E1DFE9C}"/>
                </a:ext>
              </a:extLst>
            </p:cNvPr>
            <p:cNvSpPr txBox="1"/>
            <p:nvPr/>
          </p:nvSpPr>
          <p:spPr>
            <a:xfrm>
              <a:off x="7707685" y="5278881"/>
              <a:ext cx="1686680" cy="369332"/>
            </a:xfrm>
            <a:prstGeom prst="rect">
              <a:avLst/>
            </a:prstGeom>
            <a:noFill/>
          </p:spPr>
          <p:txBody>
            <a:bodyPr wrap="none" rtlCol="0">
              <a:spAutoFit/>
            </a:bodyPr>
            <a:lstStyle/>
            <a:p>
              <a:pPr algn="ctr"/>
              <a:r>
                <a:rPr lang="en-US" altLang="zh-CN" b="1" dirty="0"/>
                <a:t>Weak features</a:t>
              </a:r>
              <a:endParaRPr lang="zh-CN" altLang="en-US" b="1" dirty="0"/>
            </a:p>
          </p:txBody>
        </p:sp>
      </p:grpSp>
      <p:sp>
        <p:nvSpPr>
          <p:cNvPr id="73" name="文本框 72">
            <a:extLst>
              <a:ext uri="{FF2B5EF4-FFF2-40B4-BE49-F238E27FC236}">
                <a16:creationId xmlns:a16="http://schemas.microsoft.com/office/drawing/2014/main" id="{0FD5FE65-DC42-4C9C-BA91-8C03A7174843}"/>
              </a:ext>
            </a:extLst>
          </p:cNvPr>
          <p:cNvSpPr txBox="1"/>
          <p:nvPr/>
        </p:nvSpPr>
        <p:spPr>
          <a:xfrm>
            <a:off x="8608744" y="5221267"/>
            <a:ext cx="3140603" cy="369332"/>
          </a:xfrm>
          <a:prstGeom prst="rect">
            <a:avLst/>
          </a:prstGeom>
          <a:noFill/>
        </p:spPr>
        <p:txBody>
          <a:bodyPr wrap="none" rtlCol="0">
            <a:spAutoFit/>
          </a:bodyPr>
          <a:lstStyle/>
          <a:p>
            <a:r>
              <a:rPr lang="zh-CN" altLang="en-US" dirty="0"/>
              <a:t>无监督：</a:t>
            </a:r>
            <a:r>
              <a:rPr lang="en-US" altLang="zh-CN" dirty="0"/>
              <a:t>e.g.</a:t>
            </a:r>
            <a:r>
              <a:rPr lang="zh-CN" altLang="en-US" dirty="0"/>
              <a:t> 对比学习，配准</a:t>
            </a:r>
          </a:p>
        </p:txBody>
      </p:sp>
      <p:cxnSp>
        <p:nvCxnSpPr>
          <p:cNvPr id="83" name="直接箭头连接符 82">
            <a:extLst>
              <a:ext uri="{FF2B5EF4-FFF2-40B4-BE49-F238E27FC236}">
                <a16:creationId xmlns:a16="http://schemas.microsoft.com/office/drawing/2014/main" id="{CA080DE7-02C3-49C5-952E-71AD061F7FAD}"/>
              </a:ext>
            </a:extLst>
          </p:cNvPr>
          <p:cNvCxnSpPr>
            <a:stCxn id="65" idx="1"/>
            <a:endCxn id="68" idx="1"/>
          </p:cNvCxnSpPr>
          <p:nvPr/>
        </p:nvCxnSpPr>
        <p:spPr>
          <a:xfrm>
            <a:off x="8961800" y="1938050"/>
            <a:ext cx="76428" cy="591636"/>
          </a:xfrm>
          <a:prstGeom prst="straightConnector1">
            <a:avLst/>
          </a:prstGeom>
          <a:ln w="25400">
            <a:prstDash val="dash"/>
            <a:tailEnd type="arrow"/>
          </a:ln>
        </p:spPr>
        <p:style>
          <a:lnRef idx="1">
            <a:schemeClr val="accent4"/>
          </a:lnRef>
          <a:fillRef idx="0">
            <a:schemeClr val="accent4"/>
          </a:fillRef>
          <a:effectRef idx="0">
            <a:schemeClr val="accent4"/>
          </a:effectRef>
          <a:fontRef idx="minor">
            <a:schemeClr val="tx1"/>
          </a:fontRef>
        </p:style>
      </p:cxnSp>
      <p:cxnSp>
        <p:nvCxnSpPr>
          <p:cNvPr id="84" name="直接箭头连接符 83">
            <a:extLst>
              <a:ext uri="{FF2B5EF4-FFF2-40B4-BE49-F238E27FC236}">
                <a16:creationId xmlns:a16="http://schemas.microsoft.com/office/drawing/2014/main" id="{483989CE-D9A0-4E0D-A22A-FCACF4ECCE5E}"/>
              </a:ext>
            </a:extLst>
          </p:cNvPr>
          <p:cNvCxnSpPr>
            <a:cxnSpLocks/>
            <a:stCxn id="65" idx="0"/>
            <a:endCxn id="68" idx="0"/>
          </p:cNvCxnSpPr>
          <p:nvPr/>
        </p:nvCxnSpPr>
        <p:spPr>
          <a:xfrm flipH="1">
            <a:off x="9975865" y="1439240"/>
            <a:ext cx="190168" cy="702064"/>
          </a:xfrm>
          <a:prstGeom prst="straightConnector1">
            <a:avLst/>
          </a:prstGeom>
          <a:ln w="25400">
            <a:prstDash val="dash"/>
            <a:tailEnd type="arrow"/>
          </a:ln>
        </p:spPr>
        <p:style>
          <a:lnRef idx="1">
            <a:schemeClr val="accent4"/>
          </a:lnRef>
          <a:fillRef idx="0">
            <a:schemeClr val="accent4"/>
          </a:fillRef>
          <a:effectRef idx="0">
            <a:schemeClr val="accent4"/>
          </a:effectRef>
          <a:fontRef idx="minor">
            <a:schemeClr val="tx1"/>
          </a:fontRef>
        </p:style>
      </p:cxnSp>
      <p:cxnSp>
        <p:nvCxnSpPr>
          <p:cNvPr id="89" name="直接箭头连接符 88">
            <a:extLst>
              <a:ext uri="{FF2B5EF4-FFF2-40B4-BE49-F238E27FC236}">
                <a16:creationId xmlns:a16="http://schemas.microsoft.com/office/drawing/2014/main" id="{FECCD715-85BF-461A-BEDC-A1CB2034B4C8}"/>
              </a:ext>
            </a:extLst>
          </p:cNvPr>
          <p:cNvCxnSpPr>
            <a:cxnSpLocks/>
            <a:stCxn id="65" idx="7"/>
            <a:endCxn id="68" idx="7"/>
          </p:cNvCxnSpPr>
          <p:nvPr/>
        </p:nvCxnSpPr>
        <p:spPr>
          <a:xfrm flipH="1">
            <a:off x="10913502" y="1938050"/>
            <a:ext cx="456763" cy="591636"/>
          </a:xfrm>
          <a:prstGeom prst="straightConnector1">
            <a:avLst/>
          </a:prstGeom>
          <a:ln w="25400">
            <a:prstDash val="dash"/>
            <a:tailEnd type="arrow"/>
          </a:ln>
        </p:spPr>
        <p:style>
          <a:lnRef idx="1">
            <a:schemeClr val="accent4"/>
          </a:lnRef>
          <a:fillRef idx="0">
            <a:schemeClr val="accent4"/>
          </a:fillRef>
          <a:effectRef idx="0">
            <a:schemeClr val="accent4"/>
          </a:effectRef>
          <a:fontRef idx="minor">
            <a:schemeClr val="tx1"/>
          </a:fontRef>
        </p:style>
      </p:cxnSp>
      <p:cxnSp>
        <p:nvCxnSpPr>
          <p:cNvPr id="92" name="直接箭头连接符 91">
            <a:extLst>
              <a:ext uri="{FF2B5EF4-FFF2-40B4-BE49-F238E27FC236}">
                <a16:creationId xmlns:a16="http://schemas.microsoft.com/office/drawing/2014/main" id="{E367707E-518A-4545-970E-6E61AD7B52B3}"/>
              </a:ext>
            </a:extLst>
          </p:cNvPr>
          <p:cNvCxnSpPr>
            <a:cxnSpLocks/>
            <a:stCxn id="65" idx="6"/>
            <a:endCxn id="68" idx="6"/>
          </p:cNvCxnSpPr>
          <p:nvPr/>
        </p:nvCxnSpPr>
        <p:spPr>
          <a:xfrm flipH="1">
            <a:off x="11301884" y="3142283"/>
            <a:ext cx="567191" cy="325040"/>
          </a:xfrm>
          <a:prstGeom prst="straightConnector1">
            <a:avLst/>
          </a:prstGeom>
          <a:ln w="25400">
            <a:prstDash val="dash"/>
            <a:tailEnd type="arrow"/>
          </a:ln>
        </p:spPr>
        <p:style>
          <a:lnRef idx="1">
            <a:schemeClr val="accent4"/>
          </a:lnRef>
          <a:fillRef idx="0">
            <a:schemeClr val="accent4"/>
          </a:fillRef>
          <a:effectRef idx="0">
            <a:schemeClr val="accent4"/>
          </a:effectRef>
          <a:fontRef idx="minor">
            <a:schemeClr val="tx1"/>
          </a:fontRef>
        </p:style>
      </p:cxnSp>
      <p:cxnSp>
        <p:nvCxnSpPr>
          <p:cNvPr id="95" name="直接箭头连接符 94">
            <a:extLst>
              <a:ext uri="{FF2B5EF4-FFF2-40B4-BE49-F238E27FC236}">
                <a16:creationId xmlns:a16="http://schemas.microsoft.com/office/drawing/2014/main" id="{2897DC83-DA02-4375-8D3B-58A394CBD4C5}"/>
              </a:ext>
            </a:extLst>
          </p:cNvPr>
          <p:cNvCxnSpPr>
            <a:cxnSpLocks/>
            <a:stCxn id="65" idx="5"/>
            <a:endCxn id="68" idx="5"/>
          </p:cNvCxnSpPr>
          <p:nvPr/>
        </p:nvCxnSpPr>
        <p:spPr>
          <a:xfrm flipH="1">
            <a:off x="10913502" y="4346515"/>
            <a:ext cx="456763" cy="58445"/>
          </a:xfrm>
          <a:prstGeom prst="straightConnector1">
            <a:avLst/>
          </a:prstGeom>
          <a:ln w="25400">
            <a:prstDash val="dash"/>
            <a:tailEnd type="arrow"/>
          </a:ln>
        </p:spPr>
        <p:style>
          <a:lnRef idx="1">
            <a:schemeClr val="accent4"/>
          </a:lnRef>
          <a:fillRef idx="0">
            <a:schemeClr val="accent4"/>
          </a:fillRef>
          <a:effectRef idx="0">
            <a:schemeClr val="accent4"/>
          </a:effectRef>
          <a:fontRef idx="minor">
            <a:schemeClr val="tx1"/>
          </a:fontRef>
        </p:style>
      </p:cxnSp>
      <p:cxnSp>
        <p:nvCxnSpPr>
          <p:cNvPr id="98" name="直接箭头连接符 97">
            <a:extLst>
              <a:ext uri="{FF2B5EF4-FFF2-40B4-BE49-F238E27FC236}">
                <a16:creationId xmlns:a16="http://schemas.microsoft.com/office/drawing/2014/main" id="{BC0A72DE-8D9C-4CA4-817B-C5A23ADA295F}"/>
              </a:ext>
            </a:extLst>
          </p:cNvPr>
          <p:cNvCxnSpPr>
            <a:cxnSpLocks/>
            <a:stCxn id="65" idx="2"/>
            <a:endCxn id="68" idx="2"/>
          </p:cNvCxnSpPr>
          <p:nvPr/>
        </p:nvCxnSpPr>
        <p:spPr>
          <a:xfrm>
            <a:off x="8462990" y="3142283"/>
            <a:ext cx="186856" cy="325040"/>
          </a:xfrm>
          <a:prstGeom prst="straightConnector1">
            <a:avLst/>
          </a:prstGeom>
          <a:ln w="25400">
            <a:prstDash val="dash"/>
            <a:tailEnd type="arrow"/>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3575076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7772F24-61C1-468B-8598-D41755305F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7075" y="1833587"/>
            <a:ext cx="1835150" cy="1835150"/>
          </a:xfrm>
          <a:prstGeom prst="rect">
            <a:avLst/>
          </a:prstGeom>
        </p:spPr>
      </p:pic>
      <p:sp>
        <p:nvSpPr>
          <p:cNvPr id="5" name="文本框 4">
            <a:extLst>
              <a:ext uri="{FF2B5EF4-FFF2-40B4-BE49-F238E27FC236}">
                <a16:creationId xmlns:a16="http://schemas.microsoft.com/office/drawing/2014/main" id="{390F76C4-95A3-45D2-AC56-143A913C488C}"/>
              </a:ext>
            </a:extLst>
          </p:cNvPr>
          <p:cNvSpPr txBox="1"/>
          <p:nvPr/>
        </p:nvSpPr>
        <p:spPr>
          <a:xfrm>
            <a:off x="7143394" y="65073"/>
            <a:ext cx="5028941" cy="646331"/>
          </a:xfrm>
          <a:prstGeom prst="rect">
            <a:avLst/>
          </a:prstGeom>
          <a:noFill/>
        </p:spPr>
        <p:txBody>
          <a:bodyPr wrap="none" rtlCol="0">
            <a:spAutoFit/>
          </a:bodyPr>
          <a:lstStyle/>
          <a:p>
            <a:r>
              <a:rPr lang="en-US" altLang="zh-CN" sz="3600" b="1" dirty="0"/>
              <a:t>Instance discrimination</a:t>
            </a:r>
            <a:endParaRPr lang="zh-CN" altLang="en-US" sz="3600" b="1" dirty="0"/>
          </a:p>
        </p:txBody>
      </p:sp>
      <p:pic>
        <p:nvPicPr>
          <p:cNvPr id="1026" name="Picture 2">
            <a:extLst>
              <a:ext uri="{FF2B5EF4-FFF2-40B4-BE49-F238E27FC236}">
                <a16:creationId xmlns:a16="http://schemas.microsoft.com/office/drawing/2014/main" id="{71966D6D-7405-4A29-8BFF-7C2A550E1F5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43750"/>
          <a:stretch/>
        </p:blipFill>
        <p:spPr bwMode="auto">
          <a:xfrm>
            <a:off x="739775" y="1833587"/>
            <a:ext cx="1835150" cy="1835150"/>
          </a:xfrm>
          <a:prstGeom prst="rect">
            <a:avLst/>
          </a:prstGeom>
          <a:noFill/>
          <a:extLst>
            <a:ext uri="{909E8E84-426E-40DD-AFC4-6F175D3DCCD1}">
              <a14:hiddenFill xmlns:a14="http://schemas.microsoft.com/office/drawing/2010/main">
                <a:solidFill>
                  <a:srgbClr val="FFFFFF"/>
                </a:solidFill>
              </a14:hiddenFill>
            </a:ext>
          </a:extLst>
        </p:spPr>
      </p:pic>
      <p:sp>
        <p:nvSpPr>
          <p:cNvPr id="6" name="标注: 线形 5">
            <a:extLst>
              <a:ext uri="{FF2B5EF4-FFF2-40B4-BE49-F238E27FC236}">
                <a16:creationId xmlns:a16="http://schemas.microsoft.com/office/drawing/2014/main" id="{2DB4E052-1DCD-4521-8BF6-C6FF76DE6F89}"/>
              </a:ext>
            </a:extLst>
          </p:cNvPr>
          <p:cNvSpPr/>
          <p:nvPr/>
        </p:nvSpPr>
        <p:spPr>
          <a:xfrm>
            <a:off x="1131887" y="1168604"/>
            <a:ext cx="1385888" cy="471487"/>
          </a:xfrm>
          <a:prstGeom prst="borderCallout1">
            <a:avLst>
              <a:gd name="adj1" fmla="val 35922"/>
              <a:gd name="adj2" fmla="val -3186"/>
              <a:gd name="adj3" fmla="val 142803"/>
              <a:gd name="adj4" fmla="val -274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WYZ A</a:t>
            </a:r>
            <a:endParaRPr lang="zh-CN" altLang="en-US" dirty="0">
              <a:solidFill>
                <a:schemeClr val="tx1"/>
              </a:solidFill>
            </a:endParaRPr>
          </a:p>
        </p:txBody>
      </p:sp>
      <p:grpSp>
        <p:nvGrpSpPr>
          <p:cNvPr id="8" name="组合 7">
            <a:extLst>
              <a:ext uri="{FF2B5EF4-FFF2-40B4-BE49-F238E27FC236}">
                <a16:creationId xmlns:a16="http://schemas.microsoft.com/office/drawing/2014/main" id="{90363CCA-F3FC-4D1B-B48E-E485E33758C6}"/>
              </a:ext>
            </a:extLst>
          </p:cNvPr>
          <p:cNvGrpSpPr/>
          <p:nvPr/>
        </p:nvGrpSpPr>
        <p:grpSpPr>
          <a:xfrm>
            <a:off x="3673475" y="1168604"/>
            <a:ext cx="1835150" cy="2500133"/>
            <a:chOff x="4260850" y="1373188"/>
            <a:chExt cx="1835150" cy="2500133"/>
          </a:xfrm>
        </p:grpSpPr>
        <p:pic>
          <p:nvPicPr>
            <p:cNvPr id="1028" name="Picture 4">
              <a:extLst>
                <a:ext uri="{FF2B5EF4-FFF2-40B4-BE49-F238E27FC236}">
                  <a16:creationId xmlns:a16="http://schemas.microsoft.com/office/drawing/2014/main" id="{DA898B14-335C-4171-A4F3-B3BA52A507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0850" y="2038171"/>
              <a:ext cx="1835150" cy="1835150"/>
            </a:xfrm>
            <a:prstGeom prst="rect">
              <a:avLst/>
            </a:prstGeom>
            <a:noFill/>
            <a:extLst>
              <a:ext uri="{909E8E84-426E-40DD-AFC4-6F175D3DCCD1}">
                <a14:hiddenFill xmlns:a14="http://schemas.microsoft.com/office/drawing/2010/main">
                  <a:solidFill>
                    <a:srgbClr val="FFFFFF"/>
                  </a:solidFill>
                </a14:hiddenFill>
              </a:ext>
            </a:extLst>
          </p:spPr>
        </p:pic>
        <p:sp>
          <p:nvSpPr>
            <p:cNvPr id="9" name="标注: 线形 8">
              <a:extLst>
                <a:ext uri="{FF2B5EF4-FFF2-40B4-BE49-F238E27FC236}">
                  <a16:creationId xmlns:a16="http://schemas.microsoft.com/office/drawing/2014/main" id="{8EA9B1F9-E375-4A64-BB95-88E25DAA25FF}"/>
                </a:ext>
              </a:extLst>
            </p:cNvPr>
            <p:cNvSpPr/>
            <p:nvPr/>
          </p:nvSpPr>
          <p:spPr>
            <a:xfrm>
              <a:off x="4640262" y="1373188"/>
              <a:ext cx="1385888" cy="471487"/>
            </a:xfrm>
            <a:prstGeom prst="borderCallout1">
              <a:avLst>
                <a:gd name="adj1" fmla="val 35922"/>
                <a:gd name="adj2" fmla="val -3186"/>
                <a:gd name="adj3" fmla="val 142803"/>
                <a:gd name="adj4" fmla="val -274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WYZ B</a:t>
              </a:r>
              <a:endParaRPr lang="zh-CN" altLang="en-US" dirty="0">
                <a:solidFill>
                  <a:schemeClr val="tx1"/>
                </a:solidFill>
              </a:endParaRPr>
            </a:p>
          </p:txBody>
        </p:sp>
      </p:grpSp>
      <p:pic>
        <p:nvPicPr>
          <p:cNvPr id="13" name="Picture 4">
            <a:extLst>
              <a:ext uri="{FF2B5EF4-FFF2-40B4-BE49-F238E27FC236}">
                <a16:creationId xmlns:a16="http://schemas.microsoft.com/office/drawing/2014/main" id="{5BE24D5E-ACB2-47E9-98DA-0951B9A3C0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6607175" y="1833587"/>
            <a:ext cx="1835150" cy="1835150"/>
          </a:xfrm>
          <a:prstGeom prst="rect">
            <a:avLst/>
          </a:prstGeom>
          <a:noFill/>
          <a:extLst>
            <a:ext uri="{909E8E84-426E-40DD-AFC4-6F175D3DCCD1}">
              <a14:hiddenFill xmlns:a14="http://schemas.microsoft.com/office/drawing/2010/main">
                <a:solidFill>
                  <a:srgbClr val="FFFFFF"/>
                </a:solidFill>
              </a14:hiddenFill>
            </a:ext>
          </a:extLst>
        </p:spPr>
      </p:pic>
      <p:sp>
        <p:nvSpPr>
          <p:cNvPr id="14" name="标注: 线形 13">
            <a:extLst>
              <a:ext uri="{FF2B5EF4-FFF2-40B4-BE49-F238E27FC236}">
                <a16:creationId xmlns:a16="http://schemas.microsoft.com/office/drawing/2014/main" id="{0C923D17-5E3D-442A-93C8-BB2834087C50}"/>
              </a:ext>
            </a:extLst>
          </p:cNvPr>
          <p:cNvSpPr/>
          <p:nvPr/>
        </p:nvSpPr>
        <p:spPr>
          <a:xfrm>
            <a:off x="7005637" y="1168604"/>
            <a:ext cx="1455738" cy="471487"/>
          </a:xfrm>
          <a:prstGeom prst="borderCallout1">
            <a:avLst>
              <a:gd name="adj1" fmla="val 35922"/>
              <a:gd name="adj2" fmla="val -3186"/>
              <a:gd name="adj3" fmla="val 142803"/>
              <a:gd name="adj4" fmla="val -274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旋转</a:t>
            </a:r>
            <a:r>
              <a:rPr lang="en-US" altLang="zh-CN" dirty="0">
                <a:solidFill>
                  <a:schemeClr val="tx1"/>
                </a:solidFill>
              </a:rPr>
              <a:t>90°WYZ</a:t>
            </a:r>
            <a:endParaRPr lang="zh-CN" altLang="en-US" dirty="0">
              <a:solidFill>
                <a:schemeClr val="tx1"/>
              </a:solidFill>
            </a:endParaRPr>
          </a:p>
        </p:txBody>
      </p:sp>
      <p:sp>
        <p:nvSpPr>
          <p:cNvPr id="18" name="标注: 线形 17">
            <a:extLst>
              <a:ext uri="{FF2B5EF4-FFF2-40B4-BE49-F238E27FC236}">
                <a16:creationId xmlns:a16="http://schemas.microsoft.com/office/drawing/2014/main" id="{3740A16E-9984-484A-8C2D-20ABFA3F4D04}"/>
              </a:ext>
            </a:extLst>
          </p:cNvPr>
          <p:cNvSpPr/>
          <p:nvPr/>
        </p:nvSpPr>
        <p:spPr>
          <a:xfrm>
            <a:off x="9996487" y="1168604"/>
            <a:ext cx="1385888" cy="471487"/>
          </a:xfrm>
          <a:prstGeom prst="borderCallout1">
            <a:avLst>
              <a:gd name="adj1" fmla="val 35922"/>
              <a:gd name="adj2" fmla="val -3186"/>
              <a:gd name="adj3" fmla="val 142803"/>
              <a:gd name="adj4" fmla="val -274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美颜</a:t>
            </a:r>
            <a:r>
              <a:rPr lang="en-US" altLang="zh-CN" dirty="0">
                <a:solidFill>
                  <a:schemeClr val="tx1"/>
                </a:solidFill>
              </a:rPr>
              <a:t>WYZ</a:t>
            </a:r>
            <a:endParaRPr lang="zh-CN" altLang="en-US" dirty="0">
              <a:solidFill>
                <a:schemeClr val="tx1"/>
              </a:solidFill>
            </a:endParaRPr>
          </a:p>
        </p:txBody>
      </p:sp>
      <p:sp>
        <p:nvSpPr>
          <p:cNvPr id="11" name="文本框 10">
            <a:extLst>
              <a:ext uri="{FF2B5EF4-FFF2-40B4-BE49-F238E27FC236}">
                <a16:creationId xmlns:a16="http://schemas.microsoft.com/office/drawing/2014/main" id="{45BB1900-3E99-40A9-A87A-BE3AC09AFE3C}"/>
              </a:ext>
            </a:extLst>
          </p:cNvPr>
          <p:cNvSpPr txBox="1"/>
          <p:nvPr/>
        </p:nvSpPr>
        <p:spPr>
          <a:xfrm>
            <a:off x="5080337" y="4350173"/>
            <a:ext cx="2954655" cy="369332"/>
          </a:xfrm>
          <a:prstGeom prst="rect">
            <a:avLst/>
          </a:prstGeom>
          <a:noFill/>
        </p:spPr>
        <p:txBody>
          <a:bodyPr wrap="square" rtlCol="0">
            <a:spAutoFit/>
          </a:bodyPr>
          <a:lstStyle>
            <a:defPPr>
              <a:defRPr lang="zh-CN"/>
            </a:defPPr>
            <a:lvl1pPr>
              <a:defRPr>
                <a:latin typeface="楷体" panose="02010609060101010101" pitchFamily="49" charset="-122"/>
                <a:ea typeface="楷体" panose="02010609060101010101" pitchFamily="49" charset="-122"/>
              </a:defRPr>
            </a:lvl1pPr>
          </a:lstStyle>
          <a:p>
            <a:r>
              <a:rPr lang="zh-CN" altLang="en-US" dirty="0"/>
              <a:t>都是同一个</a:t>
            </a:r>
            <a:r>
              <a:rPr lang="en-US" altLang="zh-CN" dirty="0"/>
              <a:t>WYZ</a:t>
            </a:r>
            <a:r>
              <a:rPr lang="zh-CN" altLang="en-US" dirty="0"/>
              <a:t>（样本）吗？</a:t>
            </a:r>
          </a:p>
        </p:txBody>
      </p:sp>
      <p:sp>
        <p:nvSpPr>
          <p:cNvPr id="21" name="文本框 20">
            <a:extLst>
              <a:ext uri="{FF2B5EF4-FFF2-40B4-BE49-F238E27FC236}">
                <a16:creationId xmlns:a16="http://schemas.microsoft.com/office/drawing/2014/main" id="{14F57D31-2B6A-41EA-B23E-65BB99E61DE8}"/>
              </a:ext>
            </a:extLst>
          </p:cNvPr>
          <p:cNvSpPr txBox="1"/>
          <p:nvPr/>
        </p:nvSpPr>
        <p:spPr>
          <a:xfrm>
            <a:off x="5080337" y="4947008"/>
            <a:ext cx="5155579" cy="369332"/>
          </a:xfrm>
          <a:prstGeom prst="rect">
            <a:avLst/>
          </a:prstGeom>
          <a:noFill/>
        </p:spPr>
        <p:txBody>
          <a:bodyPr wrap="square" rtlCol="0">
            <a:spAutoFit/>
          </a:bodyPr>
          <a:lstStyle>
            <a:defPPr>
              <a:defRPr lang="zh-CN"/>
            </a:defPPr>
            <a:lvl1pPr>
              <a:defRPr>
                <a:latin typeface="楷体" panose="02010609060101010101" pitchFamily="49" charset="-122"/>
                <a:ea typeface="楷体" panose="02010609060101010101" pitchFamily="49" charset="-122"/>
              </a:defRPr>
            </a:lvl1pPr>
          </a:lstStyle>
          <a:p>
            <a:r>
              <a:rPr lang="zh-CN" altLang="en-US" dirty="0"/>
              <a:t>对样本划分的粒度决定了样本的独立性（分类）</a:t>
            </a:r>
          </a:p>
        </p:txBody>
      </p:sp>
      <p:sp>
        <p:nvSpPr>
          <p:cNvPr id="17" name="文本框 16">
            <a:extLst>
              <a:ext uri="{FF2B5EF4-FFF2-40B4-BE49-F238E27FC236}">
                <a16:creationId xmlns:a16="http://schemas.microsoft.com/office/drawing/2014/main" id="{CA61BC8A-0992-48FA-9D74-3AFDDCACFE2A}"/>
              </a:ext>
            </a:extLst>
          </p:cNvPr>
          <p:cNvSpPr txBox="1"/>
          <p:nvPr/>
        </p:nvSpPr>
        <p:spPr>
          <a:xfrm>
            <a:off x="353256" y="5543843"/>
            <a:ext cx="11639550" cy="646331"/>
          </a:xfrm>
          <a:prstGeom prst="rect">
            <a:avLst/>
          </a:prstGeom>
          <a:noFill/>
        </p:spPr>
        <p:txBody>
          <a:bodyPr wrap="square" rtlCol="0">
            <a:spAutoFit/>
          </a:bodyPr>
          <a:lstStyle/>
          <a:p>
            <a:r>
              <a:rPr lang="en-US" altLang="zh-CN" dirty="0">
                <a:latin typeface="楷体" panose="02010609060101010101" pitchFamily="49" charset="-122"/>
                <a:ea typeface="楷体" panose="02010609060101010101" pitchFamily="49" charset="-122"/>
              </a:rPr>
              <a:t>Instance discrimination</a:t>
            </a:r>
            <a:r>
              <a:rPr lang="zh-CN" altLang="en-US" dirty="0">
                <a:latin typeface="楷体" panose="02010609060101010101" pitchFamily="49" charset="-122"/>
                <a:ea typeface="楷体" panose="02010609060101010101" pitchFamily="49" charset="-122"/>
              </a:rPr>
              <a:t>：按照最细的粒度对图像进行分类，那么每一张图像就是一个类别，而通过人为先验对该图像进行变换后获得的新图像与其属于同一类别。</a:t>
            </a:r>
          </a:p>
        </p:txBody>
      </p:sp>
      <p:sp>
        <p:nvSpPr>
          <p:cNvPr id="2" name="页脚占位符 1">
            <a:extLst>
              <a:ext uri="{FF2B5EF4-FFF2-40B4-BE49-F238E27FC236}">
                <a16:creationId xmlns:a16="http://schemas.microsoft.com/office/drawing/2014/main" id="{040BF38E-1043-48B8-AC9D-EA1F74AA1ADB}"/>
              </a:ext>
            </a:extLst>
          </p:cNvPr>
          <p:cNvSpPr>
            <a:spLocks noGrp="1"/>
          </p:cNvSpPr>
          <p:nvPr>
            <p:ph type="ftr" sz="quarter" idx="11"/>
          </p:nvPr>
        </p:nvSpPr>
        <p:spPr/>
        <p:txBody>
          <a:bodyPr/>
          <a:lstStyle/>
          <a:p>
            <a:r>
              <a:rPr lang="zh-CN" altLang="en-US"/>
              <a:t>拥抱不完整，半自弱监督学习</a:t>
            </a:r>
          </a:p>
        </p:txBody>
      </p:sp>
    </p:spTree>
    <p:extLst>
      <p:ext uri="{BB962C8B-B14F-4D97-AF65-F5344CB8AC3E}">
        <p14:creationId xmlns:p14="http://schemas.microsoft.com/office/powerpoint/2010/main" val="788195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多边形: 形状 9">
            <a:extLst>
              <a:ext uri="{FF2B5EF4-FFF2-40B4-BE49-F238E27FC236}">
                <a16:creationId xmlns:a16="http://schemas.microsoft.com/office/drawing/2014/main" id="{FBCDFFD4-A579-4504-A6F0-119044A00EBA}"/>
              </a:ext>
            </a:extLst>
          </p:cNvPr>
          <p:cNvSpPr/>
          <p:nvPr/>
        </p:nvSpPr>
        <p:spPr>
          <a:xfrm rot="1350027">
            <a:off x="3980021" y="428800"/>
            <a:ext cx="3648075" cy="2062792"/>
          </a:xfrm>
          <a:custGeom>
            <a:avLst/>
            <a:gdLst>
              <a:gd name="connsiteX0" fmla="*/ 0 w 7696200"/>
              <a:gd name="connsiteY0" fmla="*/ 561975 h 2381705"/>
              <a:gd name="connsiteX1" fmla="*/ 2219325 w 7696200"/>
              <a:gd name="connsiteY1" fmla="*/ 2028825 h 2381705"/>
              <a:gd name="connsiteX2" fmla="*/ 6181725 w 7696200"/>
              <a:gd name="connsiteY2" fmla="*/ 2219325 h 2381705"/>
              <a:gd name="connsiteX3" fmla="*/ 7696200 w 7696200"/>
              <a:gd name="connsiteY3" fmla="*/ 0 h 2381705"/>
              <a:gd name="connsiteX0" fmla="*/ 0 w 7696200"/>
              <a:gd name="connsiteY0" fmla="*/ 561975 h 2310577"/>
              <a:gd name="connsiteX1" fmla="*/ 2219325 w 7696200"/>
              <a:gd name="connsiteY1" fmla="*/ 2028825 h 2310577"/>
              <a:gd name="connsiteX2" fmla="*/ 5544243 w 7696200"/>
              <a:gd name="connsiteY2" fmla="*/ 2122583 h 2310577"/>
              <a:gd name="connsiteX3" fmla="*/ 7696200 w 7696200"/>
              <a:gd name="connsiteY3" fmla="*/ 0 h 2310577"/>
              <a:gd name="connsiteX0" fmla="*/ 0 w 7696200"/>
              <a:gd name="connsiteY0" fmla="*/ 561975 h 2725142"/>
              <a:gd name="connsiteX1" fmla="*/ 1482680 w 7696200"/>
              <a:gd name="connsiteY1" fmla="*/ 2633465 h 2725142"/>
              <a:gd name="connsiteX2" fmla="*/ 5544243 w 7696200"/>
              <a:gd name="connsiteY2" fmla="*/ 2122583 h 2725142"/>
              <a:gd name="connsiteX3" fmla="*/ 7696200 w 7696200"/>
              <a:gd name="connsiteY3" fmla="*/ 0 h 2725142"/>
              <a:gd name="connsiteX0" fmla="*/ 2160 w 7698360"/>
              <a:gd name="connsiteY0" fmla="*/ 561975 h 2725142"/>
              <a:gd name="connsiteX1" fmla="*/ 1484840 w 7698360"/>
              <a:gd name="connsiteY1" fmla="*/ 2633465 h 2725142"/>
              <a:gd name="connsiteX2" fmla="*/ 5546403 w 7698360"/>
              <a:gd name="connsiteY2" fmla="*/ 2122583 h 2725142"/>
              <a:gd name="connsiteX3" fmla="*/ 7698360 w 7698360"/>
              <a:gd name="connsiteY3" fmla="*/ 0 h 2725142"/>
              <a:gd name="connsiteX0" fmla="*/ 2562 w 7698762"/>
              <a:gd name="connsiteY0" fmla="*/ 561975 h 2774614"/>
              <a:gd name="connsiteX1" fmla="*/ 1485242 w 7698762"/>
              <a:gd name="connsiteY1" fmla="*/ 2633465 h 2774614"/>
              <a:gd name="connsiteX2" fmla="*/ 6170120 w 7698762"/>
              <a:gd name="connsiteY2" fmla="*/ 2303975 h 2774614"/>
              <a:gd name="connsiteX3" fmla="*/ 7698762 w 7698762"/>
              <a:gd name="connsiteY3" fmla="*/ 0 h 2774614"/>
              <a:gd name="connsiteX0" fmla="*/ 2082 w 7698282"/>
              <a:gd name="connsiteY0" fmla="*/ 561975 h 2719760"/>
              <a:gd name="connsiteX1" fmla="*/ 1612258 w 7698282"/>
              <a:gd name="connsiteY1" fmla="*/ 2560909 h 2719760"/>
              <a:gd name="connsiteX2" fmla="*/ 6169640 w 7698282"/>
              <a:gd name="connsiteY2" fmla="*/ 2303975 h 2719760"/>
              <a:gd name="connsiteX3" fmla="*/ 7698282 w 7698282"/>
              <a:gd name="connsiteY3" fmla="*/ 0 h 2719760"/>
              <a:gd name="connsiteX0" fmla="*/ 2081 w 7719963"/>
              <a:gd name="connsiteY0" fmla="*/ 561975 h 2719760"/>
              <a:gd name="connsiteX1" fmla="*/ 1612257 w 7719963"/>
              <a:gd name="connsiteY1" fmla="*/ 2560909 h 2719760"/>
              <a:gd name="connsiteX2" fmla="*/ 6169639 w 7719963"/>
              <a:gd name="connsiteY2" fmla="*/ 2303975 h 2719760"/>
              <a:gd name="connsiteX3" fmla="*/ 7698281 w 7719963"/>
              <a:gd name="connsiteY3" fmla="*/ 0 h 2719760"/>
              <a:gd name="connsiteX0" fmla="*/ 2081 w 7595597"/>
              <a:gd name="connsiteY0" fmla="*/ 465233 h 2618889"/>
              <a:gd name="connsiteX1" fmla="*/ 1612257 w 7595597"/>
              <a:gd name="connsiteY1" fmla="*/ 2464167 h 2618889"/>
              <a:gd name="connsiteX2" fmla="*/ 6169639 w 7595597"/>
              <a:gd name="connsiteY2" fmla="*/ 2207233 h 2618889"/>
              <a:gd name="connsiteX3" fmla="*/ 7570785 w 7595597"/>
              <a:gd name="connsiteY3" fmla="*/ 0 h 2618889"/>
            </a:gdLst>
            <a:ahLst/>
            <a:cxnLst>
              <a:cxn ang="0">
                <a:pos x="connsiteX0" y="connsiteY0"/>
              </a:cxn>
              <a:cxn ang="0">
                <a:pos x="connsiteX1" y="connsiteY1"/>
              </a:cxn>
              <a:cxn ang="0">
                <a:pos x="connsiteX2" y="connsiteY2"/>
              </a:cxn>
              <a:cxn ang="0">
                <a:pos x="connsiteX3" y="connsiteY3"/>
              </a:cxn>
            </a:cxnLst>
            <a:rect l="l" t="t" r="r" b="b"/>
            <a:pathLst>
              <a:path w="7595597" h="2618889">
                <a:moveTo>
                  <a:pt x="2081" y="465233"/>
                </a:moveTo>
                <a:cubicBezTo>
                  <a:pt x="-40882" y="1205659"/>
                  <a:pt x="584331" y="2173834"/>
                  <a:pt x="1612257" y="2464167"/>
                </a:cubicBezTo>
                <a:cubicBezTo>
                  <a:pt x="2640183" y="2754500"/>
                  <a:pt x="5176551" y="2617927"/>
                  <a:pt x="6169639" y="2207233"/>
                </a:cubicBezTo>
                <a:cubicBezTo>
                  <a:pt x="7162727" y="1796539"/>
                  <a:pt x="7723275" y="964779"/>
                  <a:pt x="7570785" y="0"/>
                </a:cubicBezTo>
              </a:path>
            </a:pathLst>
          </a:custGeom>
          <a:noFill/>
          <a:ln w="444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任意多边形: 形状 80">
            <a:extLst>
              <a:ext uri="{FF2B5EF4-FFF2-40B4-BE49-F238E27FC236}">
                <a16:creationId xmlns:a16="http://schemas.microsoft.com/office/drawing/2014/main" id="{4147A4C7-9E07-4239-A41C-79C524BCDC72}"/>
              </a:ext>
            </a:extLst>
          </p:cNvPr>
          <p:cNvSpPr/>
          <p:nvPr/>
        </p:nvSpPr>
        <p:spPr>
          <a:xfrm rot="15140500">
            <a:off x="1178658" y="2636947"/>
            <a:ext cx="4858546" cy="2219863"/>
          </a:xfrm>
          <a:custGeom>
            <a:avLst/>
            <a:gdLst>
              <a:gd name="connsiteX0" fmla="*/ 0 w 7696200"/>
              <a:gd name="connsiteY0" fmla="*/ 561975 h 2381705"/>
              <a:gd name="connsiteX1" fmla="*/ 2219325 w 7696200"/>
              <a:gd name="connsiteY1" fmla="*/ 2028825 h 2381705"/>
              <a:gd name="connsiteX2" fmla="*/ 6181725 w 7696200"/>
              <a:gd name="connsiteY2" fmla="*/ 2219325 h 2381705"/>
              <a:gd name="connsiteX3" fmla="*/ 7696200 w 7696200"/>
              <a:gd name="connsiteY3" fmla="*/ 0 h 2381705"/>
              <a:gd name="connsiteX0" fmla="*/ 0 w 7696200"/>
              <a:gd name="connsiteY0" fmla="*/ 561975 h 2310577"/>
              <a:gd name="connsiteX1" fmla="*/ 2219325 w 7696200"/>
              <a:gd name="connsiteY1" fmla="*/ 2028825 h 2310577"/>
              <a:gd name="connsiteX2" fmla="*/ 5544243 w 7696200"/>
              <a:gd name="connsiteY2" fmla="*/ 2122583 h 2310577"/>
              <a:gd name="connsiteX3" fmla="*/ 7696200 w 7696200"/>
              <a:gd name="connsiteY3" fmla="*/ 0 h 2310577"/>
              <a:gd name="connsiteX0" fmla="*/ 0 w 7696200"/>
              <a:gd name="connsiteY0" fmla="*/ 561975 h 2725142"/>
              <a:gd name="connsiteX1" fmla="*/ 1482680 w 7696200"/>
              <a:gd name="connsiteY1" fmla="*/ 2633465 h 2725142"/>
              <a:gd name="connsiteX2" fmla="*/ 5544243 w 7696200"/>
              <a:gd name="connsiteY2" fmla="*/ 2122583 h 2725142"/>
              <a:gd name="connsiteX3" fmla="*/ 7696200 w 7696200"/>
              <a:gd name="connsiteY3" fmla="*/ 0 h 2725142"/>
              <a:gd name="connsiteX0" fmla="*/ 2160 w 7698360"/>
              <a:gd name="connsiteY0" fmla="*/ 561975 h 2725142"/>
              <a:gd name="connsiteX1" fmla="*/ 1484840 w 7698360"/>
              <a:gd name="connsiteY1" fmla="*/ 2633465 h 2725142"/>
              <a:gd name="connsiteX2" fmla="*/ 5546403 w 7698360"/>
              <a:gd name="connsiteY2" fmla="*/ 2122583 h 2725142"/>
              <a:gd name="connsiteX3" fmla="*/ 7698360 w 7698360"/>
              <a:gd name="connsiteY3" fmla="*/ 0 h 2725142"/>
              <a:gd name="connsiteX0" fmla="*/ 2562 w 7698762"/>
              <a:gd name="connsiteY0" fmla="*/ 561975 h 2774614"/>
              <a:gd name="connsiteX1" fmla="*/ 1485242 w 7698762"/>
              <a:gd name="connsiteY1" fmla="*/ 2633465 h 2774614"/>
              <a:gd name="connsiteX2" fmla="*/ 6170120 w 7698762"/>
              <a:gd name="connsiteY2" fmla="*/ 2303975 h 2774614"/>
              <a:gd name="connsiteX3" fmla="*/ 7698762 w 7698762"/>
              <a:gd name="connsiteY3" fmla="*/ 0 h 2774614"/>
              <a:gd name="connsiteX0" fmla="*/ 2082 w 7698282"/>
              <a:gd name="connsiteY0" fmla="*/ 561975 h 2719760"/>
              <a:gd name="connsiteX1" fmla="*/ 1612258 w 7698282"/>
              <a:gd name="connsiteY1" fmla="*/ 2560909 h 2719760"/>
              <a:gd name="connsiteX2" fmla="*/ 6169640 w 7698282"/>
              <a:gd name="connsiteY2" fmla="*/ 2303975 h 2719760"/>
              <a:gd name="connsiteX3" fmla="*/ 7698282 w 7698282"/>
              <a:gd name="connsiteY3" fmla="*/ 0 h 2719760"/>
              <a:gd name="connsiteX0" fmla="*/ 2081 w 7719963"/>
              <a:gd name="connsiteY0" fmla="*/ 561975 h 2719760"/>
              <a:gd name="connsiteX1" fmla="*/ 1612257 w 7719963"/>
              <a:gd name="connsiteY1" fmla="*/ 2560909 h 2719760"/>
              <a:gd name="connsiteX2" fmla="*/ 6169639 w 7719963"/>
              <a:gd name="connsiteY2" fmla="*/ 2303975 h 2719760"/>
              <a:gd name="connsiteX3" fmla="*/ 7698281 w 7719963"/>
              <a:gd name="connsiteY3" fmla="*/ 0 h 2719760"/>
              <a:gd name="connsiteX0" fmla="*/ 2081 w 7595597"/>
              <a:gd name="connsiteY0" fmla="*/ 465233 h 2618889"/>
              <a:gd name="connsiteX1" fmla="*/ 1612257 w 7595597"/>
              <a:gd name="connsiteY1" fmla="*/ 2464167 h 2618889"/>
              <a:gd name="connsiteX2" fmla="*/ 6169639 w 7595597"/>
              <a:gd name="connsiteY2" fmla="*/ 2207233 h 2618889"/>
              <a:gd name="connsiteX3" fmla="*/ 7570785 w 7595597"/>
              <a:gd name="connsiteY3" fmla="*/ 0 h 2618889"/>
            </a:gdLst>
            <a:ahLst/>
            <a:cxnLst>
              <a:cxn ang="0">
                <a:pos x="connsiteX0" y="connsiteY0"/>
              </a:cxn>
              <a:cxn ang="0">
                <a:pos x="connsiteX1" y="connsiteY1"/>
              </a:cxn>
              <a:cxn ang="0">
                <a:pos x="connsiteX2" y="connsiteY2"/>
              </a:cxn>
              <a:cxn ang="0">
                <a:pos x="connsiteX3" y="connsiteY3"/>
              </a:cxn>
            </a:cxnLst>
            <a:rect l="l" t="t" r="r" b="b"/>
            <a:pathLst>
              <a:path w="7595597" h="2618889">
                <a:moveTo>
                  <a:pt x="2081" y="465233"/>
                </a:moveTo>
                <a:cubicBezTo>
                  <a:pt x="-40882" y="1205659"/>
                  <a:pt x="584331" y="2173834"/>
                  <a:pt x="1612257" y="2464167"/>
                </a:cubicBezTo>
                <a:cubicBezTo>
                  <a:pt x="2640183" y="2754500"/>
                  <a:pt x="5176551" y="2617927"/>
                  <a:pt x="6169639" y="2207233"/>
                </a:cubicBezTo>
                <a:cubicBezTo>
                  <a:pt x="7162727" y="1796539"/>
                  <a:pt x="7723275" y="964779"/>
                  <a:pt x="7570785" y="0"/>
                </a:cubicBezTo>
              </a:path>
            </a:pathLst>
          </a:cu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任意多边形: 形状 81">
            <a:extLst>
              <a:ext uri="{FF2B5EF4-FFF2-40B4-BE49-F238E27FC236}">
                <a16:creationId xmlns:a16="http://schemas.microsoft.com/office/drawing/2014/main" id="{4D095251-88F2-453E-B17D-55C410968353}"/>
              </a:ext>
            </a:extLst>
          </p:cNvPr>
          <p:cNvSpPr/>
          <p:nvPr/>
        </p:nvSpPr>
        <p:spPr>
          <a:xfrm rot="2581779">
            <a:off x="7808274" y="1737690"/>
            <a:ext cx="3648075" cy="2219863"/>
          </a:xfrm>
          <a:custGeom>
            <a:avLst/>
            <a:gdLst>
              <a:gd name="connsiteX0" fmla="*/ 0 w 7696200"/>
              <a:gd name="connsiteY0" fmla="*/ 561975 h 2381705"/>
              <a:gd name="connsiteX1" fmla="*/ 2219325 w 7696200"/>
              <a:gd name="connsiteY1" fmla="*/ 2028825 h 2381705"/>
              <a:gd name="connsiteX2" fmla="*/ 6181725 w 7696200"/>
              <a:gd name="connsiteY2" fmla="*/ 2219325 h 2381705"/>
              <a:gd name="connsiteX3" fmla="*/ 7696200 w 7696200"/>
              <a:gd name="connsiteY3" fmla="*/ 0 h 2381705"/>
              <a:gd name="connsiteX0" fmla="*/ 0 w 7696200"/>
              <a:gd name="connsiteY0" fmla="*/ 561975 h 2310577"/>
              <a:gd name="connsiteX1" fmla="*/ 2219325 w 7696200"/>
              <a:gd name="connsiteY1" fmla="*/ 2028825 h 2310577"/>
              <a:gd name="connsiteX2" fmla="*/ 5544243 w 7696200"/>
              <a:gd name="connsiteY2" fmla="*/ 2122583 h 2310577"/>
              <a:gd name="connsiteX3" fmla="*/ 7696200 w 7696200"/>
              <a:gd name="connsiteY3" fmla="*/ 0 h 2310577"/>
              <a:gd name="connsiteX0" fmla="*/ 0 w 7696200"/>
              <a:gd name="connsiteY0" fmla="*/ 561975 h 2725142"/>
              <a:gd name="connsiteX1" fmla="*/ 1482680 w 7696200"/>
              <a:gd name="connsiteY1" fmla="*/ 2633465 h 2725142"/>
              <a:gd name="connsiteX2" fmla="*/ 5544243 w 7696200"/>
              <a:gd name="connsiteY2" fmla="*/ 2122583 h 2725142"/>
              <a:gd name="connsiteX3" fmla="*/ 7696200 w 7696200"/>
              <a:gd name="connsiteY3" fmla="*/ 0 h 2725142"/>
              <a:gd name="connsiteX0" fmla="*/ 2160 w 7698360"/>
              <a:gd name="connsiteY0" fmla="*/ 561975 h 2725142"/>
              <a:gd name="connsiteX1" fmla="*/ 1484840 w 7698360"/>
              <a:gd name="connsiteY1" fmla="*/ 2633465 h 2725142"/>
              <a:gd name="connsiteX2" fmla="*/ 5546403 w 7698360"/>
              <a:gd name="connsiteY2" fmla="*/ 2122583 h 2725142"/>
              <a:gd name="connsiteX3" fmla="*/ 7698360 w 7698360"/>
              <a:gd name="connsiteY3" fmla="*/ 0 h 2725142"/>
              <a:gd name="connsiteX0" fmla="*/ 2562 w 7698762"/>
              <a:gd name="connsiteY0" fmla="*/ 561975 h 2774614"/>
              <a:gd name="connsiteX1" fmla="*/ 1485242 w 7698762"/>
              <a:gd name="connsiteY1" fmla="*/ 2633465 h 2774614"/>
              <a:gd name="connsiteX2" fmla="*/ 6170120 w 7698762"/>
              <a:gd name="connsiteY2" fmla="*/ 2303975 h 2774614"/>
              <a:gd name="connsiteX3" fmla="*/ 7698762 w 7698762"/>
              <a:gd name="connsiteY3" fmla="*/ 0 h 2774614"/>
              <a:gd name="connsiteX0" fmla="*/ 2082 w 7698282"/>
              <a:gd name="connsiteY0" fmla="*/ 561975 h 2719760"/>
              <a:gd name="connsiteX1" fmla="*/ 1612258 w 7698282"/>
              <a:gd name="connsiteY1" fmla="*/ 2560909 h 2719760"/>
              <a:gd name="connsiteX2" fmla="*/ 6169640 w 7698282"/>
              <a:gd name="connsiteY2" fmla="*/ 2303975 h 2719760"/>
              <a:gd name="connsiteX3" fmla="*/ 7698282 w 7698282"/>
              <a:gd name="connsiteY3" fmla="*/ 0 h 2719760"/>
              <a:gd name="connsiteX0" fmla="*/ 2081 w 7719963"/>
              <a:gd name="connsiteY0" fmla="*/ 561975 h 2719760"/>
              <a:gd name="connsiteX1" fmla="*/ 1612257 w 7719963"/>
              <a:gd name="connsiteY1" fmla="*/ 2560909 h 2719760"/>
              <a:gd name="connsiteX2" fmla="*/ 6169639 w 7719963"/>
              <a:gd name="connsiteY2" fmla="*/ 2303975 h 2719760"/>
              <a:gd name="connsiteX3" fmla="*/ 7698281 w 7719963"/>
              <a:gd name="connsiteY3" fmla="*/ 0 h 2719760"/>
              <a:gd name="connsiteX0" fmla="*/ 2081 w 7595597"/>
              <a:gd name="connsiteY0" fmla="*/ 465233 h 2618889"/>
              <a:gd name="connsiteX1" fmla="*/ 1612257 w 7595597"/>
              <a:gd name="connsiteY1" fmla="*/ 2464167 h 2618889"/>
              <a:gd name="connsiteX2" fmla="*/ 6169639 w 7595597"/>
              <a:gd name="connsiteY2" fmla="*/ 2207233 h 2618889"/>
              <a:gd name="connsiteX3" fmla="*/ 7570785 w 7595597"/>
              <a:gd name="connsiteY3" fmla="*/ 0 h 2618889"/>
            </a:gdLst>
            <a:ahLst/>
            <a:cxnLst>
              <a:cxn ang="0">
                <a:pos x="connsiteX0" y="connsiteY0"/>
              </a:cxn>
              <a:cxn ang="0">
                <a:pos x="connsiteX1" y="connsiteY1"/>
              </a:cxn>
              <a:cxn ang="0">
                <a:pos x="connsiteX2" y="connsiteY2"/>
              </a:cxn>
              <a:cxn ang="0">
                <a:pos x="connsiteX3" y="connsiteY3"/>
              </a:cxn>
            </a:cxnLst>
            <a:rect l="l" t="t" r="r" b="b"/>
            <a:pathLst>
              <a:path w="7595597" h="2618889">
                <a:moveTo>
                  <a:pt x="2081" y="465233"/>
                </a:moveTo>
                <a:cubicBezTo>
                  <a:pt x="-40882" y="1205659"/>
                  <a:pt x="584331" y="2173834"/>
                  <a:pt x="1612257" y="2464167"/>
                </a:cubicBezTo>
                <a:cubicBezTo>
                  <a:pt x="2640183" y="2754500"/>
                  <a:pt x="5176551" y="2617927"/>
                  <a:pt x="6169639" y="2207233"/>
                </a:cubicBezTo>
                <a:cubicBezTo>
                  <a:pt x="7162727" y="1796539"/>
                  <a:pt x="7723275" y="964779"/>
                  <a:pt x="7570785" y="0"/>
                </a:cubicBezTo>
              </a:path>
            </a:pathLst>
          </a:custGeom>
          <a:noFill/>
          <a:ln w="444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1" name="组合 140">
            <a:extLst>
              <a:ext uri="{FF2B5EF4-FFF2-40B4-BE49-F238E27FC236}">
                <a16:creationId xmlns:a16="http://schemas.microsoft.com/office/drawing/2014/main" id="{3F903D71-2007-4E0E-BC54-73F92DABC1C2}"/>
              </a:ext>
            </a:extLst>
          </p:cNvPr>
          <p:cNvGrpSpPr/>
          <p:nvPr/>
        </p:nvGrpSpPr>
        <p:grpSpPr>
          <a:xfrm>
            <a:off x="-4446812" y="-3985318"/>
            <a:ext cx="20622938" cy="14199625"/>
            <a:chOff x="-4446812" y="-3985318"/>
            <a:chExt cx="20622938" cy="14199625"/>
          </a:xfrm>
        </p:grpSpPr>
        <p:sp>
          <p:nvSpPr>
            <p:cNvPr id="5" name="椭圆 4">
              <a:extLst>
                <a:ext uri="{FF2B5EF4-FFF2-40B4-BE49-F238E27FC236}">
                  <a16:creationId xmlns:a16="http://schemas.microsoft.com/office/drawing/2014/main" id="{5D13D60B-1E68-4FB5-A817-7BB35E5A4613}"/>
                </a:ext>
              </a:extLst>
            </p:cNvPr>
            <p:cNvSpPr/>
            <p:nvPr/>
          </p:nvSpPr>
          <p:spPr>
            <a:xfrm>
              <a:off x="6058871" y="619866"/>
              <a:ext cx="592819" cy="592819"/>
            </a:xfrm>
            <a:prstGeom prst="ellipse">
              <a:avLst/>
            </a:prstGeom>
            <a:solidFill>
              <a:schemeClr val="accent2"/>
            </a:solidFill>
            <a:ln>
              <a:noFill/>
            </a:ln>
            <a:scene3d>
              <a:camera prst="isometricOffAxis2Right"/>
              <a:lightRig rig="threePt" dir="t"/>
            </a:scene3d>
            <a:sp3d extrusionH="63500" prstMaterial="matte">
              <a:bevelT w="292100" h="304800"/>
              <a:bevelB w="292100" h="304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BC343902-F702-404F-8794-012A5F62F45C}"/>
                </a:ext>
              </a:extLst>
            </p:cNvPr>
            <p:cNvSpPr/>
            <p:nvPr/>
          </p:nvSpPr>
          <p:spPr>
            <a:xfrm>
              <a:off x="7682234" y="4804984"/>
              <a:ext cx="592819" cy="592819"/>
            </a:xfrm>
            <a:prstGeom prst="ellipse">
              <a:avLst/>
            </a:prstGeom>
            <a:solidFill>
              <a:schemeClr val="accent2"/>
            </a:solidFill>
            <a:ln>
              <a:noFill/>
            </a:ln>
            <a:scene3d>
              <a:camera prst="isometricOffAxis2Right"/>
              <a:lightRig rig="threePt" dir="t"/>
            </a:scene3d>
            <a:sp3d extrusionH="63500" prstMaterial="matte">
              <a:bevelT w="292100" h="304800"/>
              <a:bevelB w="292100" h="304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86AF9424-64E8-4C46-AAB5-6F4085B4A52B}"/>
                </a:ext>
              </a:extLst>
            </p:cNvPr>
            <p:cNvSpPr/>
            <p:nvPr/>
          </p:nvSpPr>
          <p:spPr>
            <a:xfrm>
              <a:off x="6851101" y="5416500"/>
              <a:ext cx="592819" cy="592819"/>
            </a:xfrm>
            <a:prstGeom prst="ellipse">
              <a:avLst/>
            </a:prstGeom>
            <a:solidFill>
              <a:schemeClr val="accent2"/>
            </a:solidFill>
            <a:ln>
              <a:noFill/>
            </a:ln>
            <a:scene3d>
              <a:camera prst="isometricOffAxis2Right"/>
              <a:lightRig rig="threePt" dir="t"/>
            </a:scene3d>
            <a:sp3d extrusionH="63500" prstMaterial="matte">
              <a:bevelT w="292100" h="304800"/>
              <a:bevelB w="292100" h="304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C89EEEEE-9591-444B-BF38-9293D92A728A}"/>
                </a:ext>
              </a:extLst>
            </p:cNvPr>
            <p:cNvSpPr/>
            <p:nvPr/>
          </p:nvSpPr>
          <p:spPr>
            <a:xfrm>
              <a:off x="9586420" y="2077170"/>
              <a:ext cx="592819" cy="592819"/>
            </a:xfrm>
            <a:prstGeom prst="ellipse">
              <a:avLst/>
            </a:prstGeom>
            <a:solidFill>
              <a:schemeClr val="accent2"/>
            </a:solidFill>
            <a:ln>
              <a:noFill/>
            </a:ln>
            <a:scene3d>
              <a:camera prst="isometricOffAxis2Right"/>
              <a:lightRig rig="threePt" dir="t"/>
            </a:scene3d>
            <a:sp3d extrusionH="63500" prstMaterial="matte">
              <a:bevelT w="292100" h="304800"/>
              <a:bevelB w="292100" h="304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A9C247D0-C6AD-4439-ADC8-F9714AB41E37}"/>
                </a:ext>
              </a:extLst>
            </p:cNvPr>
            <p:cNvSpPr/>
            <p:nvPr/>
          </p:nvSpPr>
          <p:spPr>
            <a:xfrm>
              <a:off x="6601614" y="3575677"/>
              <a:ext cx="592819" cy="592819"/>
            </a:xfrm>
            <a:prstGeom prst="ellipse">
              <a:avLst/>
            </a:prstGeom>
            <a:solidFill>
              <a:schemeClr val="accent2"/>
            </a:solidFill>
            <a:ln>
              <a:noFill/>
            </a:ln>
            <a:scene3d>
              <a:camera prst="isometricOffAxis2Right"/>
              <a:lightRig rig="threePt" dir="t"/>
            </a:scene3d>
            <a:sp3d extrusionH="63500" prstMaterial="matte">
              <a:bevelT w="292100" h="304800"/>
              <a:bevelB w="292100" h="304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a:extLst>
                <a:ext uri="{FF2B5EF4-FFF2-40B4-BE49-F238E27FC236}">
                  <a16:creationId xmlns:a16="http://schemas.microsoft.com/office/drawing/2014/main" id="{8FA80596-D616-4377-9011-124208072DDB}"/>
                </a:ext>
              </a:extLst>
            </p:cNvPr>
            <p:cNvSpPr/>
            <p:nvPr/>
          </p:nvSpPr>
          <p:spPr>
            <a:xfrm>
              <a:off x="3331633" y="2638625"/>
              <a:ext cx="592819" cy="592819"/>
            </a:xfrm>
            <a:prstGeom prst="ellipse">
              <a:avLst/>
            </a:prstGeom>
            <a:solidFill>
              <a:schemeClr val="accent2"/>
            </a:solidFill>
            <a:ln>
              <a:noFill/>
            </a:ln>
            <a:scene3d>
              <a:camera prst="isometricOffAxis2Right"/>
              <a:lightRig rig="threePt" dir="t"/>
            </a:scene3d>
            <a:sp3d prstMaterial="matte">
              <a:bevelT w="292100" h="304800"/>
              <a:bevelB w="292100" h="304800"/>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a:extLst>
                <a:ext uri="{FF2B5EF4-FFF2-40B4-BE49-F238E27FC236}">
                  <a16:creationId xmlns:a16="http://schemas.microsoft.com/office/drawing/2014/main" id="{FDC173E0-0EBA-4789-BC6E-B4228A5E5F7B}"/>
                </a:ext>
              </a:extLst>
            </p:cNvPr>
            <p:cNvSpPr/>
            <p:nvPr/>
          </p:nvSpPr>
          <p:spPr>
            <a:xfrm>
              <a:off x="9050037" y="2669988"/>
              <a:ext cx="592819" cy="592819"/>
            </a:xfrm>
            <a:prstGeom prst="ellipse">
              <a:avLst/>
            </a:prstGeom>
            <a:solidFill>
              <a:schemeClr val="accent2"/>
            </a:solidFill>
            <a:ln>
              <a:noFill/>
            </a:ln>
            <a:scene3d>
              <a:camera prst="isometricOffAxis2Right"/>
              <a:lightRig rig="threePt" dir="t"/>
            </a:scene3d>
            <a:sp3d extrusionH="63500" prstMaterial="matte">
              <a:bevelT w="292100" h="304800"/>
              <a:bevelB w="292100" h="304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94FA855F-BCD7-4434-AE04-7A41A31833FD}"/>
                </a:ext>
              </a:extLst>
            </p:cNvPr>
            <p:cNvSpPr/>
            <p:nvPr/>
          </p:nvSpPr>
          <p:spPr>
            <a:xfrm>
              <a:off x="3536234" y="3626556"/>
              <a:ext cx="592819" cy="592819"/>
            </a:xfrm>
            <a:prstGeom prst="ellipse">
              <a:avLst/>
            </a:prstGeom>
            <a:solidFill>
              <a:schemeClr val="accent2"/>
            </a:solidFill>
            <a:ln>
              <a:noFill/>
            </a:ln>
            <a:scene3d>
              <a:camera prst="isometricOffAxis2Right"/>
              <a:lightRig rig="threePt" dir="t"/>
            </a:scene3d>
            <a:sp3d extrusionH="63500" prstMaterial="matte">
              <a:bevelT w="292100" h="304800"/>
              <a:bevelB w="292100" h="304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98CD6733-8167-4077-B01F-7815529C6A1C}"/>
                </a:ext>
              </a:extLst>
            </p:cNvPr>
            <p:cNvSpPr/>
            <p:nvPr/>
          </p:nvSpPr>
          <p:spPr>
            <a:xfrm>
              <a:off x="5486256" y="1582188"/>
              <a:ext cx="592819" cy="592819"/>
            </a:xfrm>
            <a:prstGeom prst="ellipse">
              <a:avLst/>
            </a:prstGeom>
            <a:solidFill>
              <a:schemeClr val="accent2"/>
            </a:solidFill>
            <a:ln>
              <a:noFill/>
            </a:ln>
            <a:scene3d>
              <a:camera prst="isometricOffAxis2Right"/>
              <a:lightRig rig="threePt" dir="t"/>
            </a:scene3d>
            <a:sp3d extrusionH="63500" prstMaterial="matte">
              <a:bevelT w="292100" h="304800"/>
              <a:bevelB w="292100" h="304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58E77072-0CCC-4BC4-94E3-F7E1F9E29496}"/>
                </a:ext>
              </a:extLst>
            </p:cNvPr>
            <p:cNvSpPr/>
            <p:nvPr/>
          </p:nvSpPr>
          <p:spPr>
            <a:xfrm>
              <a:off x="9488952" y="1229557"/>
              <a:ext cx="592819" cy="592819"/>
            </a:xfrm>
            <a:prstGeom prst="ellipse">
              <a:avLst/>
            </a:prstGeom>
            <a:solidFill>
              <a:schemeClr val="accent2"/>
            </a:solidFill>
            <a:ln>
              <a:noFill/>
            </a:ln>
            <a:scene3d>
              <a:camera prst="isometricOffAxis2Right"/>
              <a:lightRig rig="threePt" dir="t"/>
            </a:scene3d>
            <a:sp3d extrusionH="63500" prstMaterial="matte">
              <a:bevelT w="292100" h="304800"/>
              <a:bevelB w="292100" h="304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689003E4-FD6B-47DB-93E6-F93B25A9056F}"/>
                </a:ext>
              </a:extLst>
            </p:cNvPr>
            <p:cNvSpPr/>
            <p:nvPr/>
          </p:nvSpPr>
          <p:spPr>
            <a:xfrm>
              <a:off x="10459596" y="2077170"/>
              <a:ext cx="592819" cy="592819"/>
            </a:xfrm>
            <a:prstGeom prst="ellipse">
              <a:avLst/>
            </a:prstGeom>
            <a:solidFill>
              <a:schemeClr val="accent2"/>
            </a:solidFill>
            <a:ln>
              <a:noFill/>
            </a:ln>
            <a:scene3d>
              <a:camera prst="isometricOffAxis2Right"/>
              <a:lightRig rig="threePt" dir="t"/>
            </a:scene3d>
            <a:sp3d extrusionH="63500" prstMaterial="matte">
              <a:bevelT w="292100" h="304800"/>
              <a:bevelB w="292100" h="304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07D42BC8-C22D-4423-8D2B-C4CFBD63BEF2}"/>
                </a:ext>
              </a:extLst>
            </p:cNvPr>
            <p:cNvSpPr/>
            <p:nvPr/>
          </p:nvSpPr>
          <p:spPr>
            <a:xfrm>
              <a:off x="2070267" y="3391883"/>
              <a:ext cx="592819" cy="592819"/>
            </a:xfrm>
            <a:prstGeom prst="ellipse">
              <a:avLst/>
            </a:prstGeom>
            <a:solidFill>
              <a:schemeClr val="accent2"/>
            </a:solidFill>
            <a:ln>
              <a:noFill/>
            </a:ln>
            <a:scene3d>
              <a:camera prst="isometricOffAxis2Right"/>
              <a:lightRig rig="threePt" dir="t"/>
            </a:scene3d>
            <a:sp3d extrusionH="63500" prstMaterial="matte">
              <a:bevelT w="292100" h="304800"/>
              <a:bevelB w="292100" h="304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a:extLst>
                <a:ext uri="{FF2B5EF4-FFF2-40B4-BE49-F238E27FC236}">
                  <a16:creationId xmlns:a16="http://schemas.microsoft.com/office/drawing/2014/main" id="{32688C4B-D2F4-47D8-A52E-F9030DB74F62}"/>
                </a:ext>
              </a:extLst>
            </p:cNvPr>
            <p:cNvSpPr/>
            <p:nvPr/>
          </p:nvSpPr>
          <p:spPr>
            <a:xfrm>
              <a:off x="10081771" y="2850283"/>
              <a:ext cx="592819" cy="592819"/>
            </a:xfrm>
            <a:prstGeom prst="ellipse">
              <a:avLst/>
            </a:prstGeom>
            <a:solidFill>
              <a:schemeClr val="accent2"/>
            </a:solidFill>
            <a:ln>
              <a:noFill/>
            </a:ln>
            <a:scene3d>
              <a:camera prst="isometricOffAxis2Right"/>
              <a:lightRig rig="threePt" dir="t"/>
            </a:scene3d>
            <a:sp3d extrusionH="63500" prstMaterial="matte">
              <a:bevelT w="292100" h="304800"/>
              <a:bevelB w="292100" h="304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a:extLst>
                <a:ext uri="{FF2B5EF4-FFF2-40B4-BE49-F238E27FC236}">
                  <a16:creationId xmlns:a16="http://schemas.microsoft.com/office/drawing/2014/main" id="{6579368E-DD04-4DE0-8EF1-F9BCC1F81538}"/>
                </a:ext>
              </a:extLst>
            </p:cNvPr>
            <p:cNvSpPr/>
            <p:nvPr/>
          </p:nvSpPr>
          <p:spPr>
            <a:xfrm>
              <a:off x="6601614" y="1484351"/>
              <a:ext cx="592819" cy="592819"/>
            </a:xfrm>
            <a:prstGeom prst="ellipse">
              <a:avLst/>
            </a:prstGeom>
            <a:solidFill>
              <a:schemeClr val="accent2"/>
            </a:solidFill>
            <a:ln>
              <a:noFill/>
            </a:ln>
            <a:scene3d>
              <a:camera prst="isometricOffAxis2Right"/>
              <a:lightRig rig="threePt" dir="t"/>
            </a:scene3d>
            <a:sp3d extrusionH="63500" prstMaterial="matte">
              <a:bevelT w="292100" h="304800"/>
              <a:bevelB w="292100" h="304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a:extLst>
                <a:ext uri="{FF2B5EF4-FFF2-40B4-BE49-F238E27FC236}">
                  <a16:creationId xmlns:a16="http://schemas.microsoft.com/office/drawing/2014/main" id="{F2BB71E0-71E6-4196-B412-68AD37C9382D}"/>
                </a:ext>
              </a:extLst>
            </p:cNvPr>
            <p:cNvSpPr/>
            <p:nvPr/>
          </p:nvSpPr>
          <p:spPr>
            <a:xfrm>
              <a:off x="6021129" y="4267426"/>
              <a:ext cx="592819" cy="592819"/>
            </a:xfrm>
            <a:prstGeom prst="ellipse">
              <a:avLst/>
            </a:prstGeom>
            <a:solidFill>
              <a:schemeClr val="accent2"/>
            </a:solidFill>
            <a:ln>
              <a:noFill/>
            </a:ln>
            <a:scene3d>
              <a:camera prst="isometricOffAxis2Right"/>
              <a:lightRig rig="threePt" dir="t"/>
            </a:scene3d>
            <a:sp3d extrusionH="63500" prstMaterial="matte">
              <a:bevelT w="292100" h="304800"/>
              <a:bevelB w="292100" h="304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a:extLst>
                <a:ext uri="{FF2B5EF4-FFF2-40B4-BE49-F238E27FC236}">
                  <a16:creationId xmlns:a16="http://schemas.microsoft.com/office/drawing/2014/main" id="{E6677AFC-86DE-4D0C-B62F-08FDBCDDF957}"/>
                </a:ext>
              </a:extLst>
            </p:cNvPr>
            <p:cNvSpPr/>
            <p:nvPr/>
          </p:nvSpPr>
          <p:spPr>
            <a:xfrm>
              <a:off x="2162049" y="2127401"/>
              <a:ext cx="592819" cy="592819"/>
            </a:xfrm>
            <a:prstGeom prst="ellipse">
              <a:avLst/>
            </a:prstGeom>
            <a:solidFill>
              <a:schemeClr val="accent2"/>
            </a:solidFill>
            <a:ln>
              <a:noFill/>
            </a:ln>
            <a:scene3d>
              <a:camera prst="isometricOffAxis2Right"/>
              <a:lightRig rig="threePt" dir="t"/>
            </a:scene3d>
            <a:sp3d extrusionH="63500" prstMaterial="matte">
              <a:bevelT w="292100" h="304800"/>
              <a:bevelB w="292100" h="304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a:extLst>
                <a:ext uri="{FF2B5EF4-FFF2-40B4-BE49-F238E27FC236}">
                  <a16:creationId xmlns:a16="http://schemas.microsoft.com/office/drawing/2014/main" id="{DC6A29B4-7F7E-4585-ADC6-63404BD4AA7F}"/>
                </a:ext>
              </a:extLst>
            </p:cNvPr>
            <p:cNvSpPr/>
            <p:nvPr/>
          </p:nvSpPr>
          <p:spPr>
            <a:xfrm>
              <a:off x="7858504" y="4031568"/>
              <a:ext cx="592819" cy="592819"/>
            </a:xfrm>
            <a:prstGeom prst="ellipse">
              <a:avLst/>
            </a:prstGeom>
            <a:solidFill>
              <a:schemeClr val="accent2"/>
            </a:solidFill>
            <a:ln>
              <a:noFill/>
            </a:ln>
            <a:scene3d>
              <a:camera prst="isometricOffAxis2Right"/>
              <a:lightRig rig="threePt" dir="t"/>
            </a:scene3d>
            <a:sp3d extrusionH="63500" prstMaterial="matte">
              <a:bevelT w="292100" h="304800"/>
              <a:bevelB w="292100" h="304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EF19B993-6DC0-4CD4-A511-54C2360B396D}"/>
                </a:ext>
              </a:extLst>
            </p:cNvPr>
            <p:cNvSpPr/>
            <p:nvPr/>
          </p:nvSpPr>
          <p:spPr>
            <a:xfrm>
              <a:off x="7577765" y="2948672"/>
              <a:ext cx="592819" cy="592819"/>
            </a:xfrm>
            <a:prstGeom prst="ellipse">
              <a:avLst/>
            </a:prstGeom>
            <a:solidFill>
              <a:schemeClr val="accent2"/>
            </a:solidFill>
            <a:ln>
              <a:noFill/>
            </a:ln>
            <a:scene3d>
              <a:camera prst="isometricOffAxis2Right"/>
              <a:lightRig rig="threePt" dir="t"/>
            </a:scene3d>
            <a:sp3d extrusionH="63500" prstMaterial="matte">
              <a:bevelT w="292100" h="304800"/>
              <a:bevelB w="292100" h="304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a:extLst>
                <a:ext uri="{FF2B5EF4-FFF2-40B4-BE49-F238E27FC236}">
                  <a16:creationId xmlns:a16="http://schemas.microsoft.com/office/drawing/2014/main" id="{0AE62DBE-78C5-421F-94C5-7CEA90986F71}"/>
                </a:ext>
              </a:extLst>
            </p:cNvPr>
            <p:cNvSpPr/>
            <p:nvPr/>
          </p:nvSpPr>
          <p:spPr>
            <a:xfrm>
              <a:off x="3406524" y="5430269"/>
              <a:ext cx="592819" cy="592819"/>
            </a:xfrm>
            <a:prstGeom prst="ellipse">
              <a:avLst/>
            </a:prstGeom>
            <a:solidFill>
              <a:schemeClr val="accent2"/>
            </a:solidFill>
            <a:ln>
              <a:noFill/>
            </a:ln>
            <a:scene3d>
              <a:camera prst="isometricOffAxis2Right"/>
              <a:lightRig rig="threePt" dir="t"/>
            </a:scene3d>
            <a:sp3d extrusionH="63500" prstMaterial="matte">
              <a:bevelT w="292100" h="304800"/>
              <a:bevelB w="292100" h="304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a:extLst>
                <a:ext uri="{FF2B5EF4-FFF2-40B4-BE49-F238E27FC236}">
                  <a16:creationId xmlns:a16="http://schemas.microsoft.com/office/drawing/2014/main" id="{5796B0EA-62C2-4748-936C-CDB298DD86B8}"/>
                </a:ext>
              </a:extLst>
            </p:cNvPr>
            <p:cNvSpPr/>
            <p:nvPr/>
          </p:nvSpPr>
          <p:spPr>
            <a:xfrm>
              <a:off x="1928646" y="4750452"/>
              <a:ext cx="592819" cy="592819"/>
            </a:xfrm>
            <a:prstGeom prst="ellipse">
              <a:avLst/>
            </a:prstGeom>
            <a:solidFill>
              <a:schemeClr val="accent2"/>
            </a:solidFill>
            <a:ln>
              <a:noFill/>
            </a:ln>
            <a:scene3d>
              <a:camera prst="isometricOffAxis2Right"/>
              <a:lightRig rig="threePt" dir="t"/>
            </a:scene3d>
            <a:sp3d extrusionH="63500" prstMaterial="matte">
              <a:bevelT w="292100" h="304800"/>
              <a:bevelB w="292100" h="304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a:extLst>
                <a:ext uri="{FF2B5EF4-FFF2-40B4-BE49-F238E27FC236}">
                  <a16:creationId xmlns:a16="http://schemas.microsoft.com/office/drawing/2014/main" id="{2BE1C78C-EB6E-4DA3-AC35-21A2328A1D8F}"/>
                </a:ext>
              </a:extLst>
            </p:cNvPr>
            <p:cNvSpPr/>
            <p:nvPr/>
          </p:nvSpPr>
          <p:spPr>
            <a:xfrm>
              <a:off x="4402320" y="4187849"/>
              <a:ext cx="592819" cy="592819"/>
            </a:xfrm>
            <a:prstGeom prst="ellipse">
              <a:avLst/>
            </a:prstGeom>
            <a:solidFill>
              <a:schemeClr val="accent2"/>
            </a:solidFill>
            <a:ln>
              <a:noFill/>
            </a:ln>
            <a:scene3d>
              <a:camera prst="isometricOffAxis2Right"/>
              <a:lightRig rig="threePt" dir="t"/>
            </a:scene3d>
            <a:sp3d extrusionH="63500" prstMaterial="matte">
              <a:bevelT w="292100" h="304800"/>
              <a:bevelB w="292100" h="304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a:extLst>
                <a:ext uri="{FF2B5EF4-FFF2-40B4-BE49-F238E27FC236}">
                  <a16:creationId xmlns:a16="http://schemas.microsoft.com/office/drawing/2014/main" id="{AFA5FD91-1927-4426-A4D0-DD6A336363AC}"/>
                </a:ext>
              </a:extLst>
            </p:cNvPr>
            <p:cNvSpPr/>
            <p:nvPr/>
          </p:nvSpPr>
          <p:spPr>
            <a:xfrm rot="1853491">
              <a:off x="15286637" y="-2972442"/>
              <a:ext cx="592819" cy="592819"/>
            </a:xfrm>
            <a:prstGeom prst="ellipse">
              <a:avLst/>
            </a:prstGeom>
            <a:solidFill>
              <a:schemeClr val="accent2"/>
            </a:solidFill>
            <a:ln>
              <a:noFill/>
            </a:ln>
            <a:scene3d>
              <a:camera prst="isometricOffAxis2Right"/>
              <a:lightRig rig="threePt" dir="t"/>
            </a:scene3d>
            <a:sp3d extrusionH="63500" prstMaterial="matte">
              <a:bevelT w="292100" h="304800"/>
              <a:bevelB w="292100" h="304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a:extLst>
                <a:ext uri="{FF2B5EF4-FFF2-40B4-BE49-F238E27FC236}">
                  <a16:creationId xmlns:a16="http://schemas.microsoft.com/office/drawing/2014/main" id="{15A1CF2E-9DB6-4895-BDE8-613FD64DFDE4}"/>
                </a:ext>
              </a:extLst>
            </p:cNvPr>
            <p:cNvSpPr/>
            <p:nvPr/>
          </p:nvSpPr>
          <p:spPr>
            <a:xfrm rot="1853491">
              <a:off x="14531013" y="1452436"/>
              <a:ext cx="592819" cy="592819"/>
            </a:xfrm>
            <a:prstGeom prst="ellipse">
              <a:avLst/>
            </a:prstGeom>
            <a:solidFill>
              <a:schemeClr val="accent2"/>
            </a:solidFill>
            <a:ln>
              <a:noFill/>
            </a:ln>
            <a:scene3d>
              <a:camera prst="isometricOffAxis2Right"/>
              <a:lightRig rig="threePt" dir="t"/>
            </a:scene3d>
            <a:sp3d extrusionH="63500" prstMaterial="matte">
              <a:bevelT w="292100" h="304800"/>
              <a:bevelB w="292100" h="304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a:extLst>
                <a:ext uri="{FF2B5EF4-FFF2-40B4-BE49-F238E27FC236}">
                  <a16:creationId xmlns:a16="http://schemas.microsoft.com/office/drawing/2014/main" id="{D2C77B52-686B-48D5-A7A9-BAAF16E60DA4}"/>
                </a:ext>
              </a:extLst>
            </p:cNvPr>
            <p:cNvSpPr/>
            <p:nvPr/>
          </p:nvSpPr>
          <p:spPr>
            <a:xfrm rot="1853491">
              <a:off x="13503822" y="1550488"/>
              <a:ext cx="592819" cy="592819"/>
            </a:xfrm>
            <a:prstGeom prst="ellipse">
              <a:avLst/>
            </a:prstGeom>
            <a:solidFill>
              <a:schemeClr val="accent2"/>
            </a:solidFill>
            <a:ln>
              <a:noFill/>
            </a:ln>
            <a:scene3d>
              <a:camera prst="isometricOffAxis2Right"/>
              <a:lightRig rig="threePt" dir="t"/>
            </a:scene3d>
            <a:sp3d extrusionH="63500" prstMaterial="matte">
              <a:bevelT w="292100" h="304800"/>
              <a:bevelB w="292100" h="304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a:extLst>
                <a:ext uri="{FF2B5EF4-FFF2-40B4-BE49-F238E27FC236}">
                  <a16:creationId xmlns:a16="http://schemas.microsoft.com/office/drawing/2014/main" id="{D80A3626-E7E8-4E8A-810D-2FAE3680D87E}"/>
                </a:ext>
              </a:extLst>
            </p:cNvPr>
            <p:cNvSpPr/>
            <p:nvPr/>
          </p:nvSpPr>
          <p:spPr>
            <a:xfrm rot="1853491">
              <a:off x="12968620" y="-1946635"/>
              <a:ext cx="592819" cy="592819"/>
            </a:xfrm>
            <a:prstGeom prst="ellipse">
              <a:avLst/>
            </a:prstGeom>
            <a:solidFill>
              <a:schemeClr val="accent2"/>
            </a:solidFill>
            <a:ln>
              <a:noFill/>
            </a:ln>
            <a:scene3d>
              <a:camera prst="isometricOffAxis2Right"/>
              <a:lightRig rig="threePt" dir="t"/>
            </a:scene3d>
            <a:sp3d extrusionH="63500" prstMaterial="matte">
              <a:bevelT w="292100" h="304800"/>
              <a:bevelB w="292100" h="304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a:extLst>
                <a:ext uri="{FF2B5EF4-FFF2-40B4-BE49-F238E27FC236}">
                  <a16:creationId xmlns:a16="http://schemas.microsoft.com/office/drawing/2014/main" id="{CFD10AB9-1736-4191-A5B5-60B82E6D919D}"/>
                </a:ext>
              </a:extLst>
            </p:cNvPr>
            <p:cNvSpPr/>
            <p:nvPr/>
          </p:nvSpPr>
          <p:spPr>
            <a:xfrm rot="1853491">
              <a:off x="14234832" y="-157288"/>
              <a:ext cx="592819" cy="592819"/>
            </a:xfrm>
            <a:prstGeom prst="ellipse">
              <a:avLst/>
            </a:prstGeom>
            <a:solidFill>
              <a:schemeClr val="accent2"/>
            </a:solidFill>
            <a:ln>
              <a:noFill/>
            </a:ln>
            <a:scene3d>
              <a:camera prst="isometricOffAxis2Right"/>
              <a:lightRig rig="threePt" dir="t"/>
            </a:scene3d>
            <a:sp3d extrusionH="63500" prstMaterial="matte">
              <a:bevelT w="292100" h="304800"/>
              <a:bevelB w="292100" h="304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a:extLst>
                <a:ext uri="{FF2B5EF4-FFF2-40B4-BE49-F238E27FC236}">
                  <a16:creationId xmlns:a16="http://schemas.microsoft.com/office/drawing/2014/main" id="{3DDB949A-E1B6-44A4-8629-BF78993F3A55}"/>
                </a:ext>
              </a:extLst>
            </p:cNvPr>
            <p:cNvSpPr/>
            <p:nvPr/>
          </p:nvSpPr>
          <p:spPr>
            <a:xfrm rot="1853491">
              <a:off x="11853382" y="-3046690"/>
              <a:ext cx="592819" cy="592819"/>
            </a:xfrm>
            <a:prstGeom prst="ellipse">
              <a:avLst/>
            </a:prstGeom>
            <a:solidFill>
              <a:schemeClr val="accent2"/>
            </a:solidFill>
            <a:ln>
              <a:noFill/>
            </a:ln>
            <a:scene3d>
              <a:camera prst="isometricOffAxis2Right"/>
              <a:lightRig rig="threePt" dir="t"/>
            </a:scene3d>
            <a:sp3d prstMaterial="matte">
              <a:bevelT w="292100" h="304800"/>
              <a:bevelB w="292100" h="304800"/>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a:extLst>
                <a:ext uri="{FF2B5EF4-FFF2-40B4-BE49-F238E27FC236}">
                  <a16:creationId xmlns:a16="http://schemas.microsoft.com/office/drawing/2014/main" id="{3BE315B8-6E71-4871-BD02-C89B9608DB2D}"/>
                </a:ext>
              </a:extLst>
            </p:cNvPr>
            <p:cNvSpPr/>
            <p:nvPr/>
          </p:nvSpPr>
          <p:spPr>
            <a:xfrm rot="1853491">
              <a:off x="12203966" y="-1713301"/>
              <a:ext cx="592819" cy="592819"/>
            </a:xfrm>
            <a:prstGeom prst="ellipse">
              <a:avLst/>
            </a:prstGeom>
            <a:solidFill>
              <a:schemeClr val="accent2"/>
            </a:solidFill>
            <a:ln>
              <a:noFill/>
            </a:ln>
            <a:scene3d>
              <a:camera prst="isometricOffAxis2Right"/>
              <a:lightRig rig="threePt" dir="t"/>
            </a:scene3d>
            <a:sp3d extrusionH="63500" prstMaterial="matte">
              <a:bevelT w="292100" h="304800"/>
              <a:bevelB w="292100" h="304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a:extLst>
                <a:ext uri="{FF2B5EF4-FFF2-40B4-BE49-F238E27FC236}">
                  <a16:creationId xmlns:a16="http://schemas.microsoft.com/office/drawing/2014/main" id="{F94D45A1-B4D7-45C9-9BE1-6EB0A9E95E9A}"/>
                </a:ext>
              </a:extLst>
            </p:cNvPr>
            <p:cNvSpPr/>
            <p:nvPr/>
          </p:nvSpPr>
          <p:spPr>
            <a:xfrm rot="1853491">
              <a:off x="10794005" y="-1993305"/>
              <a:ext cx="592819" cy="592819"/>
            </a:xfrm>
            <a:prstGeom prst="ellipse">
              <a:avLst/>
            </a:prstGeom>
            <a:solidFill>
              <a:schemeClr val="accent2"/>
            </a:solidFill>
            <a:ln>
              <a:noFill/>
            </a:ln>
            <a:scene3d>
              <a:camera prst="isometricOffAxis2Right"/>
              <a:lightRig rig="threePt" dir="t"/>
            </a:scene3d>
            <a:sp3d extrusionH="63500" prstMaterial="matte">
              <a:bevelT w="292100" h="304800"/>
              <a:bevelB w="292100" h="304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a:extLst>
                <a:ext uri="{FF2B5EF4-FFF2-40B4-BE49-F238E27FC236}">
                  <a16:creationId xmlns:a16="http://schemas.microsoft.com/office/drawing/2014/main" id="{C3F5DE15-4EDF-4BFC-9B5B-99965C676722}"/>
                </a:ext>
              </a:extLst>
            </p:cNvPr>
            <p:cNvSpPr/>
            <p:nvPr/>
          </p:nvSpPr>
          <p:spPr>
            <a:xfrm rot="1853491">
              <a:off x="14435439" y="-3705400"/>
              <a:ext cx="592819" cy="592819"/>
            </a:xfrm>
            <a:prstGeom prst="ellipse">
              <a:avLst/>
            </a:prstGeom>
            <a:solidFill>
              <a:schemeClr val="accent2"/>
            </a:solidFill>
            <a:ln>
              <a:noFill/>
            </a:ln>
            <a:scene3d>
              <a:camera prst="isometricOffAxis2Right"/>
              <a:lightRig rig="threePt" dir="t"/>
            </a:scene3d>
            <a:sp3d extrusionH="63500" prstMaterial="matte">
              <a:bevelT w="292100" h="304800"/>
              <a:bevelB w="292100" h="304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a:extLst>
                <a:ext uri="{FF2B5EF4-FFF2-40B4-BE49-F238E27FC236}">
                  <a16:creationId xmlns:a16="http://schemas.microsoft.com/office/drawing/2014/main" id="{1750F280-EB57-46A4-9000-9EB32CDFEB09}"/>
                </a:ext>
              </a:extLst>
            </p:cNvPr>
            <p:cNvSpPr/>
            <p:nvPr/>
          </p:nvSpPr>
          <p:spPr>
            <a:xfrm rot="1853491">
              <a:off x="14429466" y="-1203448"/>
              <a:ext cx="592819" cy="592819"/>
            </a:xfrm>
            <a:prstGeom prst="ellipse">
              <a:avLst/>
            </a:prstGeom>
            <a:solidFill>
              <a:schemeClr val="accent2"/>
            </a:solidFill>
            <a:ln>
              <a:noFill/>
            </a:ln>
            <a:scene3d>
              <a:camera prst="isometricOffAxis2Right"/>
              <a:lightRig rig="threePt" dir="t"/>
            </a:scene3d>
            <a:sp3d extrusionH="63500" prstMaterial="matte">
              <a:bevelT w="292100" h="304800"/>
              <a:bevelB w="292100" h="304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a:extLst>
                <a:ext uri="{FF2B5EF4-FFF2-40B4-BE49-F238E27FC236}">
                  <a16:creationId xmlns:a16="http://schemas.microsoft.com/office/drawing/2014/main" id="{3DC1D81C-6D89-4C79-AFE5-F70C016F5A03}"/>
                </a:ext>
              </a:extLst>
            </p:cNvPr>
            <p:cNvSpPr/>
            <p:nvPr/>
          </p:nvSpPr>
          <p:spPr>
            <a:xfrm rot="1853491">
              <a:off x="13717928" y="-1498334"/>
              <a:ext cx="592819" cy="592819"/>
            </a:xfrm>
            <a:prstGeom prst="ellipse">
              <a:avLst/>
            </a:prstGeom>
            <a:solidFill>
              <a:schemeClr val="accent2"/>
            </a:solidFill>
            <a:ln>
              <a:noFill/>
            </a:ln>
            <a:scene3d>
              <a:camera prst="isometricOffAxis2Right"/>
              <a:lightRig rig="threePt" dir="t"/>
            </a:scene3d>
            <a:sp3d extrusionH="63500" prstMaterial="matte">
              <a:bevelT w="292100" h="304800"/>
              <a:bevelB w="292100" h="304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a:extLst>
                <a:ext uri="{FF2B5EF4-FFF2-40B4-BE49-F238E27FC236}">
                  <a16:creationId xmlns:a16="http://schemas.microsoft.com/office/drawing/2014/main" id="{7FF081F8-F32B-4E9D-93F9-506266304D17}"/>
                </a:ext>
              </a:extLst>
            </p:cNvPr>
            <p:cNvSpPr/>
            <p:nvPr/>
          </p:nvSpPr>
          <p:spPr>
            <a:xfrm rot="1853491">
              <a:off x="9656483" y="-2947336"/>
              <a:ext cx="592819" cy="592819"/>
            </a:xfrm>
            <a:prstGeom prst="ellipse">
              <a:avLst/>
            </a:prstGeom>
            <a:solidFill>
              <a:schemeClr val="accent2"/>
            </a:solidFill>
            <a:ln>
              <a:noFill/>
            </a:ln>
            <a:scene3d>
              <a:camera prst="isometricOffAxis2Right"/>
              <a:lightRig rig="threePt" dir="t"/>
            </a:scene3d>
            <a:sp3d extrusionH="63500" prstMaterial="matte">
              <a:bevelT w="292100" h="304800"/>
              <a:bevelB w="292100" h="304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a:extLst>
                <a:ext uri="{FF2B5EF4-FFF2-40B4-BE49-F238E27FC236}">
                  <a16:creationId xmlns:a16="http://schemas.microsoft.com/office/drawing/2014/main" id="{8B376B6C-8A58-4E96-ACA5-C595271455D2}"/>
                </a:ext>
              </a:extLst>
            </p:cNvPr>
            <p:cNvSpPr/>
            <p:nvPr/>
          </p:nvSpPr>
          <p:spPr>
            <a:xfrm rot="1853491">
              <a:off x="12996773" y="-1028875"/>
              <a:ext cx="592819" cy="592819"/>
            </a:xfrm>
            <a:prstGeom prst="ellipse">
              <a:avLst/>
            </a:prstGeom>
            <a:solidFill>
              <a:schemeClr val="accent2"/>
            </a:solidFill>
            <a:ln>
              <a:noFill/>
            </a:ln>
            <a:scene3d>
              <a:camera prst="isometricOffAxis2Right"/>
              <a:lightRig rig="threePt" dir="t"/>
            </a:scene3d>
            <a:sp3d extrusionH="63500" prstMaterial="matte">
              <a:bevelT w="292100" h="304800"/>
              <a:bevelB w="292100" h="304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a:extLst>
                <a:ext uri="{FF2B5EF4-FFF2-40B4-BE49-F238E27FC236}">
                  <a16:creationId xmlns:a16="http://schemas.microsoft.com/office/drawing/2014/main" id="{FFFDCCCE-7EF5-4906-BA79-DB728648A440}"/>
                </a:ext>
              </a:extLst>
            </p:cNvPr>
            <p:cNvSpPr/>
            <p:nvPr/>
          </p:nvSpPr>
          <p:spPr>
            <a:xfrm rot="1853491">
              <a:off x="15308549" y="-1951941"/>
              <a:ext cx="592819" cy="592819"/>
            </a:xfrm>
            <a:prstGeom prst="ellipse">
              <a:avLst/>
            </a:prstGeom>
            <a:solidFill>
              <a:schemeClr val="accent2"/>
            </a:solidFill>
            <a:ln>
              <a:noFill/>
            </a:ln>
            <a:scene3d>
              <a:camera prst="isometricOffAxis2Right"/>
              <a:lightRig rig="threePt" dir="t"/>
            </a:scene3d>
            <a:sp3d extrusionH="63500" prstMaterial="matte">
              <a:bevelT w="292100" h="304800"/>
              <a:bevelB w="292100" h="304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a:extLst>
                <a:ext uri="{FF2B5EF4-FFF2-40B4-BE49-F238E27FC236}">
                  <a16:creationId xmlns:a16="http://schemas.microsoft.com/office/drawing/2014/main" id="{CEC79344-58F5-438B-809B-57C42DFB935C}"/>
                </a:ext>
              </a:extLst>
            </p:cNvPr>
            <p:cNvSpPr/>
            <p:nvPr/>
          </p:nvSpPr>
          <p:spPr>
            <a:xfrm rot="1853491">
              <a:off x="13381540" y="138301"/>
              <a:ext cx="592819" cy="592819"/>
            </a:xfrm>
            <a:prstGeom prst="ellipse">
              <a:avLst/>
            </a:prstGeom>
            <a:solidFill>
              <a:schemeClr val="accent2"/>
            </a:solidFill>
            <a:ln>
              <a:noFill/>
            </a:ln>
            <a:scene3d>
              <a:camera prst="isometricOffAxis2Right"/>
              <a:lightRig rig="threePt" dir="t"/>
            </a:scene3d>
            <a:sp3d extrusionH="63500" prstMaterial="matte">
              <a:bevelT w="292100" h="304800"/>
              <a:bevelB w="292100" h="304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a:extLst>
                <a:ext uri="{FF2B5EF4-FFF2-40B4-BE49-F238E27FC236}">
                  <a16:creationId xmlns:a16="http://schemas.microsoft.com/office/drawing/2014/main" id="{71253632-5B12-4FCD-9BAE-D94F2B45A1E0}"/>
                </a:ext>
              </a:extLst>
            </p:cNvPr>
            <p:cNvSpPr/>
            <p:nvPr/>
          </p:nvSpPr>
          <p:spPr>
            <a:xfrm rot="1853491">
              <a:off x="10384448" y="-3985318"/>
              <a:ext cx="592819" cy="592819"/>
            </a:xfrm>
            <a:prstGeom prst="ellipse">
              <a:avLst/>
            </a:prstGeom>
            <a:solidFill>
              <a:schemeClr val="accent2"/>
            </a:solidFill>
            <a:ln>
              <a:noFill/>
            </a:ln>
            <a:scene3d>
              <a:camera prst="isometricOffAxis2Right"/>
              <a:lightRig rig="threePt" dir="t"/>
            </a:scene3d>
            <a:sp3d extrusionH="63500" prstMaterial="matte">
              <a:bevelT w="292100" h="304800"/>
              <a:bevelB w="292100" h="304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a:extLst>
                <a:ext uri="{FF2B5EF4-FFF2-40B4-BE49-F238E27FC236}">
                  <a16:creationId xmlns:a16="http://schemas.microsoft.com/office/drawing/2014/main" id="{C7673DED-F790-4E5F-9BCB-B72F99B7AB75}"/>
                </a:ext>
              </a:extLst>
            </p:cNvPr>
            <p:cNvSpPr/>
            <p:nvPr/>
          </p:nvSpPr>
          <p:spPr>
            <a:xfrm rot="1853491">
              <a:off x="15079360" y="879236"/>
              <a:ext cx="592819" cy="592819"/>
            </a:xfrm>
            <a:prstGeom prst="ellipse">
              <a:avLst/>
            </a:prstGeom>
            <a:solidFill>
              <a:schemeClr val="accent2"/>
            </a:solidFill>
            <a:ln>
              <a:noFill/>
            </a:ln>
            <a:scene3d>
              <a:camera prst="isometricOffAxis2Right"/>
              <a:lightRig rig="threePt" dir="t"/>
            </a:scene3d>
            <a:sp3d extrusionH="63500" prstMaterial="matte">
              <a:bevelT w="292100" h="304800"/>
              <a:bevelB w="292100" h="304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a:extLst>
                <a:ext uri="{FF2B5EF4-FFF2-40B4-BE49-F238E27FC236}">
                  <a16:creationId xmlns:a16="http://schemas.microsoft.com/office/drawing/2014/main" id="{0701E996-BADE-41D3-AB5F-4E6F2B82F782}"/>
                </a:ext>
              </a:extLst>
            </p:cNvPr>
            <p:cNvSpPr/>
            <p:nvPr/>
          </p:nvSpPr>
          <p:spPr>
            <a:xfrm rot="1853491">
              <a:off x="15583307" y="175702"/>
              <a:ext cx="592819" cy="592819"/>
            </a:xfrm>
            <a:prstGeom prst="ellipse">
              <a:avLst/>
            </a:prstGeom>
            <a:solidFill>
              <a:schemeClr val="accent2"/>
            </a:solidFill>
            <a:ln>
              <a:noFill/>
            </a:ln>
            <a:scene3d>
              <a:camera prst="isometricOffAxis2Right"/>
              <a:lightRig rig="threePt" dir="t"/>
            </a:scene3d>
            <a:sp3d extrusionH="63500" prstMaterial="matte">
              <a:bevelT w="292100" h="304800"/>
              <a:bevelB w="292100" h="304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a:extLst>
                <a:ext uri="{FF2B5EF4-FFF2-40B4-BE49-F238E27FC236}">
                  <a16:creationId xmlns:a16="http://schemas.microsoft.com/office/drawing/2014/main" id="{A3661DE6-4903-4FD9-979C-25CC5E5AC96B}"/>
                </a:ext>
              </a:extLst>
            </p:cNvPr>
            <p:cNvSpPr/>
            <p:nvPr/>
          </p:nvSpPr>
          <p:spPr>
            <a:xfrm rot="1853491">
              <a:off x="9756644" y="-512060"/>
              <a:ext cx="592819" cy="592819"/>
            </a:xfrm>
            <a:prstGeom prst="ellipse">
              <a:avLst/>
            </a:prstGeom>
            <a:solidFill>
              <a:schemeClr val="accent2"/>
            </a:solidFill>
            <a:ln>
              <a:noFill/>
            </a:ln>
            <a:scene3d>
              <a:camera prst="isometricOffAxis2Right"/>
              <a:lightRig rig="threePt" dir="t"/>
            </a:scene3d>
            <a:sp3d extrusionH="63500" prstMaterial="matte">
              <a:bevelT w="292100" h="304800"/>
              <a:bevelB w="292100" h="304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椭圆 102">
              <a:extLst>
                <a:ext uri="{FF2B5EF4-FFF2-40B4-BE49-F238E27FC236}">
                  <a16:creationId xmlns:a16="http://schemas.microsoft.com/office/drawing/2014/main" id="{E1368454-E0F1-4376-BC2A-3030F082BFE6}"/>
                </a:ext>
              </a:extLst>
            </p:cNvPr>
            <p:cNvSpPr/>
            <p:nvPr/>
          </p:nvSpPr>
          <p:spPr>
            <a:xfrm rot="1853491">
              <a:off x="8837444" y="-1854203"/>
              <a:ext cx="592819" cy="592819"/>
            </a:xfrm>
            <a:prstGeom prst="ellipse">
              <a:avLst/>
            </a:prstGeom>
            <a:solidFill>
              <a:schemeClr val="accent2"/>
            </a:solidFill>
            <a:ln>
              <a:noFill/>
            </a:ln>
            <a:scene3d>
              <a:camera prst="isometricOffAxis2Right"/>
              <a:lightRig rig="threePt" dir="t"/>
            </a:scene3d>
            <a:sp3d extrusionH="63500" prstMaterial="matte">
              <a:bevelT w="292100" h="304800"/>
              <a:bevelB w="292100" h="304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a:extLst>
                <a:ext uri="{FF2B5EF4-FFF2-40B4-BE49-F238E27FC236}">
                  <a16:creationId xmlns:a16="http://schemas.microsoft.com/office/drawing/2014/main" id="{BC117B72-5CEE-4221-8E9F-8354E70E6F18}"/>
                </a:ext>
              </a:extLst>
            </p:cNvPr>
            <p:cNvSpPr/>
            <p:nvPr/>
          </p:nvSpPr>
          <p:spPr>
            <a:xfrm rot="1853491">
              <a:off x="11249053" y="-1066976"/>
              <a:ext cx="592819" cy="592819"/>
            </a:xfrm>
            <a:prstGeom prst="ellipse">
              <a:avLst/>
            </a:prstGeom>
            <a:solidFill>
              <a:schemeClr val="accent2"/>
            </a:solidFill>
            <a:ln>
              <a:noFill/>
            </a:ln>
            <a:scene3d>
              <a:camera prst="isometricOffAxis2Right"/>
              <a:lightRig rig="threePt" dir="t"/>
            </a:scene3d>
            <a:sp3d extrusionH="63500" prstMaterial="matte">
              <a:bevelT w="292100" h="304800"/>
              <a:bevelB w="292100" h="304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a:extLst>
                <a:ext uri="{FF2B5EF4-FFF2-40B4-BE49-F238E27FC236}">
                  <a16:creationId xmlns:a16="http://schemas.microsoft.com/office/drawing/2014/main" id="{377C4D38-3AE3-4B68-9305-5CFF5E2C7C00}"/>
                </a:ext>
              </a:extLst>
            </p:cNvPr>
            <p:cNvSpPr/>
            <p:nvPr/>
          </p:nvSpPr>
          <p:spPr>
            <a:xfrm rot="16177761">
              <a:off x="-831718" y="5594277"/>
              <a:ext cx="592819" cy="592819"/>
            </a:xfrm>
            <a:prstGeom prst="ellipse">
              <a:avLst/>
            </a:prstGeom>
            <a:solidFill>
              <a:schemeClr val="accent2"/>
            </a:solidFill>
            <a:ln>
              <a:noFill/>
            </a:ln>
            <a:scene3d>
              <a:camera prst="isometricOffAxis2Right"/>
              <a:lightRig rig="threePt" dir="t"/>
            </a:scene3d>
            <a:sp3d extrusionH="63500" prstMaterial="matte">
              <a:bevelT w="292100" h="304800"/>
              <a:bevelB w="292100" h="304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椭圆 106">
              <a:extLst>
                <a:ext uri="{FF2B5EF4-FFF2-40B4-BE49-F238E27FC236}">
                  <a16:creationId xmlns:a16="http://schemas.microsoft.com/office/drawing/2014/main" id="{D08852E6-C1EB-4EDE-A7B3-8FDC12517FF8}"/>
                </a:ext>
              </a:extLst>
            </p:cNvPr>
            <p:cNvSpPr/>
            <p:nvPr/>
          </p:nvSpPr>
          <p:spPr>
            <a:xfrm rot="16177761">
              <a:off x="-1133238" y="3180144"/>
              <a:ext cx="592819" cy="592819"/>
            </a:xfrm>
            <a:prstGeom prst="ellipse">
              <a:avLst/>
            </a:prstGeom>
            <a:solidFill>
              <a:schemeClr val="accent2"/>
            </a:solidFill>
            <a:ln>
              <a:noFill/>
            </a:ln>
            <a:scene3d>
              <a:camera prst="isometricOffAxis2Right"/>
              <a:lightRig rig="threePt" dir="t"/>
            </a:scene3d>
            <a:sp3d extrusionH="63500" prstMaterial="matte">
              <a:bevelT w="292100" h="304800"/>
              <a:bevelB w="292100" h="304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a:extLst>
                <a:ext uri="{FF2B5EF4-FFF2-40B4-BE49-F238E27FC236}">
                  <a16:creationId xmlns:a16="http://schemas.microsoft.com/office/drawing/2014/main" id="{D6517827-0E82-43D7-B7F3-7BA5DADCB195}"/>
                </a:ext>
              </a:extLst>
            </p:cNvPr>
            <p:cNvSpPr/>
            <p:nvPr/>
          </p:nvSpPr>
          <p:spPr>
            <a:xfrm rot="16177761">
              <a:off x="-516358" y="4007304"/>
              <a:ext cx="592819" cy="592819"/>
            </a:xfrm>
            <a:prstGeom prst="ellipse">
              <a:avLst/>
            </a:prstGeom>
            <a:solidFill>
              <a:schemeClr val="accent2"/>
            </a:solidFill>
            <a:ln>
              <a:noFill/>
            </a:ln>
            <a:scene3d>
              <a:camera prst="isometricOffAxis2Right"/>
              <a:lightRig rig="threePt" dir="t"/>
            </a:scene3d>
            <a:sp3d extrusionH="63500" prstMaterial="matte">
              <a:bevelT w="292100" h="304800"/>
              <a:bevelB w="292100" h="304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a:extLst>
                <a:ext uri="{FF2B5EF4-FFF2-40B4-BE49-F238E27FC236}">
                  <a16:creationId xmlns:a16="http://schemas.microsoft.com/office/drawing/2014/main" id="{1AB43C12-28DE-408B-AE6B-F26EB6916E33}"/>
                </a:ext>
              </a:extLst>
            </p:cNvPr>
            <p:cNvSpPr/>
            <p:nvPr/>
          </p:nvSpPr>
          <p:spPr>
            <a:xfrm rot="16177761">
              <a:off x="-3227959" y="6279645"/>
              <a:ext cx="592819" cy="592819"/>
            </a:xfrm>
            <a:prstGeom prst="ellipse">
              <a:avLst/>
            </a:prstGeom>
            <a:solidFill>
              <a:schemeClr val="accent2"/>
            </a:solidFill>
            <a:ln>
              <a:noFill/>
            </a:ln>
            <a:scene3d>
              <a:camera prst="isometricOffAxis2Right"/>
              <a:lightRig rig="threePt" dir="t"/>
            </a:scene3d>
            <a:sp3d extrusionH="63500" prstMaterial="matte">
              <a:bevelT w="292100" h="304800"/>
              <a:bevelB w="292100" h="304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a:extLst>
                <a:ext uri="{FF2B5EF4-FFF2-40B4-BE49-F238E27FC236}">
                  <a16:creationId xmlns:a16="http://schemas.microsoft.com/office/drawing/2014/main" id="{D3AD61EA-0964-44C6-B002-46717A4E03C2}"/>
                </a:ext>
              </a:extLst>
            </p:cNvPr>
            <p:cNvSpPr/>
            <p:nvPr/>
          </p:nvSpPr>
          <p:spPr>
            <a:xfrm rot="16177761">
              <a:off x="-2355529" y="4268694"/>
              <a:ext cx="592819" cy="592819"/>
            </a:xfrm>
            <a:prstGeom prst="ellipse">
              <a:avLst/>
            </a:prstGeom>
            <a:solidFill>
              <a:schemeClr val="accent2"/>
            </a:solidFill>
            <a:ln>
              <a:noFill/>
            </a:ln>
            <a:scene3d>
              <a:camera prst="isometricOffAxis2Right"/>
              <a:lightRig rig="threePt" dir="t"/>
            </a:scene3d>
            <a:sp3d extrusionH="63500" prstMaterial="matte">
              <a:bevelT w="292100" h="304800"/>
              <a:bevelB w="292100" h="304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110">
              <a:extLst>
                <a:ext uri="{FF2B5EF4-FFF2-40B4-BE49-F238E27FC236}">
                  <a16:creationId xmlns:a16="http://schemas.microsoft.com/office/drawing/2014/main" id="{4335F7D0-5078-4B60-9EBB-95C2FEC6F49D}"/>
                </a:ext>
              </a:extLst>
            </p:cNvPr>
            <p:cNvSpPr/>
            <p:nvPr/>
          </p:nvSpPr>
          <p:spPr>
            <a:xfrm rot="16177761">
              <a:off x="-3589529" y="7803831"/>
              <a:ext cx="592819" cy="592819"/>
            </a:xfrm>
            <a:prstGeom prst="ellipse">
              <a:avLst/>
            </a:prstGeom>
            <a:solidFill>
              <a:schemeClr val="accent2"/>
            </a:solidFill>
            <a:ln>
              <a:noFill/>
            </a:ln>
            <a:scene3d>
              <a:camera prst="isometricOffAxis2Right"/>
              <a:lightRig rig="threePt" dir="t"/>
            </a:scene3d>
            <a:sp3d prstMaterial="matte">
              <a:bevelT w="292100" h="304800"/>
              <a:bevelB w="292100" h="304800"/>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a:extLst>
                <a:ext uri="{FF2B5EF4-FFF2-40B4-BE49-F238E27FC236}">
                  <a16:creationId xmlns:a16="http://schemas.microsoft.com/office/drawing/2014/main" id="{BF3D0052-FA52-4B9F-9BDE-DBCA941F2711}"/>
                </a:ext>
              </a:extLst>
            </p:cNvPr>
            <p:cNvSpPr/>
            <p:nvPr/>
          </p:nvSpPr>
          <p:spPr>
            <a:xfrm rot="16177761">
              <a:off x="-2631683" y="6812182"/>
              <a:ext cx="592819" cy="592819"/>
            </a:xfrm>
            <a:prstGeom prst="ellipse">
              <a:avLst/>
            </a:prstGeom>
            <a:solidFill>
              <a:schemeClr val="accent2"/>
            </a:solidFill>
            <a:ln>
              <a:noFill/>
            </a:ln>
            <a:scene3d>
              <a:camera prst="isometricOffAxis2Right"/>
              <a:lightRig rig="threePt" dir="t"/>
            </a:scene3d>
            <a:sp3d extrusionH="63500" prstMaterial="matte">
              <a:bevelT w="292100" h="304800"/>
              <a:bevelB w="292100" h="304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a:extLst>
                <a:ext uri="{FF2B5EF4-FFF2-40B4-BE49-F238E27FC236}">
                  <a16:creationId xmlns:a16="http://schemas.microsoft.com/office/drawing/2014/main" id="{6BAEED52-616A-4CC2-9261-0BB97ACDE7CD}"/>
                </a:ext>
              </a:extLst>
            </p:cNvPr>
            <p:cNvSpPr/>
            <p:nvPr/>
          </p:nvSpPr>
          <p:spPr>
            <a:xfrm rot="16177761">
              <a:off x="-1016519" y="6702255"/>
              <a:ext cx="592819" cy="592819"/>
            </a:xfrm>
            <a:prstGeom prst="ellipse">
              <a:avLst/>
            </a:prstGeom>
            <a:solidFill>
              <a:schemeClr val="accent2"/>
            </a:solidFill>
            <a:ln>
              <a:noFill/>
            </a:ln>
            <a:scene3d>
              <a:camera prst="isometricOffAxis2Right"/>
              <a:lightRig rig="threePt" dir="t"/>
            </a:scene3d>
            <a:sp3d extrusionH="63500" prstMaterial="matte">
              <a:bevelT w="292100" h="304800"/>
              <a:bevelB w="292100" h="304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椭圆 114">
              <a:extLst>
                <a:ext uri="{FF2B5EF4-FFF2-40B4-BE49-F238E27FC236}">
                  <a16:creationId xmlns:a16="http://schemas.microsoft.com/office/drawing/2014/main" id="{557C069B-14F9-42D7-AEAC-FC45812F5A94}"/>
                </a:ext>
              </a:extLst>
            </p:cNvPr>
            <p:cNvSpPr/>
            <p:nvPr/>
          </p:nvSpPr>
          <p:spPr>
            <a:xfrm rot="16177761">
              <a:off x="-3350794" y="4645230"/>
              <a:ext cx="592819" cy="592819"/>
            </a:xfrm>
            <a:prstGeom prst="ellipse">
              <a:avLst/>
            </a:prstGeom>
            <a:solidFill>
              <a:schemeClr val="accent2"/>
            </a:solidFill>
            <a:ln>
              <a:noFill/>
            </a:ln>
            <a:scene3d>
              <a:camera prst="isometricOffAxis2Right"/>
              <a:lightRig rig="threePt" dir="t"/>
            </a:scene3d>
            <a:sp3d extrusionH="63500" prstMaterial="matte">
              <a:bevelT w="292100" h="304800"/>
              <a:bevelB w="292100" h="304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a:extLst>
                <a:ext uri="{FF2B5EF4-FFF2-40B4-BE49-F238E27FC236}">
                  <a16:creationId xmlns:a16="http://schemas.microsoft.com/office/drawing/2014/main" id="{9E82C733-4862-475F-85A5-742B3510BBFD}"/>
                </a:ext>
              </a:extLst>
            </p:cNvPr>
            <p:cNvSpPr/>
            <p:nvPr/>
          </p:nvSpPr>
          <p:spPr>
            <a:xfrm rot="16177761">
              <a:off x="-3233607" y="5406487"/>
              <a:ext cx="592819" cy="592819"/>
            </a:xfrm>
            <a:prstGeom prst="ellipse">
              <a:avLst/>
            </a:prstGeom>
            <a:solidFill>
              <a:schemeClr val="accent2"/>
            </a:solidFill>
            <a:ln>
              <a:noFill/>
            </a:ln>
            <a:scene3d>
              <a:camera prst="isometricOffAxis2Right"/>
              <a:lightRig rig="threePt" dir="t"/>
            </a:scene3d>
            <a:sp3d extrusionH="63500" prstMaterial="matte">
              <a:bevelT w="292100" h="304800"/>
              <a:bevelB w="292100" h="304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a:extLst>
                <a:ext uri="{FF2B5EF4-FFF2-40B4-BE49-F238E27FC236}">
                  <a16:creationId xmlns:a16="http://schemas.microsoft.com/office/drawing/2014/main" id="{D65380A6-AD04-436E-AF41-98898712FDEE}"/>
                </a:ext>
              </a:extLst>
            </p:cNvPr>
            <p:cNvSpPr/>
            <p:nvPr/>
          </p:nvSpPr>
          <p:spPr>
            <a:xfrm rot="16177761">
              <a:off x="-2458066" y="5779303"/>
              <a:ext cx="592819" cy="592819"/>
            </a:xfrm>
            <a:prstGeom prst="ellipse">
              <a:avLst/>
            </a:prstGeom>
            <a:solidFill>
              <a:schemeClr val="accent2"/>
            </a:solidFill>
            <a:ln>
              <a:noFill/>
            </a:ln>
            <a:scene3d>
              <a:camera prst="isometricOffAxis2Right"/>
              <a:lightRig rig="threePt" dir="t"/>
            </a:scene3d>
            <a:sp3d extrusionH="63500" prstMaterial="matte">
              <a:bevelT w="292100" h="304800"/>
              <a:bevelB w="292100" h="304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椭圆 118">
              <a:extLst>
                <a:ext uri="{FF2B5EF4-FFF2-40B4-BE49-F238E27FC236}">
                  <a16:creationId xmlns:a16="http://schemas.microsoft.com/office/drawing/2014/main" id="{0B928E3A-0F6A-4C1C-AEFE-549374A246D9}"/>
                </a:ext>
              </a:extLst>
            </p:cNvPr>
            <p:cNvSpPr/>
            <p:nvPr/>
          </p:nvSpPr>
          <p:spPr>
            <a:xfrm rot="16177761">
              <a:off x="-4446812" y="4282223"/>
              <a:ext cx="592819" cy="592819"/>
            </a:xfrm>
            <a:prstGeom prst="ellipse">
              <a:avLst/>
            </a:prstGeom>
            <a:solidFill>
              <a:schemeClr val="accent2"/>
            </a:solidFill>
            <a:ln>
              <a:noFill/>
            </a:ln>
            <a:scene3d>
              <a:camera prst="isometricOffAxis2Right"/>
              <a:lightRig rig="threePt" dir="t"/>
            </a:scene3d>
            <a:sp3d extrusionH="63500" prstMaterial="matte">
              <a:bevelT w="292100" h="304800"/>
              <a:bevelB w="292100" h="304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a:extLst>
                <a:ext uri="{FF2B5EF4-FFF2-40B4-BE49-F238E27FC236}">
                  <a16:creationId xmlns:a16="http://schemas.microsoft.com/office/drawing/2014/main" id="{BD6DC555-9200-42CD-BD2D-216F23D73D03}"/>
                </a:ext>
              </a:extLst>
            </p:cNvPr>
            <p:cNvSpPr/>
            <p:nvPr/>
          </p:nvSpPr>
          <p:spPr>
            <a:xfrm rot="16177761">
              <a:off x="-1660039" y="4844692"/>
              <a:ext cx="592819" cy="592819"/>
            </a:xfrm>
            <a:prstGeom prst="ellipse">
              <a:avLst/>
            </a:prstGeom>
            <a:solidFill>
              <a:schemeClr val="accent2"/>
            </a:solidFill>
            <a:ln>
              <a:noFill/>
            </a:ln>
            <a:scene3d>
              <a:camera prst="isometricOffAxis2Right"/>
              <a:lightRig rig="threePt" dir="t"/>
            </a:scene3d>
            <a:sp3d extrusionH="63500" prstMaterial="matte">
              <a:bevelT w="292100" h="304800"/>
              <a:bevelB w="292100" h="304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椭圆 121">
              <a:extLst>
                <a:ext uri="{FF2B5EF4-FFF2-40B4-BE49-F238E27FC236}">
                  <a16:creationId xmlns:a16="http://schemas.microsoft.com/office/drawing/2014/main" id="{4AB8F249-49F5-4751-9426-2BD649AE1E0F}"/>
                </a:ext>
              </a:extLst>
            </p:cNvPr>
            <p:cNvSpPr/>
            <p:nvPr/>
          </p:nvSpPr>
          <p:spPr>
            <a:xfrm rot="16177761">
              <a:off x="-1907778" y="3008881"/>
              <a:ext cx="592819" cy="592819"/>
            </a:xfrm>
            <a:prstGeom prst="ellipse">
              <a:avLst/>
            </a:prstGeom>
            <a:solidFill>
              <a:schemeClr val="accent2"/>
            </a:solidFill>
            <a:ln>
              <a:noFill/>
            </a:ln>
            <a:scene3d>
              <a:camera prst="isometricOffAxis2Right"/>
              <a:lightRig rig="threePt" dir="t"/>
            </a:scene3d>
            <a:sp3d extrusionH="63500" prstMaterial="matte">
              <a:bevelT w="292100" h="304800"/>
              <a:bevelB w="292100" h="304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椭圆 122">
              <a:extLst>
                <a:ext uri="{FF2B5EF4-FFF2-40B4-BE49-F238E27FC236}">
                  <a16:creationId xmlns:a16="http://schemas.microsoft.com/office/drawing/2014/main" id="{9778B164-9960-4E75-9576-1F2457C382AD}"/>
                </a:ext>
              </a:extLst>
            </p:cNvPr>
            <p:cNvSpPr/>
            <p:nvPr/>
          </p:nvSpPr>
          <p:spPr>
            <a:xfrm rot="16177761">
              <a:off x="-2770686" y="2943209"/>
              <a:ext cx="592819" cy="592819"/>
            </a:xfrm>
            <a:prstGeom prst="ellipse">
              <a:avLst/>
            </a:prstGeom>
            <a:solidFill>
              <a:schemeClr val="accent2"/>
            </a:solidFill>
            <a:ln>
              <a:noFill/>
            </a:ln>
            <a:scene3d>
              <a:camera prst="isometricOffAxis2Right"/>
              <a:lightRig rig="threePt" dir="t"/>
            </a:scene3d>
            <a:sp3d extrusionH="63500" prstMaterial="matte">
              <a:bevelT w="292100" h="304800"/>
              <a:bevelB w="292100" h="304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a:extLst>
                <a:ext uri="{FF2B5EF4-FFF2-40B4-BE49-F238E27FC236}">
                  <a16:creationId xmlns:a16="http://schemas.microsoft.com/office/drawing/2014/main" id="{0241C017-5AC3-4D97-BDAD-851605C332E3}"/>
                </a:ext>
              </a:extLst>
            </p:cNvPr>
            <p:cNvSpPr/>
            <p:nvPr/>
          </p:nvSpPr>
          <p:spPr>
            <a:xfrm rot="16177761">
              <a:off x="-1583647" y="7293030"/>
              <a:ext cx="592819" cy="592819"/>
            </a:xfrm>
            <a:prstGeom prst="ellipse">
              <a:avLst/>
            </a:prstGeom>
            <a:solidFill>
              <a:schemeClr val="accent2"/>
            </a:solidFill>
            <a:ln>
              <a:noFill/>
            </a:ln>
            <a:scene3d>
              <a:camera prst="isometricOffAxis2Right"/>
              <a:lightRig rig="threePt" dir="t"/>
            </a:scene3d>
            <a:sp3d extrusionH="63500" prstMaterial="matte">
              <a:bevelT w="292100" h="304800"/>
              <a:bevelB w="292100" h="304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9" name="组合 138">
              <a:extLst>
                <a:ext uri="{FF2B5EF4-FFF2-40B4-BE49-F238E27FC236}">
                  <a16:creationId xmlns:a16="http://schemas.microsoft.com/office/drawing/2014/main" id="{857DF37C-7F7E-4050-A814-87789FC66D1C}"/>
                </a:ext>
              </a:extLst>
            </p:cNvPr>
            <p:cNvGrpSpPr/>
            <p:nvPr/>
          </p:nvGrpSpPr>
          <p:grpSpPr>
            <a:xfrm rot="2248748">
              <a:off x="11605830" y="4365600"/>
              <a:ext cx="2794586" cy="5848707"/>
              <a:chOff x="13592131" y="5060602"/>
              <a:chExt cx="2794586" cy="5848707"/>
            </a:xfrm>
          </p:grpSpPr>
          <p:sp>
            <p:nvSpPr>
              <p:cNvPr id="128" name="椭圆 127">
                <a:extLst>
                  <a:ext uri="{FF2B5EF4-FFF2-40B4-BE49-F238E27FC236}">
                    <a16:creationId xmlns:a16="http://schemas.microsoft.com/office/drawing/2014/main" id="{867E9504-79BA-489C-B6AC-C0CE0295E2FE}"/>
                  </a:ext>
                </a:extLst>
              </p:cNvPr>
              <p:cNvSpPr/>
              <p:nvPr/>
            </p:nvSpPr>
            <p:spPr>
              <a:xfrm rot="1853491">
                <a:off x="15497228" y="5793560"/>
                <a:ext cx="592819" cy="592819"/>
              </a:xfrm>
              <a:prstGeom prst="ellipse">
                <a:avLst/>
              </a:prstGeom>
              <a:solidFill>
                <a:schemeClr val="accent2"/>
              </a:solidFill>
              <a:ln>
                <a:noFill/>
              </a:ln>
              <a:scene3d>
                <a:camera prst="isometricOffAxis2Right"/>
                <a:lightRig rig="threePt" dir="t"/>
              </a:scene3d>
              <a:sp3d extrusionH="63500" prstMaterial="matte">
                <a:bevelT w="292100" h="304800"/>
                <a:bevelB w="292100" h="304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a:extLst>
                  <a:ext uri="{FF2B5EF4-FFF2-40B4-BE49-F238E27FC236}">
                    <a16:creationId xmlns:a16="http://schemas.microsoft.com/office/drawing/2014/main" id="{9887F2F2-C1D4-46A8-850D-52414323C49C}"/>
                  </a:ext>
                </a:extLst>
              </p:cNvPr>
              <p:cNvSpPr/>
              <p:nvPr/>
            </p:nvSpPr>
            <p:spPr>
              <a:xfrm rot="1853491">
                <a:off x="14741604" y="10218438"/>
                <a:ext cx="592819" cy="592819"/>
              </a:xfrm>
              <a:prstGeom prst="ellipse">
                <a:avLst/>
              </a:prstGeom>
              <a:solidFill>
                <a:schemeClr val="accent2"/>
              </a:solidFill>
              <a:ln>
                <a:noFill/>
              </a:ln>
              <a:scene3d>
                <a:camera prst="isometricOffAxis2Right"/>
                <a:lightRig rig="threePt" dir="t"/>
              </a:scene3d>
              <a:sp3d extrusionH="63500" prstMaterial="matte">
                <a:bevelT w="292100" h="304800"/>
                <a:bevelB w="292100" h="304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a:extLst>
                  <a:ext uri="{FF2B5EF4-FFF2-40B4-BE49-F238E27FC236}">
                    <a16:creationId xmlns:a16="http://schemas.microsoft.com/office/drawing/2014/main" id="{75EF1594-0D92-40DC-909B-54C49B7AE0E8}"/>
                  </a:ext>
                </a:extLst>
              </p:cNvPr>
              <p:cNvSpPr/>
              <p:nvPr/>
            </p:nvSpPr>
            <p:spPr>
              <a:xfrm rot="1853491">
                <a:off x="13714413" y="10316490"/>
                <a:ext cx="592819" cy="592819"/>
              </a:xfrm>
              <a:prstGeom prst="ellipse">
                <a:avLst/>
              </a:prstGeom>
              <a:solidFill>
                <a:schemeClr val="accent2"/>
              </a:solidFill>
              <a:ln>
                <a:noFill/>
              </a:ln>
              <a:scene3d>
                <a:camera prst="isometricOffAxis2Right"/>
                <a:lightRig rig="threePt" dir="t"/>
              </a:scene3d>
              <a:sp3d extrusionH="63500" prstMaterial="matte">
                <a:bevelT w="292100" h="304800"/>
                <a:bevelB w="292100" h="304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椭圆 130">
                <a:extLst>
                  <a:ext uri="{FF2B5EF4-FFF2-40B4-BE49-F238E27FC236}">
                    <a16:creationId xmlns:a16="http://schemas.microsoft.com/office/drawing/2014/main" id="{E7825AD7-F970-435A-A319-1CDCA76D6276}"/>
                  </a:ext>
                </a:extLst>
              </p:cNvPr>
              <p:cNvSpPr/>
              <p:nvPr/>
            </p:nvSpPr>
            <p:spPr>
              <a:xfrm rot="1853491">
                <a:off x="14445423" y="8608714"/>
                <a:ext cx="592819" cy="592819"/>
              </a:xfrm>
              <a:prstGeom prst="ellipse">
                <a:avLst/>
              </a:prstGeom>
              <a:solidFill>
                <a:schemeClr val="accent2"/>
              </a:solidFill>
              <a:ln>
                <a:noFill/>
              </a:ln>
              <a:scene3d>
                <a:camera prst="isometricOffAxis2Right"/>
                <a:lightRig rig="threePt" dir="t"/>
              </a:scene3d>
              <a:sp3d extrusionH="63500" prstMaterial="matte">
                <a:bevelT w="292100" h="304800"/>
                <a:bevelB w="292100" h="304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椭圆 131">
                <a:extLst>
                  <a:ext uri="{FF2B5EF4-FFF2-40B4-BE49-F238E27FC236}">
                    <a16:creationId xmlns:a16="http://schemas.microsoft.com/office/drawing/2014/main" id="{E50BC83D-AE04-42FB-8A92-5D8FC73CF998}"/>
                  </a:ext>
                </a:extLst>
              </p:cNvPr>
              <p:cNvSpPr/>
              <p:nvPr/>
            </p:nvSpPr>
            <p:spPr>
              <a:xfrm rot="1853491">
                <a:off x="14646030" y="5060602"/>
                <a:ext cx="592819" cy="592819"/>
              </a:xfrm>
              <a:prstGeom prst="ellipse">
                <a:avLst/>
              </a:prstGeom>
              <a:solidFill>
                <a:schemeClr val="accent2"/>
              </a:solidFill>
              <a:ln>
                <a:noFill/>
              </a:ln>
              <a:scene3d>
                <a:camera prst="isometricOffAxis2Right"/>
                <a:lightRig rig="threePt" dir="t"/>
              </a:scene3d>
              <a:sp3d extrusionH="63500" prstMaterial="matte">
                <a:bevelT w="292100" h="304800"/>
                <a:bevelB w="292100" h="304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椭圆 132">
                <a:extLst>
                  <a:ext uri="{FF2B5EF4-FFF2-40B4-BE49-F238E27FC236}">
                    <a16:creationId xmlns:a16="http://schemas.microsoft.com/office/drawing/2014/main" id="{19844E8B-8ECB-4D2A-A044-A23AE7D23692}"/>
                  </a:ext>
                </a:extLst>
              </p:cNvPr>
              <p:cNvSpPr/>
              <p:nvPr/>
            </p:nvSpPr>
            <p:spPr>
              <a:xfrm rot="1853491">
                <a:off x="14640057" y="7562554"/>
                <a:ext cx="592819" cy="592819"/>
              </a:xfrm>
              <a:prstGeom prst="ellipse">
                <a:avLst/>
              </a:prstGeom>
              <a:solidFill>
                <a:schemeClr val="accent2"/>
              </a:solidFill>
              <a:ln>
                <a:noFill/>
              </a:ln>
              <a:scene3d>
                <a:camera prst="isometricOffAxis2Right"/>
                <a:lightRig rig="threePt" dir="t"/>
              </a:scene3d>
              <a:sp3d extrusionH="63500" prstMaterial="matte">
                <a:bevelT w="292100" h="304800"/>
                <a:bevelB w="292100" h="304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a:extLst>
                  <a:ext uri="{FF2B5EF4-FFF2-40B4-BE49-F238E27FC236}">
                    <a16:creationId xmlns:a16="http://schemas.microsoft.com/office/drawing/2014/main" id="{15C2D5DD-0999-42FA-AA22-F656ED4B207A}"/>
                  </a:ext>
                </a:extLst>
              </p:cNvPr>
              <p:cNvSpPr/>
              <p:nvPr/>
            </p:nvSpPr>
            <p:spPr>
              <a:xfrm rot="1853491">
                <a:off x="13928519" y="7267668"/>
                <a:ext cx="592819" cy="592819"/>
              </a:xfrm>
              <a:prstGeom prst="ellipse">
                <a:avLst/>
              </a:prstGeom>
              <a:solidFill>
                <a:schemeClr val="accent2"/>
              </a:solidFill>
              <a:ln>
                <a:noFill/>
              </a:ln>
              <a:scene3d>
                <a:camera prst="isometricOffAxis2Right"/>
                <a:lightRig rig="threePt" dir="t"/>
              </a:scene3d>
              <a:sp3d extrusionH="63500" prstMaterial="matte">
                <a:bevelT w="292100" h="304800"/>
                <a:bevelB w="292100" h="304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椭圆 134">
                <a:extLst>
                  <a:ext uri="{FF2B5EF4-FFF2-40B4-BE49-F238E27FC236}">
                    <a16:creationId xmlns:a16="http://schemas.microsoft.com/office/drawing/2014/main" id="{57DD5800-357A-45C0-84D2-5F74A081654E}"/>
                  </a:ext>
                </a:extLst>
              </p:cNvPr>
              <p:cNvSpPr/>
              <p:nvPr/>
            </p:nvSpPr>
            <p:spPr>
              <a:xfrm rot="1853491">
                <a:off x="15519140" y="6814061"/>
                <a:ext cx="592819" cy="592819"/>
              </a:xfrm>
              <a:prstGeom prst="ellipse">
                <a:avLst/>
              </a:prstGeom>
              <a:solidFill>
                <a:schemeClr val="accent2"/>
              </a:solidFill>
              <a:ln>
                <a:noFill/>
              </a:ln>
              <a:scene3d>
                <a:camera prst="isometricOffAxis2Right"/>
                <a:lightRig rig="threePt" dir="t"/>
              </a:scene3d>
              <a:sp3d extrusionH="63500" prstMaterial="matte">
                <a:bevelT w="292100" h="304800"/>
                <a:bevelB w="292100" h="304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椭圆 135">
                <a:extLst>
                  <a:ext uri="{FF2B5EF4-FFF2-40B4-BE49-F238E27FC236}">
                    <a16:creationId xmlns:a16="http://schemas.microsoft.com/office/drawing/2014/main" id="{93A0671E-9793-40D7-AE5C-995B9C4F4BB3}"/>
                  </a:ext>
                </a:extLst>
              </p:cNvPr>
              <p:cNvSpPr/>
              <p:nvPr/>
            </p:nvSpPr>
            <p:spPr>
              <a:xfrm rot="1853491">
                <a:off x="13592131" y="8904303"/>
                <a:ext cx="592819" cy="592819"/>
              </a:xfrm>
              <a:prstGeom prst="ellipse">
                <a:avLst/>
              </a:prstGeom>
              <a:solidFill>
                <a:schemeClr val="accent2"/>
              </a:solidFill>
              <a:ln>
                <a:noFill/>
              </a:ln>
              <a:scene3d>
                <a:camera prst="isometricOffAxis2Right"/>
                <a:lightRig rig="threePt" dir="t"/>
              </a:scene3d>
              <a:sp3d extrusionH="63500" prstMaterial="matte">
                <a:bevelT w="292100" h="304800"/>
                <a:bevelB w="292100" h="304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椭圆 136">
                <a:extLst>
                  <a:ext uri="{FF2B5EF4-FFF2-40B4-BE49-F238E27FC236}">
                    <a16:creationId xmlns:a16="http://schemas.microsoft.com/office/drawing/2014/main" id="{DC458BA1-48F2-45E4-B662-221581DA4437}"/>
                  </a:ext>
                </a:extLst>
              </p:cNvPr>
              <p:cNvSpPr/>
              <p:nvPr/>
            </p:nvSpPr>
            <p:spPr>
              <a:xfrm rot="1853491">
                <a:off x="15289951" y="9645238"/>
                <a:ext cx="592819" cy="592819"/>
              </a:xfrm>
              <a:prstGeom prst="ellipse">
                <a:avLst/>
              </a:prstGeom>
              <a:solidFill>
                <a:schemeClr val="accent2"/>
              </a:solidFill>
              <a:ln>
                <a:noFill/>
              </a:ln>
              <a:scene3d>
                <a:camera prst="isometricOffAxis2Right"/>
                <a:lightRig rig="threePt" dir="t"/>
              </a:scene3d>
              <a:sp3d extrusionH="63500" prstMaterial="matte">
                <a:bevelT w="292100" h="304800"/>
                <a:bevelB w="292100" h="304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椭圆 137">
                <a:extLst>
                  <a:ext uri="{FF2B5EF4-FFF2-40B4-BE49-F238E27FC236}">
                    <a16:creationId xmlns:a16="http://schemas.microsoft.com/office/drawing/2014/main" id="{032FEE72-7584-4971-8E1A-A6D147F3A274}"/>
                  </a:ext>
                </a:extLst>
              </p:cNvPr>
              <p:cNvSpPr/>
              <p:nvPr/>
            </p:nvSpPr>
            <p:spPr>
              <a:xfrm rot="1853491">
                <a:off x="15793898" y="8941704"/>
                <a:ext cx="592819" cy="592819"/>
              </a:xfrm>
              <a:prstGeom prst="ellipse">
                <a:avLst/>
              </a:prstGeom>
              <a:solidFill>
                <a:schemeClr val="accent2"/>
              </a:solidFill>
              <a:ln>
                <a:noFill/>
              </a:ln>
              <a:scene3d>
                <a:camera prst="isometricOffAxis2Right"/>
                <a:lightRig rig="threePt" dir="t"/>
              </a:scene3d>
              <a:sp3d extrusionH="63500" prstMaterial="matte">
                <a:bevelT w="292100" h="304800"/>
                <a:bevelB w="292100" h="304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43" name="任意多边形: 形状 142">
            <a:extLst>
              <a:ext uri="{FF2B5EF4-FFF2-40B4-BE49-F238E27FC236}">
                <a16:creationId xmlns:a16="http://schemas.microsoft.com/office/drawing/2014/main" id="{B96A59CD-682D-440D-B11E-9EAD27F27526}"/>
              </a:ext>
            </a:extLst>
          </p:cNvPr>
          <p:cNvSpPr/>
          <p:nvPr/>
        </p:nvSpPr>
        <p:spPr>
          <a:xfrm rot="1117492">
            <a:off x="6529072" y="-31670"/>
            <a:ext cx="4848846" cy="2219863"/>
          </a:xfrm>
          <a:custGeom>
            <a:avLst/>
            <a:gdLst>
              <a:gd name="connsiteX0" fmla="*/ 0 w 7696200"/>
              <a:gd name="connsiteY0" fmla="*/ 561975 h 2381705"/>
              <a:gd name="connsiteX1" fmla="*/ 2219325 w 7696200"/>
              <a:gd name="connsiteY1" fmla="*/ 2028825 h 2381705"/>
              <a:gd name="connsiteX2" fmla="*/ 6181725 w 7696200"/>
              <a:gd name="connsiteY2" fmla="*/ 2219325 h 2381705"/>
              <a:gd name="connsiteX3" fmla="*/ 7696200 w 7696200"/>
              <a:gd name="connsiteY3" fmla="*/ 0 h 2381705"/>
              <a:gd name="connsiteX0" fmla="*/ 0 w 7696200"/>
              <a:gd name="connsiteY0" fmla="*/ 561975 h 2310577"/>
              <a:gd name="connsiteX1" fmla="*/ 2219325 w 7696200"/>
              <a:gd name="connsiteY1" fmla="*/ 2028825 h 2310577"/>
              <a:gd name="connsiteX2" fmla="*/ 5544243 w 7696200"/>
              <a:gd name="connsiteY2" fmla="*/ 2122583 h 2310577"/>
              <a:gd name="connsiteX3" fmla="*/ 7696200 w 7696200"/>
              <a:gd name="connsiteY3" fmla="*/ 0 h 2310577"/>
              <a:gd name="connsiteX0" fmla="*/ 0 w 7696200"/>
              <a:gd name="connsiteY0" fmla="*/ 561975 h 2725142"/>
              <a:gd name="connsiteX1" fmla="*/ 1482680 w 7696200"/>
              <a:gd name="connsiteY1" fmla="*/ 2633465 h 2725142"/>
              <a:gd name="connsiteX2" fmla="*/ 5544243 w 7696200"/>
              <a:gd name="connsiteY2" fmla="*/ 2122583 h 2725142"/>
              <a:gd name="connsiteX3" fmla="*/ 7696200 w 7696200"/>
              <a:gd name="connsiteY3" fmla="*/ 0 h 2725142"/>
              <a:gd name="connsiteX0" fmla="*/ 2160 w 7698360"/>
              <a:gd name="connsiteY0" fmla="*/ 561975 h 2725142"/>
              <a:gd name="connsiteX1" fmla="*/ 1484840 w 7698360"/>
              <a:gd name="connsiteY1" fmla="*/ 2633465 h 2725142"/>
              <a:gd name="connsiteX2" fmla="*/ 5546403 w 7698360"/>
              <a:gd name="connsiteY2" fmla="*/ 2122583 h 2725142"/>
              <a:gd name="connsiteX3" fmla="*/ 7698360 w 7698360"/>
              <a:gd name="connsiteY3" fmla="*/ 0 h 2725142"/>
              <a:gd name="connsiteX0" fmla="*/ 2562 w 7698762"/>
              <a:gd name="connsiteY0" fmla="*/ 561975 h 2774614"/>
              <a:gd name="connsiteX1" fmla="*/ 1485242 w 7698762"/>
              <a:gd name="connsiteY1" fmla="*/ 2633465 h 2774614"/>
              <a:gd name="connsiteX2" fmla="*/ 6170120 w 7698762"/>
              <a:gd name="connsiteY2" fmla="*/ 2303975 h 2774614"/>
              <a:gd name="connsiteX3" fmla="*/ 7698762 w 7698762"/>
              <a:gd name="connsiteY3" fmla="*/ 0 h 2774614"/>
              <a:gd name="connsiteX0" fmla="*/ 2082 w 7698282"/>
              <a:gd name="connsiteY0" fmla="*/ 561975 h 2719760"/>
              <a:gd name="connsiteX1" fmla="*/ 1612258 w 7698282"/>
              <a:gd name="connsiteY1" fmla="*/ 2560909 h 2719760"/>
              <a:gd name="connsiteX2" fmla="*/ 6169640 w 7698282"/>
              <a:gd name="connsiteY2" fmla="*/ 2303975 h 2719760"/>
              <a:gd name="connsiteX3" fmla="*/ 7698282 w 7698282"/>
              <a:gd name="connsiteY3" fmla="*/ 0 h 2719760"/>
              <a:gd name="connsiteX0" fmla="*/ 2081 w 7719963"/>
              <a:gd name="connsiteY0" fmla="*/ 561975 h 2719760"/>
              <a:gd name="connsiteX1" fmla="*/ 1612257 w 7719963"/>
              <a:gd name="connsiteY1" fmla="*/ 2560909 h 2719760"/>
              <a:gd name="connsiteX2" fmla="*/ 6169639 w 7719963"/>
              <a:gd name="connsiteY2" fmla="*/ 2303975 h 2719760"/>
              <a:gd name="connsiteX3" fmla="*/ 7698281 w 7719963"/>
              <a:gd name="connsiteY3" fmla="*/ 0 h 2719760"/>
              <a:gd name="connsiteX0" fmla="*/ 2081 w 7595597"/>
              <a:gd name="connsiteY0" fmla="*/ 465233 h 2618889"/>
              <a:gd name="connsiteX1" fmla="*/ 1612257 w 7595597"/>
              <a:gd name="connsiteY1" fmla="*/ 2464167 h 2618889"/>
              <a:gd name="connsiteX2" fmla="*/ 6169639 w 7595597"/>
              <a:gd name="connsiteY2" fmla="*/ 2207233 h 2618889"/>
              <a:gd name="connsiteX3" fmla="*/ 7570785 w 7595597"/>
              <a:gd name="connsiteY3" fmla="*/ 0 h 2618889"/>
            </a:gdLst>
            <a:ahLst/>
            <a:cxnLst>
              <a:cxn ang="0">
                <a:pos x="connsiteX0" y="connsiteY0"/>
              </a:cxn>
              <a:cxn ang="0">
                <a:pos x="connsiteX1" y="connsiteY1"/>
              </a:cxn>
              <a:cxn ang="0">
                <a:pos x="connsiteX2" y="connsiteY2"/>
              </a:cxn>
              <a:cxn ang="0">
                <a:pos x="connsiteX3" y="connsiteY3"/>
              </a:cxn>
            </a:cxnLst>
            <a:rect l="l" t="t" r="r" b="b"/>
            <a:pathLst>
              <a:path w="7595597" h="2618889">
                <a:moveTo>
                  <a:pt x="2081" y="465233"/>
                </a:moveTo>
                <a:cubicBezTo>
                  <a:pt x="-40882" y="1205659"/>
                  <a:pt x="584331" y="2173834"/>
                  <a:pt x="1612257" y="2464167"/>
                </a:cubicBezTo>
                <a:cubicBezTo>
                  <a:pt x="2640183" y="2754500"/>
                  <a:pt x="5176551" y="2617927"/>
                  <a:pt x="6169639" y="2207233"/>
                </a:cubicBezTo>
                <a:cubicBezTo>
                  <a:pt x="7162727" y="1796539"/>
                  <a:pt x="7723275" y="964779"/>
                  <a:pt x="7570785" y="0"/>
                </a:cubicBezTo>
              </a:path>
            </a:pathLst>
          </a:custGeom>
          <a:noFill/>
          <a:ln w="444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任意多边形: 形状 143">
            <a:extLst>
              <a:ext uri="{FF2B5EF4-FFF2-40B4-BE49-F238E27FC236}">
                <a16:creationId xmlns:a16="http://schemas.microsoft.com/office/drawing/2014/main" id="{D0339124-9069-4A0F-8A3E-9519033EC568}"/>
              </a:ext>
            </a:extLst>
          </p:cNvPr>
          <p:cNvSpPr/>
          <p:nvPr/>
        </p:nvSpPr>
        <p:spPr>
          <a:xfrm rot="15836388">
            <a:off x="73585" y="3077917"/>
            <a:ext cx="4858546" cy="2219863"/>
          </a:xfrm>
          <a:custGeom>
            <a:avLst/>
            <a:gdLst>
              <a:gd name="connsiteX0" fmla="*/ 0 w 7696200"/>
              <a:gd name="connsiteY0" fmla="*/ 561975 h 2381705"/>
              <a:gd name="connsiteX1" fmla="*/ 2219325 w 7696200"/>
              <a:gd name="connsiteY1" fmla="*/ 2028825 h 2381705"/>
              <a:gd name="connsiteX2" fmla="*/ 6181725 w 7696200"/>
              <a:gd name="connsiteY2" fmla="*/ 2219325 h 2381705"/>
              <a:gd name="connsiteX3" fmla="*/ 7696200 w 7696200"/>
              <a:gd name="connsiteY3" fmla="*/ 0 h 2381705"/>
              <a:gd name="connsiteX0" fmla="*/ 0 w 7696200"/>
              <a:gd name="connsiteY0" fmla="*/ 561975 h 2310577"/>
              <a:gd name="connsiteX1" fmla="*/ 2219325 w 7696200"/>
              <a:gd name="connsiteY1" fmla="*/ 2028825 h 2310577"/>
              <a:gd name="connsiteX2" fmla="*/ 5544243 w 7696200"/>
              <a:gd name="connsiteY2" fmla="*/ 2122583 h 2310577"/>
              <a:gd name="connsiteX3" fmla="*/ 7696200 w 7696200"/>
              <a:gd name="connsiteY3" fmla="*/ 0 h 2310577"/>
              <a:gd name="connsiteX0" fmla="*/ 0 w 7696200"/>
              <a:gd name="connsiteY0" fmla="*/ 561975 h 2725142"/>
              <a:gd name="connsiteX1" fmla="*/ 1482680 w 7696200"/>
              <a:gd name="connsiteY1" fmla="*/ 2633465 h 2725142"/>
              <a:gd name="connsiteX2" fmla="*/ 5544243 w 7696200"/>
              <a:gd name="connsiteY2" fmla="*/ 2122583 h 2725142"/>
              <a:gd name="connsiteX3" fmla="*/ 7696200 w 7696200"/>
              <a:gd name="connsiteY3" fmla="*/ 0 h 2725142"/>
              <a:gd name="connsiteX0" fmla="*/ 2160 w 7698360"/>
              <a:gd name="connsiteY0" fmla="*/ 561975 h 2725142"/>
              <a:gd name="connsiteX1" fmla="*/ 1484840 w 7698360"/>
              <a:gd name="connsiteY1" fmla="*/ 2633465 h 2725142"/>
              <a:gd name="connsiteX2" fmla="*/ 5546403 w 7698360"/>
              <a:gd name="connsiteY2" fmla="*/ 2122583 h 2725142"/>
              <a:gd name="connsiteX3" fmla="*/ 7698360 w 7698360"/>
              <a:gd name="connsiteY3" fmla="*/ 0 h 2725142"/>
              <a:gd name="connsiteX0" fmla="*/ 2562 w 7698762"/>
              <a:gd name="connsiteY0" fmla="*/ 561975 h 2774614"/>
              <a:gd name="connsiteX1" fmla="*/ 1485242 w 7698762"/>
              <a:gd name="connsiteY1" fmla="*/ 2633465 h 2774614"/>
              <a:gd name="connsiteX2" fmla="*/ 6170120 w 7698762"/>
              <a:gd name="connsiteY2" fmla="*/ 2303975 h 2774614"/>
              <a:gd name="connsiteX3" fmla="*/ 7698762 w 7698762"/>
              <a:gd name="connsiteY3" fmla="*/ 0 h 2774614"/>
              <a:gd name="connsiteX0" fmla="*/ 2082 w 7698282"/>
              <a:gd name="connsiteY0" fmla="*/ 561975 h 2719760"/>
              <a:gd name="connsiteX1" fmla="*/ 1612258 w 7698282"/>
              <a:gd name="connsiteY1" fmla="*/ 2560909 h 2719760"/>
              <a:gd name="connsiteX2" fmla="*/ 6169640 w 7698282"/>
              <a:gd name="connsiteY2" fmla="*/ 2303975 h 2719760"/>
              <a:gd name="connsiteX3" fmla="*/ 7698282 w 7698282"/>
              <a:gd name="connsiteY3" fmla="*/ 0 h 2719760"/>
              <a:gd name="connsiteX0" fmla="*/ 2081 w 7719963"/>
              <a:gd name="connsiteY0" fmla="*/ 561975 h 2719760"/>
              <a:gd name="connsiteX1" fmla="*/ 1612257 w 7719963"/>
              <a:gd name="connsiteY1" fmla="*/ 2560909 h 2719760"/>
              <a:gd name="connsiteX2" fmla="*/ 6169639 w 7719963"/>
              <a:gd name="connsiteY2" fmla="*/ 2303975 h 2719760"/>
              <a:gd name="connsiteX3" fmla="*/ 7698281 w 7719963"/>
              <a:gd name="connsiteY3" fmla="*/ 0 h 2719760"/>
              <a:gd name="connsiteX0" fmla="*/ 2081 w 7595597"/>
              <a:gd name="connsiteY0" fmla="*/ 465233 h 2618889"/>
              <a:gd name="connsiteX1" fmla="*/ 1612257 w 7595597"/>
              <a:gd name="connsiteY1" fmla="*/ 2464167 h 2618889"/>
              <a:gd name="connsiteX2" fmla="*/ 6169639 w 7595597"/>
              <a:gd name="connsiteY2" fmla="*/ 2207233 h 2618889"/>
              <a:gd name="connsiteX3" fmla="*/ 7570785 w 7595597"/>
              <a:gd name="connsiteY3" fmla="*/ 0 h 2618889"/>
            </a:gdLst>
            <a:ahLst/>
            <a:cxnLst>
              <a:cxn ang="0">
                <a:pos x="connsiteX0" y="connsiteY0"/>
              </a:cxn>
              <a:cxn ang="0">
                <a:pos x="connsiteX1" y="connsiteY1"/>
              </a:cxn>
              <a:cxn ang="0">
                <a:pos x="connsiteX2" y="connsiteY2"/>
              </a:cxn>
              <a:cxn ang="0">
                <a:pos x="connsiteX3" y="connsiteY3"/>
              </a:cxn>
            </a:cxnLst>
            <a:rect l="l" t="t" r="r" b="b"/>
            <a:pathLst>
              <a:path w="7595597" h="2618889">
                <a:moveTo>
                  <a:pt x="2081" y="465233"/>
                </a:moveTo>
                <a:cubicBezTo>
                  <a:pt x="-40882" y="1205659"/>
                  <a:pt x="584331" y="2173834"/>
                  <a:pt x="1612257" y="2464167"/>
                </a:cubicBezTo>
                <a:cubicBezTo>
                  <a:pt x="2640183" y="2754500"/>
                  <a:pt x="5176551" y="2617927"/>
                  <a:pt x="6169639" y="2207233"/>
                </a:cubicBezTo>
                <a:cubicBezTo>
                  <a:pt x="7162727" y="1796539"/>
                  <a:pt x="7723275" y="964779"/>
                  <a:pt x="7570785" y="0"/>
                </a:cubicBezTo>
              </a:path>
            </a:pathLst>
          </a:custGeom>
          <a:noFill/>
          <a:ln w="444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任意多边形: 形状 144">
            <a:extLst>
              <a:ext uri="{FF2B5EF4-FFF2-40B4-BE49-F238E27FC236}">
                <a16:creationId xmlns:a16="http://schemas.microsoft.com/office/drawing/2014/main" id="{74D43F2B-A257-469B-9497-316FA89F7264}"/>
              </a:ext>
            </a:extLst>
          </p:cNvPr>
          <p:cNvSpPr/>
          <p:nvPr/>
        </p:nvSpPr>
        <p:spPr>
          <a:xfrm rot="8079967">
            <a:off x="6891861" y="3328094"/>
            <a:ext cx="4657089" cy="2219863"/>
          </a:xfrm>
          <a:custGeom>
            <a:avLst/>
            <a:gdLst>
              <a:gd name="connsiteX0" fmla="*/ 0 w 7696200"/>
              <a:gd name="connsiteY0" fmla="*/ 561975 h 2381705"/>
              <a:gd name="connsiteX1" fmla="*/ 2219325 w 7696200"/>
              <a:gd name="connsiteY1" fmla="*/ 2028825 h 2381705"/>
              <a:gd name="connsiteX2" fmla="*/ 6181725 w 7696200"/>
              <a:gd name="connsiteY2" fmla="*/ 2219325 h 2381705"/>
              <a:gd name="connsiteX3" fmla="*/ 7696200 w 7696200"/>
              <a:gd name="connsiteY3" fmla="*/ 0 h 2381705"/>
              <a:gd name="connsiteX0" fmla="*/ 0 w 7696200"/>
              <a:gd name="connsiteY0" fmla="*/ 561975 h 2310577"/>
              <a:gd name="connsiteX1" fmla="*/ 2219325 w 7696200"/>
              <a:gd name="connsiteY1" fmla="*/ 2028825 h 2310577"/>
              <a:gd name="connsiteX2" fmla="*/ 5544243 w 7696200"/>
              <a:gd name="connsiteY2" fmla="*/ 2122583 h 2310577"/>
              <a:gd name="connsiteX3" fmla="*/ 7696200 w 7696200"/>
              <a:gd name="connsiteY3" fmla="*/ 0 h 2310577"/>
              <a:gd name="connsiteX0" fmla="*/ 0 w 7696200"/>
              <a:gd name="connsiteY0" fmla="*/ 561975 h 2725142"/>
              <a:gd name="connsiteX1" fmla="*/ 1482680 w 7696200"/>
              <a:gd name="connsiteY1" fmla="*/ 2633465 h 2725142"/>
              <a:gd name="connsiteX2" fmla="*/ 5544243 w 7696200"/>
              <a:gd name="connsiteY2" fmla="*/ 2122583 h 2725142"/>
              <a:gd name="connsiteX3" fmla="*/ 7696200 w 7696200"/>
              <a:gd name="connsiteY3" fmla="*/ 0 h 2725142"/>
              <a:gd name="connsiteX0" fmla="*/ 2160 w 7698360"/>
              <a:gd name="connsiteY0" fmla="*/ 561975 h 2725142"/>
              <a:gd name="connsiteX1" fmla="*/ 1484840 w 7698360"/>
              <a:gd name="connsiteY1" fmla="*/ 2633465 h 2725142"/>
              <a:gd name="connsiteX2" fmla="*/ 5546403 w 7698360"/>
              <a:gd name="connsiteY2" fmla="*/ 2122583 h 2725142"/>
              <a:gd name="connsiteX3" fmla="*/ 7698360 w 7698360"/>
              <a:gd name="connsiteY3" fmla="*/ 0 h 2725142"/>
              <a:gd name="connsiteX0" fmla="*/ 2562 w 7698762"/>
              <a:gd name="connsiteY0" fmla="*/ 561975 h 2774614"/>
              <a:gd name="connsiteX1" fmla="*/ 1485242 w 7698762"/>
              <a:gd name="connsiteY1" fmla="*/ 2633465 h 2774614"/>
              <a:gd name="connsiteX2" fmla="*/ 6170120 w 7698762"/>
              <a:gd name="connsiteY2" fmla="*/ 2303975 h 2774614"/>
              <a:gd name="connsiteX3" fmla="*/ 7698762 w 7698762"/>
              <a:gd name="connsiteY3" fmla="*/ 0 h 2774614"/>
              <a:gd name="connsiteX0" fmla="*/ 2082 w 7698282"/>
              <a:gd name="connsiteY0" fmla="*/ 561975 h 2719760"/>
              <a:gd name="connsiteX1" fmla="*/ 1612258 w 7698282"/>
              <a:gd name="connsiteY1" fmla="*/ 2560909 h 2719760"/>
              <a:gd name="connsiteX2" fmla="*/ 6169640 w 7698282"/>
              <a:gd name="connsiteY2" fmla="*/ 2303975 h 2719760"/>
              <a:gd name="connsiteX3" fmla="*/ 7698282 w 7698282"/>
              <a:gd name="connsiteY3" fmla="*/ 0 h 2719760"/>
              <a:gd name="connsiteX0" fmla="*/ 2081 w 7719963"/>
              <a:gd name="connsiteY0" fmla="*/ 561975 h 2719760"/>
              <a:gd name="connsiteX1" fmla="*/ 1612257 w 7719963"/>
              <a:gd name="connsiteY1" fmla="*/ 2560909 h 2719760"/>
              <a:gd name="connsiteX2" fmla="*/ 6169639 w 7719963"/>
              <a:gd name="connsiteY2" fmla="*/ 2303975 h 2719760"/>
              <a:gd name="connsiteX3" fmla="*/ 7698281 w 7719963"/>
              <a:gd name="connsiteY3" fmla="*/ 0 h 2719760"/>
              <a:gd name="connsiteX0" fmla="*/ 2081 w 7595597"/>
              <a:gd name="connsiteY0" fmla="*/ 465233 h 2618889"/>
              <a:gd name="connsiteX1" fmla="*/ 1612257 w 7595597"/>
              <a:gd name="connsiteY1" fmla="*/ 2464167 h 2618889"/>
              <a:gd name="connsiteX2" fmla="*/ 6169639 w 7595597"/>
              <a:gd name="connsiteY2" fmla="*/ 2207233 h 2618889"/>
              <a:gd name="connsiteX3" fmla="*/ 7570785 w 7595597"/>
              <a:gd name="connsiteY3" fmla="*/ 0 h 2618889"/>
            </a:gdLst>
            <a:ahLst/>
            <a:cxnLst>
              <a:cxn ang="0">
                <a:pos x="connsiteX0" y="connsiteY0"/>
              </a:cxn>
              <a:cxn ang="0">
                <a:pos x="connsiteX1" y="connsiteY1"/>
              </a:cxn>
              <a:cxn ang="0">
                <a:pos x="connsiteX2" y="connsiteY2"/>
              </a:cxn>
              <a:cxn ang="0">
                <a:pos x="connsiteX3" y="connsiteY3"/>
              </a:cxn>
            </a:cxnLst>
            <a:rect l="l" t="t" r="r" b="b"/>
            <a:pathLst>
              <a:path w="7595597" h="2618889">
                <a:moveTo>
                  <a:pt x="2081" y="465233"/>
                </a:moveTo>
                <a:cubicBezTo>
                  <a:pt x="-40882" y="1205659"/>
                  <a:pt x="584331" y="2173834"/>
                  <a:pt x="1612257" y="2464167"/>
                </a:cubicBezTo>
                <a:cubicBezTo>
                  <a:pt x="2640183" y="2754500"/>
                  <a:pt x="5176551" y="2617927"/>
                  <a:pt x="6169639" y="2207233"/>
                </a:cubicBezTo>
                <a:cubicBezTo>
                  <a:pt x="7162727" y="1796539"/>
                  <a:pt x="7723275" y="964779"/>
                  <a:pt x="7570785" y="0"/>
                </a:cubicBezTo>
              </a:path>
            </a:pathLst>
          </a:cu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页脚占位符 1">
            <a:extLst>
              <a:ext uri="{FF2B5EF4-FFF2-40B4-BE49-F238E27FC236}">
                <a16:creationId xmlns:a16="http://schemas.microsoft.com/office/drawing/2014/main" id="{426389CD-82C4-44B6-9C08-4C8614F33773}"/>
              </a:ext>
            </a:extLst>
          </p:cNvPr>
          <p:cNvSpPr>
            <a:spLocks noGrp="1"/>
          </p:cNvSpPr>
          <p:nvPr>
            <p:ph type="ftr" sz="quarter" idx="11"/>
          </p:nvPr>
        </p:nvSpPr>
        <p:spPr/>
        <p:txBody>
          <a:bodyPr/>
          <a:lstStyle/>
          <a:p>
            <a:r>
              <a:rPr lang="zh-CN" altLang="en-US"/>
              <a:t>拥抱不完整，半自弱监督学习</a:t>
            </a:r>
          </a:p>
        </p:txBody>
      </p:sp>
    </p:spTree>
    <p:extLst>
      <p:ext uri="{BB962C8B-B14F-4D97-AF65-F5344CB8AC3E}">
        <p14:creationId xmlns:p14="http://schemas.microsoft.com/office/powerpoint/2010/main" val="3596728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81"/>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8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6" presetClass="emph" presetSubtype="0" fill="hold" nodeType="clickEffect">
                                  <p:stCondLst>
                                    <p:cond delay="0"/>
                                  </p:stCondLst>
                                  <p:childTnLst>
                                    <p:animScale>
                                      <p:cBhvr>
                                        <p:cTn id="14" dur="2000" fill="hold"/>
                                        <p:tgtEl>
                                          <p:spTgt spid="141"/>
                                        </p:tgtEl>
                                      </p:cBhvr>
                                      <p:by x="50000" y="50000"/>
                                    </p:animScale>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1" grpId="0" animBg="1"/>
      <p:bldP spid="82" grpId="0" animBg="1"/>
      <p:bldP spid="143" grpId="0" animBg="1"/>
      <p:bldP spid="144" grpId="0" animBg="1"/>
      <p:bldP spid="145"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5713</TotalTime>
  <Words>1237</Words>
  <Application>Microsoft Office PowerPoint</Application>
  <PresentationFormat>宽屏</PresentationFormat>
  <Paragraphs>123</Paragraphs>
  <Slides>20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-apple-system</vt:lpstr>
      <vt:lpstr>等线</vt:lpstr>
      <vt:lpstr>等线 Light</vt:lpstr>
      <vt:lpstr>楷体</vt:lpstr>
      <vt:lpstr>Microsoft YaHei</vt:lpstr>
      <vt:lpstr>Arial</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LO BO</dc:creator>
  <cp:lastModifiedBy>LO BO</cp:lastModifiedBy>
  <cp:revision>135</cp:revision>
  <dcterms:created xsi:type="dcterms:W3CDTF">2020-10-31T05:19:22Z</dcterms:created>
  <dcterms:modified xsi:type="dcterms:W3CDTF">2021-03-22T11:20:22Z</dcterms:modified>
</cp:coreProperties>
</file>