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0" r:id="rId3"/>
    <p:sldId id="279" r:id="rId4"/>
    <p:sldId id="286" r:id="rId5"/>
    <p:sldId id="281" r:id="rId6"/>
    <p:sldId id="287" r:id="rId7"/>
    <p:sldId id="288" r:id="rId8"/>
    <p:sldId id="280" r:id="rId9"/>
    <p:sldId id="289" r:id="rId10"/>
    <p:sldId id="275" r:id="rId11"/>
    <p:sldId id="283" r:id="rId12"/>
    <p:sldId id="274" r:id="rId13"/>
    <p:sldId id="291" r:id="rId14"/>
    <p:sldId id="308" r:id="rId15"/>
    <p:sldId id="295" r:id="rId16"/>
    <p:sldId id="293" r:id="rId17"/>
    <p:sldId id="302" r:id="rId18"/>
    <p:sldId id="315" r:id="rId19"/>
    <p:sldId id="276" r:id="rId20"/>
    <p:sldId id="277" r:id="rId21"/>
    <p:sldId id="309" r:id="rId22"/>
    <p:sldId id="307" r:id="rId23"/>
    <p:sldId id="278" r:id="rId24"/>
    <p:sldId id="310" r:id="rId25"/>
    <p:sldId id="312" r:id="rId26"/>
    <p:sldId id="314" r:id="rId27"/>
    <p:sldId id="313" r:id="rId28"/>
    <p:sldId id="311" r:id="rId29"/>
    <p:sldId id="31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239DC-95A5-42FA-BDE3-AF6ED1EB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066A8-CCED-4AF0-8ECC-25BE99DB8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A60C-71CD-43C9-8F7E-F995501A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0AEAE-B3A4-4866-BBD3-5A17923A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60DEF-8E01-4C38-880D-49DF911C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3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9B03-F380-48CF-8281-67C8B5C0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056BA8-0FF1-470F-B9AA-7D0840C8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04CFE-0943-4DBD-8566-DC661508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444C8-68E7-4935-87D0-C2AE883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D9D0-2880-4210-9698-0540EBE3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1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B95AD5-0C13-4285-B1B3-9A0B6CCC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C9517D-5F77-408D-91A3-35C9458C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788E7-6C8C-493C-8933-D40DC2CE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BB610-15B1-42F0-A566-FE95193F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1CAB8-32E8-47D1-B927-F2428687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7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DF38-150F-40CE-87AB-39B048645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87952"/>
            <a:ext cx="12192000" cy="473993"/>
          </a:xfrm>
        </p:spPr>
        <p:txBody>
          <a:bodyPr>
            <a:noAutofit/>
          </a:bodyPr>
          <a:lstStyle>
            <a:lvl1pPr>
              <a:defRPr sz="2400" b="1" i="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A6DBF44F-B7D1-472E-A0C6-601865872F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89578"/>
            <a:ext cx="7966076" cy="5768422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BB535-CB59-4DB7-B3BE-53C607232FF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663287"/>
            <a:ext cx="2338754" cy="324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/>
              <a:t>来源 年份</a:t>
            </a:r>
          </a:p>
        </p:txBody>
      </p:sp>
    </p:spTree>
    <p:extLst>
      <p:ext uri="{BB962C8B-B14F-4D97-AF65-F5344CB8AC3E}">
        <p14:creationId xmlns:p14="http://schemas.microsoft.com/office/powerpoint/2010/main" val="16594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F6A3B-837D-4024-A191-9B4D4CFD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B2F4-1134-45B1-AC03-189B4CA8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DEAF6-53F4-411B-8FFD-DCE3FB0A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5DEA2-1F6C-4CD1-B5C8-CB35F0E8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B1A6A-5C9C-410E-B721-8BF0A9AF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9D810-E704-4B7C-BFD4-EE2AA898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8C748-E0D3-4E37-ADB6-56190231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C6C9C-8B66-45EA-84B3-771347CE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B3D38-9B4E-42C9-9119-D182695E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03F0A-9053-4278-84B5-554F1B3D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D19CC-5262-440C-8610-D97CF018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D1A70-DB73-4213-A3D5-03C5B068F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75DEA-315D-43B6-93E4-BB805F37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BF497-7ABC-47DB-A269-E843D45B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EF22A-98FE-4494-9E71-9BB48C1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9B880-9688-47BF-9609-2116A2F0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8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2D866-3CED-4765-B617-8BE3A4C5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25D47-D9CE-4C48-A4F7-D6C83DE3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97135-BDDE-4E95-B47F-3B82BBC0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E0F1E9-3F1B-4A3D-A715-47BA40E5A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C5BAF-B5C5-416F-BDF2-CBC5D847F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08269F-2C39-4F70-A23E-B7C3860F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7D70BB-439C-4C7C-B842-5385FAA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7B097F-ED58-41F4-88C0-ADECBAA6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7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104C0-97C5-4CB2-81AF-E8DB3219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E1A0C2-06A8-4EB0-AAA9-B1A571E7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ED175-4C40-4B92-89A3-59C3E8A8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8A2D1-D56C-4D72-BD2E-33A14D6F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FB043B-FCA6-4312-A114-AE3757F5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889829-3C2D-433B-96E5-3B0D9A14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A7AE0-080E-430A-8E1A-755424B7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6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7528-56AF-41AC-BD52-8E7BCD89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2E96B-D8ED-4AF0-97A5-EA484421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F2BB1-82F8-4865-9593-F9069591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B58BC-2E7C-49C5-8574-1A73F1E1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F794E-8B86-4EB1-9AC1-AC6B7F0E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5EE45-1356-425D-AF1D-0BF9439D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8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6DCC-8B6F-4F87-82EE-8AC175E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7BE771-0C59-479B-B377-F022C53E8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F3C5E-EEC6-4477-BB8B-0CF45AAF5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FBCDD-CE5C-47ED-B832-2655CAB1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9F44D-5691-431C-AC6E-40749FC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085AA-6485-4E1D-8A5D-BCCDB5BC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9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BA67EB-C708-4578-A632-6B09EBAD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21EEB-9109-442F-9A05-50D7234F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FBFA5-155D-4171-8669-E407205D0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C91DE-BBC2-47A5-B14E-F0F0DFE431A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D9A56-DAD6-4890-BD98-7A1FB3C0F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8BBE5-D4E8-48C1-A16C-0F0A9DA50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E2F9-A2D3-44F4-B125-E2466A0BD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xelmorph/voxelmorph" TargetMode="External"/><Relationship Id="rId2" Type="http://schemas.openxmlformats.org/officeDocument/2006/relationships/hyperlink" Target="https://github.com/learn2reg/tutorials2019#learn2reg-2019-tutorial-on-deep-learning-in-medical-image-registra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wesome-Image-Registration-Organization/awesome-image-registr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666555720300629?via%3Dihub#bib46" TargetMode="External"/><Relationship Id="rId3" Type="http://schemas.openxmlformats.org/officeDocument/2006/relationships/hyperlink" Target="https://www.sciencedirect.com/science/article/pii/S2666555720300629?via%3Dihub#bib41" TargetMode="External"/><Relationship Id="rId7" Type="http://schemas.openxmlformats.org/officeDocument/2006/relationships/hyperlink" Target="https://www.sciencedirect.com/science/article/pii/S2666555720300629?via%3Dihub#bib45" TargetMode="External"/><Relationship Id="rId12" Type="http://schemas.openxmlformats.org/officeDocument/2006/relationships/hyperlink" Target="https://www.sciencedirect.com/science/article/pii/S2666555720300629?via%3Dihub#bib50" TargetMode="External"/><Relationship Id="rId2" Type="http://schemas.openxmlformats.org/officeDocument/2006/relationships/hyperlink" Target="https://www.sciencedirect.com/science/article/pii/S2666555720300629?via%3Dihub#bib4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ciencedirect.com/science/article/pii/S2666555720300629?via%3Dihub#bib44" TargetMode="External"/><Relationship Id="rId11" Type="http://schemas.openxmlformats.org/officeDocument/2006/relationships/hyperlink" Target="https://www.sciencedirect.com/science/article/pii/S2666555720300629?via%3Dihub#bib49" TargetMode="External"/><Relationship Id="rId5" Type="http://schemas.openxmlformats.org/officeDocument/2006/relationships/hyperlink" Target="https://www.sciencedirect.com/science/article/pii/S2666555720300629?via%3Dihub#bib43" TargetMode="External"/><Relationship Id="rId10" Type="http://schemas.openxmlformats.org/officeDocument/2006/relationships/hyperlink" Target="https://www.sciencedirect.com/science/article/pii/S2666555720300629?via%3Dihub#bib48" TargetMode="External"/><Relationship Id="rId4" Type="http://schemas.openxmlformats.org/officeDocument/2006/relationships/hyperlink" Target="https://www.sciencedirect.com/science/article/pii/S2666555720300629?via%3Dihub#bib42" TargetMode="External"/><Relationship Id="rId9" Type="http://schemas.openxmlformats.org/officeDocument/2006/relationships/hyperlink" Target="https://www.sciencedirect.com/science/article/pii/S2666555720300629?via%3Dihub#bib4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7447428-43B0-4CCA-B12D-8B2B7B21F14E}"/>
              </a:ext>
            </a:extLst>
          </p:cNvPr>
          <p:cNvSpPr txBox="1"/>
          <p:nvPr/>
        </p:nvSpPr>
        <p:spPr>
          <a:xfrm>
            <a:off x="390524" y="1524635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学习匹配：基于深度学习的医学图像配准</a:t>
            </a:r>
          </a:p>
        </p:txBody>
      </p:sp>
    </p:spTree>
    <p:extLst>
      <p:ext uri="{BB962C8B-B14F-4D97-AF65-F5344CB8AC3E}">
        <p14:creationId xmlns:p14="http://schemas.microsoft.com/office/powerpoint/2010/main" val="36360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DC74CD-178E-4470-B184-0FB2AF52930E}"/>
              </a:ext>
            </a:extLst>
          </p:cNvPr>
          <p:cNvSpPr txBox="1"/>
          <p:nvPr/>
        </p:nvSpPr>
        <p:spPr>
          <a:xfrm>
            <a:off x="390524" y="1524635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准还是不准：评价指标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B0B23A5-C2BE-4A90-AE13-50BB9E1C9B4E}"/>
              </a:ext>
            </a:extLst>
          </p:cNvPr>
          <p:cNvGraphicFramePr>
            <a:graphicFrameLocks noGrp="1"/>
          </p:cNvGraphicFramePr>
          <p:nvPr/>
        </p:nvGraphicFramePr>
        <p:xfrm>
          <a:off x="3026298" y="3796468"/>
          <a:ext cx="712087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2762">
                  <a:extLst>
                    <a:ext uri="{9D8B030D-6E8A-4147-A177-3AD203B41FA5}">
                      <a16:colId xmlns:a16="http://schemas.microsoft.com/office/drawing/2014/main" val="3258640041"/>
                    </a:ext>
                  </a:extLst>
                </a:gridCol>
                <a:gridCol w="4128117">
                  <a:extLst>
                    <a:ext uri="{9D8B030D-6E8A-4147-A177-3AD203B41FA5}">
                      <a16:colId xmlns:a16="http://schemas.microsoft.com/office/drawing/2014/main" val="388793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单模态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多模态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7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NCC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1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7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SSIM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3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84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E3D765EC-9556-4DD0-9499-F0A94AA1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9" y="0"/>
            <a:ext cx="6105525" cy="32480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9886B62-0D1D-451B-B34B-CEEFD3D0F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03" y="3528873"/>
            <a:ext cx="6591300" cy="3209925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EBB08C0A-5195-4657-9F99-364CB92DE515}"/>
              </a:ext>
            </a:extLst>
          </p:cNvPr>
          <p:cNvSpPr/>
          <p:nvPr/>
        </p:nvSpPr>
        <p:spPr>
          <a:xfrm>
            <a:off x="7981391" y="1100792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MSE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E359A0-D831-4CD2-BC3C-DD6FAA3F00C2}"/>
              </a:ext>
            </a:extLst>
          </p:cNvPr>
          <p:cNvSpPr/>
          <p:nvPr/>
        </p:nvSpPr>
        <p:spPr>
          <a:xfrm>
            <a:off x="2194568" y="4610615"/>
            <a:ext cx="96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NCC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5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DC74CD-178E-4470-B184-0FB2AF52930E}"/>
              </a:ext>
            </a:extLst>
          </p:cNvPr>
          <p:cNvSpPr txBox="1"/>
          <p:nvPr/>
        </p:nvSpPr>
        <p:spPr>
          <a:xfrm>
            <a:off x="0" y="15246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</a:t>
            </a:r>
            <a:r>
              <a:rPr lang="zh-CN" altLang="en-US" sz="4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4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</a:t>
            </a:r>
            <a:r>
              <a:rPr lang="zh-CN" altLang="en-US" sz="4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：多模态、多尺度、多任务、多阶段</a:t>
            </a:r>
          </a:p>
        </p:txBody>
      </p:sp>
    </p:spTree>
    <p:extLst>
      <p:ext uri="{BB962C8B-B14F-4D97-AF65-F5344CB8AC3E}">
        <p14:creationId xmlns:p14="http://schemas.microsoft.com/office/powerpoint/2010/main" val="96703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FE805E-151D-4866-BE1C-055375ECEF07}"/>
              </a:ext>
            </a:extLst>
          </p:cNvPr>
          <p:cNvSpPr txBox="1"/>
          <p:nvPr/>
        </p:nvSpPr>
        <p:spPr>
          <a:xfrm>
            <a:off x="0" y="780136"/>
            <a:ext cx="9818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为什么我们需要多模态？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以前列腺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CT-MR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配准为例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03E9E8-25CC-43B6-A6B1-CDB0F04C44E1}"/>
              </a:ext>
            </a:extLst>
          </p:cNvPr>
          <p:cNvSpPr txBox="1"/>
          <p:nvPr/>
        </p:nvSpPr>
        <p:spPr>
          <a:xfrm>
            <a:off x="932157" y="1951929"/>
            <a:ext cx="160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前列腺癌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49016-4BB6-412C-BC5E-C7963290410D}"/>
              </a:ext>
            </a:extLst>
          </p:cNvPr>
          <p:cNvSpPr txBox="1"/>
          <p:nvPr/>
        </p:nvSpPr>
        <p:spPr>
          <a:xfrm>
            <a:off x="3586589" y="1951929"/>
            <a:ext cx="384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EBRT(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外部束放射疗法）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157C50-9CB3-4E0A-94D8-4DD20F0AB97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41981" y="2213539"/>
            <a:ext cx="104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5040386-EB81-415F-90FA-072611668408}"/>
              </a:ext>
            </a:extLst>
          </p:cNvPr>
          <p:cNvSpPr txBox="1"/>
          <p:nvPr/>
        </p:nvSpPr>
        <p:spPr>
          <a:xfrm>
            <a:off x="2686992" y="1876415"/>
            <a:ext cx="75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0FBB4F-78CF-495D-B6E0-FAE77618F233}"/>
              </a:ext>
            </a:extLst>
          </p:cNvPr>
          <p:cNvSpPr txBox="1"/>
          <p:nvPr/>
        </p:nvSpPr>
        <p:spPr>
          <a:xfrm>
            <a:off x="8682366" y="1951929"/>
            <a:ext cx="221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CT(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密度信息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4949144-E32A-4796-9698-92A424451F6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501635" y="2213539"/>
            <a:ext cx="1180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D566A6-A7D8-4BEC-B9C7-15359F38CA75}"/>
              </a:ext>
            </a:extLst>
          </p:cNvPr>
          <p:cNvSpPr txBox="1"/>
          <p:nvPr/>
        </p:nvSpPr>
        <p:spPr>
          <a:xfrm>
            <a:off x="7720626" y="1878706"/>
            <a:ext cx="75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FF2F67-77A5-4838-BBF3-37A3B7AB9B5E}"/>
              </a:ext>
            </a:extLst>
          </p:cNvPr>
          <p:cNvSpPr txBox="1"/>
          <p:nvPr/>
        </p:nvSpPr>
        <p:spPr>
          <a:xfrm>
            <a:off x="8611358" y="3646130"/>
            <a:ext cx="2361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轮廓精度差，组织对比度低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3C54AD-5E3B-4BB2-ACB3-EC6C3EDF4DA4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 flipH="1">
            <a:off x="9792072" y="2475149"/>
            <a:ext cx="1" cy="117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ACE05CD-7876-435E-9C3E-F1A2A0297DA3}"/>
              </a:ext>
            </a:extLst>
          </p:cNvPr>
          <p:cNvSpPr txBox="1"/>
          <p:nvPr/>
        </p:nvSpPr>
        <p:spPr>
          <a:xfrm>
            <a:off x="9792072" y="2759492"/>
            <a:ext cx="461665" cy="6022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C213E1-4B3A-47D3-A4DF-8456AFBA7735}"/>
              </a:ext>
            </a:extLst>
          </p:cNvPr>
          <p:cNvSpPr txBox="1"/>
          <p:nvPr/>
        </p:nvSpPr>
        <p:spPr>
          <a:xfrm>
            <a:off x="4340438" y="3862524"/>
            <a:ext cx="230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高对比度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B1A411-4C12-470E-BF43-DDA94872A81D}"/>
              </a:ext>
            </a:extLst>
          </p:cNvPr>
          <p:cNvCxnSpPr>
            <a:cxnSpLocks/>
            <a:stCxn id="36" idx="3"/>
            <a:endCxn id="27" idx="1"/>
          </p:cNvCxnSpPr>
          <p:nvPr/>
        </p:nvCxnSpPr>
        <p:spPr>
          <a:xfrm flipV="1">
            <a:off x="6644200" y="4123184"/>
            <a:ext cx="1967158" cy="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FE451D0-FB11-45C3-B0F3-16FBBBB695F3}"/>
              </a:ext>
            </a:extLst>
          </p:cNvPr>
          <p:cNvSpPr txBox="1"/>
          <p:nvPr/>
        </p:nvSpPr>
        <p:spPr>
          <a:xfrm>
            <a:off x="7089936" y="3800017"/>
            <a:ext cx="107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this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6FA960-CBC4-4ADB-9EFA-64D31A942748}"/>
              </a:ext>
            </a:extLst>
          </p:cNvPr>
          <p:cNvSpPr txBox="1"/>
          <p:nvPr/>
        </p:nvSpPr>
        <p:spPr>
          <a:xfrm>
            <a:off x="932156" y="3861575"/>
            <a:ext cx="205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多模态配准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115D2BC-37F8-415D-A25B-8494CD1EE9D6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flipH="1" flipV="1">
            <a:off x="2991775" y="4123185"/>
            <a:ext cx="1348663" cy="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AB7BB90-D0D4-4EE7-B971-65EB50CE79B3}"/>
              </a:ext>
            </a:extLst>
          </p:cNvPr>
          <p:cNvSpPr txBox="1"/>
          <p:nvPr/>
        </p:nvSpPr>
        <p:spPr>
          <a:xfrm>
            <a:off x="3518379" y="3800017"/>
            <a:ext cx="4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955F6AF5-4D45-401F-9E99-44BF3375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4461"/>
            <a:ext cx="12192000" cy="2060402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CFB69CBB-2C8B-4CBA-9004-00CC59016A10}"/>
              </a:ext>
            </a:extLst>
          </p:cNvPr>
          <p:cNvSpPr/>
          <p:nvPr/>
        </p:nvSpPr>
        <p:spPr>
          <a:xfrm>
            <a:off x="14797" y="159696"/>
            <a:ext cx="153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多模态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72A2898-8139-4294-B804-6379AA19EA0B}"/>
              </a:ext>
            </a:extLst>
          </p:cNvPr>
          <p:cNvSpPr/>
          <p:nvPr/>
        </p:nvSpPr>
        <p:spPr>
          <a:xfrm>
            <a:off x="819704" y="2905780"/>
            <a:ext cx="3113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多模态配准的实现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EC1928C9-8377-4370-AB42-DB93C56053DB}"/>
              </a:ext>
            </a:extLst>
          </p:cNvPr>
          <p:cNvSpPr/>
          <p:nvPr/>
        </p:nvSpPr>
        <p:spPr>
          <a:xfrm>
            <a:off x="3994952" y="704805"/>
            <a:ext cx="861134" cy="49251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421873-D43B-4883-A821-080A690868E9}"/>
              </a:ext>
            </a:extLst>
          </p:cNvPr>
          <p:cNvSpPr/>
          <p:nvPr/>
        </p:nvSpPr>
        <p:spPr>
          <a:xfrm>
            <a:off x="5714959" y="7048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直接配准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EAED93-5C51-4B9E-9889-9CFCC786C7C0}"/>
              </a:ext>
            </a:extLst>
          </p:cNvPr>
          <p:cNvSpPr/>
          <p:nvPr/>
        </p:nvSpPr>
        <p:spPr>
          <a:xfrm>
            <a:off x="5714959" y="290577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基于图像合成的配准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9D4AE9-EAB2-44A7-A272-2B4FB2C7E408}"/>
              </a:ext>
            </a:extLst>
          </p:cNvPr>
          <p:cNvSpPr/>
          <p:nvPr/>
        </p:nvSpPr>
        <p:spPr>
          <a:xfrm>
            <a:off x="5714959" y="5106753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GAN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的配准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5650897-6B91-4CF7-893D-4849A277E072}"/>
              </a:ext>
            </a:extLst>
          </p:cNvPr>
          <p:cNvSpPr/>
          <p:nvPr/>
        </p:nvSpPr>
        <p:spPr>
          <a:xfrm>
            <a:off x="9365942" y="2228295"/>
            <a:ext cx="248575" cy="1953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CDB227-80BB-40EC-A3F5-5DE69BF7FD27}"/>
              </a:ext>
            </a:extLst>
          </p:cNvPr>
          <p:cNvSpPr/>
          <p:nvPr/>
        </p:nvSpPr>
        <p:spPr>
          <a:xfrm>
            <a:off x="10008442" y="24948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随机森林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A0D33B-D543-4690-8E96-5A7AE0E4DA7D}"/>
              </a:ext>
            </a:extLst>
          </p:cNvPr>
          <p:cNvSpPr/>
          <p:nvPr/>
        </p:nvSpPr>
        <p:spPr>
          <a:xfrm>
            <a:off x="10008442" y="3428999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风格迁移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(GAN)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56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9B192-B7CE-4599-8CA8-9A6E5C43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adaptive registration of multi-modal prostate images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D4675-AC3C-4928-A313-6BDF24FE96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直肠超声和</a:t>
            </a:r>
            <a:r>
              <a:rPr lang="en-US" altLang="zh-CN" dirty="0"/>
              <a:t>MR</a:t>
            </a:r>
            <a:r>
              <a:rPr lang="zh-CN" altLang="en-US" dirty="0"/>
              <a:t>图像的配准</a:t>
            </a:r>
            <a:endParaRPr lang="en-US" altLang="zh-CN" dirty="0"/>
          </a:p>
          <a:p>
            <a:r>
              <a:rPr lang="zh-CN" altLang="en-US" dirty="0"/>
              <a:t>基于刚体配准</a:t>
            </a:r>
            <a:endParaRPr lang="en-US" altLang="zh-CN" dirty="0"/>
          </a:p>
          <a:p>
            <a:r>
              <a:rPr lang="en-US" altLang="zh-CN" dirty="0"/>
              <a:t>multi-stage</a:t>
            </a:r>
            <a:r>
              <a:rPr lang="zh-CN" altLang="en-US" dirty="0"/>
              <a:t>，上一阶段训练出的形变场对于原图进行重采样，输入进下一阶段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24011-04E8-45A7-A0DE-48389089B1C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CMIG 2020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4EA849-92E8-4E99-96AC-466FD8857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4" y="3273186"/>
            <a:ext cx="10878026" cy="29215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8B0D1F8-1F9E-44AA-96DE-26CCEC85804B}"/>
              </a:ext>
            </a:extLst>
          </p:cNvPr>
          <p:cNvSpPr/>
          <p:nvPr/>
        </p:nvSpPr>
        <p:spPr>
          <a:xfrm>
            <a:off x="10516351" y="3872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直接配准</a:t>
            </a:r>
          </a:p>
        </p:txBody>
      </p:sp>
    </p:spTree>
    <p:extLst>
      <p:ext uri="{BB962C8B-B14F-4D97-AF65-F5344CB8AC3E}">
        <p14:creationId xmlns:p14="http://schemas.microsoft.com/office/powerpoint/2010/main" val="29359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E980C9-9877-48F5-B78A-5DF75D5C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u="none" strike="noStrike" baseline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Adversarial learning for mono- or multi-modal registration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C8080E1-707C-4A96-A2AA-3A06029A8C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dirty="0"/>
              <a:t>使用对抗训练直接配准多模态图像</a:t>
            </a:r>
            <a:endParaRPr lang="en-US" altLang="zh-CN" sz="2400" dirty="0"/>
          </a:p>
          <a:p>
            <a:r>
              <a:rPr lang="zh-CN" altLang="en-US" sz="2400" dirty="0"/>
              <a:t>在训练</a:t>
            </a:r>
            <a:r>
              <a:rPr lang="en-US" altLang="zh-CN" sz="2400" dirty="0"/>
              <a:t>discriminator</a:t>
            </a:r>
            <a:r>
              <a:rPr lang="zh-CN" altLang="en-US" sz="2400" dirty="0"/>
              <a:t>时，通过</a:t>
            </a:r>
            <a:r>
              <a:rPr lang="en-US" altLang="zh-CN" sz="2400" dirty="0"/>
              <a:t>fixed image</a:t>
            </a:r>
            <a:r>
              <a:rPr lang="zh-CN" altLang="en-US" sz="2400" dirty="0"/>
              <a:t>和</a:t>
            </a:r>
            <a:r>
              <a:rPr lang="en-US" altLang="zh-CN" sz="2400" dirty="0"/>
              <a:t>moving image</a:t>
            </a:r>
            <a:r>
              <a:rPr lang="zh-CN" altLang="en-US" sz="2400" dirty="0"/>
              <a:t>图像按比例相加获得</a:t>
            </a:r>
            <a:r>
              <a:rPr lang="en-US" altLang="zh-CN" sz="2400" dirty="0"/>
              <a:t>reference image</a:t>
            </a:r>
            <a:r>
              <a:rPr lang="zh-CN" altLang="en-US" sz="2400" dirty="0"/>
              <a:t>，作为配准好的标准，即</a:t>
            </a:r>
            <a:r>
              <a:rPr lang="en-US" altLang="zh-CN" sz="2400" dirty="0"/>
              <a:t>discriminator</a:t>
            </a:r>
            <a:r>
              <a:rPr lang="zh-CN" altLang="en-US" sz="2400" dirty="0"/>
              <a:t>输出应为</a:t>
            </a:r>
            <a:r>
              <a:rPr lang="en-US" altLang="zh-CN" sz="2400" dirty="0"/>
              <a:t>1.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8EDFC24-8FFD-40D3-A790-BDA39CAB87A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MedIA</a:t>
            </a:r>
            <a:r>
              <a:rPr lang="en-US" altLang="zh-CN" dirty="0"/>
              <a:t> 2019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6BEFCAC-0BA8-4041-AE6A-4FD4BBD89445}"/>
              </a:ext>
            </a:extLst>
          </p:cNvPr>
          <p:cNvGrpSpPr/>
          <p:nvPr/>
        </p:nvGrpSpPr>
        <p:grpSpPr>
          <a:xfrm>
            <a:off x="7966076" y="1253765"/>
            <a:ext cx="4038477" cy="5260156"/>
            <a:chOff x="2379138" y="669842"/>
            <a:chExt cx="5770750" cy="5724826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5E9AAC3-1D9E-46B1-8068-EF5F89B11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138" y="669842"/>
              <a:ext cx="5770750" cy="275915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100FA8F-FB0D-4899-BA53-02026DA73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138" y="3429000"/>
              <a:ext cx="5727914" cy="2965668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3F8A8F5-E5B4-4CAF-AAB2-C32584939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2872103"/>
            <a:ext cx="4865320" cy="4297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DF135C-7DAB-4887-8A56-B004692389DC}"/>
              </a:ext>
            </a:extLst>
          </p:cNvPr>
          <p:cNvSpPr/>
          <p:nvPr/>
        </p:nvSpPr>
        <p:spPr>
          <a:xfrm>
            <a:off x="9425530" y="38725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GAN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的配准</a:t>
            </a:r>
          </a:p>
        </p:txBody>
      </p:sp>
    </p:spTree>
    <p:extLst>
      <p:ext uri="{BB962C8B-B14F-4D97-AF65-F5344CB8AC3E}">
        <p14:creationId xmlns:p14="http://schemas.microsoft.com/office/powerpoint/2010/main" val="31289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0F2F07E-847E-4749-84C3-811210E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Dual-core steered non-rigid registration for multi-modal images via bi-directional image synthesis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553F124-11D9-4CD0-920A-8BAE119CF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bi-directional image synthesis</a:t>
            </a:r>
            <a:r>
              <a:rPr lang="zh-CN" altLang="en-US" dirty="0"/>
              <a:t>：从</a:t>
            </a:r>
            <a:r>
              <a:rPr lang="en-US" altLang="zh-CN" dirty="0"/>
              <a:t>CT patch</a:t>
            </a:r>
            <a:r>
              <a:rPr lang="zh-CN" altLang="en-US" dirty="0"/>
              <a:t>中提取</a:t>
            </a:r>
            <a:r>
              <a:rPr lang="en-US" altLang="zh-CN" dirty="0" err="1"/>
              <a:t>Haar</a:t>
            </a:r>
            <a:r>
              <a:rPr lang="zh-CN" altLang="en-US" dirty="0"/>
              <a:t>特征，结合</a:t>
            </a:r>
            <a:r>
              <a:rPr lang="en-US" altLang="zh-CN" dirty="0"/>
              <a:t>MR patch</a:t>
            </a:r>
            <a:r>
              <a:rPr lang="zh-CN" altLang="en-US" dirty="0"/>
              <a:t>的</a:t>
            </a:r>
            <a:r>
              <a:rPr lang="en-US" altLang="zh-CN" dirty="0"/>
              <a:t>intensity</a:t>
            </a:r>
            <a:r>
              <a:rPr lang="zh-CN" altLang="en-US" dirty="0"/>
              <a:t>作为输出目标训练一个随机森林，在此过程中，使用</a:t>
            </a:r>
            <a:r>
              <a:rPr lang="en-US" altLang="zh-CN" dirty="0"/>
              <a:t>ACM</a:t>
            </a:r>
            <a:r>
              <a:rPr lang="zh-CN" altLang="en-US" dirty="0"/>
              <a:t>迭代并得到更好的结果。将输入和输出互换，可以得到</a:t>
            </a:r>
            <a:r>
              <a:rPr lang="en-US" altLang="zh-CN" dirty="0"/>
              <a:t>CT</a:t>
            </a:r>
            <a:r>
              <a:rPr lang="zh-CN" altLang="en-US" dirty="0"/>
              <a:t>，</a:t>
            </a:r>
            <a:r>
              <a:rPr lang="en-US" altLang="zh-CN" dirty="0" err="1"/>
              <a:t>synCT</a:t>
            </a:r>
            <a:r>
              <a:rPr lang="zh-CN" altLang="en-US" dirty="0"/>
              <a:t>，</a:t>
            </a:r>
            <a:r>
              <a:rPr lang="en-US" altLang="zh-CN" dirty="0"/>
              <a:t>MR</a:t>
            </a:r>
            <a:r>
              <a:rPr lang="zh-CN" altLang="en-US" dirty="0"/>
              <a:t>，</a:t>
            </a:r>
            <a:r>
              <a:rPr lang="en-US" altLang="zh-CN" dirty="0" err="1"/>
              <a:t>synMR</a:t>
            </a:r>
            <a:endParaRPr lang="en-US" altLang="zh-CN" dirty="0"/>
          </a:p>
          <a:p>
            <a:r>
              <a:rPr lang="en-US" altLang="zh-CN" dirty="0"/>
              <a:t>patch-wise random forest</a:t>
            </a:r>
            <a:r>
              <a:rPr lang="zh-CN" altLang="en-US" dirty="0"/>
              <a:t>相比起</a:t>
            </a:r>
            <a:r>
              <a:rPr lang="en-US" altLang="zh-CN" dirty="0"/>
              <a:t>structured random forest</a:t>
            </a:r>
            <a:r>
              <a:rPr lang="zh-CN" altLang="en-US" dirty="0"/>
              <a:t>，在训练时，将多个</a:t>
            </a:r>
            <a:r>
              <a:rPr lang="en-US" altLang="zh-CN" dirty="0"/>
              <a:t>patch</a:t>
            </a:r>
            <a:r>
              <a:rPr lang="zh-CN" altLang="en-US" dirty="0"/>
              <a:t>组合成一个向量进行训练，利用了空间信息，进一步减少了决策树的数量，并提高了合成的效率</a:t>
            </a:r>
            <a:endParaRPr lang="en-US" altLang="zh-CN" dirty="0"/>
          </a:p>
          <a:p>
            <a:r>
              <a:rPr lang="en-US" altLang="zh-CN" dirty="0"/>
              <a:t>MRI-&gt;CT registration</a:t>
            </a:r>
            <a:r>
              <a:rPr lang="zh-CN" altLang="en-US" dirty="0"/>
              <a:t>：为了能充分利用</a:t>
            </a:r>
            <a:r>
              <a:rPr lang="en-US" altLang="zh-CN" dirty="0"/>
              <a:t>4</a:t>
            </a:r>
            <a:r>
              <a:rPr lang="zh-CN" altLang="en-US" dirty="0"/>
              <a:t>组图像的信息，计算两个形变场，最后的形变场为两个形变场叠加。</a:t>
            </a:r>
            <a:endParaRPr lang="en-US" altLang="zh-CN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5F49D2E-1190-48FF-97E0-D6FA996BE0D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MedIA</a:t>
            </a:r>
            <a:r>
              <a:rPr lang="en-US" altLang="zh-CN" dirty="0"/>
              <a:t> 2017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11419D-9020-45E1-9BBA-BCBF913A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" y="4942713"/>
            <a:ext cx="3676650" cy="109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2B8479-7C89-4C3D-AEC6-ABED48BF9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2" y="6037716"/>
            <a:ext cx="3343275" cy="514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9F9BA0-FF3B-43DC-89E9-DEEF89AEB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34" y="4942713"/>
            <a:ext cx="1733550" cy="4762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F1996DF-7567-4CD6-862F-ED5C8A43F38B}"/>
              </a:ext>
            </a:extLst>
          </p:cNvPr>
          <p:cNvSpPr/>
          <p:nvPr/>
        </p:nvSpPr>
        <p:spPr>
          <a:xfrm>
            <a:off x="8225265" y="401677"/>
            <a:ext cx="34307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基于图像合成的配准</a:t>
            </a:r>
            <a:endParaRPr lang="en-US" altLang="zh-CN" sz="28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随机森林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86086C-57F6-43E7-BD77-606624CD7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17" y="1669509"/>
            <a:ext cx="4225924" cy="2203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781C84-9425-4B66-937D-475ED0119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16" y="4652917"/>
            <a:ext cx="4225924" cy="19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3287-A17E-4B11-A3FF-73761D05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Uni- and Multi-modal Stream Networks for Multimodal Image Registration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BF792-0A70-42F4-A2A5-EA765980B1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GAN</a:t>
            </a:r>
            <a:r>
              <a:rPr lang="zh-CN" altLang="en-US" dirty="0"/>
              <a:t>（</a:t>
            </a:r>
            <a:r>
              <a:rPr lang="en-US" altLang="zh-CN" dirty="0"/>
              <a:t>pix2pix</a:t>
            </a:r>
            <a:r>
              <a:rPr lang="zh-CN" altLang="en-US" dirty="0"/>
              <a:t>）进行风格迁移，将</a:t>
            </a:r>
            <a:r>
              <a:rPr lang="en-US" altLang="zh-CN" dirty="0"/>
              <a:t>CT</a:t>
            </a:r>
            <a:r>
              <a:rPr lang="zh-CN" altLang="en-US" dirty="0"/>
              <a:t>图像</a:t>
            </a:r>
            <a:r>
              <a:rPr lang="en-US" altLang="zh-CN" dirty="0"/>
              <a:t>translate</a:t>
            </a:r>
            <a:r>
              <a:rPr lang="zh-CN" altLang="en-US" dirty="0"/>
              <a:t>到</a:t>
            </a:r>
            <a:r>
              <a:rPr lang="en-US" altLang="zh-CN" dirty="0"/>
              <a:t>MR</a:t>
            </a:r>
            <a:r>
              <a:rPr lang="zh-CN" altLang="en-US" dirty="0"/>
              <a:t>，进行单模态配准</a:t>
            </a:r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en-US" altLang="zh-CN" dirty="0"/>
              <a:t>MIND</a:t>
            </a:r>
            <a:r>
              <a:rPr lang="zh-CN" altLang="en-US" dirty="0"/>
              <a:t>损失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E3DC36-5C5C-44B7-BD2E-D0252B16402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2020 MICCAI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367F51-B00A-4D18-8DD6-89CD16149347}"/>
              </a:ext>
            </a:extLst>
          </p:cNvPr>
          <p:cNvSpPr/>
          <p:nvPr/>
        </p:nvSpPr>
        <p:spPr>
          <a:xfrm>
            <a:off x="8225265" y="401677"/>
            <a:ext cx="34307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基于图像合成的配准</a:t>
            </a:r>
            <a:endParaRPr lang="en-US" altLang="zh-CN" sz="28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风格迁移（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GAN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4E5D8C-7424-49E3-927A-D09D6E3A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8" y="2962308"/>
            <a:ext cx="7173326" cy="3115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E447C9-4D91-4C16-9538-BE7816C27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4" y="3942270"/>
            <a:ext cx="4548400" cy="16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1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7DCA8B-34BC-4B74-9823-47926FA73CC2}"/>
              </a:ext>
            </a:extLst>
          </p:cNvPr>
          <p:cNvSpPr/>
          <p:nvPr/>
        </p:nvSpPr>
        <p:spPr>
          <a:xfrm>
            <a:off x="14797" y="159696"/>
            <a:ext cx="1535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多尺度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C3A1E3-295C-42CE-A5DA-00BE4BC2F7B7}"/>
              </a:ext>
            </a:extLst>
          </p:cNvPr>
          <p:cNvSpPr/>
          <p:nvPr/>
        </p:nvSpPr>
        <p:spPr>
          <a:xfrm>
            <a:off x="189345" y="1101805"/>
            <a:ext cx="11864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多尺度配准可以一定程度上简化对图像的预处理（采样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裁剪到同样大小）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04DD31-48D1-4832-9AE3-382C86873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" y="2043914"/>
            <a:ext cx="11277600" cy="24765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4170CD9-98A1-4612-B69D-DF2858709DCA}"/>
              </a:ext>
            </a:extLst>
          </p:cNvPr>
          <p:cNvSpPr/>
          <p:nvPr/>
        </p:nvSpPr>
        <p:spPr>
          <a:xfrm>
            <a:off x="163905" y="4939303"/>
            <a:ext cx="5322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 map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大小不同的办法：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average pooling…</a:t>
            </a:r>
          </a:p>
        </p:txBody>
      </p:sp>
    </p:spTree>
    <p:extLst>
      <p:ext uri="{BB962C8B-B14F-4D97-AF65-F5344CB8AC3E}">
        <p14:creationId xmlns:p14="http://schemas.microsoft.com/office/powerpoint/2010/main" val="7293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933FA5-A68C-4080-91A1-E5D8B98C6429}"/>
                  </a:ext>
                </a:extLst>
              </p:cNvPr>
              <p:cNvSpPr txBox="1"/>
              <p:nvPr/>
            </p:nvSpPr>
            <p:spPr>
              <a:xfrm>
                <a:off x="853735" y="88776"/>
                <a:ext cx="10484529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配准究竟要做什么？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关键词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：浮动图像（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moving image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），固定图像（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fixed image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），形变场（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deformation field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），配准后的浮动图像（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warped image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配准问题简单来说就是让一张图像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对齐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到另一张图像，使得对齐后的图像尽可能相似。即，给定一个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浮动图像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moving image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和一张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固定图像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fixed image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。预测一个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形变场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deformation field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l-GR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即从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浮动图像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固定图像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的映射，使得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配准后的浮动图像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warped image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固定图像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尽可能相似。像素位置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的变换可以表示为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像素的位移。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933FA5-A68C-4080-91A1-E5D8B98C6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35" y="88776"/>
                <a:ext cx="10484529" cy="2769989"/>
              </a:xfrm>
              <a:prstGeom prst="rect">
                <a:avLst/>
              </a:prstGeom>
              <a:blipFill>
                <a:blip r:embed="rId2"/>
                <a:stretch>
                  <a:fillRect l="-872" t="-2423" r="-2733" b="-1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C73C126-2D16-4A28-A784-56B7FA93618F}"/>
              </a:ext>
            </a:extLst>
          </p:cNvPr>
          <p:cNvGrpSpPr/>
          <p:nvPr/>
        </p:nvGrpSpPr>
        <p:grpSpPr>
          <a:xfrm>
            <a:off x="1150720" y="3679640"/>
            <a:ext cx="9286875" cy="3231297"/>
            <a:chOff x="1452561" y="3313590"/>
            <a:chExt cx="9286875" cy="32312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513D13-74BE-464D-92C9-476C4A9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561" y="3313590"/>
              <a:ext cx="9286875" cy="24003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203098D-F5A5-4111-ADA1-D6563F8F36A2}"/>
                </a:ext>
              </a:extLst>
            </p:cNvPr>
            <p:cNvSpPr txBox="1"/>
            <p:nvPr/>
          </p:nvSpPr>
          <p:spPr>
            <a:xfrm>
              <a:off x="1975814" y="5708353"/>
              <a:ext cx="9094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Fixed</a:t>
              </a:r>
            </a:p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4479B85-98A4-4016-B0DE-1A3DE5BDC4B5}"/>
                </a:ext>
              </a:extLst>
            </p:cNvPr>
            <p:cNvSpPr txBox="1"/>
            <p:nvPr/>
          </p:nvSpPr>
          <p:spPr>
            <a:xfrm>
              <a:off x="9217978" y="5708353"/>
              <a:ext cx="1124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Warped</a:t>
              </a:r>
            </a:p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E4D6A2-71BC-4DC5-A7C7-E7C88C6A2B83}"/>
                </a:ext>
              </a:extLst>
            </p:cNvPr>
            <p:cNvSpPr txBox="1"/>
            <p:nvPr/>
          </p:nvSpPr>
          <p:spPr>
            <a:xfrm>
              <a:off x="3808520" y="5708354"/>
              <a:ext cx="2654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Deformation field</a:t>
              </a:r>
            </a:p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中间结果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9FD04F-88B1-48A5-A5C2-01E35CC9F0F0}"/>
                </a:ext>
              </a:extLst>
            </p:cNvPr>
            <p:cNvSpPr txBox="1"/>
            <p:nvPr/>
          </p:nvSpPr>
          <p:spPr>
            <a:xfrm>
              <a:off x="7230121" y="5713890"/>
              <a:ext cx="1220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Moving</a:t>
              </a:r>
            </a:p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C5AEA41-B2F4-4078-AFB5-381566F043D9}"/>
              </a:ext>
            </a:extLst>
          </p:cNvPr>
          <p:cNvSpPr/>
          <p:nvPr/>
        </p:nvSpPr>
        <p:spPr>
          <a:xfrm>
            <a:off x="853735" y="2858765"/>
            <a:ext cx="9792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对于大小为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[D, W, H]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的三维图像来说，其形变场大小为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[D, W, H, 3]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。形变场表示每个体素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像素在各个方向（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轴）的位移。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60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1CE87F-F00F-4ECF-8382-3A9515DC44DE}"/>
              </a:ext>
            </a:extLst>
          </p:cNvPr>
          <p:cNvSpPr/>
          <p:nvPr/>
        </p:nvSpPr>
        <p:spPr>
          <a:xfrm>
            <a:off x="14797" y="159696"/>
            <a:ext cx="1535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多任务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8881A-C0F4-42B3-96DF-0F723A1A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95" y="1029566"/>
            <a:ext cx="4438650" cy="3524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68A9D8-E99D-490A-8E31-6B83116756DC}"/>
              </a:ext>
            </a:extLst>
          </p:cNvPr>
          <p:cNvSpPr/>
          <p:nvPr/>
        </p:nvSpPr>
        <p:spPr>
          <a:xfrm>
            <a:off x="4173456" y="463885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图像合成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42056A-9AF1-4D09-A6AB-5B3A51DC66C7}"/>
              </a:ext>
            </a:extLst>
          </p:cNvPr>
          <p:cNvSpPr/>
          <p:nvPr/>
        </p:nvSpPr>
        <p:spPr>
          <a:xfrm>
            <a:off x="3057458" y="46388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分割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314646-A822-47AB-90CB-81C53E7220E8}"/>
              </a:ext>
            </a:extLst>
          </p:cNvPr>
          <p:cNvSpPr/>
          <p:nvPr/>
        </p:nvSpPr>
        <p:spPr>
          <a:xfrm>
            <a:off x="1938255" y="463885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配准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94D55-71BB-48BD-9369-56279BF2FA72}"/>
              </a:ext>
            </a:extLst>
          </p:cNvPr>
          <p:cNvSpPr/>
          <p:nvPr/>
        </p:nvSpPr>
        <p:spPr>
          <a:xfrm>
            <a:off x="6373091" y="1029566"/>
            <a:ext cx="5366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不同任务之间的信息共享、约束以及指导。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一般而言，配准和分割结合的多任务模型有着较为广泛的研究与应用，配准可以实现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的对齐，而分割可以产生区域约束，在复杂场景和小数据集的情况中实现了相互促进</a:t>
            </a:r>
          </a:p>
        </p:txBody>
      </p:sp>
    </p:spTree>
    <p:extLst>
      <p:ext uri="{BB962C8B-B14F-4D97-AF65-F5344CB8AC3E}">
        <p14:creationId xmlns:p14="http://schemas.microsoft.com/office/powerpoint/2010/main" val="312487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B5C61AF-6CAC-43B3-A4B8-0D7BAF2A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DeepAtlas</a:t>
            </a:r>
            <a:r>
              <a:rPr lang="en-US" altLang="zh-CN" dirty="0"/>
              <a:t>: Joint Semi-Supervised Learning of Image Registration and Segmentation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520CE92-CED6-4BD3-B269-7502219011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DeepAtlas</a:t>
            </a:r>
            <a:r>
              <a:rPr lang="en-US" altLang="zh-CN" dirty="0"/>
              <a:t> </a:t>
            </a:r>
            <a:r>
              <a:rPr lang="zh-CN" altLang="en-US" dirty="0"/>
              <a:t>的目的是当数据集中只有少量的分割标签可用时，通过联合训练来让分割和配准实现较高的精度。</a:t>
            </a:r>
            <a:endParaRPr lang="en-US" altLang="zh-CN" dirty="0"/>
          </a:p>
          <a:p>
            <a:r>
              <a:rPr lang="zh-CN" altLang="en-US" dirty="0"/>
              <a:t>在训练配准时，使用分割标签作为弱监督来训练。</a:t>
            </a:r>
            <a:endParaRPr lang="en-US" altLang="zh-CN" dirty="0"/>
          </a:p>
          <a:p>
            <a:r>
              <a:rPr lang="zh-CN" altLang="en-US" dirty="0"/>
              <a:t>含有分割标签的数据可以配准到没有分割标签的数据上，相当于一种数据增强。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C1AF2E9-9751-4148-9253-32BE1A064BD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MICCAI 2019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E69BDE-8BDB-4BD2-8A30-EFBE8ED3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3110519"/>
            <a:ext cx="7860145" cy="35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2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CB10D-18D3-4BAC-A6E4-F9C05AED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JSSR: A Joint Synthesis, Segmentation, and Registration System for 3D Multi-modal Image Alignment of Large-Scale Pathological CT Scans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BCE64-2614-4BB2-B997-13F5DA35A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分割，合成，配准结合，互相监督，网络分为无监督部分和有监督部分</a:t>
            </a:r>
            <a:endParaRPr lang="en-US" altLang="zh-CN" dirty="0"/>
          </a:p>
          <a:p>
            <a:r>
              <a:rPr lang="zh-CN" altLang="en-US" dirty="0"/>
              <a:t>合成使用了</a:t>
            </a:r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FA7B4-A444-4CDD-AE82-C0849D5EC3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ECCV 2020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6B20D0-C14D-4FCE-A01A-2D469C8C1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2" y="2553414"/>
            <a:ext cx="7226481" cy="4109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06885-5256-4809-9C08-582A673A3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06" y="3821050"/>
            <a:ext cx="4673894" cy="13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3CA36B-FBEE-48FA-9E15-F004C5E98609}"/>
              </a:ext>
            </a:extLst>
          </p:cNvPr>
          <p:cNvSpPr/>
          <p:nvPr/>
        </p:nvSpPr>
        <p:spPr>
          <a:xfrm>
            <a:off x="14797" y="159696"/>
            <a:ext cx="1535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多阶段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001352-BA66-4267-8E65-68F5D39AB3EC}"/>
              </a:ext>
            </a:extLst>
          </p:cNvPr>
          <p:cNvSpPr/>
          <p:nvPr/>
        </p:nvSpPr>
        <p:spPr>
          <a:xfrm>
            <a:off x="328238" y="927630"/>
            <a:ext cx="5366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Multi-stage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在配准领域的使用相当广泛，它在一定程度上解决了一次（深度学习）配准很难实现大形变配准的问题。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BA10A-E73E-4E29-B52B-8B1E98CF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0" y="4323882"/>
            <a:ext cx="5417619" cy="14550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A22255-196B-4622-9CA2-031257CDE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8" y="4396828"/>
            <a:ext cx="6293742" cy="1382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4E15E4-1A91-45F3-8228-311F0C02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1" y="682916"/>
            <a:ext cx="5417619" cy="2423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A8AA4F-EF56-4BAE-A26E-49A1AB5A0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8" y="2350208"/>
            <a:ext cx="6405563" cy="171481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BD64196-9337-4CD1-B388-E79C89C9A8EA}"/>
              </a:ext>
            </a:extLst>
          </p:cNvPr>
          <p:cNvSpPr/>
          <p:nvPr/>
        </p:nvSpPr>
        <p:spPr>
          <a:xfrm>
            <a:off x="2941954" y="5944251"/>
            <a:ext cx="7471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之前提及的网络相当一部分都用到了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Multi-stage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的思想</a:t>
            </a:r>
          </a:p>
        </p:txBody>
      </p:sp>
    </p:spTree>
    <p:extLst>
      <p:ext uri="{BB962C8B-B14F-4D97-AF65-F5344CB8AC3E}">
        <p14:creationId xmlns:p14="http://schemas.microsoft.com/office/powerpoint/2010/main" val="217139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0F2F07E-847E-4749-84C3-811210E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morphological simplification network (MS-Net) for guided registration of brain magnetic resonance images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553F124-11D9-4CD0-920A-8BAE119CF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通过逐渐的简化</a:t>
            </a:r>
            <a:r>
              <a:rPr lang="en-US" altLang="zh-CN" dirty="0"/>
              <a:t>fixed image</a:t>
            </a:r>
            <a:r>
              <a:rPr lang="zh-CN" altLang="en-US" dirty="0"/>
              <a:t>和</a:t>
            </a:r>
            <a:r>
              <a:rPr lang="en-US" altLang="zh-CN" dirty="0"/>
              <a:t>moving image</a:t>
            </a:r>
            <a:r>
              <a:rPr lang="zh-CN" altLang="en-US" dirty="0"/>
              <a:t>来配准</a:t>
            </a:r>
            <a:endParaRPr lang="en-US" altLang="zh-CN" dirty="0"/>
          </a:p>
          <a:p>
            <a:r>
              <a:rPr lang="zh-CN" altLang="en-US" dirty="0"/>
              <a:t>计算相邻的图像之间的形变场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5F49D2E-1190-48FF-97E0-D6FA996BE0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663287"/>
            <a:ext cx="2686639" cy="32494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Pattern Recognition 2020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06451E-6130-4EDF-AD7D-EB7EB79C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4" y="1959923"/>
            <a:ext cx="8629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7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E4CB99-DD24-4A9F-B1AA-53B6CFA7D0EF}"/>
              </a:ext>
            </a:extLst>
          </p:cNvPr>
          <p:cNvSpPr txBox="1"/>
          <p:nvPr/>
        </p:nvSpPr>
        <p:spPr>
          <a:xfrm>
            <a:off x="390524" y="1524635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配准的挑战</a:t>
            </a:r>
          </a:p>
        </p:txBody>
      </p:sp>
    </p:spTree>
    <p:extLst>
      <p:ext uri="{BB962C8B-B14F-4D97-AF65-F5344CB8AC3E}">
        <p14:creationId xmlns:p14="http://schemas.microsoft.com/office/powerpoint/2010/main" val="40102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52EDC7-375C-4BDB-ADF7-D146093A034A}"/>
              </a:ext>
            </a:extLst>
          </p:cNvPr>
          <p:cNvSpPr/>
          <p:nvPr/>
        </p:nvSpPr>
        <p:spPr>
          <a:xfrm>
            <a:off x="14797" y="159696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样本问题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29273-89E3-4514-9BF8-90B8A1196F02}"/>
              </a:ext>
            </a:extLst>
          </p:cNvPr>
          <p:cNvSpPr/>
          <p:nvPr/>
        </p:nvSpPr>
        <p:spPr>
          <a:xfrm>
            <a:off x="91736" y="95989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样本量小，由于隐私等问题很难共享样本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需要专家标注样本，耗时、成本高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6DF4B9-8598-4F55-A42A-4908390CD812}"/>
              </a:ext>
            </a:extLst>
          </p:cNvPr>
          <p:cNvSpPr/>
          <p:nvPr/>
        </p:nvSpPr>
        <p:spPr>
          <a:xfrm>
            <a:off x="91736" y="3266979"/>
            <a:ext cx="115735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样本增强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利用大量无（少）标记数据的信息学习到一个足够好的映射（对于没出现过或者出现次数很少的样本也能正确分类）（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few-shot/zero-shot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合成新的标签训练数据，例如使用生成对抗性网络（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迁移学习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利用迁移学习通过其他数据集训练网络，然后根据目标数据集对模型进行微调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无监督学习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利用相似性度量（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VoxelMorph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9247F1-F5E9-4C69-A76D-0C21812B8D7B}"/>
              </a:ext>
            </a:extLst>
          </p:cNvPr>
          <p:cNvSpPr/>
          <p:nvPr/>
        </p:nvSpPr>
        <p:spPr>
          <a:xfrm>
            <a:off x="91736" y="2467637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解决方法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9A2B52-E98B-4A4C-BE35-39625200E82C}"/>
              </a:ext>
            </a:extLst>
          </p:cNvPr>
          <p:cNvSpPr/>
          <p:nvPr/>
        </p:nvSpPr>
        <p:spPr>
          <a:xfrm>
            <a:off x="14797" y="159696"/>
            <a:ext cx="2978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图像之外的信息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B0BCA8-72EC-45DC-A45B-4F4004239BE8}"/>
              </a:ext>
            </a:extLst>
          </p:cNvPr>
          <p:cNvSpPr/>
          <p:nvPr/>
        </p:nvSpPr>
        <p:spPr>
          <a:xfrm>
            <a:off x="91736" y="95989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除了图像信息外，患者的既往病史、其他检测结果以及医生的问诊同样有着很多信息，如何将这些信息引入模型？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不同医生标注的标签也并不一致，如何处理这样的噪声？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71F5A-ED1D-4B95-804A-D6EC824FBD4F}"/>
              </a:ext>
            </a:extLst>
          </p:cNvPr>
          <p:cNvSpPr/>
          <p:nvPr/>
        </p:nvSpPr>
        <p:spPr>
          <a:xfrm>
            <a:off x="91736" y="309209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解决方法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5C72C-BD6C-43EC-8313-1050A5C87129}"/>
              </a:ext>
            </a:extLst>
          </p:cNvPr>
          <p:cNvSpPr/>
          <p:nvPr/>
        </p:nvSpPr>
        <p:spPr>
          <a:xfrm>
            <a:off x="91736" y="3808517"/>
            <a:ext cx="11573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可以收集患者的临床记录、基因组学、活组织检查和其他实验结果，并通过不同的渠道将其输入网络，以提高性能（在极少数情况下也可能使网络的性能变差）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可以使用逻辑模糊处理噪声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6AD611-C5C4-4B9B-A2DC-821DCBD50E04}"/>
              </a:ext>
            </a:extLst>
          </p:cNvPr>
          <p:cNvSpPr/>
          <p:nvPr/>
        </p:nvSpPr>
        <p:spPr>
          <a:xfrm>
            <a:off x="14797" y="4925054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可解释性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36A7E5-623B-46CF-980D-4E49212E184A}"/>
              </a:ext>
            </a:extLst>
          </p:cNvPr>
          <p:cNvSpPr/>
          <p:nvPr/>
        </p:nvSpPr>
        <p:spPr>
          <a:xfrm>
            <a:off x="91736" y="541064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如何让医生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患者信赖深度学习？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DCEE73-9810-49FE-88DD-F8B213F7AD01}"/>
              </a:ext>
            </a:extLst>
          </p:cNvPr>
          <p:cNvSpPr/>
          <p:nvPr/>
        </p:nvSpPr>
        <p:spPr>
          <a:xfrm>
            <a:off x="9420444" y="5867020"/>
            <a:ext cx="2584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27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E4CB99-DD24-4A9F-B1AA-53B6CFA7D0EF}"/>
              </a:ext>
            </a:extLst>
          </p:cNvPr>
          <p:cNvSpPr txBox="1"/>
          <p:nvPr/>
        </p:nvSpPr>
        <p:spPr>
          <a:xfrm>
            <a:off x="390524" y="1524635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更多的配准。。。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4F876B-ED2A-46EF-AA56-AE81E64C20A8}"/>
              </a:ext>
            </a:extLst>
          </p:cNvPr>
          <p:cNvSpPr/>
          <p:nvPr/>
        </p:nvSpPr>
        <p:spPr>
          <a:xfrm>
            <a:off x="2346663" y="2630572"/>
            <a:ext cx="1728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微分同胚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70697-88EC-40E7-BE7B-8851355B2ED5}"/>
              </a:ext>
            </a:extLst>
          </p:cNvPr>
          <p:cNvSpPr/>
          <p:nvPr/>
        </p:nvSpPr>
        <p:spPr>
          <a:xfrm>
            <a:off x="4949301" y="3244611"/>
            <a:ext cx="129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贝叶斯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CD4D5-49C6-4DAB-95C4-8A0A669393A0}"/>
              </a:ext>
            </a:extLst>
          </p:cNvPr>
          <p:cNvSpPr/>
          <p:nvPr/>
        </p:nvSpPr>
        <p:spPr>
          <a:xfrm>
            <a:off x="3352800" y="4382432"/>
            <a:ext cx="1728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82A223-CCE8-431D-9057-3CFC0120EA92}"/>
              </a:ext>
            </a:extLst>
          </p:cNvPr>
          <p:cNvSpPr/>
          <p:nvPr/>
        </p:nvSpPr>
        <p:spPr>
          <a:xfrm>
            <a:off x="6967491" y="5071755"/>
            <a:ext cx="1728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多分辨率</a:t>
            </a:r>
          </a:p>
        </p:txBody>
      </p:sp>
    </p:spTree>
    <p:extLst>
      <p:ext uri="{BB962C8B-B14F-4D97-AF65-F5344CB8AC3E}">
        <p14:creationId xmlns:p14="http://schemas.microsoft.com/office/powerpoint/2010/main" val="402684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8E9305-A876-4E13-975B-23C422448FE2}"/>
              </a:ext>
            </a:extLst>
          </p:cNvPr>
          <p:cNvSpPr txBox="1"/>
          <p:nvPr/>
        </p:nvSpPr>
        <p:spPr>
          <a:xfrm>
            <a:off x="0" y="0"/>
            <a:ext cx="1141095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开始配准</a:t>
            </a:r>
            <a:endParaRPr lang="en-US" altLang="zh-CN" sz="4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Learn2Reg 2019: Tutorial on Deep Learning in Medical Image Registration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https://github.com/learn2reg/tutorials2019#learn2reg-2019-tutorial-on-deep-learning-in-medical-image-registration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voxelmorph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https://github.com/voxelmorph/voxelmorph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image-registration-resources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https://github.com/Awesome-Image-Registration-Organization/awesome-image-registration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图像配准指北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https://zhuanlan.zhihu.com/Image-Registration</a:t>
            </a:r>
            <a:endParaRPr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5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57B604-3B43-4D53-A6A3-60648AF75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582075"/>
            <a:ext cx="7953375" cy="2362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1427CE-225A-4270-9FB6-F5435773F5C4}"/>
              </a:ext>
            </a:extLst>
          </p:cNvPr>
          <p:cNvSpPr txBox="1"/>
          <p:nvPr/>
        </p:nvSpPr>
        <p:spPr>
          <a:xfrm>
            <a:off x="1127464" y="750164"/>
            <a:ext cx="390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监督学习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supervised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8947E5-CC6D-409B-90CC-347515D2A205}"/>
              </a:ext>
            </a:extLst>
          </p:cNvPr>
          <p:cNvSpPr txBox="1"/>
          <p:nvPr/>
        </p:nvSpPr>
        <p:spPr>
          <a:xfrm>
            <a:off x="1127463" y="4776186"/>
            <a:ext cx="10575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真实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(Ground Truth)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形变场从何而来？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传统方法（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LDDMM,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特征匹配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Syn, Demons, ANT’s)——reference DF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使用已知形变场的人工合成图像来训练网络；或者通过统计学的方法得到形变场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——artificial DF</a:t>
            </a:r>
          </a:p>
        </p:txBody>
      </p:sp>
    </p:spTree>
    <p:extLst>
      <p:ext uri="{BB962C8B-B14F-4D97-AF65-F5344CB8AC3E}">
        <p14:creationId xmlns:p14="http://schemas.microsoft.com/office/powerpoint/2010/main" val="129346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A2F309-E5BA-4561-A054-DBA517BF1690}"/>
              </a:ext>
            </a:extLst>
          </p:cNvPr>
          <p:cNvGraphicFramePr>
            <a:graphicFrameLocks noGrp="1"/>
          </p:cNvGraphicFramePr>
          <p:nvPr/>
        </p:nvGraphicFramePr>
        <p:xfrm>
          <a:off x="232845" y="1740023"/>
          <a:ext cx="5389530" cy="3569492"/>
        </p:xfrm>
        <a:graphic>
          <a:graphicData uri="http://schemas.openxmlformats.org/drawingml/2006/table">
            <a:tbl>
              <a:tblPr/>
              <a:tblGrid>
                <a:gridCol w="898255">
                  <a:extLst>
                    <a:ext uri="{9D8B030D-6E8A-4147-A177-3AD203B41FA5}">
                      <a16:colId xmlns:a16="http://schemas.microsoft.com/office/drawing/2014/main" val="2625872611"/>
                    </a:ext>
                  </a:extLst>
                </a:gridCol>
                <a:gridCol w="898255">
                  <a:extLst>
                    <a:ext uri="{9D8B030D-6E8A-4147-A177-3AD203B41FA5}">
                      <a16:colId xmlns:a16="http://schemas.microsoft.com/office/drawing/2014/main" val="1466917594"/>
                    </a:ext>
                  </a:extLst>
                </a:gridCol>
                <a:gridCol w="898255">
                  <a:extLst>
                    <a:ext uri="{9D8B030D-6E8A-4147-A177-3AD203B41FA5}">
                      <a16:colId xmlns:a16="http://schemas.microsoft.com/office/drawing/2014/main" val="3653211274"/>
                    </a:ext>
                  </a:extLst>
                </a:gridCol>
                <a:gridCol w="925299">
                  <a:extLst>
                    <a:ext uri="{9D8B030D-6E8A-4147-A177-3AD203B41FA5}">
                      <a16:colId xmlns:a16="http://schemas.microsoft.com/office/drawing/2014/main" val="2884240146"/>
                    </a:ext>
                  </a:extLst>
                </a:gridCol>
                <a:gridCol w="107376">
                  <a:extLst>
                    <a:ext uri="{9D8B030D-6E8A-4147-A177-3AD203B41FA5}">
                      <a16:colId xmlns:a16="http://schemas.microsoft.com/office/drawing/2014/main" val="246344146"/>
                    </a:ext>
                  </a:extLst>
                </a:gridCol>
                <a:gridCol w="1662090">
                  <a:extLst>
                    <a:ext uri="{9D8B030D-6E8A-4147-A177-3AD203B41FA5}">
                      <a16:colId xmlns:a16="http://schemas.microsoft.com/office/drawing/2014/main" val="2084337422"/>
                    </a:ext>
                  </a:extLst>
                </a:gridCol>
              </a:tblGrid>
              <a:tr h="630315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Publication Year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ROI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Modality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 Obtained by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003317"/>
                  </a:ext>
                </a:extLst>
              </a:tr>
              <a:tr h="4184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Yang et al.</a:t>
                      </a:r>
                      <a:r>
                        <a:rPr lang="en-US" sz="1200" u="none" strike="noStrike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Brain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MR-MR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LDDMM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245447"/>
                  </a:ext>
                </a:extLst>
              </a:tr>
              <a:tr h="5041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Rohé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 al.</a:t>
                      </a:r>
                      <a:r>
                        <a:rPr lang="en-US" sz="1200" u="none" strike="noStrike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Heart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MR-MR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Surface matching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513847"/>
                  </a:ext>
                </a:extLst>
              </a:tr>
              <a:tr h="5041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Cao et al.</a:t>
                      </a:r>
                      <a:r>
                        <a:rPr lang="en-US" sz="1200" u="none" strike="noStrike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Brain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MR-MR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 and Demons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86886"/>
                  </a:ext>
                </a:extLst>
              </a:tr>
              <a:tr h="5041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Cao et al.</a:t>
                      </a:r>
                      <a:r>
                        <a:rPr lang="en-US" sz="1200" u="none" strike="noStrike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Brain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MR-MR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 and Demons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63235"/>
                  </a:ext>
                </a:extLst>
              </a:tr>
              <a:tr h="5041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Onieva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 al.</a:t>
                      </a:r>
                      <a:r>
                        <a:rPr lang="en-US" sz="1200" u="none" strike="noStrike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6"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Lung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CT-CT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ANTs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1485"/>
                  </a:ext>
                </a:extLst>
              </a:tr>
              <a:tr h="5041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Fan et al.</a:t>
                      </a:r>
                      <a:r>
                        <a:rPr lang="en-US" sz="1200" u="none" strike="noStrike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7"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Brain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MR-MR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 and Demons</a:t>
                      </a:r>
                    </a:p>
                  </a:txBody>
                  <a:tcPr marL="40988" marR="40988" marT="40988" marB="409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B6A6B1C-4DAC-4BE5-9B9E-346CCA979970}"/>
              </a:ext>
            </a:extLst>
          </p:cNvPr>
          <p:cNvGraphicFramePr>
            <a:graphicFrameLocks noGrp="1"/>
          </p:cNvGraphicFramePr>
          <p:nvPr/>
        </p:nvGraphicFramePr>
        <p:xfrm>
          <a:off x="6435213" y="1740024"/>
          <a:ext cx="5713493" cy="3181393"/>
        </p:xfrm>
        <a:graphic>
          <a:graphicData uri="http://schemas.openxmlformats.org/drawingml/2006/table">
            <a:tbl>
              <a:tblPr/>
              <a:tblGrid>
                <a:gridCol w="952249">
                  <a:extLst>
                    <a:ext uri="{9D8B030D-6E8A-4147-A177-3AD203B41FA5}">
                      <a16:colId xmlns:a16="http://schemas.microsoft.com/office/drawing/2014/main" val="3929851631"/>
                    </a:ext>
                  </a:extLst>
                </a:gridCol>
                <a:gridCol w="952249">
                  <a:extLst>
                    <a:ext uri="{9D8B030D-6E8A-4147-A177-3AD203B41FA5}">
                      <a16:colId xmlns:a16="http://schemas.microsoft.com/office/drawing/2014/main" val="2847598545"/>
                    </a:ext>
                  </a:extLst>
                </a:gridCol>
                <a:gridCol w="952249">
                  <a:extLst>
                    <a:ext uri="{9D8B030D-6E8A-4147-A177-3AD203B41FA5}">
                      <a16:colId xmlns:a16="http://schemas.microsoft.com/office/drawing/2014/main" val="2336471502"/>
                    </a:ext>
                  </a:extLst>
                </a:gridCol>
                <a:gridCol w="952249">
                  <a:extLst>
                    <a:ext uri="{9D8B030D-6E8A-4147-A177-3AD203B41FA5}">
                      <a16:colId xmlns:a16="http://schemas.microsoft.com/office/drawing/2014/main" val="2082569632"/>
                    </a:ext>
                  </a:extLst>
                </a:gridCol>
                <a:gridCol w="115993">
                  <a:extLst>
                    <a:ext uri="{9D8B030D-6E8A-4147-A177-3AD203B41FA5}">
                      <a16:colId xmlns:a16="http://schemas.microsoft.com/office/drawing/2014/main" val="3284238386"/>
                    </a:ext>
                  </a:extLst>
                </a:gridCol>
                <a:gridCol w="1788504">
                  <a:extLst>
                    <a:ext uri="{9D8B030D-6E8A-4147-A177-3AD203B41FA5}">
                      <a16:colId xmlns:a16="http://schemas.microsoft.com/office/drawing/2014/main" val="2268317313"/>
                    </a:ext>
                  </a:extLst>
                </a:gridCol>
              </a:tblGrid>
              <a:tr h="631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Publication Year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ROI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Modality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 Obtained by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983907"/>
                  </a:ext>
                </a:extLst>
              </a:tr>
              <a:tr h="584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Sokooti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 al.</a:t>
                      </a:r>
                      <a:r>
                        <a:rPr lang="en-US" sz="1200" u="none" strike="noStrike" kern="1200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8"/>
                        </a:rPr>
                        <a:t>7</a:t>
                      </a:r>
                      <a:endParaRPr lang="en-US" sz="1200" u="none" strike="noStrike" kern="1200" baseline="30000" dirty="0">
                        <a:solidFill>
                          <a:srgbClr val="0C7DBB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Lung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CT-CT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Mixed spatial frequency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30067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Krebs et al.</a:t>
                      </a:r>
                      <a:r>
                        <a:rPr lang="en-US" sz="1200" u="none" strike="noStrike" kern="1200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9"/>
                        </a:rPr>
                        <a:t>8</a:t>
                      </a:r>
                      <a:endParaRPr lang="en-US" sz="1200" u="none" strike="noStrike" kern="1200" baseline="30000" dirty="0">
                        <a:solidFill>
                          <a:srgbClr val="0C7DBB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Pelvic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MR-MR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Statistical deformation models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69059"/>
                  </a:ext>
                </a:extLst>
              </a:tr>
              <a:tr h="5116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Eppenhof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 al.</a:t>
                      </a:r>
                      <a:r>
                        <a:rPr lang="en-US" sz="1200" u="none" strike="noStrike" kern="1200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0"/>
                        </a:rPr>
                        <a:t>9</a:t>
                      </a:r>
                      <a:r>
                        <a:rPr lang="en-US" sz="1200" u="none" strike="noStrike" kern="1200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u="none" strike="noStrike" kern="1200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1"/>
                        </a:rPr>
                        <a:t>10</a:t>
                      </a:r>
                      <a:endParaRPr lang="en-US" sz="1200" u="none" strike="noStrike" kern="1200" baseline="30000" dirty="0">
                        <a:solidFill>
                          <a:srgbClr val="0C7DBB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Lung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CT-CT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ynthesized images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647426"/>
                  </a:ext>
                </a:extLst>
              </a:tr>
              <a:tr h="9475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Sokooti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 al.</a:t>
                      </a:r>
                      <a:r>
                        <a:rPr lang="en-US" sz="1200" u="none" strike="noStrike" kern="1200" baseline="30000" dirty="0">
                          <a:solidFill>
                            <a:srgbClr val="0C7DB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2"/>
                        </a:rPr>
                        <a:t>11</a:t>
                      </a:r>
                      <a:endParaRPr lang="en-US" sz="1200" u="none" strike="noStrike" kern="1200" baseline="30000" dirty="0">
                        <a:solidFill>
                          <a:srgbClr val="0C7DBB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Lung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CT-CT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Mixed spatial frequency</a:t>
                      </a:r>
                    </a:p>
                  </a:txBody>
                  <a:tcPr marL="38277" marR="38277" marT="38277" marB="382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46995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7388B09-621F-4F23-B3D3-6D9A8CC61743}"/>
              </a:ext>
            </a:extLst>
          </p:cNvPr>
          <p:cNvSpPr/>
          <p:nvPr/>
        </p:nvSpPr>
        <p:spPr>
          <a:xfrm>
            <a:off x="1917439" y="691548"/>
            <a:ext cx="153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 DF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85DB9D-E8F2-45C8-9EA6-B77CF32BC4BF}"/>
              </a:ext>
            </a:extLst>
          </p:cNvPr>
          <p:cNvSpPr/>
          <p:nvPr/>
        </p:nvSpPr>
        <p:spPr>
          <a:xfrm>
            <a:off x="8750785" y="69644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Artificial 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7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CF8748-CD8A-4284-8C35-FCBC8B257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5" y="1331743"/>
            <a:ext cx="7896225" cy="3981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02FB93-8AE2-4FDA-9B1A-FBA4C481D904}"/>
              </a:ext>
            </a:extLst>
          </p:cNvPr>
          <p:cNvSpPr/>
          <p:nvPr/>
        </p:nvSpPr>
        <p:spPr>
          <a:xfrm>
            <a:off x="976035" y="548477"/>
            <a:ext cx="3962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无监督学习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unsupervised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8DF857-E3A8-42A3-85AA-089C15D0DBDE}"/>
              </a:ext>
            </a:extLst>
          </p:cNvPr>
          <p:cNvSpPr txBox="1"/>
          <p:nvPr/>
        </p:nvSpPr>
        <p:spPr>
          <a:xfrm>
            <a:off x="976035" y="5730443"/>
            <a:ext cx="670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无监督里的“监督”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相似性度量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3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864433-2905-4FFA-881E-C23F74EEB788}"/>
              </a:ext>
            </a:extLst>
          </p:cNvPr>
          <p:cNvSpPr txBox="1"/>
          <p:nvPr/>
        </p:nvSpPr>
        <p:spPr>
          <a:xfrm>
            <a:off x="656946" y="506027"/>
            <a:ext cx="70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无监督配准的模板：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Voxel Morph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17C13-4348-48E7-A190-D612ED01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" y="1418948"/>
            <a:ext cx="8353425" cy="3505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2C6D4F-BCDD-4478-867D-D50B9F68CB3D}"/>
              </a:ext>
            </a:extLst>
          </p:cNvPr>
          <p:cNvSpPr txBox="1"/>
          <p:nvPr/>
        </p:nvSpPr>
        <p:spPr>
          <a:xfrm>
            <a:off x="656946" y="5313849"/>
            <a:ext cx="9792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Voxel Morph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的会成为经典？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U-net + STN</a:t>
            </a:r>
          </a:p>
        </p:txBody>
      </p:sp>
    </p:spTree>
    <p:extLst>
      <p:ext uri="{BB962C8B-B14F-4D97-AF65-F5344CB8AC3E}">
        <p14:creationId xmlns:p14="http://schemas.microsoft.com/office/powerpoint/2010/main" val="139294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9755A3-48BE-4373-8177-E11381543EC8}"/>
              </a:ext>
            </a:extLst>
          </p:cNvPr>
          <p:cNvSpPr txBox="1"/>
          <p:nvPr/>
        </p:nvSpPr>
        <p:spPr>
          <a:xfrm>
            <a:off x="656948" y="506027"/>
            <a:ext cx="104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U-net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48652D-474A-4CEF-B46A-79E45F24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1" y="1029247"/>
            <a:ext cx="5222577" cy="20996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3918E8-C47C-49EC-9CFA-4A05A79F78F6}"/>
              </a:ext>
            </a:extLst>
          </p:cNvPr>
          <p:cNvSpPr txBox="1"/>
          <p:nvPr/>
        </p:nvSpPr>
        <p:spPr>
          <a:xfrm>
            <a:off x="6481254" y="1340414"/>
            <a:ext cx="543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型结构：提取多尺度的信息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Skip-connection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：融合了低分辨率信息（提供物体类别识别依据）和高分辨率信息（提供精准定位依据）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6638E4-100F-46A7-BBB5-D674234B9923}"/>
              </a:ext>
            </a:extLst>
          </p:cNvPr>
          <p:cNvSpPr txBox="1"/>
          <p:nvPr/>
        </p:nvSpPr>
        <p:spPr>
          <a:xfrm>
            <a:off x="656948" y="3652129"/>
            <a:ext cx="104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STN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22261E-3BD0-40E7-88E1-8207D134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4444626"/>
            <a:ext cx="5439052" cy="21645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802376-51BF-4E7E-936D-AD671D1ED726}"/>
              </a:ext>
            </a:extLst>
          </p:cNvPr>
          <p:cNvSpPr/>
          <p:nvPr/>
        </p:nvSpPr>
        <p:spPr>
          <a:xfrm>
            <a:off x="6481254" y="3898203"/>
            <a:ext cx="5439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可以插入到已有的卷积神经网络结构中，让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具有空间变换的能力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在配准中主要用到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Grid generator(G)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Sampler(S)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这两个模块，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可以将形变场（非网格，无法直接对数字图像使用）与一个恒等变化网格相加，得到采样网格，对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moving image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进行重采样即可得到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warped image</a:t>
            </a:r>
          </a:p>
        </p:txBody>
      </p:sp>
    </p:spTree>
    <p:extLst>
      <p:ext uri="{BB962C8B-B14F-4D97-AF65-F5344CB8AC3E}">
        <p14:creationId xmlns:p14="http://schemas.microsoft.com/office/powerpoint/2010/main" val="73996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69D4CD-2139-4626-B46D-52A36D53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3" y="1166859"/>
            <a:ext cx="7867650" cy="4914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8390AF-C8F3-48A7-A6E0-B0E0A84CA14C}"/>
              </a:ext>
            </a:extLst>
          </p:cNvPr>
          <p:cNvSpPr/>
          <p:nvPr/>
        </p:nvSpPr>
        <p:spPr>
          <a:xfrm>
            <a:off x="493173" y="308781"/>
            <a:ext cx="4929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弱监督学习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weakly-supervised</a:t>
            </a:r>
          </a:p>
        </p:txBody>
      </p:sp>
    </p:spTree>
    <p:extLst>
      <p:ext uri="{BB962C8B-B14F-4D97-AF65-F5344CB8AC3E}">
        <p14:creationId xmlns:p14="http://schemas.microsoft.com/office/powerpoint/2010/main" val="4933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9ED24C-6BC6-4798-9D30-15CDC1FA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2453722"/>
            <a:ext cx="7229475" cy="3314700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F6E0BA14-2620-4317-AA01-9856AA51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Hierarchy Guided Registration Networks for Intra-subject Pulmonary CT Image Alignment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27B5F63-2533-4701-9421-98C6A37DED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引入肺的气管标签辅助配准，作为多通道的输入（直接与</a:t>
            </a:r>
            <a:r>
              <a:rPr lang="en-US" altLang="zh-CN" dirty="0"/>
              <a:t>image</a:t>
            </a:r>
            <a:r>
              <a:rPr lang="zh-CN" altLang="en-US" dirty="0"/>
              <a:t>进行</a:t>
            </a:r>
            <a:r>
              <a:rPr lang="en-US" altLang="zh-CN" dirty="0"/>
              <a:t>concatenate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Two-stage</a:t>
            </a:r>
            <a:r>
              <a:rPr lang="zh-CN" altLang="en-US" dirty="0"/>
              <a:t>的配准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A31D714-963E-4FAC-A2E8-536D5548DE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2020 MICCAI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1592</Words>
  <Application>Microsoft Office PowerPoint</Application>
  <PresentationFormat>宽屏</PresentationFormat>
  <Paragraphs>222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Semantic Hierarchy Guided Registration Networks for Intra-subject Pulmonary CT Image Alignment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Deep adaptive registration of multi-modal prostate images</vt:lpstr>
      <vt:lpstr>Adversarial learning for mono- or multi-modal registration</vt:lpstr>
      <vt:lpstr>Dual-core steered non-rigid registration for multi-modal images via bi-directional image synthesis</vt:lpstr>
      <vt:lpstr>Adversarial Uni- and Multi-modal Stream Networks for Multimodal Image Registration</vt:lpstr>
      <vt:lpstr>PowerPoint 演示文稿</vt:lpstr>
      <vt:lpstr>PowerPoint 演示文稿</vt:lpstr>
      <vt:lpstr>DeepAtlas: Joint Semi-Supervised Learning of Image Registration and Segmentation</vt:lpstr>
      <vt:lpstr>JSSR: A Joint Synthesis, Segmentation, and Registration System for 3D Multi-modal Image Alignment of Large-Scale Pathological CT Scans</vt:lpstr>
      <vt:lpstr>PowerPoint 演示文稿</vt:lpstr>
      <vt:lpstr>Deep morphological simplification network (MS-Net) for guided registration of brain magnetic resonance images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Qingyuan Liu</dc:creator>
  <cp:lastModifiedBy>Liu Qingyuan</cp:lastModifiedBy>
  <cp:revision>19</cp:revision>
  <dcterms:created xsi:type="dcterms:W3CDTF">2021-03-13T15:16:52Z</dcterms:created>
  <dcterms:modified xsi:type="dcterms:W3CDTF">2021-03-15T12:55:25Z</dcterms:modified>
</cp:coreProperties>
</file>