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332" r:id="rId4"/>
    <p:sldId id="302" r:id="rId5"/>
    <p:sldId id="314" r:id="rId6"/>
    <p:sldId id="339" r:id="rId7"/>
    <p:sldId id="261" r:id="rId8"/>
    <p:sldId id="262" r:id="rId9"/>
    <p:sldId id="266" r:id="rId10"/>
    <p:sldId id="277" r:id="rId11"/>
    <p:sldId id="276" r:id="rId12"/>
    <p:sldId id="278" r:id="rId13"/>
    <p:sldId id="282" r:id="rId14"/>
    <p:sldId id="281" r:id="rId15"/>
    <p:sldId id="280" r:id="rId16"/>
    <p:sldId id="273" r:id="rId17"/>
    <p:sldId id="340" r:id="rId18"/>
    <p:sldId id="30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22" autoAdjust="0"/>
  </p:normalViewPr>
  <p:slideViewPr>
    <p:cSldViewPr snapToGrid="0" showGuides="1">
      <p:cViewPr varScale="1">
        <p:scale>
          <a:sx n="92" d="100"/>
          <a:sy n="92" d="100"/>
        </p:scale>
        <p:origin x="219" y="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D9E8-D468-471E-8CA2-E45978080B7E}" type="datetimeFigureOut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27893-C1FA-4233-BC39-58A50305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2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2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5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1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4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3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写数字、人脸、动物，动物虽然无法较好的生成，但是从肉眼依旧能够感觉生成的图像是一个事物，分辨率过低，难以看出来，而不是随机的像素点或一坨颜色。生成的图像具有纹理，符合某些我们曾见过的事物的特征分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5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6CF90-9829-448C-BA1E-2D1D996830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5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5D9C5-663F-498B-8A8F-91FE99BC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E8B88-6FA8-4063-BD6D-6578E35B9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A52F6-B8A4-47D1-B4C1-54F02686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DE2-15F5-4850-92AE-3BCC7421C120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33EEF-9A80-461E-8113-412E5F0A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5A109-33EB-4849-9CF3-3ADA13FF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6CA97-B529-446F-9C1B-A351E268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7E4AB-180B-4B52-B7F7-5F7684E6E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5B0D-6E9B-4DF2-980D-574A5129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F419-01F8-448C-A36B-1B502F4DD0CC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824CF-23C3-4080-80D9-6A8EAA7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8700E-7D4C-4067-BDCD-70A859FB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6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747F7A-7C7A-41AE-8573-D13C45A82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33747-ECF9-49FE-B918-AB78A969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6978E-C3C2-4342-8D5C-3AF45E8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D9C9-ACCB-478E-81B9-554B23879218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504CE-63E2-4160-9AC0-6589A186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9BB2-2048-40DA-A1AC-5DC51BCE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3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35BB-7AC4-4645-A46F-DF8157C0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D2D06-EA26-4552-9F4D-2D1BEA1D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D0ED-E6E2-4556-9442-6964FF55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7C18-7C53-4B86-8E88-B411DD651559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5186A-8C6E-47D0-BD7D-56353FAF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6B47-9943-4624-8D62-B6B511B2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CB964-CF4B-4173-A0EB-EC4B347E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A3038-296E-4707-8100-AA27965B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B962D-8BCA-4E6B-8094-51A39B3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1ABA-835D-4423-A29C-DB3E6E0EC8D3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EF039-68D6-46D3-8433-E919FD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178A-DE4B-4C1F-B47C-3ED3A777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C4A10-B76F-4EDA-890B-A774F0BF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10D86-E58C-464E-A894-5B6E652C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5FF3D-1BB9-4308-8F83-8D4943D38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0C0F8-3560-4E16-8B0B-997D2531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CFEC-A9D1-48AD-9B4D-CBF29641048E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47A89-EF82-4F1A-8A58-B4C6ACC7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2792F-0D0A-44BE-86B8-F0398701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544C9-7AFA-4962-820D-C4F30E79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3AE6F-6A63-434A-B6D1-FDA2FFAA7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9A6CF-8B43-4BE4-91BE-B850C372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27F90C-5AAA-47E3-A572-B73E2EDD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FCB72-F6F7-4FBB-A3B1-702F2CD0E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9F8A37-D153-471C-AA34-A2811F1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BF8-F2B8-4A3D-B35B-B6E0E47C0F54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F7930-0702-48E2-B250-2F85BC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872249-493E-4972-B5A0-4641BEAE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4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54F6-CA0C-403B-9910-353102AD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2BCEB-47A1-4C7D-866C-13212A6C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D88F-55AF-43AF-AE7C-1331CFCF10FB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E411AE-65E8-46A0-B449-570F6FD5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40EBE-1985-4327-8EB0-FD1A70E8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6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A2233-55A5-437B-BF7B-6BC335E1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1CA-8AAE-4D55-BFEC-A2A508B7B4E8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073203-16D5-4969-824D-A5CC31F8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4E8BD-0CE5-4683-AC28-4174B6F2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313B6-EF71-4E66-9D65-022965C4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401AA-8C83-4719-8736-EEB7E78A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F4811-D8F6-478A-ACF9-9FBED791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A42D3-6970-4F0B-863F-7EB02827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0A66-91C2-4207-A0A9-D99FD7084F9C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ADFF9-65B1-46FB-9E5E-95D2FFB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DBB5E-FC69-4A12-AD3B-F3F4152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1526-4620-4D24-93C1-379F2FDB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BEEF99-892B-4D4F-8D3C-0BFE1963F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5CCC2-E7BF-497E-ACA2-1BFC1C996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3C240-0561-4098-BE9C-B7AED0D3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7E1-B190-4688-BB3D-E4704AC182CE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A26B7-C537-4731-B44C-3465C509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C07CD-9B36-41ED-B5D7-D7FD076F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217C3B-AEEB-43D5-8896-62555827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9F492-7D27-4F39-9C9D-8F8C208C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E117C-ED76-4AF7-8691-40234341A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89BB-06F9-4EFF-B2BA-225E9120702C}" type="datetime1">
              <a:rPr lang="zh-CN" altLang="en-US" smtClean="0"/>
              <a:t>2021/4/12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3E9C9-0DAD-4588-8E88-FCE2F8D51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7FBCC-3692-4DBF-B98D-E57D70072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8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7D640-0D1D-4AE5-951A-5C9C2543A73B}"/>
              </a:ext>
            </a:extLst>
          </p:cNvPr>
          <p:cNvSpPr txBox="1"/>
          <p:nvPr/>
        </p:nvSpPr>
        <p:spPr>
          <a:xfrm>
            <a:off x="3781905" y="3868604"/>
            <a:ext cx="4628190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dirty="0"/>
              <a:t>使用最少的时间获得最多的有用信息</a:t>
            </a:r>
            <a:endParaRPr lang="en-US" altLang="zh-CN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dirty="0"/>
              <a:t>拒绝人云亦云</a:t>
            </a:r>
            <a:endParaRPr lang="en-US" altLang="zh-CN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dirty="0"/>
              <a:t>清晰表达，循循善诱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EE9581-3FE3-41A8-8AAE-20C085BBEDEA}"/>
              </a:ext>
            </a:extLst>
          </p:cNvPr>
          <p:cNvSpPr txBox="1"/>
          <p:nvPr/>
        </p:nvSpPr>
        <p:spPr>
          <a:xfrm>
            <a:off x="3068568" y="2753940"/>
            <a:ext cx="6054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系列文献阅读</a:t>
            </a:r>
            <a:r>
              <a:rPr lang="en-US" altLang="zh-CN" sz="4400" dirty="0"/>
              <a:t>Workshop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6585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13691" y="205673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神经网络训练的本质</a:t>
            </a:r>
            <a:endParaRPr lang="zh-CN" altLang="en-US" sz="2000" cap="none" spc="0" dirty="0">
              <a:ln w="0"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2D13FA-E651-42D3-ABB1-B2D4602D4931}"/>
              </a:ext>
            </a:extLst>
          </p:cNvPr>
          <p:cNvGrpSpPr/>
          <p:nvPr/>
        </p:nvGrpSpPr>
        <p:grpSpPr>
          <a:xfrm>
            <a:off x="2435225" y="1338262"/>
            <a:ext cx="7321550" cy="2090738"/>
            <a:chOff x="2463800" y="2114550"/>
            <a:chExt cx="7232650" cy="23653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C3084DC-F996-49CD-9979-61E2EEF7D0C0}"/>
                </a:ext>
              </a:extLst>
            </p:cNvPr>
            <p:cNvSpPr/>
            <p:nvPr/>
          </p:nvSpPr>
          <p:spPr>
            <a:xfrm>
              <a:off x="2463800" y="2114550"/>
              <a:ext cx="2946400" cy="7302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输入数据到神经网络</a:t>
              </a: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FD8D7AB4-07C2-4C1A-92AE-E4D26671207B}"/>
                </a:ext>
              </a:extLst>
            </p:cNvPr>
            <p:cNvSpPr/>
            <p:nvPr/>
          </p:nvSpPr>
          <p:spPr>
            <a:xfrm>
              <a:off x="5753100" y="2305050"/>
              <a:ext cx="654050" cy="4445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5CDA350-C925-44F8-BC39-DBDDB670A299}"/>
                </a:ext>
              </a:extLst>
            </p:cNvPr>
            <p:cNvSpPr/>
            <p:nvPr/>
          </p:nvSpPr>
          <p:spPr>
            <a:xfrm>
              <a:off x="6750050" y="2114550"/>
              <a:ext cx="2946400" cy="7302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神经网络前向运算获得输出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25314-5613-4CE1-ACF4-13D165E03CA1}"/>
                </a:ext>
              </a:extLst>
            </p:cNvPr>
            <p:cNvSpPr/>
            <p:nvPr/>
          </p:nvSpPr>
          <p:spPr>
            <a:xfrm>
              <a:off x="6750050" y="3749675"/>
              <a:ext cx="2946400" cy="7302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输出结果和标注计算损失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3084DC-F996-49CD-9979-61E2EEF7D0C0}"/>
                </a:ext>
              </a:extLst>
            </p:cNvPr>
            <p:cNvSpPr/>
            <p:nvPr/>
          </p:nvSpPr>
          <p:spPr>
            <a:xfrm>
              <a:off x="2463800" y="3749675"/>
              <a:ext cx="2946400" cy="7302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反向传播调参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821A0417-55F4-447F-BD07-8245632069ED}"/>
                </a:ext>
              </a:extLst>
            </p:cNvPr>
            <p:cNvSpPr/>
            <p:nvPr/>
          </p:nvSpPr>
          <p:spPr>
            <a:xfrm rot="10800000">
              <a:off x="5753100" y="3892550"/>
              <a:ext cx="654050" cy="4445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CDEA829E-0851-465F-A2EC-9B63EAF67986}"/>
                </a:ext>
              </a:extLst>
            </p:cNvPr>
            <p:cNvSpPr/>
            <p:nvPr/>
          </p:nvSpPr>
          <p:spPr>
            <a:xfrm>
              <a:off x="7940675" y="2979737"/>
              <a:ext cx="565150" cy="6350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7151355-0914-466D-93EC-0803A5155F5D}"/>
              </a:ext>
            </a:extLst>
          </p:cNvPr>
          <p:cNvSpPr txBox="1"/>
          <p:nvPr/>
        </p:nvSpPr>
        <p:spPr>
          <a:xfrm>
            <a:off x="562173" y="4313002"/>
            <a:ext cx="1109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本质：</a:t>
            </a:r>
            <a:r>
              <a:rPr lang="zh-CN" altLang="en-US" dirty="0"/>
              <a:t>将网络输出空间不断逼近目标空间，实现从输入空间到目标空间的映射，网络则能够实现准确的预测。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问题：如何度量输出空间与目标空间的距离呢？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9418E7-E437-472F-8C8A-85948CFC9D27}"/>
              </a:ext>
            </a:extLst>
          </p:cNvPr>
          <p:cNvGrpSpPr/>
          <p:nvPr/>
        </p:nvGrpSpPr>
        <p:grpSpPr>
          <a:xfrm>
            <a:off x="9625872" y="2800357"/>
            <a:ext cx="2034726" cy="394905"/>
            <a:chOff x="9241604" y="2800358"/>
            <a:chExt cx="2034726" cy="394905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38DA143-DBDA-40E1-9912-7AE26AC136DE}"/>
                </a:ext>
              </a:extLst>
            </p:cNvPr>
            <p:cNvCxnSpPr/>
            <p:nvPr/>
          </p:nvCxnSpPr>
          <p:spPr>
            <a:xfrm flipV="1">
              <a:off x="9241604" y="2800358"/>
              <a:ext cx="765425" cy="394905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D71F6AE-9A1C-460D-8448-27DF905D8E94}"/>
                </a:ext>
              </a:extLst>
            </p:cNvPr>
            <p:cNvCxnSpPr>
              <a:cxnSpLocks/>
            </p:cNvCxnSpPr>
            <p:nvPr/>
          </p:nvCxnSpPr>
          <p:spPr>
            <a:xfrm>
              <a:off x="9980359" y="2800358"/>
              <a:ext cx="1295971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AFAD6E8E-E8E6-4015-AEAA-9EE403298BE5}"/>
              </a:ext>
            </a:extLst>
          </p:cNvPr>
          <p:cNvSpPr txBox="1"/>
          <p:nvPr/>
        </p:nvSpPr>
        <p:spPr>
          <a:xfrm>
            <a:off x="10331205" y="2137206"/>
            <a:ext cx="139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计算输出和目标的距离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EAF7C41-7925-4062-B1AB-5F6553F62096}"/>
              </a:ext>
            </a:extLst>
          </p:cNvPr>
          <p:cNvGrpSpPr/>
          <p:nvPr/>
        </p:nvGrpSpPr>
        <p:grpSpPr>
          <a:xfrm>
            <a:off x="710843" y="2645293"/>
            <a:ext cx="2047308" cy="413881"/>
            <a:chOff x="7194296" y="2781383"/>
            <a:chExt cx="2047308" cy="41388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84E35F9-D386-46A5-A28B-3FA5F0C069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2303" y="2781383"/>
              <a:ext cx="799301" cy="413881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737B3B1-3753-4022-BBE3-06D99D902371}"/>
                </a:ext>
              </a:extLst>
            </p:cNvPr>
            <p:cNvCxnSpPr>
              <a:cxnSpLocks/>
            </p:cNvCxnSpPr>
            <p:nvPr/>
          </p:nvCxnSpPr>
          <p:spPr>
            <a:xfrm>
              <a:off x="7194296" y="2800357"/>
              <a:ext cx="1295971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E6808B5-BE83-44BB-9664-70FCD0D92977}"/>
              </a:ext>
            </a:extLst>
          </p:cNvPr>
          <p:cNvSpPr txBox="1"/>
          <p:nvPr/>
        </p:nvSpPr>
        <p:spPr>
          <a:xfrm>
            <a:off x="445043" y="1998962"/>
            <a:ext cx="182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减小输出空间和目标空间的距离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7738BC9-A93A-4FD2-BA12-EFB9701D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</p:spTree>
    <p:extLst>
      <p:ext uri="{BB962C8B-B14F-4D97-AF65-F5344CB8AC3E}">
        <p14:creationId xmlns:p14="http://schemas.microsoft.com/office/powerpoint/2010/main" val="268581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2385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特征分布的相似程度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22AC6C-7CCF-49E3-8D7B-B25A56D2AE90}"/>
              </a:ext>
            </a:extLst>
          </p:cNvPr>
          <p:cNvSpPr txBox="1"/>
          <p:nvPr/>
        </p:nvSpPr>
        <p:spPr>
          <a:xfrm>
            <a:off x="1265815" y="1429295"/>
            <a:ext cx="96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问题转化：</a:t>
            </a:r>
            <a:r>
              <a:rPr lang="zh-CN" altLang="en-US" dirty="0"/>
              <a:t>寻找一个度量输出空间与目标空间的方式，将输出分布转化为概率分布或特征分布；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散度：</a:t>
            </a:r>
            <a:r>
              <a:rPr lang="zh-CN" altLang="en-US" dirty="0"/>
              <a:t>用来描述两个概率分布的距离。常见的有</a:t>
            </a:r>
            <a:r>
              <a:rPr lang="en-US" altLang="zh-CN" dirty="0"/>
              <a:t>KL</a:t>
            </a:r>
            <a:r>
              <a:rPr lang="zh-CN" altLang="en-US" dirty="0"/>
              <a:t>散度，</a:t>
            </a:r>
            <a:r>
              <a:rPr lang="en-US" altLang="zh-CN" dirty="0"/>
              <a:t>JS</a:t>
            </a:r>
            <a:r>
              <a:rPr lang="zh-CN" altLang="en-US" dirty="0"/>
              <a:t>散度，</a:t>
            </a:r>
            <a:r>
              <a:rPr lang="en-US" altLang="zh-CN" dirty="0"/>
              <a:t>Wasserstein</a:t>
            </a:r>
            <a:r>
              <a:rPr lang="zh-CN" altLang="en-US" dirty="0"/>
              <a:t>距离等。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DFEB0BD-C83F-4972-83AE-07D46EFCA564}"/>
              </a:ext>
            </a:extLst>
          </p:cNvPr>
          <p:cNvGrpSpPr/>
          <p:nvPr/>
        </p:nvGrpSpPr>
        <p:grpSpPr>
          <a:xfrm>
            <a:off x="1988009" y="3434611"/>
            <a:ext cx="8215982" cy="1378088"/>
            <a:chOff x="1498600" y="3085361"/>
            <a:chExt cx="8215982" cy="137808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55076C4-C272-4C65-9083-7F117209D401}"/>
                </a:ext>
              </a:extLst>
            </p:cNvPr>
            <p:cNvGrpSpPr/>
            <p:nvPr/>
          </p:nvGrpSpPr>
          <p:grpSpPr>
            <a:xfrm>
              <a:off x="1498600" y="3085361"/>
              <a:ext cx="2349500" cy="1378088"/>
              <a:chOff x="1498600" y="3085361"/>
              <a:chExt cx="2349500" cy="137808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E08032F-A143-4068-A0AE-919636089D9C}"/>
                  </a:ext>
                </a:extLst>
              </p:cNvPr>
              <p:cNvSpPr/>
              <p:nvPr/>
            </p:nvSpPr>
            <p:spPr>
              <a:xfrm>
                <a:off x="1498600" y="3085361"/>
                <a:ext cx="234950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输出空间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9A79CD2-2BA8-4167-B91C-55C0827E7C27}"/>
                  </a:ext>
                </a:extLst>
              </p:cNvPr>
              <p:cNvSpPr/>
              <p:nvPr/>
            </p:nvSpPr>
            <p:spPr>
              <a:xfrm>
                <a:off x="1498600" y="4094117"/>
                <a:ext cx="2349500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目标空间</a:t>
                </a:r>
              </a:p>
            </p:txBody>
          </p:sp>
        </p:grp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8325C27B-4EDF-423B-8F12-7D75383D3162}"/>
                </a:ext>
              </a:extLst>
            </p:cNvPr>
            <p:cNvSpPr/>
            <p:nvPr/>
          </p:nvSpPr>
          <p:spPr>
            <a:xfrm>
              <a:off x="4679950" y="3366268"/>
              <a:ext cx="1346200" cy="672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CNN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9FC5E4-5115-4337-BD25-3BE938C2105F}"/>
                </a:ext>
              </a:extLst>
            </p:cNvPr>
            <p:cNvSpPr/>
            <p:nvPr/>
          </p:nvSpPr>
          <p:spPr>
            <a:xfrm>
              <a:off x="6973223" y="3089568"/>
              <a:ext cx="2741359" cy="3651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输出空间概率分布</a:t>
              </a: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BB267-08AF-4EB9-8FBA-F03846F3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E2C258-B388-4A7F-A89E-90E4599912E8}"/>
              </a:ext>
            </a:extLst>
          </p:cNvPr>
          <p:cNvSpPr/>
          <p:nvPr/>
        </p:nvSpPr>
        <p:spPr>
          <a:xfrm>
            <a:off x="7462631" y="4447574"/>
            <a:ext cx="2741359" cy="365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目标空间概率分布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0C358A-8E87-40E1-8EEC-DA7B1F415C0D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 flipH="1">
            <a:off x="8833311" y="3803943"/>
            <a:ext cx="1" cy="643631"/>
          </a:xfrm>
          <a:prstGeom prst="straightConnector1">
            <a:avLst/>
          </a:prstGeom>
          <a:ln w="412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BCF3251-B406-411F-BF21-B86B7EE2C735}"/>
              </a:ext>
            </a:extLst>
          </p:cNvPr>
          <p:cNvSpPr txBox="1"/>
          <p:nvPr/>
        </p:nvSpPr>
        <p:spPr>
          <a:xfrm>
            <a:off x="9077664" y="394109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KL</a:t>
            </a:r>
            <a:r>
              <a:rPr lang="zh-CN" altLang="en-US" dirty="0"/>
              <a:t>散度</a:t>
            </a:r>
          </a:p>
        </p:txBody>
      </p:sp>
    </p:spTree>
    <p:extLst>
      <p:ext uri="{BB962C8B-B14F-4D97-AF65-F5344CB8AC3E}">
        <p14:creationId xmlns:p14="http://schemas.microsoft.com/office/powerpoint/2010/main" val="40059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1481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网络模块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9FB7A2-983F-45F2-B0F0-D455EDB22EE1}"/>
              </a:ext>
            </a:extLst>
          </p:cNvPr>
          <p:cNvGrpSpPr/>
          <p:nvPr/>
        </p:nvGrpSpPr>
        <p:grpSpPr>
          <a:xfrm>
            <a:off x="1001111" y="1394432"/>
            <a:ext cx="6116200" cy="1315093"/>
            <a:chOff x="1263650" y="1330931"/>
            <a:chExt cx="6116200" cy="131509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C7E6B-5283-45E1-95D2-A08EA43C0A81}"/>
                </a:ext>
              </a:extLst>
            </p:cNvPr>
            <p:cNvSpPr/>
            <p:nvPr/>
          </p:nvSpPr>
          <p:spPr>
            <a:xfrm>
              <a:off x="2652995" y="1330931"/>
              <a:ext cx="2614773" cy="131509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生成器</a:t>
              </a:r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6F3147C-15E0-4B58-AFE6-0A92267E237F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718046" y="1983340"/>
              <a:ext cx="934949" cy="5138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9C4D7D5-915E-4FEC-8A4C-42869C04E7DA}"/>
                </a:ext>
              </a:extLst>
            </p:cNvPr>
            <p:cNvCxnSpPr/>
            <p:nvPr/>
          </p:nvCxnSpPr>
          <p:spPr>
            <a:xfrm>
              <a:off x="5267768" y="1983340"/>
              <a:ext cx="934949" cy="513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65C8A8-558D-49A8-8FC6-327F9CDA46D1}"/>
                </a:ext>
              </a:extLst>
            </p:cNvPr>
            <p:cNvSpPr txBox="1"/>
            <p:nvPr/>
          </p:nvSpPr>
          <p:spPr>
            <a:xfrm>
              <a:off x="1263650" y="1475281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Input Z</a:t>
              </a:r>
              <a:endParaRPr lang="zh-CN" altLang="en-US" b="1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B43F3B8-628E-406F-BA1D-7DAADAF3F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3517" y="1435648"/>
              <a:ext cx="1076333" cy="1095383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70EEF8F-F928-4ED4-AABA-A66EDEDCAA9C}"/>
              </a:ext>
            </a:extLst>
          </p:cNvPr>
          <p:cNvGrpSpPr/>
          <p:nvPr/>
        </p:nvGrpSpPr>
        <p:grpSpPr>
          <a:xfrm>
            <a:off x="977298" y="3571985"/>
            <a:ext cx="6236376" cy="2511416"/>
            <a:chOff x="3325314" y="3557538"/>
            <a:chExt cx="6236376" cy="251141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4716672-4A6C-4915-B262-603998F20893}"/>
                </a:ext>
              </a:extLst>
            </p:cNvPr>
            <p:cNvSpPr/>
            <p:nvPr/>
          </p:nvSpPr>
          <p:spPr>
            <a:xfrm>
              <a:off x="4786105" y="4184087"/>
              <a:ext cx="2614773" cy="13150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鉴别器</a:t>
              </a:r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02D2D2C-215F-4239-877B-1AC1D7875E02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3851156" y="4836496"/>
              <a:ext cx="934949" cy="5138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57F0744-2C12-4FA8-A377-995B3E2EEA3E}"/>
                </a:ext>
              </a:extLst>
            </p:cNvPr>
            <p:cNvCxnSpPr/>
            <p:nvPr/>
          </p:nvCxnSpPr>
          <p:spPr>
            <a:xfrm>
              <a:off x="7400878" y="4836496"/>
              <a:ext cx="934949" cy="513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029515C-7580-4F10-BC85-2FAC8384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9127" y="3557538"/>
              <a:ext cx="1076333" cy="1095383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22D82C8-1E43-4539-A21A-F614C4B58B61}"/>
                </a:ext>
              </a:extLst>
            </p:cNvPr>
            <p:cNvSpPr txBox="1"/>
            <p:nvPr/>
          </p:nvSpPr>
          <p:spPr>
            <a:xfrm>
              <a:off x="8089682" y="4381766"/>
              <a:ext cx="1472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Real</a:t>
              </a:r>
            </a:p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</a:p>
            <a:p>
              <a:pPr algn="ctr"/>
              <a:r>
                <a:rPr lang="en-US" altLang="zh-CN" b="1" dirty="0"/>
                <a:t>Fake</a:t>
              </a:r>
              <a:endParaRPr lang="zh-CN" altLang="en-US" b="1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AF47E1E-22E0-479F-AECD-04FFA0F0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5314" y="4940233"/>
              <a:ext cx="1123958" cy="1128721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C2AC416-141F-44A3-A811-803F3B3A987E}"/>
                </a:ext>
              </a:extLst>
            </p:cNvPr>
            <p:cNvSpPr txBox="1"/>
            <p:nvPr/>
          </p:nvSpPr>
          <p:spPr>
            <a:xfrm>
              <a:off x="3530268" y="4658765"/>
              <a:ext cx="64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64631EF-889B-4FFC-948F-7703CB13A75D}"/>
              </a:ext>
            </a:extLst>
          </p:cNvPr>
          <p:cNvSpPr txBox="1"/>
          <p:nvPr/>
        </p:nvSpPr>
        <p:spPr>
          <a:xfrm>
            <a:off x="7835900" y="983023"/>
            <a:ext cx="342265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生成器：</a:t>
            </a:r>
            <a:r>
              <a:rPr lang="zh-CN" altLang="en-US" dirty="0"/>
              <a:t>获得数据分布，通过输入随机数据输出具有目标空间特征分布的图像。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目的：</a:t>
            </a:r>
            <a:r>
              <a:rPr lang="zh-CN" altLang="en-US" dirty="0"/>
              <a:t>最小化鉴别器将生成图像鉴别为假的可能性。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6F5633-9816-4F61-9D97-F0CF2411BDFA}"/>
              </a:ext>
            </a:extLst>
          </p:cNvPr>
          <p:cNvSpPr txBox="1"/>
          <p:nvPr/>
        </p:nvSpPr>
        <p:spPr>
          <a:xfrm>
            <a:off x="7835900" y="3890863"/>
            <a:ext cx="342265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鉴别器：</a:t>
            </a:r>
            <a:r>
              <a:rPr lang="zh-CN" altLang="en-US" dirty="0"/>
              <a:t>检测图像特征分布，输出输入样本来自训练数据还是生成数据的概率。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目的：</a:t>
            </a:r>
            <a:r>
              <a:rPr lang="zh-CN" altLang="en-US" dirty="0"/>
              <a:t>最大化数据标签分类的准确性。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08E5F-003D-44A2-BA54-D8988FDC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1+1&gt;2</a:t>
            </a:r>
            <a:r>
              <a:rPr lang="zh-CN" altLang="en-US" dirty="0"/>
              <a:t>，深度多任务学习</a:t>
            </a:r>
          </a:p>
        </p:txBody>
      </p:sp>
    </p:spTree>
    <p:extLst>
      <p:ext uri="{BB962C8B-B14F-4D97-AF65-F5344CB8AC3E}">
        <p14:creationId xmlns:p14="http://schemas.microsoft.com/office/powerpoint/2010/main" val="341580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18469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函数拟合过程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E2D72C-9D77-4D17-8A66-13C5D10F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8" y="1701264"/>
            <a:ext cx="10986483" cy="3455472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D38AD4-4D2B-4150-BAAD-5F3E134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</p:spTree>
    <p:extLst>
      <p:ext uri="{BB962C8B-B14F-4D97-AF65-F5344CB8AC3E}">
        <p14:creationId xmlns:p14="http://schemas.microsoft.com/office/powerpoint/2010/main" val="175886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2842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对抗训练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训练鉴别器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A4902F-0760-4064-BBDF-B3240F18BF5C}"/>
                  </a:ext>
                </a:extLst>
              </p:cNvPr>
              <p:cNvSpPr txBox="1"/>
              <p:nvPr/>
            </p:nvSpPr>
            <p:spPr>
              <a:xfrm>
                <a:off x="5384779" y="4330553"/>
                <a:ext cx="14224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A4902F-0760-4064-BBDF-B3240F18B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79" y="4330553"/>
                <a:ext cx="1422441" cy="369332"/>
              </a:xfrm>
              <a:prstGeom prst="rect">
                <a:avLst/>
              </a:prstGeom>
              <a:blipFill>
                <a:blip r:embed="rId3"/>
                <a:stretch>
                  <a:fillRect l="-7692" t="-1639" r="-76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3D294E65-A984-4992-9216-30443114CC02}"/>
              </a:ext>
            </a:extLst>
          </p:cNvPr>
          <p:cNvGrpSpPr/>
          <p:nvPr/>
        </p:nvGrpSpPr>
        <p:grpSpPr>
          <a:xfrm>
            <a:off x="2977812" y="1165340"/>
            <a:ext cx="6236376" cy="2511416"/>
            <a:chOff x="3325314" y="3557538"/>
            <a:chExt cx="6236376" cy="251141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2755C8C-8583-42E6-B658-26B91F1DB512}"/>
                </a:ext>
              </a:extLst>
            </p:cNvPr>
            <p:cNvSpPr/>
            <p:nvPr/>
          </p:nvSpPr>
          <p:spPr>
            <a:xfrm>
              <a:off x="4786105" y="4184087"/>
              <a:ext cx="2614773" cy="13150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鉴别器</a:t>
              </a:r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100E498-F9C8-4E2C-8AF8-AEB63380ECB9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3851156" y="4836496"/>
              <a:ext cx="934949" cy="5138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7C86905-1295-4B95-A2D2-091380926163}"/>
                </a:ext>
              </a:extLst>
            </p:cNvPr>
            <p:cNvCxnSpPr/>
            <p:nvPr/>
          </p:nvCxnSpPr>
          <p:spPr>
            <a:xfrm>
              <a:off x="7400878" y="4836496"/>
              <a:ext cx="934949" cy="513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ED2398A-C91F-4777-A524-3A48860B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9127" y="3557538"/>
              <a:ext cx="1076333" cy="1095383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1890C93-ED5E-4205-AD01-11B01723310F}"/>
                </a:ext>
              </a:extLst>
            </p:cNvPr>
            <p:cNvSpPr txBox="1"/>
            <p:nvPr/>
          </p:nvSpPr>
          <p:spPr>
            <a:xfrm>
              <a:off x="8089682" y="4381766"/>
              <a:ext cx="1472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Real</a:t>
              </a:r>
            </a:p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</a:p>
            <a:p>
              <a:pPr algn="ctr"/>
              <a:r>
                <a:rPr lang="en-US" altLang="zh-CN" b="1" dirty="0"/>
                <a:t>Fake</a:t>
              </a:r>
              <a:endParaRPr lang="zh-CN" altLang="en-US" b="1" dirty="0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4E757F3-29A9-4F19-9669-1EA445A95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314" y="4940233"/>
              <a:ext cx="1123958" cy="112872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E5A420-996F-4CB8-89DA-5388960E17AF}"/>
                </a:ext>
              </a:extLst>
            </p:cNvPr>
            <p:cNvSpPr txBox="1"/>
            <p:nvPr/>
          </p:nvSpPr>
          <p:spPr>
            <a:xfrm>
              <a:off x="3530268" y="4658765"/>
              <a:ext cx="64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E104B8-C3D8-4212-891D-F99AC10B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</p:spTree>
    <p:extLst>
      <p:ext uri="{BB962C8B-B14F-4D97-AF65-F5344CB8AC3E}">
        <p14:creationId xmlns:p14="http://schemas.microsoft.com/office/powerpoint/2010/main" val="314186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27446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对抗训练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训练生成器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4E1B0D-DF87-4FC9-A014-7F04FFF21630}"/>
              </a:ext>
            </a:extLst>
          </p:cNvPr>
          <p:cNvGrpSpPr/>
          <p:nvPr/>
        </p:nvGrpSpPr>
        <p:grpSpPr>
          <a:xfrm>
            <a:off x="1852568" y="1396940"/>
            <a:ext cx="9134563" cy="1168459"/>
            <a:chOff x="1225376" y="1003241"/>
            <a:chExt cx="7133840" cy="91253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66450BC-EFCB-4C13-B10B-791000169578}"/>
                </a:ext>
              </a:extLst>
            </p:cNvPr>
            <p:cNvGrpSpPr/>
            <p:nvPr/>
          </p:nvGrpSpPr>
          <p:grpSpPr>
            <a:xfrm>
              <a:off x="1225376" y="1003241"/>
              <a:ext cx="3820094" cy="912534"/>
              <a:chOff x="1263650" y="1330931"/>
              <a:chExt cx="5505306" cy="1315093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AD6D77D7-363F-4505-8570-E76F7D9E1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0196" y="1435647"/>
                <a:ext cx="1076333" cy="1095383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3F5A35E-14E7-43FA-911A-C9461511DF89}"/>
                  </a:ext>
                </a:extLst>
              </p:cNvPr>
              <p:cNvSpPr/>
              <p:nvPr/>
            </p:nvSpPr>
            <p:spPr>
              <a:xfrm>
                <a:off x="2652995" y="1330931"/>
                <a:ext cx="2614773" cy="131509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生成器</a:t>
                </a:r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6C885B6-26F6-4535-AE90-CE18C1F8776A}"/>
                  </a:ext>
                </a:extLst>
              </p:cNvPr>
              <p:cNvCxnSpPr>
                <a:endCxn id="23" idx="1"/>
              </p:cNvCxnSpPr>
              <p:nvPr/>
            </p:nvCxnSpPr>
            <p:spPr>
              <a:xfrm>
                <a:off x="1718046" y="1983340"/>
                <a:ext cx="934949" cy="5138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67264B0-A45C-4A54-B6C9-A2555CDF571C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 flipV="1">
                <a:off x="5267768" y="1988478"/>
                <a:ext cx="1501188" cy="3079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C46FA65-74AD-4B1D-8D4A-4FA386AC28B5}"/>
                  </a:ext>
                </a:extLst>
              </p:cNvPr>
              <p:cNvSpPr txBox="1"/>
              <p:nvPr/>
            </p:nvSpPr>
            <p:spPr>
              <a:xfrm>
                <a:off x="1263650" y="1475280"/>
                <a:ext cx="1028700" cy="38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Input Z</a:t>
                </a:r>
                <a:endParaRPr lang="zh-CN" altLang="en-US" sz="1600" b="1" dirty="0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62097E7-F893-4061-8F3E-9F7ED0B64CB9}"/>
                </a:ext>
              </a:extLst>
            </p:cNvPr>
            <p:cNvGrpSpPr/>
            <p:nvPr/>
          </p:nvGrpSpPr>
          <p:grpSpPr>
            <a:xfrm>
              <a:off x="5045470" y="1003241"/>
              <a:ext cx="3313746" cy="912534"/>
              <a:chOff x="4786105" y="4184087"/>
              <a:chExt cx="4775585" cy="131509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1DDC6C1-443C-4C24-87DE-1FA1AA6C4AA5}"/>
                  </a:ext>
                </a:extLst>
              </p:cNvPr>
              <p:cNvSpPr/>
              <p:nvPr/>
            </p:nvSpPr>
            <p:spPr>
              <a:xfrm>
                <a:off x="4786105" y="4184087"/>
                <a:ext cx="2614773" cy="131509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鉴别器</a:t>
                </a:r>
                <a:r>
                  <a:rPr lang="en-US" altLang="zh-CN" b="1" dirty="0"/>
                  <a:t>D(Frozen)</a:t>
                </a:r>
                <a:endParaRPr lang="zh-CN" altLang="en-US" b="1" dirty="0"/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EE69AB89-0CF6-4968-9235-BB037E7AE498}"/>
                  </a:ext>
                </a:extLst>
              </p:cNvPr>
              <p:cNvCxnSpPr/>
              <p:nvPr/>
            </p:nvCxnSpPr>
            <p:spPr>
              <a:xfrm>
                <a:off x="7400878" y="4836496"/>
                <a:ext cx="934949" cy="513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BB51B58-71EF-49ED-85A9-220B87FC45ED}"/>
                  </a:ext>
                </a:extLst>
              </p:cNvPr>
              <p:cNvSpPr txBox="1"/>
              <p:nvPr/>
            </p:nvSpPr>
            <p:spPr>
              <a:xfrm>
                <a:off x="8089682" y="4577444"/>
                <a:ext cx="1472008" cy="5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Fake</a:t>
                </a:r>
                <a:endParaRPr lang="zh-CN" altLang="en-US" b="1" dirty="0"/>
              </a:p>
            </p:txBody>
          </p: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6BAA-5DB7-4494-A92E-5612CE4BCEBA}"/>
              </a:ext>
            </a:extLst>
          </p:cNvPr>
          <p:cNvSpPr txBox="1"/>
          <p:nvPr/>
        </p:nvSpPr>
        <p:spPr>
          <a:xfrm>
            <a:off x="4934388" y="3064892"/>
            <a:ext cx="232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Combined model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A4902F-0760-4064-BBDF-B3240F18BF5C}"/>
                  </a:ext>
                </a:extLst>
              </p:cNvPr>
              <p:cNvSpPr txBox="1"/>
              <p:nvPr/>
            </p:nvSpPr>
            <p:spPr>
              <a:xfrm>
                <a:off x="4844255" y="4292602"/>
                <a:ext cx="246574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A4902F-0760-4064-BBDF-B3240F18B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55" y="4292602"/>
                <a:ext cx="2465740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7AD8F2E-EBDD-46DC-B316-87C1CA110473}"/>
                  </a:ext>
                </a:extLst>
              </p:cNvPr>
              <p:cNvSpPr txBox="1"/>
              <p:nvPr/>
            </p:nvSpPr>
            <p:spPr>
              <a:xfrm>
                <a:off x="3573748" y="5171081"/>
                <a:ext cx="5044503" cy="79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训练早期使用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16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作为损失获得更大梯度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训练时我们一般将鉴别器输出的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label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变为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来训练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7AD8F2E-EBDD-46DC-B316-87C1CA110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748" y="5171081"/>
                <a:ext cx="5044503" cy="793487"/>
              </a:xfrm>
              <a:prstGeom prst="rect">
                <a:avLst/>
              </a:prstGeom>
              <a:blipFill>
                <a:blip r:embed="rId5"/>
                <a:stretch>
                  <a:fillRect l="-483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A9E03-D42A-426E-871C-68E159AE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</p:spTree>
    <p:extLst>
      <p:ext uri="{BB962C8B-B14F-4D97-AF65-F5344CB8AC3E}">
        <p14:creationId xmlns:p14="http://schemas.microsoft.com/office/powerpoint/2010/main" val="106243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34345C9-300F-4D20-B016-A441DCB82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" y="605783"/>
            <a:ext cx="8131524" cy="58472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36550" y="205673"/>
            <a:ext cx="6415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>
                <a:ln w="0"/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GAN</a:t>
            </a:r>
            <a:endParaRPr lang="zh-CN" altLang="en-US" sz="2000" cap="none" spc="0" dirty="0">
              <a:ln w="0"/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B372D2-EBFF-4DA9-B829-71C94C29DD46}"/>
              </a:ext>
            </a:extLst>
          </p:cNvPr>
          <p:cNvSpPr txBox="1"/>
          <p:nvPr/>
        </p:nvSpPr>
        <p:spPr>
          <a:xfrm>
            <a:off x="8267700" y="3198166"/>
            <a:ext cx="38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逼近目标域图像的特征分布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C78CD-D80B-49B3-A758-7683C92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</p:spTree>
    <p:extLst>
      <p:ext uri="{BB962C8B-B14F-4D97-AF65-F5344CB8AC3E}">
        <p14:creationId xmlns:p14="http://schemas.microsoft.com/office/powerpoint/2010/main" val="10087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4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CFAA1-1C0B-40A8-9B19-745707F6924E}"/>
              </a:ext>
            </a:extLst>
          </p:cNvPr>
          <p:cNvSpPr/>
          <p:nvPr/>
        </p:nvSpPr>
        <p:spPr>
          <a:xfrm>
            <a:off x="248329" y="205673"/>
            <a:ext cx="21804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latin typeface="方正姚体" panose="02010601030101010101" pitchFamily="2" charset="-122"/>
                <a:ea typeface="方正姚体" panose="02010601030101010101" pitchFamily="2" charset="-122"/>
              </a:rPr>
              <a:t>GAN</a:t>
            </a:r>
            <a:r>
              <a:rPr lang="zh-CN" altLang="en-US" sz="2000" dirty="0">
                <a:ln w="0"/>
                <a:latin typeface="方正姚体" panose="02010601030101010101" pitchFamily="2" charset="-122"/>
                <a:ea typeface="方正姚体" panose="02010601030101010101" pitchFamily="2" charset="-122"/>
              </a:rPr>
              <a:t>用于语义分割</a:t>
            </a:r>
            <a:endParaRPr lang="zh-CN" altLang="en-US" sz="2000" cap="none" spc="0" dirty="0">
              <a:ln w="0"/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A9A0E-114F-4E2D-9EFF-8FC3EB1AEF06}"/>
              </a:ext>
            </a:extLst>
          </p:cNvPr>
          <p:cNvSpPr/>
          <p:nvPr/>
        </p:nvSpPr>
        <p:spPr>
          <a:xfrm>
            <a:off x="213691" y="0"/>
            <a:ext cx="45719" cy="605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69FFCF-AA03-449A-BC62-DB278CDD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05" y="1376347"/>
            <a:ext cx="10577590" cy="4105305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490D38-7C5C-4433-B8E9-A57062C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</p:spTree>
    <p:extLst>
      <p:ext uri="{BB962C8B-B14F-4D97-AF65-F5344CB8AC3E}">
        <p14:creationId xmlns:p14="http://schemas.microsoft.com/office/powerpoint/2010/main" val="144011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EF67A-5C0B-4737-9E1C-15FA63AB41A4}"/>
              </a:ext>
            </a:extLst>
          </p:cNvPr>
          <p:cNvSpPr txBox="1"/>
          <p:nvPr/>
        </p:nvSpPr>
        <p:spPr>
          <a:xfrm>
            <a:off x="9422295" y="12831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179C27-C5D7-4759-98A1-1F744096FEFF}"/>
              </a:ext>
            </a:extLst>
          </p:cNvPr>
          <p:cNvSpPr txBox="1"/>
          <p:nvPr/>
        </p:nvSpPr>
        <p:spPr>
          <a:xfrm>
            <a:off x="3144830" y="3190267"/>
            <a:ext cx="5902338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生成对抗网络的挑战是什么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生成对抗网络能做到哪些普通网络无法做到的任务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latin typeface="-apple-system"/>
              </a:rPr>
              <a:t>在医学影像分析中，生成对抗网络有哪些应用</a:t>
            </a:r>
            <a:endParaRPr lang="zh-CN" altLang="en-US" dirty="0">
              <a:effectLst/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0BF0AB-1FEF-4EF6-81BC-DCAC16BF4F48}"/>
              </a:ext>
            </a:extLst>
          </p:cNvPr>
          <p:cNvSpPr txBox="1"/>
          <p:nvPr/>
        </p:nvSpPr>
        <p:spPr>
          <a:xfrm>
            <a:off x="390524" y="1995151"/>
            <a:ext cx="1141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33333"/>
                </a:solidFill>
                <a:latin typeface="-apple-system"/>
              </a:rPr>
              <a:t>在对抗中变强，深度对抗学习</a:t>
            </a:r>
          </a:p>
        </p:txBody>
      </p:sp>
    </p:spTree>
    <p:extLst>
      <p:ext uri="{BB962C8B-B14F-4D97-AF65-F5344CB8AC3E}">
        <p14:creationId xmlns:p14="http://schemas.microsoft.com/office/powerpoint/2010/main" val="2462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7D640-0D1D-4AE5-951A-5C9C2543A73B}"/>
              </a:ext>
            </a:extLst>
          </p:cNvPr>
          <p:cNvSpPr txBox="1"/>
          <p:nvPr/>
        </p:nvSpPr>
        <p:spPr>
          <a:xfrm>
            <a:off x="1500431" y="2440057"/>
            <a:ext cx="4595569" cy="195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Presentation</a:t>
            </a:r>
          </a:p>
          <a:p>
            <a:pPr marL="457200" indent="-457200" algn="l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zh-CN" altLang="en-US" sz="2400" b="1" dirty="0">
                <a:latin typeface="-apple-system"/>
              </a:rPr>
              <a:t>头脑风暴</a:t>
            </a:r>
            <a:r>
              <a:rPr lang="en-US" altLang="zh-CN" sz="2400" b="1" dirty="0">
                <a:latin typeface="-apple-system"/>
              </a:rPr>
              <a:t>One by one</a:t>
            </a:r>
          </a:p>
          <a:p>
            <a:pPr marL="457200" indent="-457200" algn="l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Next topic</a:t>
            </a:r>
            <a:endParaRPr lang="zh-CN" altLang="en-US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EF67A-5C0B-4737-9E1C-15FA63AB41A4}"/>
              </a:ext>
            </a:extLst>
          </p:cNvPr>
          <p:cNvSpPr txBox="1"/>
          <p:nvPr/>
        </p:nvSpPr>
        <p:spPr>
          <a:xfrm>
            <a:off x="9422296" y="2440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73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BE819A-9570-426D-BB73-E44500714BA0}"/>
              </a:ext>
            </a:extLst>
          </p:cNvPr>
          <p:cNvGrpSpPr/>
          <p:nvPr/>
        </p:nvGrpSpPr>
        <p:grpSpPr>
          <a:xfrm>
            <a:off x="390525" y="1701568"/>
            <a:ext cx="11410950" cy="769441"/>
            <a:chOff x="250171" y="2440057"/>
            <a:chExt cx="11410950" cy="76944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27D640-0D1D-4AE5-951A-5C9C2543A73B}"/>
                </a:ext>
              </a:extLst>
            </p:cNvPr>
            <p:cNvSpPr txBox="1"/>
            <p:nvPr/>
          </p:nvSpPr>
          <p:spPr>
            <a:xfrm>
              <a:off x="250171" y="2440057"/>
              <a:ext cx="11410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rgbClr val="333333"/>
                  </a:solidFill>
                  <a:latin typeface="-apple-system"/>
                </a:rPr>
                <a:t>1+1&gt;2</a:t>
              </a:r>
              <a:r>
                <a:rPr lang="zh-CN" altLang="en-US" sz="4400" dirty="0">
                  <a:solidFill>
                    <a:srgbClr val="333333"/>
                  </a:solidFill>
                  <a:latin typeface="-apple-system"/>
                </a:rPr>
                <a:t>，深度多任务学习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A7EF67A-5C0B-4737-9E1C-15FA63AB41A4}"/>
                </a:ext>
              </a:extLst>
            </p:cNvPr>
            <p:cNvSpPr txBox="1"/>
            <p:nvPr/>
          </p:nvSpPr>
          <p:spPr>
            <a:xfrm>
              <a:off x="9422296" y="24400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B70AC-9E05-4B86-928C-E2B14B25AB39}"/>
              </a:ext>
            </a:extLst>
          </p:cNvPr>
          <p:cNvSpPr txBox="1"/>
          <p:nvPr/>
        </p:nvSpPr>
        <p:spPr>
          <a:xfrm>
            <a:off x="3144830" y="3190267"/>
            <a:ext cx="5902338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为什么多任务学习有效？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根据已学习的深度学习任务，思考一些互补任务组合，解释其为何互补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effectLst/>
                <a:latin typeface="-apple-system"/>
              </a:rPr>
              <a:t>多任务学习和先验知识之间的关系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309772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A77060-ED5E-4A19-AD34-4DFE091A92D7}"/>
              </a:ext>
            </a:extLst>
          </p:cNvPr>
          <p:cNvSpPr txBox="1"/>
          <p:nvPr/>
        </p:nvSpPr>
        <p:spPr>
          <a:xfrm>
            <a:off x="301336" y="16625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什么是多任务学习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309522-68F8-4097-A78C-9F9F5C32D3A7}"/>
              </a:ext>
            </a:extLst>
          </p:cNvPr>
          <p:cNvSpPr txBox="1"/>
          <p:nvPr/>
        </p:nvSpPr>
        <p:spPr>
          <a:xfrm>
            <a:off x="301336" y="6145311"/>
            <a:ext cx="861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Ruder, S. . (2017). An overview of multi-task learning in deep neural networks.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966BC0-F682-490A-944D-B1DA366B2628}"/>
              </a:ext>
            </a:extLst>
          </p:cNvPr>
          <p:cNvSpPr txBox="1"/>
          <p:nvPr/>
        </p:nvSpPr>
        <p:spPr>
          <a:xfrm>
            <a:off x="301336" y="1091776"/>
            <a:ext cx="84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相关任务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之间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共享表示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，从而获得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更好的性能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，即多任务学习。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A9517C-1416-4C5F-ADE6-C567EF84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5" y="2093769"/>
            <a:ext cx="10553269" cy="36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A77060-ED5E-4A19-AD34-4DFE091A92D7}"/>
              </a:ext>
            </a:extLst>
          </p:cNvPr>
          <p:cNvSpPr txBox="1"/>
          <p:nvPr/>
        </p:nvSpPr>
        <p:spPr>
          <a:xfrm>
            <a:off x="301336" y="16625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有哪些类型的多任务学习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7C0D2E-6445-4F48-956F-E6DE339B4A45}"/>
              </a:ext>
            </a:extLst>
          </p:cNvPr>
          <p:cNvSpPr txBox="1"/>
          <p:nvPr/>
        </p:nvSpPr>
        <p:spPr>
          <a:xfrm>
            <a:off x="389659" y="95005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共享参数，共享梯度，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共享数据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9B43D0-24DE-4EB1-B81D-20503659E800}"/>
              </a:ext>
            </a:extLst>
          </p:cNvPr>
          <p:cNvGrpSpPr/>
          <p:nvPr/>
        </p:nvGrpSpPr>
        <p:grpSpPr>
          <a:xfrm>
            <a:off x="473175" y="1710012"/>
            <a:ext cx="4013295" cy="3402776"/>
            <a:chOff x="997914" y="1948998"/>
            <a:chExt cx="4013295" cy="340277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5000A1D-82E7-45C9-8233-640F8FE46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914" y="1948998"/>
              <a:ext cx="4013295" cy="296000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F78127E-FEC5-4B52-BAB7-CB2553335C17}"/>
                </a:ext>
              </a:extLst>
            </p:cNvPr>
            <p:cNvSpPr txBox="1"/>
            <p:nvPr/>
          </p:nvSpPr>
          <p:spPr>
            <a:xfrm>
              <a:off x="1267691" y="4982442"/>
              <a:ext cx="2686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Hard parameter sharing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895F5C-4414-4F7A-8572-596D854F7F4D}"/>
              </a:ext>
            </a:extLst>
          </p:cNvPr>
          <p:cNvGrpSpPr/>
          <p:nvPr/>
        </p:nvGrpSpPr>
        <p:grpSpPr>
          <a:xfrm>
            <a:off x="4966857" y="1668760"/>
            <a:ext cx="6788727" cy="3438834"/>
            <a:chOff x="5403273" y="1907746"/>
            <a:chExt cx="6788727" cy="343883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DABCBC9-AC0F-4E9C-8769-6A6A441E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3273" y="1907746"/>
              <a:ext cx="6788727" cy="2724117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664684-3C26-4CA4-8FE6-5E836F1CAA82}"/>
                </a:ext>
              </a:extLst>
            </p:cNvPr>
            <p:cNvSpPr txBox="1"/>
            <p:nvPr/>
          </p:nvSpPr>
          <p:spPr>
            <a:xfrm>
              <a:off x="6926736" y="4977248"/>
              <a:ext cx="2598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Soft parameter sharing</a:t>
              </a:r>
              <a:endParaRPr lang="zh-CN" altLang="en-US" b="1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7986312-AFE9-4999-9723-BA96FC7B610A}"/>
              </a:ext>
            </a:extLst>
          </p:cNvPr>
          <p:cNvSpPr txBox="1"/>
          <p:nvPr/>
        </p:nvSpPr>
        <p:spPr>
          <a:xfrm>
            <a:off x="1444336" y="5143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共享参数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EB6DAC-AD36-4B35-81B8-6DE14DC4EEF4}"/>
              </a:ext>
            </a:extLst>
          </p:cNvPr>
          <p:cNvSpPr txBox="1"/>
          <p:nvPr/>
        </p:nvSpPr>
        <p:spPr>
          <a:xfrm>
            <a:off x="7253224" y="5143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共享梯度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53FD35-5795-4F44-82FC-A2153E534A4E}"/>
              </a:ext>
            </a:extLst>
          </p:cNvPr>
          <p:cNvSpPr txBox="1"/>
          <p:nvPr/>
        </p:nvSpPr>
        <p:spPr>
          <a:xfrm>
            <a:off x="301336" y="6145311"/>
            <a:ext cx="861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Ruder, S. . (2017). An overview of multi-task learning in deep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75138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4092260-68F3-4456-9523-F8B0E9CD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8" y="4485486"/>
            <a:ext cx="5019143" cy="23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A77060-ED5E-4A19-AD34-4DFE091A92D7}"/>
              </a:ext>
            </a:extLst>
          </p:cNvPr>
          <p:cNvSpPr txBox="1"/>
          <p:nvPr/>
        </p:nvSpPr>
        <p:spPr>
          <a:xfrm>
            <a:off x="301336" y="16625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有哪些类型的多任务学习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7C0D2E-6445-4F48-956F-E6DE339B4A45}"/>
              </a:ext>
            </a:extLst>
          </p:cNvPr>
          <p:cNvSpPr txBox="1"/>
          <p:nvPr/>
        </p:nvSpPr>
        <p:spPr>
          <a:xfrm>
            <a:off x="389659" y="95005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共享参数，</a:t>
            </a:r>
            <a:r>
              <a:rPr lang="zh-CN" altLang="en-US" dirty="0"/>
              <a:t>共享梯度，共享数据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3C2AAB-AE29-49C1-BA90-FBC5118B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91" y="1355969"/>
            <a:ext cx="5019142" cy="3029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D79BAE-3A64-44DD-AB1C-0B97E8131705}"/>
              </a:ext>
            </a:extLst>
          </p:cNvPr>
          <p:cNvSpPr txBox="1"/>
          <p:nvPr/>
        </p:nvSpPr>
        <p:spPr>
          <a:xfrm>
            <a:off x="6608618" y="4490326"/>
            <a:ext cx="4217311" cy="186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多任务以串行设置，前置任务的输出是后置任务的输入，从而共享数据流；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后置任务梯度回传，同时优化前置任务，从而共享梯度流。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6CCDE27-27EF-4BA7-B3E6-D0106270F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201" y="689475"/>
            <a:ext cx="3607780" cy="36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BE819A-9570-426D-BB73-E44500714BA0}"/>
              </a:ext>
            </a:extLst>
          </p:cNvPr>
          <p:cNvGrpSpPr/>
          <p:nvPr/>
        </p:nvGrpSpPr>
        <p:grpSpPr>
          <a:xfrm>
            <a:off x="847202" y="2327517"/>
            <a:ext cx="10497593" cy="1081036"/>
            <a:chOff x="847202" y="2032455"/>
            <a:chExt cx="10497593" cy="108103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27D640-0D1D-4AE5-951A-5C9C2543A73B}"/>
                </a:ext>
              </a:extLst>
            </p:cNvPr>
            <p:cNvSpPr txBox="1"/>
            <p:nvPr/>
          </p:nvSpPr>
          <p:spPr>
            <a:xfrm>
              <a:off x="847202" y="2344050"/>
              <a:ext cx="104975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33333"/>
                  </a:solidFill>
                  <a:latin typeface="-apple-system"/>
                </a:rPr>
                <a:t>多任务学习</a:t>
              </a:r>
              <a:endParaRPr lang="zh-CN" altLang="en-US" sz="4400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A7EF67A-5C0B-4737-9E1C-15FA63AB41A4}"/>
                </a:ext>
              </a:extLst>
            </p:cNvPr>
            <p:cNvSpPr txBox="1"/>
            <p:nvPr/>
          </p:nvSpPr>
          <p:spPr>
            <a:xfrm>
              <a:off x="9422296" y="24400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2AC9B7-7313-4415-9D5E-2345DF47A43F}"/>
                </a:ext>
              </a:extLst>
            </p:cNvPr>
            <p:cNvSpPr txBox="1"/>
            <p:nvPr/>
          </p:nvSpPr>
          <p:spPr>
            <a:xfrm>
              <a:off x="4599709" y="2032455"/>
              <a:ext cx="18907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Presentation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BDF3346-1B88-4789-9C46-B200731F82B8}"/>
              </a:ext>
            </a:extLst>
          </p:cNvPr>
          <p:cNvSpPr txBox="1"/>
          <p:nvPr/>
        </p:nvSpPr>
        <p:spPr>
          <a:xfrm>
            <a:off x="5026009" y="3720148"/>
            <a:ext cx="2139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</a:defRPr>
            </a:lvl1pPr>
          </a:lstStyle>
          <a:p>
            <a:r>
              <a:rPr lang="en-US" altLang="zh-CN" dirty="0" err="1"/>
              <a:t>Jingdi</a:t>
            </a:r>
            <a:r>
              <a:rPr lang="en-US" altLang="zh-CN" dirty="0"/>
              <a:t> Kong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8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2AC9B7-7313-4415-9D5E-2345DF47A43F}"/>
              </a:ext>
            </a:extLst>
          </p:cNvPr>
          <p:cNvSpPr txBox="1"/>
          <p:nvPr/>
        </p:nvSpPr>
        <p:spPr>
          <a:xfrm>
            <a:off x="0" y="0"/>
            <a:ext cx="52837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zh-CN" altLang="en-US" sz="4400" dirty="0">
                <a:latin typeface="-apple-system"/>
              </a:rPr>
              <a:t>头脑风暴</a:t>
            </a:r>
            <a:r>
              <a:rPr lang="en-US" altLang="zh-CN" sz="4400" dirty="0">
                <a:latin typeface="-apple-system"/>
              </a:rPr>
              <a:t> one-by-one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-apple-system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0223F-AB3E-419C-BAAD-48396719FA02}"/>
              </a:ext>
            </a:extLst>
          </p:cNvPr>
          <p:cNvSpPr txBox="1"/>
          <p:nvPr/>
        </p:nvSpPr>
        <p:spPr>
          <a:xfrm>
            <a:off x="142392" y="804021"/>
            <a:ext cx="844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分割和配准在各自场景中有着各自的挑战，配准和分割任务又有着很强的互补性，探索两个任务的互补行可以解决场景任务，提升两者性能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2E93E8-1258-4347-B7A2-C1FA1427CBFB}"/>
              </a:ext>
            </a:extLst>
          </p:cNvPr>
          <p:cNvSpPr txBox="1"/>
          <p:nvPr/>
        </p:nvSpPr>
        <p:spPr>
          <a:xfrm>
            <a:off x="142392" y="1501323"/>
            <a:ext cx="5036956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任务挑战，以及该挑战会引起的机器学习问题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可能的解决方向，已有该方向方法的不足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我们的</a:t>
            </a:r>
            <a:r>
              <a:rPr lang="en-US" altLang="zh-CN" dirty="0"/>
              <a:t>idea</a:t>
            </a:r>
            <a:r>
              <a:rPr lang="zh-CN" altLang="en-US" dirty="0"/>
              <a:t>，从哪里开始该任务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F270F11-8CE2-44CF-AA26-09B3A102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15" y="1173353"/>
            <a:ext cx="2612727" cy="5221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EE9EAD-ABF7-4654-A558-1779AB7A6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0" b="1"/>
          <a:stretch/>
        </p:blipFill>
        <p:spPr>
          <a:xfrm>
            <a:off x="242784" y="2995278"/>
            <a:ext cx="1658607" cy="16289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2991E38-1119-455F-80C4-9094D24D4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"/>
          <a:stretch/>
        </p:blipFill>
        <p:spPr>
          <a:xfrm>
            <a:off x="3263336" y="2999873"/>
            <a:ext cx="1686536" cy="162434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F5FD8A6-36F5-4242-91D2-D44038E21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84" y="4821539"/>
            <a:ext cx="1658607" cy="1627378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FCA09B7F-FA47-437E-B8F5-8E216469C6B7}"/>
              </a:ext>
            </a:extLst>
          </p:cNvPr>
          <p:cNvSpPr/>
          <p:nvPr/>
        </p:nvSpPr>
        <p:spPr>
          <a:xfrm>
            <a:off x="2106038" y="3679845"/>
            <a:ext cx="1109663" cy="25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4625B58-18A6-497C-BFAD-229502F58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265" y="4805333"/>
            <a:ext cx="1658607" cy="1643584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E6076D99-4BE4-42DF-9B8D-E52F4F8B62F8}"/>
              </a:ext>
            </a:extLst>
          </p:cNvPr>
          <p:cNvSpPr/>
          <p:nvPr/>
        </p:nvSpPr>
        <p:spPr>
          <a:xfrm>
            <a:off x="2041496" y="5505324"/>
            <a:ext cx="1109663" cy="25980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圆角右 25">
            <a:extLst>
              <a:ext uri="{FF2B5EF4-FFF2-40B4-BE49-F238E27FC236}">
                <a16:creationId xmlns:a16="http://schemas.microsoft.com/office/drawing/2014/main" id="{5D188FD2-D442-4D59-901B-394DC0D44F7F}"/>
              </a:ext>
            </a:extLst>
          </p:cNvPr>
          <p:cNvSpPr/>
          <p:nvPr/>
        </p:nvSpPr>
        <p:spPr>
          <a:xfrm rot="5400000">
            <a:off x="1709811" y="4477748"/>
            <a:ext cx="1480031" cy="687578"/>
          </a:xfrm>
          <a:prstGeom prst="bentArrow">
            <a:avLst>
              <a:gd name="adj1" fmla="val 2084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D38FB6-80B9-43D8-9CD4-788BABF77F12}"/>
              </a:ext>
            </a:extLst>
          </p:cNvPr>
          <p:cNvSpPr txBox="1"/>
          <p:nvPr/>
        </p:nvSpPr>
        <p:spPr>
          <a:xfrm>
            <a:off x="5327662" y="3625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分割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DBD75B-56E8-4014-9C1D-87A7E3B5B0FF}"/>
              </a:ext>
            </a:extLst>
          </p:cNvPr>
          <p:cNvSpPr txBox="1"/>
          <p:nvPr/>
        </p:nvSpPr>
        <p:spPr>
          <a:xfrm>
            <a:off x="5343767" y="5450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6D32CA-56C9-4DA0-A3ED-35DB9BBF4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6596" y="654931"/>
            <a:ext cx="1562111" cy="51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2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1+1&gt;2</a:t>
            </a:r>
            <a:r>
              <a:rPr lang="zh-CN" altLang="en-US"/>
              <a:t>，深度多任务学习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BE819A-9570-426D-BB73-E44500714BA0}"/>
              </a:ext>
            </a:extLst>
          </p:cNvPr>
          <p:cNvGrpSpPr/>
          <p:nvPr/>
        </p:nvGrpSpPr>
        <p:grpSpPr>
          <a:xfrm>
            <a:off x="390525" y="2637480"/>
            <a:ext cx="11410950" cy="1132392"/>
            <a:chOff x="250171" y="2077106"/>
            <a:chExt cx="11410950" cy="113239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27D640-0D1D-4AE5-951A-5C9C2543A73B}"/>
                </a:ext>
              </a:extLst>
            </p:cNvPr>
            <p:cNvSpPr txBox="1"/>
            <p:nvPr/>
          </p:nvSpPr>
          <p:spPr>
            <a:xfrm>
              <a:off x="250171" y="2440057"/>
              <a:ext cx="11410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33333"/>
                  </a:solidFill>
                  <a:latin typeface="-apple-system"/>
                </a:rPr>
                <a:t>在对抗中变强，深度对抗学习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A7EF67A-5C0B-4737-9E1C-15FA63AB41A4}"/>
                </a:ext>
              </a:extLst>
            </p:cNvPr>
            <p:cNvSpPr txBox="1"/>
            <p:nvPr/>
          </p:nvSpPr>
          <p:spPr>
            <a:xfrm>
              <a:off x="9422296" y="24400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2AC9B7-7313-4415-9D5E-2345DF47A43F}"/>
                </a:ext>
              </a:extLst>
            </p:cNvPr>
            <p:cNvSpPr txBox="1"/>
            <p:nvPr/>
          </p:nvSpPr>
          <p:spPr>
            <a:xfrm>
              <a:off x="2198311" y="2077106"/>
              <a:ext cx="15753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1000"/>
                </a:spcBef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Next topic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11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</TotalTime>
  <Words>812</Words>
  <Application>Microsoft Office PowerPoint</Application>
  <PresentationFormat>宽屏</PresentationFormat>
  <Paragraphs>120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等线</vt:lpstr>
      <vt:lpstr>等线 Light</vt:lpstr>
      <vt:lpstr>方正姚体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 BO</dc:creator>
  <cp:lastModifiedBy>LO BO</cp:lastModifiedBy>
  <cp:revision>160</cp:revision>
  <dcterms:created xsi:type="dcterms:W3CDTF">2020-10-31T05:19:22Z</dcterms:created>
  <dcterms:modified xsi:type="dcterms:W3CDTF">2021-04-12T11:07:40Z</dcterms:modified>
</cp:coreProperties>
</file>