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363" r:id="rId4"/>
    <p:sldId id="358" r:id="rId5"/>
    <p:sldId id="359" r:id="rId6"/>
    <p:sldId id="360" r:id="rId7"/>
    <p:sldId id="361" r:id="rId8"/>
    <p:sldId id="261" r:id="rId9"/>
    <p:sldId id="262" r:id="rId10"/>
    <p:sldId id="266" r:id="rId11"/>
    <p:sldId id="364" r:id="rId12"/>
    <p:sldId id="354" r:id="rId13"/>
    <p:sldId id="355" r:id="rId14"/>
    <p:sldId id="356" r:id="rId15"/>
    <p:sldId id="306" r:id="rId16"/>
    <p:sldId id="35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86222" autoAdjust="0"/>
  </p:normalViewPr>
  <p:slideViewPr>
    <p:cSldViewPr snapToGrid="0" showGuides="1">
      <p:cViewPr varScale="1">
        <p:scale>
          <a:sx n="74" d="100"/>
          <a:sy n="74" d="100"/>
        </p:scale>
        <p:origin x="87" y="4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6D9E8-D468-471E-8CA2-E45978080B7E}" type="datetimeFigureOut">
              <a:rPr lang="zh-CN" altLang="en-US" smtClean="0"/>
              <a:t>2021/5/10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27893-C1FA-4233-BC39-58A503058C43}" type="slidenum">
              <a:rPr lang="zh-CN" altLang="en-US" smtClean="0"/>
              <a:t>‹#›</a:t>
            </a:fld>
            <a:endParaRPr lang="zh-CN" altLang="en-US"/>
          </a:p>
        </p:txBody>
      </p:sp>
    </p:spTree>
    <p:extLst>
      <p:ext uri="{BB962C8B-B14F-4D97-AF65-F5344CB8AC3E}">
        <p14:creationId xmlns:p14="http://schemas.microsoft.com/office/powerpoint/2010/main" val="3460724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5D9C5-663F-498B-8A8F-91FE99BC9C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CE8B88-6FA8-4063-BD6D-6578E35B9F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CA52F6-B8A4-47D1-B4C1-54F02686DB4E}"/>
              </a:ext>
            </a:extLst>
          </p:cNvPr>
          <p:cNvSpPr>
            <a:spLocks noGrp="1"/>
          </p:cNvSpPr>
          <p:nvPr>
            <p:ph type="dt" sz="half" idx="10"/>
          </p:nvPr>
        </p:nvSpPr>
        <p:spPr/>
        <p:txBody>
          <a:bodyPr/>
          <a:lstStyle/>
          <a:p>
            <a:fld id="{480A73E1-BE5A-40D8-82C7-DC70789EA485}" type="datetime1">
              <a:rPr lang="zh-CN" altLang="en-US" smtClean="0"/>
              <a:t>2021/5/10 Monday</a:t>
            </a:fld>
            <a:endParaRPr lang="zh-CN" altLang="en-US"/>
          </a:p>
        </p:txBody>
      </p:sp>
      <p:sp>
        <p:nvSpPr>
          <p:cNvPr id="5" name="页脚占位符 4">
            <a:extLst>
              <a:ext uri="{FF2B5EF4-FFF2-40B4-BE49-F238E27FC236}">
                <a16:creationId xmlns:a16="http://schemas.microsoft.com/office/drawing/2014/main" id="{7D733EEF-9A80-461E-8113-412E5F0A0F34}"/>
              </a:ext>
            </a:extLst>
          </p:cNvPr>
          <p:cNvSpPr>
            <a:spLocks noGrp="1"/>
          </p:cNvSpPr>
          <p:nvPr>
            <p:ph type="ftr" sz="quarter" idx="11"/>
          </p:nvPr>
        </p:nvSpPr>
        <p:spPr/>
        <p:txBody>
          <a:bodyPr/>
          <a:lstStyle/>
          <a:p>
            <a:r>
              <a:rPr lang="zh-CN" altLang="en-US"/>
              <a:t>标签噪声问题</a:t>
            </a:r>
          </a:p>
        </p:txBody>
      </p:sp>
      <p:sp>
        <p:nvSpPr>
          <p:cNvPr id="6" name="灯片编号占位符 5">
            <a:extLst>
              <a:ext uri="{FF2B5EF4-FFF2-40B4-BE49-F238E27FC236}">
                <a16:creationId xmlns:a16="http://schemas.microsoft.com/office/drawing/2014/main" id="{C885A109-33EB-4849-9CF3-3ADA13FFAA36}"/>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70699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6CA97-B529-446F-9C1B-A351E26859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D7E4AB-180B-4B52-B7F7-5F7684E6EB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185B0D-6E9B-4DF2-980D-574A512996F1}"/>
              </a:ext>
            </a:extLst>
          </p:cNvPr>
          <p:cNvSpPr>
            <a:spLocks noGrp="1"/>
          </p:cNvSpPr>
          <p:nvPr>
            <p:ph type="dt" sz="half" idx="10"/>
          </p:nvPr>
        </p:nvSpPr>
        <p:spPr/>
        <p:txBody>
          <a:bodyPr/>
          <a:lstStyle/>
          <a:p>
            <a:fld id="{9E7A0CAA-E5FA-4CE1-BFD2-30E5D54F7483}" type="datetime1">
              <a:rPr lang="zh-CN" altLang="en-US" smtClean="0"/>
              <a:t>2021/5/10 Monday</a:t>
            </a:fld>
            <a:endParaRPr lang="zh-CN" altLang="en-US"/>
          </a:p>
        </p:txBody>
      </p:sp>
      <p:sp>
        <p:nvSpPr>
          <p:cNvPr id="5" name="页脚占位符 4">
            <a:extLst>
              <a:ext uri="{FF2B5EF4-FFF2-40B4-BE49-F238E27FC236}">
                <a16:creationId xmlns:a16="http://schemas.microsoft.com/office/drawing/2014/main" id="{9E3824CF-23C3-4080-80D9-6A8EAA7DBB1D}"/>
              </a:ext>
            </a:extLst>
          </p:cNvPr>
          <p:cNvSpPr>
            <a:spLocks noGrp="1"/>
          </p:cNvSpPr>
          <p:nvPr>
            <p:ph type="ftr" sz="quarter" idx="11"/>
          </p:nvPr>
        </p:nvSpPr>
        <p:spPr/>
        <p:txBody>
          <a:bodyPr/>
          <a:lstStyle/>
          <a:p>
            <a:r>
              <a:rPr lang="zh-CN" altLang="en-US"/>
              <a:t>标签噪声问题</a:t>
            </a:r>
          </a:p>
        </p:txBody>
      </p:sp>
      <p:sp>
        <p:nvSpPr>
          <p:cNvPr id="6" name="灯片编号占位符 5">
            <a:extLst>
              <a:ext uri="{FF2B5EF4-FFF2-40B4-BE49-F238E27FC236}">
                <a16:creationId xmlns:a16="http://schemas.microsoft.com/office/drawing/2014/main" id="{D688700E-7D4C-4067-BDCD-70A859FB8209}"/>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276086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747F7A-7C7A-41AE-8573-D13C45A823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833747-ECF9-49FE-B918-AB78A96907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F6978E-C3C2-4342-8D5C-3AF45E8FA038}"/>
              </a:ext>
            </a:extLst>
          </p:cNvPr>
          <p:cNvSpPr>
            <a:spLocks noGrp="1"/>
          </p:cNvSpPr>
          <p:nvPr>
            <p:ph type="dt" sz="half" idx="10"/>
          </p:nvPr>
        </p:nvSpPr>
        <p:spPr/>
        <p:txBody>
          <a:bodyPr/>
          <a:lstStyle/>
          <a:p>
            <a:fld id="{3CD637FE-9252-4866-9561-9001236B616F}" type="datetime1">
              <a:rPr lang="zh-CN" altLang="en-US" smtClean="0"/>
              <a:t>2021/5/10 Monday</a:t>
            </a:fld>
            <a:endParaRPr lang="zh-CN" altLang="en-US"/>
          </a:p>
        </p:txBody>
      </p:sp>
      <p:sp>
        <p:nvSpPr>
          <p:cNvPr id="5" name="页脚占位符 4">
            <a:extLst>
              <a:ext uri="{FF2B5EF4-FFF2-40B4-BE49-F238E27FC236}">
                <a16:creationId xmlns:a16="http://schemas.microsoft.com/office/drawing/2014/main" id="{1E8504CE-63E2-4160-9AC0-6589A186A58E}"/>
              </a:ext>
            </a:extLst>
          </p:cNvPr>
          <p:cNvSpPr>
            <a:spLocks noGrp="1"/>
          </p:cNvSpPr>
          <p:nvPr>
            <p:ph type="ftr" sz="quarter" idx="11"/>
          </p:nvPr>
        </p:nvSpPr>
        <p:spPr/>
        <p:txBody>
          <a:bodyPr/>
          <a:lstStyle/>
          <a:p>
            <a:r>
              <a:rPr lang="zh-CN" altLang="en-US"/>
              <a:t>标签噪声问题</a:t>
            </a:r>
          </a:p>
        </p:txBody>
      </p:sp>
      <p:sp>
        <p:nvSpPr>
          <p:cNvPr id="6" name="灯片编号占位符 5">
            <a:extLst>
              <a:ext uri="{FF2B5EF4-FFF2-40B4-BE49-F238E27FC236}">
                <a16:creationId xmlns:a16="http://schemas.microsoft.com/office/drawing/2014/main" id="{417A9BB2-2048-40DA-A1AC-5DC51BCEC86D}"/>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27223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835BB-7AC4-4645-A46F-DF8157C0A9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CD2D06-EA26-4552-9F4D-2D1BEA1DBC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A0D0ED-E6E2-4556-9442-6964FF5596DC}"/>
              </a:ext>
            </a:extLst>
          </p:cNvPr>
          <p:cNvSpPr>
            <a:spLocks noGrp="1"/>
          </p:cNvSpPr>
          <p:nvPr>
            <p:ph type="dt" sz="half" idx="10"/>
          </p:nvPr>
        </p:nvSpPr>
        <p:spPr/>
        <p:txBody>
          <a:bodyPr/>
          <a:lstStyle/>
          <a:p>
            <a:fld id="{D090E266-2B8A-42D1-9CB2-2831C8F95D72}" type="datetime1">
              <a:rPr lang="zh-CN" altLang="en-US" smtClean="0"/>
              <a:t>2021/5/10 Monday</a:t>
            </a:fld>
            <a:endParaRPr lang="zh-CN" altLang="en-US"/>
          </a:p>
        </p:txBody>
      </p:sp>
      <p:sp>
        <p:nvSpPr>
          <p:cNvPr id="5" name="页脚占位符 4">
            <a:extLst>
              <a:ext uri="{FF2B5EF4-FFF2-40B4-BE49-F238E27FC236}">
                <a16:creationId xmlns:a16="http://schemas.microsoft.com/office/drawing/2014/main" id="{0875186A-8C6E-47D0-BD7D-56353FAFF075}"/>
              </a:ext>
            </a:extLst>
          </p:cNvPr>
          <p:cNvSpPr>
            <a:spLocks noGrp="1"/>
          </p:cNvSpPr>
          <p:nvPr>
            <p:ph type="ftr" sz="quarter" idx="11"/>
          </p:nvPr>
        </p:nvSpPr>
        <p:spPr/>
        <p:txBody>
          <a:bodyPr/>
          <a:lstStyle/>
          <a:p>
            <a:r>
              <a:rPr lang="zh-CN" altLang="en-US"/>
              <a:t>标签噪声问题</a:t>
            </a:r>
          </a:p>
        </p:txBody>
      </p:sp>
      <p:sp>
        <p:nvSpPr>
          <p:cNvPr id="6" name="灯片编号占位符 5">
            <a:extLst>
              <a:ext uri="{FF2B5EF4-FFF2-40B4-BE49-F238E27FC236}">
                <a16:creationId xmlns:a16="http://schemas.microsoft.com/office/drawing/2014/main" id="{73616B47-9943-4624-8D62-B6B511B272A6}"/>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1243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CB964-CF4B-4173-A0EB-EC4B347E1B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2A3038-296E-4707-8100-AA27965BA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8B962D-8BCA-4E6B-8094-51A39B399B06}"/>
              </a:ext>
            </a:extLst>
          </p:cNvPr>
          <p:cNvSpPr>
            <a:spLocks noGrp="1"/>
          </p:cNvSpPr>
          <p:nvPr>
            <p:ph type="dt" sz="half" idx="10"/>
          </p:nvPr>
        </p:nvSpPr>
        <p:spPr/>
        <p:txBody>
          <a:bodyPr/>
          <a:lstStyle/>
          <a:p>
            <a:fld id="{D154B077-2921-4B5F-B19A-C3F3ECEFBEA2}" type="datetime1">
              <a:rPr lang="zh-CN" altLang="en-US" smtClean="0"/>
              <a:t>2021/5/10 Monday</a:t>
            </a:fld>
            <a:endParaRPr lang="zh-CN" altLang="en-US"/>
          </a:p>
        </p:txBody>
      </p:sp>
      <p:sp>
        <p:nvSpPr>
          <p:cNvPr id="5" name="页脚占位符 4">
            <a:extLst>
              <a:ext uri="{FF2B5EF4-FFF2-40B4-BE49-F238E27FC236}">
                <a16:creationId xmlns:a16="http://schemas.microsoft.com/office/drawing/2014/main" id="{B46EF039-68D6-46D3-8433-E919FD9CD278}"/>
              </a:ext>
            </a:extLst>
          </p:cNvPr>
          <p:cNvSpPr>
            <a:spLocks noGrp="1"/>
          </p:cNvSpPr>
          <p:nvPr>
            <p:ph type="ftr" sz="quarter" idx="11"/>
          </p:nvPr>
        </p:nvSpPr>
        <p:spPr/>
        <p:txBody>
          <a:bodyPr/>
          <a:lstStyle/>
          <a:p>
            <a:r>
              <a:rPr lang="zh-CN" altLang="en-US"/>
              <a:t>标签噪声问题</a:t>
            </a:r>
          </a:p>
        </p:txBody>
      </p:sp>
      <p:sp>
        <p:nvSpPr>
          <p:cNvPr id="6" name="灯片编号占位符 5">
            <a:extLst>
              <a:ext uri="{FF2B5EF4-FFF2-40B4-BE49-F238E27FC236}">
                <a16:creationId xmlns:a16="http://schemas.microsoft.com/office/drawing/2014/main" id="{1695178A-DE4B-4C1F-B47C-3ED3A777804E}"/>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255245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C4A10-B76F-4EDA-890B-A774F0BF6D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A10D86-E58C-464E-A894-5B6E652C792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E35FF3D-1BB9-4308-8F83-8D4943D383F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60C0F8-3560-4E16-8B0B-997D25311ED0}"/>
              </a:ext>
            </a:extLst>
          </p:cNvPr>
          <p:cNvSpPr>
            <a:spLocks noGrp="1"/>
          </p:cNvSpPr>
          <p:nvPr>
            <p:ph type="dt" sz="half" idx="10"/>
          </p:nvPr>
        </p:nvSpPr>
        <p:spPr/>
        <p:txBody>
          <a:bodyPr/>
          <a:lstStyle/>
          <a:p>
            <a:fld id="{BF63005E-DC50-40F5-82CD-C097548B035B}" type="datetime1">
              <a:rPr lang="zh-CN" altLang="en-US" smtClean="0"/>
              <a:t>2021/5/10 Monday</a:t>
            </a:fld>
            <a:endParaRPr lang="zh-CN" altLang="en-US"/>
          </a:p>
        </p:txBody>
      </p:sp>
      <p:sp>
        <p:nvSpPr>
          <p:cNvPr id="6" name="页脚占位符 5">
            <a:extLst>
              <a:ext uri="{FF2B5EF4-FFF2-40B4-BE49-F238E27FC236}">
                <a16:creationId xmlns:a16="http://schemas.microsoft.com/office/drawing/2014/main" id="{D3047A89-EF82-4F1A-8A58-B4C6ACC7E369}"/>
              </a:ext>
            </a:extLst>
          </p:cNvPr>
          <p:cNvSpPr>
            <a:spLocks noGrp="1"/>
          </p:cNvSpPr>
          <p:nvPr>
            <p:ph type="ftr" sz="quarter" idx="11"/>
          </p:nvPr>
        </p:nvSpPr>
        <p:spPr/>
        <p:txBody>
          <a:bodyPr/>
          <a:lstStyle/>
          <a:p>
            <a:r>
              <a:rPr lang="zh-CN" altLang="en-US"/>
              <a:t>标签噪声问题</a:t>
            </a:r>
          </a:p>
        </p:txBody>
      </p:sp>
      <p:sp>
        <p:nvSpPr>
          <p:cNvPr id="7" name="灯片编号占位符 6">
            <a:extLst>
              <a:ext uri="{FF2B5EF4-FFF2-40B4-BE49-F238E27FC236}">
                <a16:creationId xmlns:a16="http://schemas.microsoft.com/office/drawing/2014/main" id="{5DE2792F-0D0A-44BE-86B8-F0398701A1EA}"/>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79033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544C9-7AFA-4962-820D-C4F30E79681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C3AE6F-6A63-434A-B6D1-FDA2FFAA7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B9A6CF-8B43-4BE4-91BE-B850C37250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27F90C-5AAA-47E3-A572-B73E2EDDE0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0DFCB72-F6F7-4FBB-A3B1-702F2CD0E2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9F8A37-D153-471C-AA34-A2811F13901D}"/>
              </a:ext>
            </a:extLst>
          </p:cNvPr>
          <p:cNvSpPr>
            <a:spLocks noGrp="1"/>
          </p:cNvSpPr>
          <p:nvPr>
            <p:ph type="dt" sz="half" idx="10"/>
          </p:nvPr>
        </p:nvSpPr>
        <p:spPr/>
        <p:txBody>
          <a:bodyPr/>
          <a:lstStyle/>
          <a:p>
            <a:fld id="{5506CD26-1D9C-45CB-9A3C-9871A4381564}" type="datetime1">
              <a:rPr lang="zh-CN" altLang="en-US" smtClean="0"/>
              <a:t>2021/5/10 Monday</a:t>
            </a:fld>
            <a:endParaRPr lang="zh-CN" altLang="en-US"/>
          </a:p>
        </p:txBody>
      </p:sp>
      <p:sp>
        <p:nvSpPr>
          <p:cNvPr id="8" name="页脚占位符 7">
            <a:extLst>
              <a:ext uri="{FF2B5EF4-FFF2-40B4-BE49-F238E27FC236}">
                <a16:creationId xmlns:a16="http://schemas.microsoft.com/office/drawing/2014/main" id="{8BCF7930-0702-48E2-B250-2F85BC01AED3}"/>
              </a:ext>
            </a:extLst>
          </p:cNvPr>
          <p:cNvSpPr>
            <a:spLocks noGrp="1"/>
          </p:cNvSpPr>
          <p:nvPr>
            <p:ph type="ftr" sz="quarter" idx="11"/>
          </p:nvPr>
        </p:nvSpPr>
        <p:spPr/>
        <p:txBody>
          <a:bodyPr/>
          <a:lstStyle/>
          <a:p>
            <a:r>
              <a:rPr lang="zh-CN" altLang="en-US"/>
              <a:t>标签噪声问题</a:t>
            </a:r>
          </a:p>
        </p:txBody>
      </p:sp>
      <p:sp>
        <p:nvSpPr>
          <p:cNvPr id="9" name="灯片编号占位符 8">
            <a:extLst>
              <a:ext uri="{FF2B5EF4-FFF2-40B4-BE49-F238E27FC236}">
                <a16:creationId xmlns:a16="http://schemas.microsoft.com/office/drawing/2014/main" id="{61872249-493E-4972-B5A0-4641BEAEA75E}"/>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325334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F54F6-CA0C-403B-9910-353102AD42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62BCEB-47A1-4C7D-866C-13212A6CB7A4}"/>
              </a:ext>
            </a:extLst>
          </p:cNvPr>
          <p:cNvSpPr>
            <a:spLocks noGrp="1"/>
          </p:cNvSpPr>
          <p:nvPr>
            <p:ph type="dt" sz="half" idx="10"/>
          </p:nvPr>
        </p:nvSpPr>
        <p:spPr/>
        <p:txBody>
          <a:bodyPr/>
          <a:lstStyle/>
          <a:p>
            <a:fld id="{790CC7AD-5B6F-4DE7-AB14-F7D69CABFE93}" type="datetime1">
              <a:rPr lang="zh-CN" altLang="en-US" smtClean="0"/>
              <a:t>2021/5/10 Monday</a:t>
            </a:fld>
            <a:endParaRPr lang="zh-CN" altLang="en-US"/>
          </a:p>
        </p:txBody>
      </p:sp>
      <p:sp>
        <p:nvSpPr>
          <p:cNvPr id="4" name="页脚占位符 3">
            <a:extLst>
              <a:ext uri="{FF2B5EF4-FFF2-40B4-BE49-F238E27FC236}">
                <a16:creationId xmlns:a16="http://schemas.microsoft.com/office/drawing/2014/main" id="{76E411AE-65E8-46A0-B449-570F6FD53CD6}"/>
              </a:ext>
            </a:extLst>
          </p:cNvPr>
          <p:cNvSpPr>
            <a:spLocks noGrp="1"/>
          </p:cNvSpPr>
          <p:nvPr>
            <p:ph type="ftr" sz="quarter" idx="11"/>
          </p:nvPr>
        </p:nvSpPr>
        <p:spPr/>
        <p:txBody>
          <a:bodyPr/>
          <a:lstStyle/>
          <a:p>
            <a:r>
              <a:rPr lang="zh-CN" altLang="en-US"/>
              <a:t>标签噪声问题</a:t>
            </a:r>
          </a:p>
        </p:txBody>
      </p:sp>
      <p:sp>
        <p:nvSpPr>
          <p:cNvPr id="5" name="灯片编号占位符 4">
            <a:extLst>
              <a:ext uri="{FF2B5EF4-FFF2-40B4-BE49-F238E27FC236}">
                <a16:creationId xmlns:a16="http://schemas.microsoft.com/office/drawing/2014/main" id="{44640EBE-1985-4327-8EB0-FD1A70E85F26}"/>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377656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9A2233-55A5-437B-BF7B-6BC335E1EDAC}"/>
              </a:ext>
            </a:extLst>
          </p:cNvPr>
          <p:cNvSpPr>
            <a:spLocks noGrp="1"/>
          </p:cNvSpPr>
          <p:nvPr>
            <p:ph type="dt" sz="half" idx="10"/>
          </p:nvPr>
        </p:nvSpPr>
        <p:spPr/>
        <p:txBody>
          <a:bodyPr/>
          <a:lstStyle/>
          <a:p>
            <a:fld id="{201A567F-0F91-47FC-AC23-9301C8D4ACEA}" type="datetime1">
              <a:rPr lang="zh-CN" altLang="en-US" smtClean="0"/>
              <a:t>2021/5/10 Monday</a:t>
            </a:fld>
            <a:endParaRPr lang="zh-CN" altLang="en-US"/>
          </a:p>
        </p:txBody>
      </p:sp>
      <p:sp>
        <p:nvSpPr>
          <p:cNvPr id="3" name="页脚占位符 2">
            <a:extLst>
              <a:ext uri="{FF2B5EF4-FFF2-40B4-BE49-F238E27FC236}">
                <a16:creationId xmlns:a16="http://schemas.microsoft.com/office/drawing/2014/main" id="{1B073203-16D5-4969-824D-A5CC31F872D4}"/>
              </a:ext>
            </a:extLst>
          </p:cNvPr>
          <p:cNvSpPr>
            <a:spLocks noGrp="1"/>
          </p:cNvSpPr>
          <p:nvPr>
            <p:ph type="ftr" sz="quarter" idx="11"/>
          </p:nvPr>
        </p:nvSpPr>
        <p:spPr/>
        <p:txBody>
          <a:bodyPr/>
          <a:lstStyle/>
          <a:p>
            <a:r>
              <a:rPr lang="zh-CN" altLang="en-US"/>
              <a:t>标签噪声问题</a:t>
            </a:r>
          </a:p>
        </p:txBody>
      </p:sp>
      <p:sp>
        <p:nvSpPr>
          <p:cNvPr id="4" name="灯片编号占位符 3">
            <a:extLst>
              <a:ext uri="{FF2B5EF4-FFF2-40B4-BE49-F238E27FC236}">
                <a16:creationId xmlns:a16="http://schemas.microsoft.com/office/drawing/2014/main" id="{D744E8BD-0CE5-4683-AC28-4174B6F2E8A5}"/>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86242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313B6-EF71-4E66-9D65-022965C4ED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0401AA-8C83-4719-8736-EEB7E78A5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FAF4811-D8F6-478A-ACF9-9FBED7912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7A42D3-6970-4F0B-863F-7EB028270C0E}"/>
              </a:ext>
            </a:extLst>
          </p:cNvPr>
          <p:cNvSpPr>
            <a:spLocks noGrp="1"/>
          </p:cNvSpPr>
          <p:nvPr>
            <p:ph type="dt" sz="half" idx="10"/>
          </p:nvPr>
        </p:nvSpPr>
        <p:spPr/>
        <p:txBody>
          <a:bodyPr/>
          <a:lstStyle/>
          <a:p>
            <a:fld id="{24B41A07-960E-4738-A8B5-FAA90B2D3CD6}" type="datetime1">
              <a:rPr lang="zh-CN" altLang="en-US" smtClean="0"/>
              <a:t>2021/5/10 Monday</a:t>
            </a:fld>
            <a:endParaRPr lang="zh-CN" altLang="en-US"/>
          </a:p>
        </p:txBody>
      </p:sp>
      <p:sp>
        <p:nvSpPr>
          <p:cNvPr id="6" name="页脚占位符 5">
            <a:extLst>
              <a:ext uri="{FF2B5EF4-FFF2-40B4-BE49-F238E27FC236}">
                <a16:creationId xmlns:a16="http://schemas.microsoft.com/office/drawing/2014/main" id="{312ADFF9-65B1-46FB-9E5E-95D2FFB3FE8E}"/>
              </a:ext>
            </a:extLst>
          </p:cNvPr>
          <p:cNvSpPr>
            <a:spLocks noGrp="1"/>
          </p:cNvSpPr>
          <p:nvPr>
            <p:ph type="ftr" sz="quarter" idx="11"/>
          </p:nvPr>
        </p:nvSpPr>
        <p:spPr/>
        <p:txBody>
          <a:bodyPr/>
          <a:lstStyle/>
          <a:p>
            <a:r>
              <a:rPr lang="zh-CN" altLang="en-US"/>
              <a:t>标签噪声问题</a:t>
            </a:r>
          </a:p>
        </p:txBody>
      </p:sp>
      <p:sp>
        <p:nvSpPr>
          <p:cNvPr id="7" name="灯片编号占位符 6">
            <a:extLst>
              <a:ext uri="{FF2B5EF4-FFF2-40B4-BE49-F238E27FC236}">
                <a16:creationId xmlns:a16="http://schemas.microsoft.com/office/drawing/2014/main" id="{355DBB5E-FC69-4A12-AD3B-F3F4152C1744}"/>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74192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41526-4620-4D24-93C1-379F2FDBBC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BEEF99-892B-4D4F-8D3C-0BFE1963F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F5CCC2-E7BF-497E-ACA2-1BFC1C996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3C240-0561-4098-BE9C-B7AED0D3BA38}"/>
              </a:ext>
            </a:extLst>
          </p:cNvPr>
          <p:cNvSpPr>
            <a:spLocks noGrp="1"/>
          </p:cNvSpPr>
          <p:nvPr>
            <p:ph type="dt" sz="half" idx="10"/>
          </p:nvPr>
        </p:nvSpPr>
        <p:spPr/>
        <p:txBody>
          <a:bodyPr/>
          <a:lstStyle/>
          <a:p>
            <a:fld id="{4B474E65-275E-4DC8-A0EB-6D460669C93D}" type="datetime1">
              <a:rPr lang="zh-CN" altLang="en-US" smtClean="0"/>
              <a:t>2021/5/10 Monday</a:t>
            </a:fld>
            <a:endParaRPr lang="zh-CN" altLang="en-US"/>
          </a:p>
        </p:txBody>
      </p:sp>
      <p:sp>
        <p:nvSpPr>
          <p:cNvPr id="6" name="页脚占位符 5">
            <a:extLst>
              <a:ext uri="{FF2B5EF4-FFF2-40B4-BE49-F238E27FC236}">
                <a16:creationId xmlns:a16="http://schemas.microsoft.com/office/drawing/2014/main" id="{85CA26B7-C537-4731-B44C-3465C5099791}"/>
              </a:ext>
            </a:extLst>
          </p:cNvPr>
          <p:cNvSpPr>
            <a:spLocks noGrp="1"/>
          </p:cNvSpPr>
          <p:nvPr>
            <p:ph type="ftr" sz="quarter" idx="11"/>
          </p:nvPr>
        </p:nvSpPr>
        <p:spPr/>
        <p:txBody>
          <a:bodyPr/>
          <a:lstStyle/>
          <a:p>
            <a:r>
              <a:rPr lang="zh-CN" altLang="en-US"/>
              <a:t>标签噪声问题</a:t>
            </a:r>
          </a:p>
        </p:txBody>
      </p:sp>
      <p:sp>
        <p:nvSpPr>
          <p:cNvPr id="7" name="灯片编号占位符 6">
            <a:extLst>
              <a:ext uri="{FF2B5EF4-FFF2-40B4-BE49-F238E27FC236}">
                <a16:creationId xmlns:a16="http://schemas.microsoft.com/office/drawing/2014/main" id="{3E8C07CD-9B36-41ED-B5D7-D7FD076F99E5}"/>
              </a:ext>
            </a:extLst>
          </p:cNvPr>
          <p:cNvSpPr>
            <a:spLocks noGrp="1"/>
          </p:cNvSpPr>
          <p:nvPr>
            <p:ph type="sldNum" sz="quarter" idx="12"/>
          </p:nvPr>
        </p:nvSpPr>
        <p:spPr/>
        <p:txBody>
          <a:body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9149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217C3B-AEEB-43D5-8896-62555827A0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D9F492-7D27-4F39-9C9D-8F8C208CD2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6E117C-ED76-4AF7-8691-40234341A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85569-67CD-410E-BE9C-7DAD1DD8383F}" type="datetime1">
              <a:rPr lang="zh-CN" altLang="en-US" smtClean="0"/>
              <a:t>2021/5/10 Monday</a:t>
            </a:fld>
            <a:endParaRPr lang="zh-CN" altLang="en-US"/>
          </a:p>
        </p:txBody>
      </p:sp>
      <p:sp>
        <p:nvSpPr>
          <p:cNvPr id="5" name="页脚占位符 4">
            <a:extLst>
              <a:ext uri="{FF2B5EF4-FFF2-40B4-BE49-F238E27FC236}">
                <a16:creationId xmlns:a16="http://schemas.microsoft.com/office/drawing/2014/main" id="{5E13E9C9-0DAD-4588-8E88-FCE2F8D51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标签噪声问题</a:t>
            </a:r>
          </a:p>
        </p:txBody>
      </p:sp>
      <p:sp>
        <p:nvSpPr>
          <p:cNvPr id="6" name="灯片编号占位符 5">
            <a:extLst>
              <a:ext uri="{FF2B5EF4-FFF2-40B4-BE49-F238E27FC236}">
                <a16:creationId xmlns:a16="http://schemas.microsoft.com/office/drawing/2014/main" id="{9DE7FBCC-3692-4DBF-B98D-E57D70072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85708-F53E-4C3F-B1FD-A23A4D3EF956}" type="slidenum">
              <a:rPr lang="zh-CN" altLang="en-US" smtClean="0"/>
              <a:t>‹#›</a:t>
            </a:fld>
            <a:endParaRPr lang="zh-CN" altLang="en-US"/>
          </a:p>
        </p:txBody>
      </p:sp>
    </p:spTree>
    <p:extLst>
      <p:ext uri="{BB962C8B-B14F-4D97-AF65-F5344CB8AC3E}">
        <p14:creationId xmlns:p14="http://schemas.microsoft.com/office/powerpoint/2010/main" val="159578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endParaRPr lang="zh-CN" altLang="en-US" dirty="0"/>
          </a:p>
        </p:txBody>
      </p:sp>
      <p:sp>
        <p:nvSpPr>
          <p:cNvPr id="5" name="文本框 4">
            <a:extLst>
              <a:ext uri="{FF2B5EF4-FFF2-40B4-BE49-F238E27FC236}">
                <a16:creationId xmlns:a16="http://schemas.microsoft.com/office/drawing/2014/main" id="{A727D640-0D1D-4AE5-951A-5C9C2543A73B}"/>
              </a:ext>
            </a:extLst>
          </p:cNvPr>
          <p:cNvSpPr txBox="1"/>
          <p:nvPr/>
        </p:nvSpPr>
        <p:spPr>
          <a:xfrm>
            <a:off x="3781905" y="3868604"/>
            <a:ext cx="4628190" cy="1296637"/>
          </a:xfrm>
          <a:prstGeom prst="rect">
            <a:avLst/>
          </a:prstGeom>
          <a:noFill/>
        </p:spPr>
        <p:txBody>
          <a:bodyPr wrap="none" rtlCol="0">
            <a:spAutoFit/>
          </a:bodyPr>
          <a:lstStyle/>
          <a:p>
            <a:pPr marL="742950" indent="-742950">
              <a:lnSpc>
                <a:spcPct val="150000"/>
              </a:lnSpc>
              <a:buAutoNum type="arabicPeriod"/>
            </a:pPr>
            <a:r>
              <a:rPr lang="zh-CN" altLang="en-US" dirty="0"/>
              <a:t>使用最少的时间获得最多的有用信息</a:t>
            </a:r>
            <a:endParaRPr lang="en-US" altLang="zh-CN" dirty="0"/>
          </a:p>
          <a:p>
            <a:pPr marL="742950" indent="-742950">
              <a:lnSpc>
                <a:spcPct val="150000"/>
              </a:lnSpc>
              <a:buAutoNum type="arabicPeriod"/>
            </a:pPr>
            <a:r>
              <a:rPr lang="zh-CN" altLang="en-US" dirty="0"/>
              <a:t>拒绝人云亦云</a:t>
            </a:r>
            <a:endParaRPr lang="en-US" altLang="zh-CN" dirty="0"/>
          </a:p>
          <a:p>
            <a:pPr marL="742950" indent="-742950">
              <a:lnSpc>
                <a:spcPct val="150000"/>
              </a:lnSpc>
              <a:buAutoNum type="arabicPeriod"/>
            </a:pPr>
            <a:r>
              <a:rPr lang="zh-CN" altLang="en-US" dirty="0"/>
              <a:t>清晰表达，循循善诱</a:t>
            </a:r>
          </a:p>
        </p:txBody>
      </p:sp>
      <p:sp>
        <p:nvSpPr>
          <p:cNvPr id="2" name="文本框 1">
            <a:extLst>
              <a:ext uri="{FF2B5EF4-FFF2-40B4-BE49-F238E27FC236}">
                <a16:creationId xmlns:a16="http://schemas.microsoft.com/office/drawing/2014/main" id="{30EE9581-3FE3-41A8-8AAE-20C085BBEDEA}"/>
              </a:ext>
            </a:extLst>
          </p:cNvPr>
          <p:cNvSpPr txBox="1"/>
          <p:nvPr/>
        </p:nvSpPr>
        <p:spPr>
          <a:xfrm>
            <a:off x="3068568" y="2753940"/>
            <a:ext cx="6054863" cy="769441"/>
          </a:xfrm>
          <a:prstGeom prst="rect">
            <a:avLst/>
          </a:prstGeom>
          <a:noFill/>
        </p:spPr>
        <p:txBody>
          <a:bodyPr wrap="none" rtlCol="0">
            <a:spAutoFit/>
          </a:bodyPr>
          <a:lstStyle/>
          <a:p>
            <a:r>
              <a:rPr lang="zh-CN" altLang="en-US" sz="4400" dirty="0"/>
              <a:t>系列文献阅读</a:t>
            </a:r>
            <a:r>
              <a:rPr lang="en-US" altLang="zh-CN" sz="4400" dirty="0"/>
              <a:t>Workshop</a:t>
            </a:r>
            <a:endParaRPr lang="zh-CN" altLang="en-US" sz="4400" dirty="0"/>
          </a:p>
        </p:txBody>
      </p:sp>
    </p:spTree>
    <p:extLst>
      <p:ext uri="{BB962C8B-B14F-4D97-AF65-F5344CB8AC3E}">
        <p14:creationId xmlns:p14="http://schemas.microsoft.com/office/powerpoint/2010/main" val="336585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grpSp>
        <p:nvGrpSpPr>
          <p:cNvPr id="3" name="组合 2">
            <a:extLst>
              <a:ext uri="{FF2B5EF4-FFF2-40B4-BE49-F238E27FC236}">
                <a16:creationId xmlns:a16="http://schemas.microsoft.com/office/drawing/2014/main" id="{A2BE819A-9570-426D-BB73-E44500714BA0}"/>
              </a:ext>
            </a:extLst>
          </p:cNvPr>
          <p:cNvGrpSpPr/>
          <p:nvPr/>
        </p:nvGrpSpPr>
        <p:grpSpPr>
          <a:xfrm>
            <a:off x="390525" y="2585526"/>
            <a:ext cx="11410950" cy="1184346"/>
            <a:chOff x="250171" y="2025152"/>
            <a:chExt cx="11410950" cy="1184346"/>
          </a:xfrm>
        </p:grpSpPr>
        <p:sp>
          <p:nvSpPr>
            <p:cNvPr id="5" name="文本框 4">
              <a:extLst>
                <a:ext uri="{FF2B5EF4-FFF2-40B4-BE49-F238E27FC236}">
                  <a16:creationId xmlns:a16="http://schemas.microsoft.com/office/drawing/2014/main" id="{A727D640-0D1D-4AE5-951A-5C9C2543A73B}"/>
                </a:ext>
              </a:extLst>
            </p:cNvPr>
            <p:cNvSpPr txBox="1"/>
            <p:nvPr/>
          </p:nvSpPr>
          <p:spPr>
            <a:xfrm>
              <a:off x="250171" y="2440057"/>
              <a:ext cx="11410950" cy="769441"/>
            </a:xfrm>
            <a:prstGeom prst="rect">
              <a:avLst/>
            </a:prstGeom>
            <a:noFill/>
          </p:spPr>
          <p:txBody>
            <a:bodyPr wrap="square" rtlCol="0">
              <a:spAutoFit/>
            </a:bodyPr>
            <a:lstStyle/>
            <a:p>
              <a:pPr algn="ctr"/>
              <a:r>
                <a:rPr lang="zh-CN" altLang="en-US" sz="4400" dirty="0">
                  <a:solidFill>
                    <a:srgbClr val="333333"/>
                  </a:solidFill>
                  <a:latin typeface="-apple-system"/>
                </a:rPr>
                <a:t>跨数据中心问题</a:t>
              </a:r>
            </a:p>
          </p:txBody>
        </p:sp>
        <p:sp>
          <p:nvSpPr>
            <p:cNvPr id="2" name="文本框 1">
              <a:extLst>
                <a:ext uri="{FF2B5EF4-FFF2-40B4-BE49-F238E27FC236}">
                  <a16:creationId xmlns:a16="http://schemas.microsoft.com/office/drawing/2014/main" id="{1A7EF67A-5C0B-4737-9E1C-15FA63AB41A4}"/>
                </a:ext>
              </a:extLst>
            </p:cNvPr>
            <p:cNvSpPr txBox="1"/>
            <p:nvPr/>
          </p:nvSpPr>
          <p:spPr>
            <a:xfrm>
              <a:off x="9422296" y="2440057"/>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842AC9B7-7313-4415-9D5E-2345DF47A43F}"/>
                </a:ext>
              </a:extLst>
            </p:cNvPr>
            <p:cNvSpPr txBox="1"/>
            <p:nvPr/>
          </p:nvSpPr>
          <p:spPr>
            <a:xfrm>
              <a:off x="3860984" y="2025152"/>
              <a:ext cx="1575352" cy="461665"/>
            </a:xfrm>
            <a:prstGeom prst="rect">
              <a:avLst/>
            </a:prstGeom>
            <a:noFill/>
          </p:spPr>
          <p:txBody>
            <a:bodyPr wrap="square">
              <a:spAutoFit/>
            </a:bodyPr>
            <a:lstStyle/>
            <a:p>
              <a:pPr algn="ctr">
                <a:spcBef>
                  <a:spcPts val="1000"/>
                </a:spcBef>
                <a:defRPr/>
              </a:pPr>
              <a:r>
                <a:rPr kumimoji="0" lang="en-US" altLang="zh-CN" sz="2400" b="0" i="0" u="none" strike="noStrike" kern="1200" cap="none" spc="0" normalizeH="0" baseline="0" noProof="0" dirty="0">
                  <a:ln>
                    <a:noFill/>
                  </a:ln>
                  <a:solidFill>
                    <a:srgbClr val="333333"/>
                  </a:solidFill>
                  <a:effectLst/>
                  <a:uLnTx/>
                  <a:uFillTx/>
                  <a:latin typeface="-apple-system"/>
                  <a:ea typeface="等线" panose="02010600030101010101" pitchFamily="2" charset="-122"/>
                  <a:cs typeface="+mn-cs"/>
                </a:rPr>
                <a:t>Next topic</a:t>
              </a:r>
            </a:p>
          </p:txBody>
        </p:sp>
      </p:grpSp>
    </p:spTree>
    <p:extLst>
      <p:ext uri="{BB962C8B-B14F-4D97-AF65-F5344CB8AC3E}">
        <p14:creationId xmlns:p14="http://schemas.microsoft.com/office/powerpoint/2010/main" val="259011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6" name="文本框 5">
            <a:extLst>
              <a:ext uri="{FF2B5EF4-FFF2-40B4-BE49-F238E27FC236}">
                <a16:creationId xmlns:a16="http://schemas.microsoft.com/office/drawing/2014/main" id="{A3DF310C-7B6D-4C6A-B58F-4890D8E11D85}"/>
              </a:ext>
            </a:extLst>
          </p:cNvPr>
          <p:cNvSpPr txBox="1"/>
          <p:nvPr/>
        </p:nvSpPr>
        <p:spPr>
          <a:xfrm>
            <a:off x="311726" y="244186"/>
            <a:ext cx="2698175" cy="523220"/>
          </a:xfrm>
          <a:prstGeom prst="rect">
            <a:avLst/>
          </a:prstGeom>
          <a:noFill/>
        </p:spPr>
        <p:txBody>
          <a:bodyPr wrap="none" rtlCol="0">
            <a:spAutoFit/>
          </a:bodyPr>
          <a:lstStyle>
            <a:defPPr>
              <a:defRPr lang="zh-CN"/>
            </a:defPPr>
            <a:lvl1pPr>
              <a:defRPr sz="2800"/>
            </a:lvl1pPr>
          </a:lstStyle>
          <a:p>
            <a:r>
              <a:rPr lang="zh-CN" altLang="en-US" dirty="0"/>
              <a:t>井底之蛙的故事</a:t>
            </a:r>
          </a:p>
        </p:txBody>
      </p:sp>
      <p:pic>
        <p:nvPicPr>
          <p:cNvPr id="2050" name="Picture 2">
            <a:extLst>
              <a:ext uri="{FF2B5EF4-FFF2-40B4-BE49-F238E27FC236}">
                <a16:creationId xmlns:a16="http://schemas.microsoft.com/office/drawing/2014/main" id="{C18705BB-1C91-44B1-8780-6A9805FC8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12" y="767406"/>
            <a:ext cx="6068881" cy="52175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CAE82BA-B0F6-4CB3-8D96-885FFCA37C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23" t="32424" r="11598" b="36818"/>
          <a:stretch/>
        </p:blipFill>
        <p:spPr bwMode="auto">
          <a:xfrm>
            <a:off x="6319993" y="806880"/>
            <a:ext cx="5723538" cy="288347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1415308F-ADAF-4809-9C18-C6422A674795}"/>
              </a:ext>
            </a:extLst>
          </p:cNvPr>
          <p:cNvSpPr txBox="1"/>
          <p:nvPr/>
        </p:nvSpPr>
        <p:spPr>
          <a:xfrm>
            <a:off x="6515099" y="3979719"/>
            <a:ext cx="2719014" cy="1294713"/>
          </a:xfrm>
          <a:prstGeom prst="rect">
            <a:avLst/>
          </a:prstGeom>
          <a:noFill/>
        </p:spPr>
        <p:txBody>
          <a:bodyPr wrap="none" rtlCol="0">
            <a:spAutoFit/>
          </a:bodyPr>
          <a:lstStyle/>
          <a:p>
            <a:pPr>
              <a:lnSpc>
                <a:spcPct val="150000"/>
              </a:lnSpc>
            </a:pPr>
            <a:r>
              <a:rPr lang="zh-CN" altLang="en-US" b="1" dirty="0"/>
              <a:t>青蛙</a:t>
            </a:r>
            <a:r>
              <a:rPr lang="en-US" altLang="zh-CN" b="1" dirty="0">
                <a:sym typeface="Wingdings" panose="05000000000000000000" pitchFamily="2" charset="2"/>
              </a:rPr>
              <a:t></a:t>
            </a:r>
            <a:r>
              <a:rPr lang="zh-CN" altLang="en-US" b="1" dirty="0">
                <a:sym typeface="Wingdings" panose="05000000000000000000" pitchFamily="2" charset="2"/>
              </a:rPr>
              <a:t>机器学习模型</a:t>
            </a:r>
            <a:endParaRPr lang="en-US" altLang="zh-CN" b="1" dirty="0">
              <a:sym typeface="Wingdings" panose="05000000000000000000" pitchFamily="2" charset="2"/>
            </a:endParaRPr>
          </a:p>
          <a:p>
            <a:pPr>
              <a:lnSpc>
                <a:spcPct val="150000"/>
              </a:lnSpc>
            </a:pPr>
            <a:r>
              <a:rPr lang="zh-CN" altLang="en-US" b="1" dirty="0">
                <a:sym typeface="Wingdings" panose="05000000000000000000" pitchFamily="2" charset="2"/>
              </a:rPr>
              <a:t>井底的泥潭</a:t>
            </a:r>
            <a:r>
              <a:rPr lang="en-US" altLang="zh-CN" b="1" dirty="0">
                <a:sym typeface="Wingdings" panose="05000000000000000000" pitchFamily="2" charset="2"/>
              </a:rPr>
              <a:t></a:t>
            </a:r>
            <a:r>
              <a:rPr lang="zh-CN" altLang="en-US" b="1" dirty="0">
                <a:sym typeface="Wingdings" panose="05000000000000000000" pitchFamily="2" charset="2"/>
              </a:rPr>
              <a:t>训练数据域</a:t>
            </a:r>
            <a:endParaRPr lang="en-US" altLang="zh-CN" b="1" dirty="0">
              <a:sym typeface="Wingdings" panose="05000000000000000000" pitchFamily="2" charset="2"/>
            </a:endParaRPr>
          </a:p>
          <a:p>
            <a:pPr>
              <a:lnSpc>
                <a:spcPct val="150000"/>
              </a:lnSpc>
            </a:pPr>
            <a:r>
              <a:rPr lang="zh-CN" altLang="en-US" b="1" dirty="0">
                <a:sym typeface="Wingdings" panose="05000000000000000000" pitchFamily="2" charset="2"/>
              </a:rPr>
              <a:t>外面的世界</a:t>
            </a:r>
            <a:r>
              <a:rPr lang="en-US" altLang="zh-CN" b="1" dirty="0">
                <a:sym typeface="Wingdings" panose="05000000000000000000" pitchFamily="2" charset="2"/>
              </a:rPr>
              <a:t></a:t>
            </a:r>
            <a:r>
              <a:rPr lang="zh-CN" altLang="en-US" b="1" dirty="0">
                <a:sym typeface="Wingdings" panose="05000000000000000000" pitchFamily="2" charset="2"/>
              </a:rPr>
              <a:t>未知数据域</a:t>
            </a:r>
            <a:endParaRPr lang="zh-CN" altLang="en-US" b="1" dirty="0"/>
          </a:p>
        </p:txBody>
      </p:sp>
    </p:spTree>
    <p:extLst>
      <p:ext uri="{BB962C8B-B14F-4D97-AF65-F5344CB8AC3E}">
        <p14:creationId xmlns:p14="http://schemas.microsoft.com/office/powerpoint/2010/main" val="417379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6" name="文本框 5">
            <a:extLst>
              <a:ext uri="{FF2B5EF4-FFF2-40B4-BE49-F238E27FC236}">
                <a16:creationId xmlns:a16="http://schemas.microsoft.com/office/drawing/2014/main" id="{A3DF310C-7B6D-4C6A-B58F-4890D8E11D85}"/>
              </a:ext>
            </a:extLst>
          </p:cNvPr>
          <p:cNvSpPr txBox="1"/>
          <p:nvPr/>
        </p:nvSpPr>
        <p:spPr>
          <a:xfrm>
            <a:off x="311726" y="244186"/>
            <a:ext cx="3884397" cy="523220"/>
          </a:xfrm>
          <a:prstGeom prst="rect">
            <a:avLst/>
          </a:prstGeom>
          <a:noFill/>
        </p:spPr>
        <p:txBody>
          <a:bodyPr wrap="none" rtlCol="0">
            <a:spAutoFit/>
          </a:bodyPr>
          <a:lstStyle>
            <a:defPPr>
              <a:defRPr lang="zh-CN"/>
            </a:defPPr>
            <a:lvl1pPr>
              <a:defRPr sz="2800"/>
            </a:lvl1pPr>
          </a:lstStyle>
          <a:p>
            <a:r>
              <a:rPr lang="zh-CN" altLang="en-US" dirty="0"/>
              <a:t>什么是跨数据中心问题</a:t>
            </a:r>
          </a:p>
        </p:txBody>
      </p:sp>
      <p:pic>
        <p:nvPicPr>
          <p:cNvPr id="3" name="图片 2">
            <a:extLst>
              <a:ext uri="{FF2B5EF4-FFF2-40B4-BE49-F238E27FC236}">
                <a16:creationId xmlns:a16="http://schemas.microsoft.com/office/drawing/2014/main" id="{582E8960-E291-4EF5-A509-60E3DD280E99}"/>
              </a:ext>
            </a:extLst>
          </p:cNvPr>
          <p:cNvPicPr>
            <a:picLocks noChangeAspect="1"/>
          </p:cNvPicPr>
          <p:nvPr/>
        </p:nvPicPr>
        <p:blipFill rotWithShape="1">
          <a:blip r:embed="rId2">
            <a:extLst>
              <a:ext uri="{28A0092B-C50C-407E-A947-70E740481C1C}">
                <a14:useLocalDpi xmlns:a14="http://schemas.microsoft.com/office/drawing/2010/main" val="0"/>
              </a:ext>
            </a:extLst>
          </a:blip>
          <a:srcRect r="34021"/>
          <a:stretch/>
        </p:blipFill>
        <p:spPr>
          <a:xfrm>
            <a:off x="327083" y="1891120"/>
            <a:ext cx="1844126" cy="3075757"/>
          </a:xfrm>
          <a:prstGeom prst="rect">
            <a:avLst/>
          </a:prstGeom>
        </p:spPr>
      </p:pic>
      <p:pic>
        <p:nvPicPr>
          <p:cNvPr id="8" name="图片 7">
            <a:extLst>
              <a:ext uri="{FF2B5EF4-FFF2-40B4-BE49-F238E27FC236}">
                <a16:creationId xmlns:a16="http://schemas.microsoft.com/office/drawing/2014/main" id="{74AEBCAB-CECF-4B16-8419-A584FEA46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822" y="1020477"/>
            <a:ext cx="4673078" cy="4817044"/>
          </a:xfrm>
          <a:prstGeom prst="rect">
            <a:avLst/>
          </a:prstGeom>
        </p:spPr>
      </p:pic>
      <p:sp>
        <p:nvSpPr>
          <p:cNvPr id="9" name="箭头: 右 8">
            <a:extLst>
              <a:ext uri="{FF2B5EF4-FFF2-40B4-BE49-F238E27FC236}">
                <a16:creationId xmlns:a16="http://schemas.microsoft.com/office/drawing/2014/main" id="{9200C0F2-77F6-421E-98AD-581B2090E963}"/>
              </a:ext>
            </a:extLst>
          </p:cNvPr>
          <p:cNvSpPr/>
          <p:nvPr/>
        </p:nvSpPr>
        <p:spPr>
          <a:xfrm>
            <a:off x="2336006" y="2982191"/>
            <a:ext cx="426027" cy="893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B99D3B2-28AC-4B67-805B-6B22575F5ECA}"/>
              </a:ext>
            </a:extLst>
          </p:cNvPr>
          <p:cNvSpPr txBox="1"/>
          <p:nvPr/>
        </p:nvSpPr>
        <p:spPr>
          <a:xfrm>
            <a:off x="8068339" y="2981949"/>
            <a:ext cx="3926335" cy="646331"/>
          </a:xfrm>
          <a:prstGeom prst="rect">
            <a:avLst/>
          </a:prstGeom>
          <a:noFill/>
        </p:spPr>
        <p:txBody>
          <a:bodyPr wrap="square" rtlCol="0">
            <a:spAutoFit/>
          </a:bodyPr>
          <a:lstStyle/>
          <a:p>
            <a:r>
              <a:rPr lang="zh-CN" altLang="en-US" dirty="0"/>
              <a:t>不同数据域图像拥有不同的分布，在单一域训练的模型难以泛化到其他域</a:t>
            </a:r>
          </a:p>
        </p:txBody>
      </p:sp>
    </p:spTree>
    <p:extLst>
      <p:ext uri="{BB962C8B-B14F-4D97-AF65-F5344CB8AC3E}">
        <p14:creationId xmlns:p14="http://schemas.microsoft.com/office/powerpoint/2010/main" val="227519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6" name="文本框 5">
            <a:extLst>
              <a:ext uri="{FF2B5EF4-FFF2-40B4-BE49-F238E27FC236}">
                <a16:creationId xmlns:a16="http://schemas.microsoft.com/office/drawing/2014/main" id="{A3DF310C-7B6D-4C6A-B58F-4890D8E11D85}"/>
              </a:ext>
            </a:extLst>
          </p:cNvPr>
          <p:cNvSpPr txBox="1"/>
          <p:nvPr/>
        </p:nvSpPr>
        <p:spPr>
          <a:xfrm>
            <a:off x="311726" y="244186"/>
            <a:ext cx="902811" cy="523220"/>
          </a:xfrm>
          <a:prstGeom prst="rect">
            <a:avLst/>
          </a:prstGeom>
          <a:noFill/>
        </p:spPr>
        <p:txBody>
          <a:bodyPr wrap="none" rtlCol="0">
            <a:spAutoFit/>
          </a:bodyPr>
          <a:lstStyle>
            <a:defPPr>
              <a:defRPr lang="zh-CN"/>
            </a:defPPr>
            <a:lvl1pPr>
              <a:defRPr sz="2800"/>
            </a:lvl1pPr>
          </a:lstStyle>
          <a:p>
            <a:r>
              <a:rPr lang="zh-CN" altLang="en-US" dirty="0"/>
              <a:t>例子</a:t>
            </a:r>
          </a:p>
        </p:txBody>
      </p:sp>
      <p:grpSp>
        <p:nvGrpSpPr>
          <p:cNvPr id="11" name="组合 10">
            <a:extLst>
              <a:ext uri="{FF2B5EF4-FFF2-40B4-BE49-F238E27FC236}">
                <a16:creationId xmlns:a16="http://schemas.microsoft.com/office/drawing/2014/main" id="{0673AB91-D4FC-456F-808E-9358ECA86F4F}"/>
              </a:ext>
            </a:extLst>
          </p:cNvPr>
          <p:cNvGrpSpPr/>
          <p:nvPr/>
        </p:nvGrpSpPr>
        <p:grpSpPr>
          <a:xfrm>
            <a:off x="517814" y="1039957"/>
            <a:ext cx="3477491" cy="2531897"/>
            <a:chOff x="517814" y="1039957"/>
            <a:chExt cx="3477491" cy="2531897"/>
          </a:xfrm>
        </p:grpSpPr>
        <p:pic>
          <p:nvPicPr>
            <p:cNvPr id="1026" name="Picture 2">
              <a:extLst>
                <a:ext uri="{FF2B5EF4-FFF2-40B4-BE49-F238E27FC236}">
                  <a16:creationId xmlns:a16="http://schemas.microsoft.com/office/drawing/2014/main" id="{67AC9010-D058-492D-A50E-0671B1F92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14" y="1039957"/>
              <a:ext cx="3477491" cy="216256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4D3B9A5-8608-4EF8-84DD-70D0CC8FC374}"/>
                </a:ext>
              </a:extLst>
            </p:cNvPr>
            <p:cNvSpPr txBox="1"/>
            <p:nvPr/>
          </p:nvSpPr>
          <p:spPr>
            <a:xfrm>
              <a:off x="1587145" y="3202522"/>
              <a:ext cx="1338828" cy="369332"/>
            </a:xfrm>
            <a:prstGeom prst="rect">
              <a:avLst/>
            </a:prstGeom>
            <a:noFill/>
          </p:spPr>
          <p:txBody>
            <a:bodyPr wrap="none" rtlCol="0">
              <a:spAutoFit/>
            </a:bodyPr>
            <a:lstStyle/>
            <a:p>
              <a:r>
                <a:rPr lang="zh-CN" altLang="en-US" dirty="0"/>
                <a:t>春天的道路</a:t>
              </a:r>
            </a:p>
          </p:txBody>
        </p:sp>
      </p:grpSp>
      <p:grpSp>
        <p:nvGrpSpPr>
          <p:cNvPr id="15" name="组合 14">
            <a:extLst>
              <a:ext uri="{FF2B5EF4-FFF2-40B4-BE49-F238E27FC236}">
                <a16:creationId xmlns:a16="http://schemas.microsoft.com/office/drawing/2014/main" id="{8E57454F-3C87-4362-9D3F-BAD09F4D0C7E}"/>
              </a:ext>
            </a:extLst>
          </p:cNvPr>
          <p:cNvGrpSpPr/>
          <p:nvPr/>
        </p:nvGrpSpPr>
        <p:grpSpPr>
          <a:xfrm>
            <a:off x="517814" y="3860223"/>
            <a:ext cx="3477491" cy="2542764"/>
            <a:chOff x="517814" y="3860223"/>
            <a:chExt cx="3477491" cy="2542764"/>
          </a:xfrm>
        </p:grpSpPr>
        <p:pic>
          <p:nvPicPr>
            <p:cNvPr id="1028" name="Picture 4">
              <a:extLst>
                <a:ext uri="{FF2B5EF4-FFF2-40B4-BE49-F238E27FC236}">
                  <a16:creationId xmlns:a16="http://schemas.microsoft.com/office/drawing/2014/main" id="{02ED6ABA-3472-404D-AE7E-0C0F662DA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14" y="3860223"/>
              <a:ext cx="3477491" cy="2173432"/>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286F7309-E131-41A5-9C84-1A528DDEB2AA}"/>
                </a:ext>
              </a:extLst>
            </p:cNvPr>
            <p:cNvSpPr txBox="1"/>
            <p:nvPr/>
          </p:nvSpPr>
          <p:spPr>
            <a:xfrm>
              <a:off x="1587145" y="6033655"/>
              <a:ext cx="1338828" cy="369332"/>
            </a:xfrm>
            <a:prstGeom prst="rect">
              <a:avLst/>
            </a:prstGeom>
            <a:noFill/>
          </p:spPr>
          <p:txBody>
            <a:bodyPr wrap="none" rtlCol="0">
              <a:spAutoFit/>
            </a:bodyPr>
            <a:lstStyle/>
            <a:p>
              <a:r>
                <a:rPr lang="zh-CN" altLang="en-US" dirty="0"/>
                <a:t>冬天的道路</a:t>
              </a:r>
            </a:p>
          </p:txBody>
        </p:sp>
      </p:grpSp>
      <p:grpSp>
        <p:nvGrpSpPr>
          <p:cNvPr id="17" name="组合 16">
            <a:extLst>
              <a:ext uri="{FF2B5EF4-FFF2-40B4-BE49-F238E27FC236}">
                <a16:creationId xmlns:a16="http://schemas.microsoft.com/office/drawing/2014/main" id="{DF3DEC4F-5881-4A3F-8DBE-427FA85C6AB4}"/>
              </a:ext>
            </a:extLst>
          </p:cNvPr>
          <p:cNvGrpSpPr/>
          <p:nvPr/>
        </p:nvGrpSpPr>
        <p:grpSpPr>
          <a:xfrm>
            <a:off x="4223904" y="767407"/>
            <a:ext cx="3668725" cy="2777583"/>
            <a:chOff x="4223904" y="767407"/>
            <a:chExt cx="3668725" cy="2777583"/>
          </a:xfrm>
        </p:grpSpPr>
        <p:pic>
          <p:nvPicPr>
            <p:cNvPr id="1030" name="Picture 6">
              <a:extLst>
                <a:ext uri="{FF2B5EF4-FFF2-40B4-BE49-F238E27FC236}">
                  <a16:creationId xmlns:a16="http://schemas.microsoft.com/office/drawing/2014/main" id="{D789A030-7642-4C84-A66C-9A51B17E66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3904" y="767407"/>
              <a:ext cx="3668725" cy="2435116"/>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B8D426D6-65E0-4DC2-BFA0-32292B1F08B2}"/>
                </a:ext>
              </a:extLst>
            </p:cNvPr>
            <p:cNvSpPr txBox="1"/>
            <p:nvPr/>
          </p:nvSpPr>
          <p:spPr>
            <a:xfrm>
              <a:off x="5426586" y="3175658"/>
              <a:ext cx="1338828" cy="369332"/>
            </a:xfrm>
            <a:prstGeom prst="rect">
              <a:avLst/>
            </a:prstGeom>
            <a:noFill/>
          </p:spPr>
          <p:txBody>
            <a:bodyPr wrap="none" rtlCol="0">
              <a:spAutoFit/>
            </a:bodyPr>
            <a:lstStyle/>
            <a:p>
              <a:r>
                <a:rPr lang="zh-CN" altLang="en-US" dirty="0"/>
                <a:t>夜间的道路</a:t>
              </a:r>
            </a:p>
          </p:txBody>
        </p:sp>
      </p:grpSp>
      <p:grpSp>
        <p:nvGrpSpPr>
          <p:cNvPr id="21" name="组合 20">
            <a:extLst>
              <a:ext uri="{FF2B5EF4-FFF2-40B4-BE49-F238E27FC236}">
                <a16:creationId xmlns:a16="http://schemas.microsoft.com/office/drawing/2014/main" id="{7EE6C060-768F-4B22-A7FF-22B8A258BEBA}"/>
              </a:ext>
            </a:extLst>
          </p:cNvPr>
          <p:cNvGrpSpPr/>
          <p:nvPr/>
        </p:nvGrpSpPr>
        <p:grpSpPr>
          <a:xfrm>
            <a:off x="4223903" y="3860223"/>
            <a:ext cx="3668725" cy="2542764"/>
            <a:chOff x="4223903" y="3860223"/>
            <a:chExt cx="3668725" cy="2542764"/>
          </a:xfrm>
        </p:grpSpPr>
        <p:pic>
          <p:nvPicPr>
            <p:cNvPr id="1034" name="Picture 10">
              <a:extLst>
                <a:ext uri="{FF2B5EF4-FFF2-40B4-BE49-F238E27FC236}">
                  <a16:creationId xmlns:a16="http://schemas.microsoft.com/office/drawing/2014/main" id="{F9534D84-24B9-43DA-AA19-25375A975E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9323"/>
            <a:stretch/>
          </p:blipFill>
          <p:spPr bwMode="auto">
            <a:xfrm>
              <a:off x="4223903" y="3860223"/>
              <a:ext cx="3668725" cy="2173432"/>
            </a:xfrm>
            <a:prstGeom prst="rect">
              <a:avLst/>
            </a:prstGeom>
            <a:noFill/>
            <a:extLst>
              <a:ext uri="{909E8E84-426E-40DD-AFC4-6F175D3DCCD1}">
                <a14:hiddenFill xmlns:a14="http://schemas.microsoft.com/office/drawing/2010/main">
                  <a:solidFill>
                    <a:srgbClr val="FFFFFF"/>
                  </a:solidFill>
                </a14:hiddenFill>
              </a:ext>
            </a:extLst>
          </p:spPr>
        </p:pic>
        <p:sp>
          <p:nvSpPr>
            <p:cNvPr id="27" name="文本框 26">
              <a:extLst>
                <a:ext uri="{FF2B5EF4-FFF2-40B4-BE49-F238E27FC236}">
                  <a16:creationId xmlns:a16="http://schemas.microsoft.com/office/drawing/2014/main" id="{8AF86F4F-FFD3-4742-9253-D4C674B30E9C}"/>
                </a:ext>
              </a:extLst>
            </p:cNvPr>
            <p:cNvSpPr txBox="1"/>
            <p:nvPr/>
          </p:nvSpPr>
          <p:spPr>
            <a:xfrm>
              <a:off x="5388851" y="6033655"/>
              <a:ext cx="1338828" cy="369332"/>
            </a:xfrm>
            <a:prstGeom prst="rect">
              <a:avLst/>
            </a:prstGeom>
            <a:noFill/>
          </p:spPr>
          <p:txBody>
            <a:bodyPr wrap="none" rtlCol="0">
              <a:spAutoFit/>
            </a:bodyPr>
            <a:lstStyle/>
            <a:p>
              <a:r>
                <a:rPr lang="zh-CN" altLang="en-US" dirty="0"/>
                <a:t>雾霾的道路</a:t>
              </a:r>
            </a:p>
          </p:txBody>
        </p:sp>
      </p:grpSp>
      <p:grpSp>
        <p:nvGrpSpPr>
          <p:cNvPr id="22" name="组合 21">
            <a:extLst>
              <a:ext uri="{FF2B5EF4-FFF2-40B4-BE49-F238E27FC236}">
                <a16:creationId xmlns:a16="http://schemas.microsoft.com/office/drawing/2014/main" id="{05B72E02-E39E-4C95-929A-0F060B821955}"/>
              </a:ext>
            </a:extLst>
          </p:cNvPr>
          <p:cNvGrpSpPr/>
          <p:nvPr/>
        </p:nvGrpSpPr>
        <p:grpSpPr>
          <a:xfrm>
            <a:off x="8121226" y="767406"/>
            <a:ext cx="3668725" cy="2759876"/>
            <a:chOff x="8121226" y="767406"/>
            <a:chExt cx="3668725" cy="2759876"/>
          </a:xfrm>
        </p:grpSpPr>
        <p:pic>
          <p:nvPicPr>
            <p:cNvPr id="1036" name="Picture 12">
              <a:extLst>
                <a:ext uri="{FF2B5EF4-FFF2-40B4-BE49-F238E27FC236}">
                  <a16:creationId xmlns:a16="http://schemas.microsoft.com/office/drawing/2014/main" id="{CCB87871-ACD4-433D-A29D-65DFC1F5E4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1226" y="767406"/>
              <a:ext cx="3668725" cy="2436033"/>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a:extLst>
                <a:ext uri="{FF2B5EF4-FFF2-40B4-BE49-F238E27FC236}">
                  <a16:creationId xmlns:a16="http://schemas.microsoft.com/office/drawing/2014/main" id="{EE99F78A-6AB5-437B-B98C-821B56DFA465}"/>
                </a:ext>
              </a:extLst>
            </p:cNvPr>
            <p:cNvSpPr txBox="1"/>
            <p:nvPr/>
          </p:nvSpPr>
          <p:spPr>
            <a:xfrm>
              <a:off x="9286174" y="3157950"/>
              <a:ext cx="1338828" cy="369332"/>
            </a:xfrm>
            <a:prstGeom prst="rect">
              <a:avLst/>
            </a:prstGeom>
            <a:noFill/>
          </p:spPr>
          <p:txBody>
            <a:bodyPr wrap="none" rtlCol="0">
              <a:spAutoFit/>
            </a:bodyPr>
            <a:lstStyle/>
            <a:p>
              <a:r>
                <a:rPr lang="zh-CN" altLang="en-US" dirty="0"/>
                <a:t>社区的道路</a:t>
              </a:r>
            </a:p>
          </p:txBody>
        </p:sp>
      </p:grpSp>
      <p:grpSp>
        <p:nvGrpSpPr>
          <p:cNvPr id="23" name="组合 22">
            <a:extLst>
              <a:ext uri="{FF2B5EF4-FFF2-40B4-BE49-F238E27FC236}">
                <a16:creationId xmlns:a16="http://schemas.microsoft.com/office/drawing/2014/main" id="{8FB57AE2-647A-4E34-9E06-CF716C916561}"/>
              </a:ext>
            </a:extLst>
          </p:cNvPr>
          <p:cNvGrpSpPr/>
          <p:nvPr/>
        </p:nvGrpSpPr>
        <p:grpSpPr>
          <a:xfrm>
            <a:off x="8121225" y="3867685"/>
            <a:ext cx="3667343" cy="2488665"/>
            <a:chOff x="8121225" y="3867685"/>
            <a:chExt cx="3667343" cy="2488665"/>
          </a:xfrm>
        </p:grpSpPr>
        <p:pic>
          <p:nvPicPr>
            <p:cNvPr id="1038" name="Picture 14">
              <a:extLst>
                <a:ext uri="{FF2B5EF4-FFF2-40B4-BE49-F238E27FC236}">
                  <a16:creationId xmlns:a16="http://schemas.microsoft.com/office/drawing/2014/main" id="{014FB35E-4D3A-4826-8686-7951503E1A6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1053"/>
            <a:stretch/>
          </p:blipFill>
          <p:spPr bwMode="auto">
            <a:xfrm>
              <a:off x="8121225" y="3867685"/>
              <a:ext cx="3667343" cy="2165970"/>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60E15A1E-9ADD-4AB6-B7EE-6343D3E6250F}"/>
                </a:ext>
              </a:extLst>
            </p:cNvPr>
            <p:cNvSpPr txBox="1"/>
            <p:nvPr/>
          </p:nvSpPr>
          <p:spPr>
            <a:xfrm>
              <a:off x="9286174" y="5987018"/>
              <a:ext cx="1338828" cy="369332"/>
            </a:xfrm>
            <a:prstGeom prst="rect">
              <a:avLst/>
            </a:prstGeom>
            <a:noFill/>
          </p:spPr>
          <p:txBody>
            <a:bodyPr wrap="none" rtlCol="0">
              <a:spAutoFit/>
            </a:bodyPr>
            <a:lstStyle/>
            <a:p>
              <a:r>
                <a:rPr lang="zh-CN" altLang="en-US" dirty="0"/>
                <a:t>拥堵的道路</a:t>
              </a:r>
            </a:p>
          </p:txBody>
        </p:sp>
      </p:grpSp>
    </p:spTree>
    <p:extLst>
      <p:ext uri="{BB962C8B-B14F-4D97-AF65-F5344CB8AC3E}">
        <p14:creationId xmlns:p14="http://schemas.microsoft.com/office/powerpoint/2010/main" val="35619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4B0E56AE-DEA5-4C63-A6C5-2434078FF37F}"/>
              </a:ext>
            </a:extLst>
          </p:cNvPr>
          <p:cNvSpPr/>
          <p:nvPr/>
        </p:nvSpPr>
        <p:spPr>
          <a:xfrm>
            <a:off x="410441" y="1678132"/>
            <a:ext cx="5808518" cy="44576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6" name="文本框 5">
            <a:extLst>
              <a:ext uri="{FF2B5EF4-FFF2-40B4-BE49-F238E27FC236}">
                <a16:creationId xmlns:a16="http://schemas.microsoft.com/office/drawing/2014/main" id="{A3DF310C-7B6D-4C6A-B58F-4890D8E11D85}"/>
              </a:ext>
            </a:extLst>
          </p:cNvPr>
          <p:cNvSpPr txBox="1"/>
          <p:nvPr/>
        </p:nvSpPr>
        <p:spPr>
          <a:xfrm>
            <a:off x="311726" y="244186"/>
            <a:ext cx="5679760" cy="523220"/>
          </a:xfrm>
          <a:prstGeom prst="rect">
            <a:avLst/>
          </a:prstGeom>
          <a:noFill/>
        </p:spPr>
        <p:txBody>
          <a:bodyPr wrap="none" rtlCol="0">
            <a:spAutoFit/>
          </a:bodyPr>
          <a:lstStyle>
            <a:defPPr>
              <a:defRPr lang="zh-CN"/>
            </a:defPPr>
            <a:lvl1pPr>
              <a:defRPr sz="2800"/>
            </a:lvl1pPr>
          </a:lstStyle>
          <a:p>
            <a:r>
              <a:rPr lang="zh-CN" altLang="en-US" dirty="0"/>
              <a:t>机器学习建模：同构迁移学习问题</a:t>
            </a:r>
          </a:p>
        </p:txBody>
      </p:sp>
      <p:sp>
        <p:nvSpPr>
          <p:cNvPr id="2" name="椭圆 1">
            <a:extLst>
              <a:ext uri="{FF2B5EF4-FFF2-40B4-BE49-F238E27FC236}">
                <a16:creationId xmlns:a16="http://schemas.microsoft.com/office/drawing/2014/main" id="{DE393D71-FD59-4934-8449-6E72549D9D68}"/>
              </a:ext>
            </a:extLst>
          </p:cNvPr>
          <p:cNvSpPr/>
          <p:nvPr/>
        </p:nvSpPr>
        <p:spPr>
          <a:xfrm>
            <a:off x="789709" y="2940627"/>
            <a:ext cx="2976995" cy="28263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AC6D3C-24A1-45ED-AC67-9971930249D9}"/>
                  </a:ext>
                </a:extLst>
              </p:cNvPr>
              <p:cNvSpPr txBox="1"/>
              <p:nvPr/>
            </p:nvSpPr>
            <p:spPr>
              <a:xfrm>
                <a:off x="2161309" y="1931266"/>
                <a:ext cx="2416880" cy="369332"/>
              </a:xfrm>
              <a:prstGeom prst="rect">
                <a:avLst/>
              </a:prstGeom>
              <a:noFill/>
            </p:spPr>
            <p:txBody>
              <a:bodyPr wrap="none" rtlCol="0">
                <a:spAutoFit/>
              </a:bodyPr>
              <a:lstStyle/>
              <a:p>
                <a:r>
                  <a:rPr lang="zh-CN" altLang="en-US" dirty="0"/>
                  <a:t>真实世界的数据分布</a:t>
                </a:r>
                <a14:m>
                  <m:oMath xmlns:m="http://schemas.openxmlformats.org/officeDocument/2006/math">
                    <m:r>
                      <a:rPr lang="en-US" altLang="zh-CN" b="0" i="1" smtClean="0">
                        <a:latin typeface="Cambria Math" panose="02040503050406030204" pitchFamily="18" charset="0"/>
                      </a:rPr>
                      <m:t>𝑋</m:t>
                    </m:r>
                  </m:oMath>
                </a14:m>
                <a:endParaRPr lang="zh-CN" altLang="en-US" dirty="0"/>
              </a:p>
            </p:txBody>
          </p:sp>
        </mc:Choice>
        <mc:Fallback>
          <p:sp>
            <p:nvSpPr>
              <p:cNvPr id="3" name="文本框 2">
                <a:extLst>
                  <a:ext uri="{FF2B5EF4-FFF2-40B4-BE49-F238E27FC236}">
                    <a16:creationId xmlns:a16="http://schemas.microsoft.com/office/drawing/2014/main" id="{A7AC6D3C-24A1-45ED-AC67-9971930249D9}"/>
                  </a:ext>
                </a:extLst>
              </p:cNvPr>
              <p:cNvSpPr txBox="1">
                <a:spLocks noRot="1" noChangeAspect="1" noMove="1" noResize="1" noEditPoints="1" noAdjustHandles="1" noChangeArrowheads="1" noChangeShapeType="1" noTextEdit="1"/>
              </p:cNvSpPr>
              <p:nvPr/>
            </p:nvSpPr>
            <p:spPr>
              <a:xfrm>
                <a:off x="2161309" y="1931266"/>
                <a:ext cx="2416880" cy="369332"/>
              </a:xfrm>
              <a:prstGeom prst="rect">
                <a:avLst/>
              </a:prstGeom>
              <a:blipFill>
                <a:blip r:embed="rId2"/>
                <a:stretch>
                  <a:fillRect l="-2273" t="-10000" b="-26667"/>
                </a:stretch>
              </a:blipFill>
            </p:spPr>
            <p:txBody>
              <a:bodyPr/>
              <a:lstStyle/>
              <a:p>
                <a:r>
                  <a:rPr lang="zh-CN" altLang="en-US">
                    <a:noFill/>
                  </a:rPr>
                  <a:t> </a:t>
                </a:r>
              </a:p>
            </p:txBody>
          </p:sp>
        </mc:Fallback>
      </mc:AlternateContent>
      <p:sp>
        <p:nvSpPr>
          <p:cNvPr id="14" name="椭圆 13">
            <a:extLst>
              <a:ext uri="{FF2B5EF4-FFF2-40B4-BE49-F238E27FC236}">
                <a16:creationId xmlns:a16="http://schemas.microsoft.com/office/drawing/2014/main" id="{9281E0F0-5EE1-4822-950D-6E737741E5F4}"/>
              </a:ext>
            </a:extLst>
          </p:cNvPr>
          <p:cNvSpPr/>
          <p:nvPr/>
        </p:nvSpPr>
        <p:spPr>
          <a:xfrm>
            <a:off x="2415886" y="2940627"/>
            <a:ext cx="3408219" cy="28263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98E54173-E3FC-4B07-A360-6404BCD08800}"/>
                  </a:ext>
                </a:extLst>
              </p:cNvPr>
              <p:cNvSpPr txBox="1"/>
              <p:nvPr/>
            </p:nvSpPr>
            <p:spPr>
              <a:xfrm>
                <a:off x="3838258" y="4169123"/>
                <a:ext cx="2009461" cy="369332"/>
              </a:xfrm>
              <a:prstGeom prst="rect">
                <a:avLst/>
              </a:prstGeom>
              <a:noFill/>
            </p:spPr>
            <p:txBody>
              <a:bodyPr wrap="none" rtlCol="0">
                <a:spAutoFit/>
              </a:bodyPr>
              <a:lstStyle/>
              <a:p>
                <a:r>
                  <a:rPr lang="zh-CN" altLang="en-US" dirty="0"/>
                  <a:t>目标域数据分布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endParaRPr lang="zh-CN" altLang="en-US" dirty="0"/>
              </a:p>
            </p:txBody>
          </p:sp>
        </mc:Choice>
        <mc:Fallback>
          <p:sp>
            <p:nvSpPr>
              <p:cNvPr id="23" name="文本框 22">
                <a:extLst>
                  <a:ext uri="{FF2B5EF4-FFF2-40B4-BE49-F238E27FC236}">
                    <a16:creationId xmlns:a16="http://schemas.microsoft.com/office/drawing/2014/main" id="{98E54173-E3FC-4B07-A360-6404BCD08800}"/>
                  </a:ext>
                </a:extLst>
              </p:cNvPr>
              <p:cNvSpPr txBox="1">
                <a:spLocks noRot="1" noChangeAspect="1" noMove="1" noResize="1" noEditPoints="1" noAdjustHandles="1" noChangeArrowheads="1" noChangeShapeType="1" noTextEdit="1"/>
              </p:cNvSpPr>
              <p:nvPr/>
            </p:nvSpPr>
            <p:spPr>
              <a:xfrm>
                <a:off x="3838258" y="4169123"/>
                <a:ext cx="2009461" cy="369332"/>
              </a:xfrm>
              <a:prstGeom prst="rect">
                <a:avLst/>
              </a:prstGeom>
              <a:blipFill>
                <a:blip r:embed="rId3"/>
                <a:stretch>
                  <a:fillRect l="-2736" t="-10000" b="-26667"/>
                </a:stretch>
              </a:blipFill>
            </p:spPr>
            <p:txBody>
              <a:bodyPr/>
              <a:lstStyle/>
              <a:p>
                <a:r>
                  <a:rPr lang="zh-CN" altLang="en-US">
                    <a:noFill/>
                  </a:rPr>
                  <a:t> </a:t>
                </a:r>
              </a:p>
            </p:txBody>
          </p:sp>
        </mc:Fallback>
      </mc:AlternateContent>
      <p:sp>
        <p:nvSpPr>
          <p:cNvPr id="26" name="任意多边形: 形状 25">
            <a:extLst>
              <a:ext uri="{FF2B5EF4-FFF2-40B4-BE49-F238E27FC236}">
                <a16:creationId xmlns:a16="http://schemas.microsoft.com/office/drawing/2014/main" id="{32E2366F-B838-4DC9-AB6E-F0BC2AC0D2F6}"/>
              </a:ext>
            </a:extLst>
          </p:cNvPr>
          <p:cNvSpPr/>
          <p:nvPr/>
        </p:nvSpPr>
        <p:spPr>
          <a:xfrm>
            <a:off x="2415885" y="3200763"/>
            <a:ext cx="1350819" cy="2306053"/>
          </a:xfrm>
          <a:custGeom>
            <a:avLst/>
            <a:gdLst>
              <a:gd name="connsiteX0" fmla="*/ 721023 w 1350819"/>
              <a:gd name="connsiteY0" fmla="*/ 0 h 2306053"/>
              <a:gd name="connsiteX1" fmla="*/ 809144 w 1350819"/>
              <a:gd name="connsiteY1" fmla="*/ 62560 h 2306053"/>
              <a:gd name="connsiteX2" fmla="*/ 1350819 w 1350819"/>
              <a:gd name="connsiteY2" fmla="*/ 1153026 h 2306053"/>
              <a:gd name="connsiteX3" fmla="*/ 809144 w 1350819"/>
              <a:gd name="connsiteY3" fmla="*/ 2243492 h 2306053"/>
              <a:gd name="connsiteX4" fmla="*/ 721023 w 1350819"/>
              <a:gd name="connsiteY4" fmla="*/ 2306053 h 2306053"/>
              <a:gd name="connsiteX5" fmla="*/ 620138 w 1350819"/>
              <a:gd name="connsiteY5" fmla="*/ 2243492 h 2306053"/>
              <a:gd name="connsiteX6" fmla="*/ 0 w 1350819"/>
              <a:gd name="connsiteY6" fmla="*/ 1153026 h 2306053"/>
              <a:gd name="connsiteX7" fmla="*/ 620138 w 1350819"/>
              <a:gd name="connsiteY7" fmla="*/ 62560 h 230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0819" h="2306053">
                <a:moveTo>
                  <a:pt x="721023" y="0"/>
                </a:moveTo>
                <a:lnTo>
                  <a:pt x="809144" y="62560"/>
                </a:lnTo>
                <a:cubicBezTo>
                  <a:pt x="1139959" y="321755"/>
                  <a:pt x="1350819" y="714012"/>
                  <a:pt x="1350819" y="1153026"/>
                </a:cubicBezTo>
                <a:cubicBezTo>
                  <a:pt x="1350819" y="1592040"/>
                  <a:pt x="1139959" y="1984297"/>
                  <a:pt x="809144" y="2243492"/>
                </a:cubicBezTo>
                <a:lnTo>
                  <a:pt x="721023" y="2306053"/>
                </a:lnTo>
                <a:lnTo>
                  <a:pt x="620138" y="2243492"/>
                </a:lnTo>
                <a:cubicBezTo>
                  <a:pt x="241404" y="1984297"/>
                  <a:pt x="0" y="1592040"/>
                  <a:pt x="0" y="1153026"/>
                </a:cubicBezTo>
                <a:cubicBezTo>
                  <a:pt x="0" y="714012"/>
                  <a:pt x="241404" y="321755"/>
                  <a:pt x="620138" y="62560"/>
                </a:cubicBezTo>
                <a:close/>
              </a:path>
            </a:pathLst>
          </a:cu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endParaRPr lang="zh-CN" altLang="en-US"/>
          </a:p>
        </p:txBody>
      </p:sp>
      <p:sp>
        <p:nvSpPr>
          <p:cNvPr id="5" name="文本框 4">
            <a:extLst>
              <a:ext uri="{FF2B5EF4-FFF2-40B4-BE49-F238E27FC236}">
                <a16:creationId xmlns:a16="http://schemas.microsoft.com/office/drawing/2014/main" id="{2B016FAA-8018-4295-9F0B-C1611CA1584E}"/>
              </a:ext>
            </a:extLst>
          </p:cNvPr>
          <p:cNvSpPr txBox="1"/>
          <p:nvPr/>
        </p:nvSpPr>
        <p:spPr>
          <a:xfrm>
            <a:off x="6463145" y="1888320"/>
            <a:ext cx="5407249" cy="369332"/>
          </a:xfrm>
          <a:prstGeom prst="rect">
            <a:avLst/>
          </a:prstGeom>
          <a:noFill/>
        </p:spPr>
        <p:txBody>
          <a:bodyPr wrap="none" rtlCol="0">
            <a:spAutoFit/>
          </a:bodyPr>
          <a:lstStyle/>
          <a:p>
            <a:r>
              <a:rPr lang="zh-CN" altLang="en-US" dirty="0"/>
              <a:t>拥有部分重合的特征空间，但不同的边缘概率分布</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06537060-4FF5-4970-900A-2D3A76D7A551}"/>
                  </a:ext>
                </a:extLst>
              </p:cNvPr>
              <p:cNvSpPr txBox="1"/>
              <p:nvPr/>
            </p:nvSpPr>
            <p:spPr>
              <a:xfrm>
                <a:off x="718155" y="3983468"/>
                <a:ext cx="1785617" cy="369332"/>
              </a:xfrm>
              <a:prstGeom prst="rect">
                <a:avLst/>
              </a:prstGeom>
              <a:noFill/>
            </p:spPr>
            <p:txBody>
              <a:bodyPr wrap="none" rtlCol="0">
                <a:spAutoFit/>
              </a:bodyPr>
              <a:lstStyle/>
              <a:p>
                <a:r>
                  <a:rPr lang="zh-CN" altLang="en-US" dirty="0"/>
                  <a:t>源域数据分布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oMath>
                </a14:m>
                <a:endParaRPr lang="zh-CN" altLang="en-US" dirty="0"/>
              </a:p>
            </p:txBody>
          </p:sp>
        </mc:Choice>
        <mc:Fallback>
          <p:sp>
            <p:nvSpPr>
              <p:cNvPr id="13" name="文本框 12">
                <a:extLst>
                  <a:ext uri="{FF2B5EF4-FFF2-40B4-BE49-F238E27FC236}">
                    <a16:creationId xmlns:a16="http://schemas.microsoft.com/office/drawing/2014/main" id="{06537060-4FF5-4970-900A-2D3A76D7A551}"/>
                  </a:ext>
                </a:extLst>
              </p:cNvPr>
              <p:cNvSpPr txBox="1">
                <a:spLocks noRot="1" noChangeAspect="1" noMove="1" noResize="1" noEditPoints="1" noAdjustHandles="1" noChangeArrowheads="1" noChangeShapeType="1" noTextEdit="1"/>
              </p:cNvSpPr>
              <p:nvPr/>
            </p:nvSpPr>
            <p:spPr>
              <a:xfrm>
                <a:off x="718155" y="3983468"/>
                <a:ext cx="1785617" cy="369332"/>
              </a:xfrm>
              <a:prstGeom prst="rect">
                <a:avLst/>
              </a:prstGeom>
              <a:blipFill>
                <a:blip r:embed="rId4"/>
                <a:stretch>
                  <a:fillRect l="-3072"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0093D13E-80B7-4F8C-B881-6B2ACD778031}"/>
                  </a:ext>
                </a:extLst>
              </p:cNvPr>
              <p:cNvSpPr txBox="1"/>
              <p:nvPr/>
            </p:nvSpPr>
            <p:spPr>
              <a:xfrm>
                <a:off x="2437216" y="4090380"/>
                <a:ext cx="1377428" cy="646331"/>
              </a:xfrm>
              <a:prstGeom prst="rect">
                <a:avLst/>
              </a:prstGeom>
              <a:noFill/>
            </p:spPr>
            <p:txBody>
              <a:bodyPr wrap="none" rtlCol="0">
                <a:spAutoFit/>
              </a:bodyPr>
              <a:lstStyle/>
              <a:p>
                <a:r>
                  <a:rPr lang="zh-CN" altLang="en-US" dirty="0"/>
                  <a:t>重合的分布</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𝑡</m:t>
                          </m:r>
                        </m:sub>
                      </m:sSub>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27" name="文本框 26">
                <a:extLst>
                  <a:ext uri="{FF2B5EF4-FFF2-40B4-BE49-F238E27FC236}">
                    <a16:creationId xmlns:a16="http://schemas.microsoft.com/office/drawing/2014/main" id="{0093D13E-80B7-4F8C-B881-6B2ACD778031}"/>
                  </a:ext>
                </a:extLst>
              </p:cNvPr>
              <p:cNvSpPr txBox="1">
                <a:spLocks noRot="1" noChangeAspect="1" noMove="1" noResize="1" noEditPoints="1" noAdjustHandles="1" noChangeArrowheads="1" noChangeShapeType="1" noTextEdit="1"/>
              </p:cNvSpPr>
              <p:nvPr/>
            </p:nvSpPr>
            <p:spPr>
              <a:xfrm>
                <a:off x="2437216" y="4090380"/>
                <a:ext cx="1377428" cy="646331"/>
              </a:xfrm>
              <a:prstGeom prst="rect">
                <a:avLst/>
              </a:prstGeom>
              <a:blipFill>
                <a:blip r:embed="rId5"/>
                <a:stretch>
                  <a:fillRect l="-3982" t="-5660" r="-885"/>
                </a:stretch>
              </a:blipFill>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654D6CCE-A532-466E-A52F-F7E8F4C16BA0}"/>
              </a:ext>
            </a:extLst>
          </p:cNvPr>
          <p:cNvGrpSpPr/>
          <p:nvPr/>
        </p:nvGrpSpPr>
        <p:grpSpPr>
          <a:xfrm>
            <a:off x="794880" y="2939636"/>
            <a:ext cx="2347200" cy="2826328"/>
            <a:chOff x="6345675" y="2478171"/>
            <a:chExt cx="2347200" cy="2826328"/>
          </a:xfrm>
        </p:grpSpPr>
        <p:sp>
          <p:nvSpPr>
            <p:cNvPr id="30" name="任意多边形: 形状 29">
              <a:extLst>
                <a:ext uri="{FF2B5EF4-FFF2-40B4-BE49-F238E27FC236}">
                  <a16:creationId xmlns:a16="http://schemas.microsoft.com/office/drawing/2014/main" id="{E59E079A-0E0F-4034-917B-7EB9082A4DA1}"/>
                </a:ext>
              </a:extLst>
            </p:cNvPr>
            <p:cNvSpPr/>
            <p:nvPr/>
          </p:nvSpPr>
          <p:spPr>
            <a:xfrm>
              <a:off x="6345675" y="2478171"/>
              <a:ext cx="2347200" cy="2826328"/>
            </a:xfrm>
            <a:custGeom>
              <a:avLst/>
              <a:gdLst>
                <a:gd name="connsiteX0" fmla="*/ 1488498 w 2347200"/>
                <a:gd name="connsiteY0" fmla="*/ 0 h 2826328"/>
                <a:gd name="connsiteX1" fmla="*/ 2320732 w 2347200"/>
                <a:gd name="connsiteY1" fmla="*/ 241346 h 2826328"/>
                <a:gd name="connsiteX2" fmla="*/ 2347200 w 2347200"/>
                <a:gd name="connsiteY2" fmla="*/ 260138 h 2826328"/>
                <a:gd name="connsiteX3" fmla="*/ 2246315 w 2347200"/>
                <a:gd name="connsiteY3" fmla="*/ 322698 h 2826328"/>
                <a:gd name="connsiteX4" fmla="*/ 1626177 w 2347200"/>
                <a:gd name="connsiteY4" fmla="*/ 1413164 h 2826328"/>
                <a:gd name="connsiteX5" fmla="*/ 2246315 w 2347200"/>
                <a:gd name="connsiteY5" fmla="*/ 2503630 h 2826328"/>
                <a:gd name="connsiteX6" fmla="*/ 2347200 w 2347200"/>
                <a:gd name="connsiteY6" fmla="*/ 2566191 h 2826328"/>
                <a:gd name="connsiteX7" fmla="*/ 2320732 w 2347200"/>
                <a:gd name="connsiteY7" fmla="*/ 2584982 h 2826328"/>
                <a:gd name="connsiteX8" fmla="*/ 1488498 w 2347200"/>
                <a:gd name="connsiteY8" fmla="*/ 2826328 h 2826328"/>
                <a:gd name="connsiteX9" fmla="*/ 0 w 2347200"/>
                <a:gd name="connsiteY9" fmla="*/ 1413164 h 2826328"/>
                <a:gd name="connsiteX10" fmla="*/ 1488498 w 2347200"/>
                <a:gd name="connsiteY10" fmla="*/ 0 h 282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7200" h="2826328">
                  <a:moveTo>
                    <a:pt x="1488498" y="0"/>
                  </a:moveTo>
                  <a:cubicBezTo>
                    <a:pt x="1796776" y="0"/>
                    <a:pt x="2083166" y="88973"/>
                    <a:pt x="2320732" y="241346"/>
                  </a:cubicBezTo>
                  <a:lnTo>
                    <a:pt x="2347200" y="260138"/>
                  </a:lnTo>
                  <a:lnTo>
                    <a:pt x="2246315" y="322698"/>
                  </a:lnTo>
                  <a:cubicBezTo>
                    <a:pt x="1867581" y="581893"/>
                    <a:pt x="1626177" y="974150"/>
                    <a:pt x="1626177" y="1413164"/>
                  </a:cubicBezTo>
                  <a:cubicBezTo>
                    <a:pt x="1626177" y="1852178"/>
                    <a:pt x="1867581" y="2244435"/>
                    <a:pt x="2246315" y="2503630"/>
                  </a:cubicBezTo>
                  <a:lnTo>
                    <a:pt x="2347200" y="2566191"/>
                  </a:lnTo>
                  <a:lnTo>
                    <a:pt x="2320732" y="2584982"/>
                  </a:lnTo>
                  <a:cubicBezTo>
                    <a:pt x="2083166" y="2737356"/>
                    <a:pt x="1796776" y="2826328"/>
                    <a:pt x="1488498" y="2826328"/>
                  </a:cubicBezTo>
                  <a:cubicBezTo>
                    <a:pt x="666423" y="2826328"/>
                    <a:pt x="0" y="2193633"/>
                    <a:pt x="0" y="1413164"/>
                  </a:cubicBezTo>
                  <a:cubicBezTo>
                    <a:pt x="0" y="632695"/>
                    <a:pt x="666423" y="0"/>
                    <a:pt x="1488498"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a:p>
          </p:txBody>
        </p:sp>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FE93AE39-B04D-4A96-BBA7-2A61B15DB264}"/>
                    </a:ext>
                  </a:extLst>
                </p:cNvPr>
                <p:cNvSpPr txBox="1"/>
                <p:nvPr/>
              </p:nvSpPr>
              <p:spPr>
                <a:xfrm>
                  <a:off x="6463145" y="3660302"/>
                  <a:ext cx="1448550" cy="646331"/>
                </a:xfrm>
                <a:prstGeom prst="rect">
                  <a:avLst/>
                </a:prstGeom>
                <a:noFill/>
              </p:spPr>
              <p:txBody>
                <a:bodyPr wrap="square" rtlCol="0">
                  <a:spAutoFit/>
                </a:bodyPr>
                <a:lstStyle/>
                <a:p>
                  <a:r>
                    <a:rPr lang="zh-CN" altLang="en-US" dirty="0"/>
                    <a:t>源域边缘</a:t>
                  </a:r>
                  <a14:m>
                    <m:oMath xmlns:m="http://schemas.openxmlformats.org/officeDocument/2006/math">
                      <m:r>
                        <a:rPr lang="zh-CN" altLang="en-US" b="0" i="1" dirty="0" smtClean="0">
                          <a:latin typeface="Cambria Math" panose="02040503050406030204" pitchFamily="18" charset="0"/>
                        </a:rPr>
                        <m:t>概率</m:t>
                      </m:r>
                      <m:r>
                        <a:rPr lang="zh-CN" altLang="en-US" i="1" dirty="0">
                          <a:latin typeface="Cambria Math" panose="02040503050406030204" pitchFamily="18" charset="0"/>
                        </a:rPr>
                        <m:t>分布</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oMath>
                  </a14:m>
                  <a:endParaRPr lang="zh-CN" altLang="en-US" dirty="0"/>
                </a:p>
              </p:txBody>
            </p:sp>
          </mc:Choice>
          <mc:Fallback>
            <p:sp>
              <p:nvSpPr>
                <p:cNvPr id="31" name="文本框 30">
                  <a:extLst>
                    <a:ext uri="{FF2B5EF4-FFF2-40B4-BE49-F238E27FC236}">
                      <a16:creationId xmlns:a16="http://schemas.microsoft.com/office/drawing/2014/main" id="{FE93AE39-B04D-4A96-BBA7-2A61B15DB264}"/>
                    </a:ext>
                  </a:extLst>
                </p:cNvPr>
                <p:cNvSpPr txBox="1">
                  <a:spLocks noRot="1" noChangeAspect="1" noMove="1" noResize="1" noEditPoints="1" noAdjustHandles="1" noChangeArrowheads="1" noChangeShapeType="1" noTextEdit="1"/>
                </p:cNvSpPr>
                <p:nvPr/>
              </p:nvSpPr>
              <p:spPr>
                <a:xfrm>
                  <a:off x="6463145" y="3660302"/>
                  <a:ext cx="1448550" cy="646331"/>
                </a:xfrm>
                <a:prstGeom prst="rect">
                  <a:avLst/>
                </a:prstGeom>
                <a:blipFill>
                  <a:blip r:embed="rId6"/>
                  <a:stretch>
                    <a:fillRect l="-3797" t="-4717" b="-5660"/>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3DA368BA-B0AA-41FB-9D23-D7B93C27A84A}"/>
              </a:ext>
            </a:extLst>
          </p:cNvPr>
          <p:cNvGrpSpPr/>
          <p:nvPr/>
        </p:nvGrpSpPr>
        <p:grpSpPr>
          <a:xfrm>
            <a:off x="3135456" y="2934245"/>
            <a:ext cx="2687197" cy="2826328"/>
            <a:chOff x="3135456" y="2934245"/>
            <a:chExt cx="2687197" cy="2826328"/>
          </a:xfrm>
        </p:grpSpPr>
        <p:sp>
          <p:nvSpPr>
            <p:cNvPr id="36" name="任意多边形: 形状 35">
              <a:extLst>
                <a:ext uri="{FF2B5EF4-FFF2-40B4-BE49-F238E27FC236}">
                  <a16:creationId xmlns:a16="http://schemas.microsoft.com/office/drawing/2014/main" id="{4E547724-E98E-44A3-9074-723FCE737ABC}"/>
                </a:ext>
              </a:extLst>
            </p:cNvPr>
            <p:cNvSpPr/>
            <p:nvPr/>
          </p:nvSpPr>
          <p:spPr>
            <a:xfrm>
              <a:off x="3135456" y="2934245"/>
              <a:ext cx="2687197" cy="2826328"/>
            </a:xfrm>
            <a:custGeom>
              <a:avLst/>
              <a:gdLst>
                <a:gd name="connsiteX0" fmla="*/ 983087 w 2687197"/>
                <a:gd name="connsiteY0" fmla="*/ 0 h 2826328"/>
                <a:gd name="connsiteX1" fmla="*/ 2687197 w 2687197"/>
                <a:gd name="connsiteY1" fmla="*/ 1413164 h 2826328"/>
                <a:gd name="connsiteX2" fmla="*/ 983087 w 2687197"/>
                <a:gd name="connsiteY2" fmla="*/ 2826328 h 2826328"/>
                <a:gd name="connsiteX3" fmla="*/ 30303 w 2687197"/>
                <a:gd name="connsiteY3" fmla="*/ 2584982 h 2826328"/>
                <a:gd name="connsiteX4" fmla="*/ 0 w 2687197"/>
                <a:gd name="connsiteY4" fmla="*/ 2566191 h 2826328"/>
                <a:gd name="connsiteX5" fmla="*/ 88121 w 2687197"/>
                <a:gd name="connsiteY5" fmla="*/ 2503630 h 2826328"/>
                <a:gd name="connsiteX6" fmla="*/ 629796 w 2687197"/>
                <a:gd name="connsiteY6" fmla="*/ 1413164 h 2826328"/>
                <a:gd name="connsiteX7" fmla="*/ 88121 w 2687197"/>
                <a:gd name="connsiteY7" fmla="*/ 322698 h 2826328"/>
                <a:gd name="connsiteX8" fmla="*/ 0 w 2687197"/>
                <a:gd name="connsiteY8" fmla="*/ 260138 h 2826328"/>
                <a:gd name="connsiteX9" fmla="*/ 30303 w 2687197"/>
                <a:gd name="connsiteY9" fmla="*/ 241346 h 2826328"/>
                <a:gd name="connsiteX10" fmla="*/ 983087 w 2687197"/>
                <a:gd name="connsiteY10" fmla="*/ 0 h 282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87197" h="2826328">
                  <a:moveTo>
                    <a:pt x="983087" y="0"/>
                  </a:moveTo>
                  <a:cubicBezTo>
                    <a:pt x="1924241" y="0"/>
                    <a:pt x="2687197" y="632695"/>
                    <a:pt x="2687197" y="1413164"/>
                  </a:cubicBezTo>
                  <a:cubicBezTo>
                    <a:pt x="2687197" y="2193633"/>
                    <a:pt x="1924241" y="2826328"/>
                    <a:pt x="983087" y="2826328"/>
                  </a:cubicBezTo>
                  <a:cubicBezTo>
                    <a:pt x="630155" y="2826328"/>
                    <a:pt x="302281" y="2737356"/>
                    <a:pt x="30303" y="2584982"/>
                  </a:cubicBezTo>
                  <a:lnTo>
                    <a:pt x="0" y="2566191"/>
                  </a:lnTo>
                  <a:lnTo>
                    <a:pt x="88121" y="2503630"/>
                  </a:lnTo>
                  <a:cubicBezTo>
                    <a:pt x="418936" y="2244435"/>
                    <a:pt x="629796" y="1852178"/>
                    <a:pt x="629796" y="1413164"/>
                  </a:cubicBezTo>
                  <a:cubicBezTo>
                    <a:pt x="629796" y="974150"/>
                    <a:pt x="418936" y="581893"/>
                    <a:pt x="88121" y="322698"/>
                  </a:cubicBezTo>
                  <a:lnTo>
                    <a:pt x="0" y="260138"/>
                  </a:lnTo>
                  <a:lnTo>
                    <a:pt x="30303" y="241346"/>
                  </a:lnTo>
                  <a:cubicBezTo>
                    <a:pt x="302281" y="88973"/>
                    <a:pt x="630155" y="0"/>
                    <a:pt x="983087" y="0"/>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zh-CN" altLang="en-US"/>
            </a:p>
          </p:txBody>
        </p:sp>
        <mc:AlternateContent xmlns:mc="http://schemas.openxmlformats.org/markup-compatibility/2006">
          <mc:Choice xmlns:a14="http://schemas.microsoft.com/office/drawing/2010/main" Requires="a14">
            <p:sp>
              <p:nvSpPr>
                <p:cNvPr id="37" name="文本框 36">
                  <a:extLst>
                    <a:ext uri="{FF2B5EF4-FFF2-40B4-BE49-F238E27FC236}">
                      <a16:creationId xmlns:a16="http://schemas.microsoft.com/office/drawing/2014/main" id="{93FE5B63-079B-445C-B520-596BD87632B4}"/>
                    </a:ext>
                  </a:extLst>
                </p:cNvPr>
                <p:cNvSpPr txBox="1"/>
                <p:nvPr/>
              </p:nvSpPr>
              <p:spPr>
                <a:xfrm>
                  <a:off x="4024580" y="4081801"/>
                  <a:ext cx="1448550" cy="646331"/>
                </a:xfrm>
                <a:prstGeom prst="rect">
                  <a:avLst/>
                </a:prstGeom>
                <a:noFill/>
              </p:spPr>
              <p:txBody>
                <a:bodyPr wrap="square" rtlCol="0">
                  <a:spAutoFit/>
                </a:bodyPr>
                <a:lstStyle/>
                <a:p>
                  <a:r>
                    <a:rPr lang="zh-CN" altLang="en-US" dirty="0"/>
                    <a:t>目标域边缘</a:t>
                  </a:r>
                  <a14:m>
                    <m:oMath xmlns:m="http://schemas.openxmlformats.org/officeDocument/2006/math">
                      <m:r>
                        <a:rPr lang="zh-CN" altLang="en-US" b="0" i="1" dirty="0" smtClean="0">
                          <a:latin typeface="Cambria Math" panose="02040503050406030204" pitchFamily="18" charset="0"/>
                        </a:rPr>
                        <m:t>概率</m:t>
                      </m:r>
                      <m:r>
                        <a:rPr lang="zh-CN" altLang="en-US" i="1" dirty="0">
                          <a:latin typeface="Cambria Math" panose="02040503050406030204" pitchFamily="18" charset="0"/>
                        </a:rPr>
                        <m:t>分布</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𝑡</m:t>
                          </m:r>
                        </m:sub>
                      </m:sSub>
                    </m:oMath>
                  </a14:m>
                  <a:endParaRPr lang="zh-CN" altLang="en-US" dirty="0"/>
                </a:p>
              </p:txBody>
            </p:sp>
          </mc:Choice>
          <mc:Fallback>
            <p:sp>
              <p:nvSpPr>
                <p:cNvPr id="37" name="文本框 36">
                  <a:extLst>
                    <a:ext uri="{FF2B5EF4-FFF2-40B4-BE49-F238E27FC236}">
                      <a16:creationId xmlns:a16="http://schemas.microsoft.com/office/drawing/2014/main" id="{93FE5B63-079B-445C-B520-596BD87632B4}"/>
                    </a:ext>
                  </a:extLst>
                </p:cNvPr>
                <p:cNvSpPr txBox="1">
                  <a:spLocks noRot="1" noChangeAspect="1" noMove="1" noResize="1" noEditPoints="1" noAdjustHandles="1" noChangeArrowheads="1" noChangeShapeType="1" noTextEdit="1"/>
                </p:cNvSpPr>
                <p:nvPr/>
              </p:nvSpPr>
              <p:spPr>
                <a:xfrm>
                  <a:off x="4024580" y="4081801"/>
                  <a:ext cx="1448550" cy="646331"/>
                </a:xfrm>
                <a:prstGeom prst="rect">
                  <a:avLst/>
                </a:prstGeom>
                <a:blipFill>
                  <a:blip r:embed="rId7"/>
                  <a:stretch>
                    <a:fillRect l="-3361" t="-5660" b="-5660"/>
                  </a:stretch>
                </a:blipFill>
              </p:spPr>
              <p:txBody>
                <a:bodyPr/>
                <a:lstStyle/>
                <a:p>
                  <a:r>
                    <a:rPr lang="zh-CN" altLang="en-US">
                      <a:noFill/>
                    </a:rPr>
                    <a:t> </a:t>
                  </a:r>
                </a:p>
              </p:txBody>
            </p:sp>
          </mc:Fallback>
        </mc:AlternateContent>
      </p:grpSp>
      <p:sp>
        <p:nvSpPr>
          <p:cNvPr id="10" name="文本框 9">
            <a:extLst>
              <a:ext uri="{FF2B5EF4-FFF2-40B4-BE49-F238E27FC236}">
                <a16:creationId xmlns:a16="http://schemas.microsoft.com/office/drawing/2014/main" id="{51D9258C-A438-4A24-A3C3-22B482D0EDAA}"/>
              </a:ext>
            </a:extLst>
          </p:cNvPr>
          <p:cNvSpPr txBox="1"/>
          <p:nvPr/>
        </p:nvSpPr>
        <p:spPr>
          <a:xfrm>
            <a:off x="6491719" y="4353789"/>
            <a:ext cx="4748673" cy="646331"/>
          </a:xfrm>
          <a:prstGeom prst="rect">
            <a:avLst/>
          </a:prstGeom>
          <a:noFill/>
        </p:spPr>
        <p:txBody>
          <a:bodyPr wrap="square" rtlCol="0">
            <a:spAutoFit/>
          </a:bodyPr>
          <a:lstStyle/>
          <a:p>
            <a:r>
              <a:rPr lang="zh-CN" altLang="en-US" dirty="0"/>
              <a:t>设计启发：寻找衡量任何一对域之间的边缘概率分布距离方法，降低域间的距离</a:t>
            </a:r>
          </a:p>
        </p:txBody>
      </p:sp>
    </p:spTree>
    <p:extLst>
      <p:ext uri="{BB962C8B-B14F-4D97-AF65-F5344CB8AC3E}">
        <p14:creationId xmlns:p14="http://schemas.microsoft.com/office/powerpoint/2010/main" val="45427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23" grpId="0"/>
      <p:bldP spid="26" grpId="0" animBg="1"/>
      <p:bldP spid="13"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2" name="文本框 1">
            <a:extLst>
              <a:ext uri="{FF2B5EF4-FFF2-40B4-BE49-F238E27FC236}">
                <a16:creationId xmlns:a16="http://schemas.microsoft.com/office/drawing/2014/main" id="{1A7EF67A-5C0B-4737-9E1C-15FA63AB41A4}"/>
              </a:ext>
            </a:extLst>
          </p:cNvPr>
          <p:cNvSpPr txBox="1"/>
          <p:nvPr/>
        </p:nvSpPr>
        <p:spPr>
          <a:xfrm>
            <a:off x="9422295" y="1283181"/>
            <a:ext cx="184731" cy="369332"/>
          </a:xfrm>
          <a:prstGeom prst="rect">
            <a:avLst/>
          </a:prstGeom>
          <a:noFill/>
        </p:spPr>
        <p:txBody>
          <a:bodyPr wrap="none" rtlCol="0">
            <a:spAutoFit/>
          </a:bodyPr>
          <a:lstStyle/>
          <a:p>
            <a:endParaRPr lang="zh-CN" altLang="en-US" dirty="0"/>
          </a:p>
        </p:txBody>
      </p:sp>
      <p:sp>
        <p:nvSpPr>
          <p:cNvPr id="9" name="文本框 8">
            <a:extLst>
              <a:ext uri="{FF2B5EF4-FFF2-40B4-BE49-F238E27FC236}">
                <a16:creationId xmlns:a16="http://schemas.microsoft.com/office/drawing/2014/main" id="{60179C27-C5D7-4759-98A1-1F744096FEFF}"/>
              </a:ext>
            </a:extLst>
          </p:cNvPr>
          <p:cNvSpPr txBox="1"/>
          <p:nvPr/>
        </p:nvSpPr>
        <p:spPr>
          <a:xfrm>
            <a:off x="3262981" y="3107230"/>
            <a:ext cx="5666038" cy="2127442"/>
          </a:xfrm>
          <a:prstGeom prst="rect">
            <a:avLst/>
          </a:prstGeom>
          <a:noFill/>
        </p:spPr>
        <p:txBody>
          <a:bodyPr wrap="square" rtlCol="0">
            <a:spAutoFit/>
          </a:bodyPr>
          <a:lstStyle/>
          <a:p>
            <a:pPr marL="457200" indent="-457200" algn="l">
              <a:lnSpc>
                <a:spcPct val="150000"/>
              </a:lnSpc>
              <a:buAutoNum type="arabicPeriod"/>
            </a:pPr>
            <a:r>
              <a:rPr lang="zh-CN" altLang="en-US" dirty="0">
                <a:solidFill>
                  <a:srgbClr val="333333"/>
                </a:solidFill>
                <a:latin typeface="-apple-system"/>
              </a:rPr>
              <a:t>思考域间差异本质上的差别是什么，可以分成哪些类别</a:t>
            </a:r>
            <a:endParaRPr lang="en-US" altLang="zh-CN" dirty="0">
              <a:solidFill>
                <a:srgbClr val="333333"/>
              </a:solidFill>
              <a:latin typeface="-apple-system"/>
            </a:endParaRPr>
          </a:p>
          <a:p>
            <a:pPr marL="457200" indent="-457200" algn="l">
              <a:lnSpc>
                <a:spcPct val="150000"/>
              </a:lnSpc>
              <a:buAutoNum type="arabicPeriod"/>
            </a:pPr>
            <a:r>
              <a:rPr lang="zh-CN" altLang="en-US" dirty="0">
                <a:latin typeface="-apple-system"/>
              </a:rPr>
              <a:t>基于无监督学习的跨数据中心的方法只能适用于哪些类别的跨数据中心问题，无法应用于哪些问题？</a:t>
            </a:r>
            <a:endParaRPr lang="zh-CN" altLang="en-US" dirty="0">
              <a:effectLst/>
              <a:latin typeface="-apple-system"/>
            </a:endParaRPr>
          </a:p>
        </p:txBody>
      </p:sp>
      <p:sp>
        <p:nvSpPr>
          <p:cNvPr id="10" name="文本框 9">
            <a:extLst>
              <a:ext uri="{FF2B5EF4-FFF2-40B4-BE49-F238E27FC236}">
                <a16:creationId xmlns:a16="http://schemas.microsoft.com/office/drawing/2014/main" id="{E70BF0AB-1FEF-4EF6-81BC-DCAC16BF4F48}"/>
              </a:ext>
            </a:extLst>
          </p:cNvPr>
          <p:cNvSpPr txBox="1"/>
          <p:nvPr/>
        </p:nvSpPr>
        <p:spPr>
          <a:xfrm>
            <a:off x="390525" y="1995151"/>
            <a:ext cx="11410950" cy="769441"/>
          </a:xfrm>
          <a:prstGeom prst="rect">
            <a:avLst/>
          </a:prstGeom>
          <a:noFill/>
        </p:spPr>
        <p:txBody>
          <a:bodyPr wrap="square" rtlCol="0">
            <a:spAutoFit/>
          </a:bodyPr>
          <a:lstStyle/>
          <a:p>
            <a:pPr algn="ctr"/>
            <a:r>
              <a:rPr lang="zh-CN" altLang="en-US" sz="4400" dirty="0">
                <a:solidFill>
                  <a:srgbClr val="333333"/>
                </a:solidFill>
                <a:latin typeface="-apple-system"/>
              </a:rPr>
              <a:t>跨数据中心问题</a:t>
            </a:r>
          </a:p>
        </p:txBody>
      </p:sp>
    </p:spTree>
    <p:extLst>
      <p:ext uri="{BB962C8B-B14F-4D97-AF65-F5344CB8AC3E}">
        <p14:creationId xmlns:p14="http://schemas.microsoft.com/office/powerpoint/2010/main" val="24621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6" name="文本框 5">
            <a:extLst>
              <a:ext uri="{FF2B5EF4-FFF2-40B4-BE49-F238E27FC236}">
                <a16:creationId xmlns:a16="http://schemas.microsoft.com/office/drawing/2014/main" id="{A3DF310C-7B6D-4C6A-B58F-4890D8E11D85}"/>
              </a:ext>
            </a:extLst>
          </p:cNvPr>
          <p:cNvSpPr txBox="1"/>
          <p:nvPr/>
        </p:nvSpPr>
        <p:spPr>
          <a:xfrm>
            <a:off x="311726" y="244186"/>
            <a:ext cx="1620957" cy="523220"/>
          </a:xfrm>
          <a:prstGeom prst="rect">
            <a:avLst/>
          </a:prstGeom>
          <a:noFill/>
        </p:spPr>
        <p:txBody>
          <a:bodyPr wrap="none" rtlCol="0">
            <a:spAutoFit/>
          </a:bodyPr>
          <a:lstStyle>
            <a:defPPr>
              <a:defRPr lang="zh-CN"/>
            </a:defPPr>
            <a:lvl1pPr>
              <a:defRPr sz="2800"/>
            </a:lvl1pPr>
          </a:lstStyle>
          <a:p>
            <a:r>
              <a:rPr lang="zh-CN" altLang="en-US" dirty="0"/>
              <a:t>如何解决</a:t>
            </a:r>
          </a:p>
        </p:txBody>
      </p:sp>
      <p:sp>
        <p:nvSpPr>
          <p:cNvPr id="2" name="文本框 1">
            <a:extLst>
              <a:ext uri="{FF2B5EF4-FFF2-40B4-BE49-F238E27FC236}">
                <a16:creationId xmlns:a16="http://schemas.microsoft.com/office/drawing/2014/main" id="{D42758FD-264F-4C49-888F-54B398E58F14}"/>
              </a:ext>
            </a:extLst>
          </p:cNvPr>
          <p:cNvSpPr txBox="1"/>
          <p:nvPr/>
        </p:nvSpPr>
        <p:spPr>
          <a:xfrm>
            <a:off x="311726" y="2736502"/>
            <a:ext cx="2326278" cy="1384995"/>
          </a:xfrm>
          <a:prstGeom prst="rect">
            <a:avLst/>
          </a:prstGeom>
          <a:noFill/>
        </p:spPr>
        <p:txBody>
          <a:bodyPr wrap="none" rtlCol="0">
            <a:spAutoFit/>
          </a:bodyPr>
          <a:lstStyle/>
          <a:p>
            <a:pPr marL="342900" indent="-342900">
              <a:buAutoNum type="arabicPeriod"/>
            </a:pPr>
            <a:r>
              <a:rPr lang="zh-CN" altLang="en-US" sz="2800" dirty="0"/>
              <a:t>监督学习</a:t>
            </a:r>
            <a:endParaRPr lang="en-US" altLang="zh-CN" sz="2800" dirty="0"/>
          </a:p>
          <a:p>
            <a:pPr marL="342900" indent="-342900">
              <a:buAutoNum type="arabicPeriod"/>
            </a:pPr>
            <a:r>
              <a:rPr lang="zh-CN" altLang="en-US" sz="2800" dirty="0"/>
              <a:t>半监督学习</a:t>
            </a:r>
            <a:endParaRPr lang="en-US" altLang="zh-CN" sz="2800" dirty="0"/>
          </a:p>
          <a:p>
            <a:pPr marL="342900" indent="-342900">
              <a:buAutoNum type="arabicPeriod"/>
            </a:pPr>
            <a:r>
              <a:rPr lang="zh-CN" altLang="en-US" sz="2800" dirty="0"/>
              <a:t>无监督学习</a:t>
            </a:r>
          </a:p>
        </p:txBody>
      </p:sp>
    </p:spTree>
    <p:extLst>
      <p:ext uri="{BB962C8B-B14F-4D97-AF65-F5344CB8AC3E}">
        <p14:creationId xmlns:p14="http://schemas.microsoft.com/office/powerpoint/2010/main" val="26697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5" name="文本框 4">
            <a:extLst>
              <a:ext uri="{FF2B5EF4-FFF2-40B4-BE49-F238E27FC236}">
                <a16:creationId xmlns:a16="http://schemas.microsoft.com/office/drawing/2014/main" id="{A727D640-0D1D-4AE5-951A-5C9C2543A73B}"/>
              </a:ext>
            </a:extLst>
          </p:cNvPr>
          <p:cNvSpPr txBox="1"/>
          <p:nvPr/>
        </p:nvSpPr>
        <p:spPr>
          <a:xfrm>
            <a:off x="1500431" y="2440057"/>
            <a:ext cx="4595569" cy="1953548"/>
          </a:xfrm>
          <a:prstGeom prst="rect">
            <a:avLst/>
          </a:prstGeom>
          <a:noFill/>
        </p:spPr>
        <p:txBody>
          <a:bodyPr wrap="square" rtlCol="0">
            <a:spAutoFit/>
          </a:bodyPr>
          <a:lstStyle/>
          <a:p>
            <a:pPr marL="457200" indent="-457200" algn="l">
              <a:lnSpc>
                <a:spcPct val="150000"/>
              </a:lnSpc>
              <a:spcBef>
                <a:spcPts val="1000"/>
              </a:spcBef>
              <a:buAutoNum type="arabicPeriod"/>
            </a:pPr>
            <a:r>
              <a:rPr lang="en-US" altLang="zh-CN" sz="2400" b="0" i="0" dirty="0">
                <a:solidFill>
                  <a:srgbClr val="333333"/>
                </a:solidFill>
                <a:effectLst/>
                <a:latin typeface="-apple-system"/>
              </a:rPr>
              <a:t>Presentation</a:t>
            </a:r>
          </a:p>
          <a:p>
            <a:pPr marL="457200" indent="-457200" algn="l">
              <a:lnSpc>
                <a:spcPct val="150000"/>
              </a:lnSpc>
              <a:spcBef>
                <a:spcPts val="1000"/>
              </a:spcBef>
              <a:buAutoNum type="arabicPeriod"/>
            </a:pPr>
            <a:r>
              <a:rPr lang="zh-CN" altLang="en-US" sz="2400" b="1" dirty="0">
                <a:latin typeface="-apple-system"/>
              </a:rPr>
              <a:t>头脑风暴</a:t>
            </a:r>
            <a:r>
              <a:rPr lang="en-US" altLang="zh-CN" sz="2400" b="1" dirty="0">
                <a:latin typeface="-apple-system"/>
              </a:rPr>
              <a:t>One by one</a:t>
            </a:r>
          </a:p>
          <a:p>
            <a:pPr marL="457200" indent="-457200" algn="l">
              <a:lnSpc>
                <a:spcPct val="150000"/>
              </a:lnSpc>
              <a:spcBef>
                <a:spcPts val="1000"/>
              </a:spcBef>
              <a:buAutoNum type="arabicPeriod"/>
            </a:pPr>
            <a:r>
              <a:rPr lang="en-US" altLang="zh-CN" sz="2400" b="0" i="0" dirty="0">
                <a:solidFill>
                  <a:srgbClr val="4D4D4D"/>
                </a:solidFill>
                <a:effectLst/>
                <a:latin typeface="-apple-system"/>
              </a:rPr>
              <a:t>Next topic</a:t>
            </a:r>
            <a:endParaRPr lang="zh-CN" altLang="en-US" sz="2400" b="0" i="0" dirty="0">
              <a:solidFill>
                <a:srgbClr val="4D4D4D"/>
              </a:solidFill>
              <a:effectLst/>
              <a:latin typeface="-apple-system"/>
            </a:endParaRPr>
          </a:p>
        </p:txBody>
      </p:sp>
      <p:sp>
        <p:nvSpPr>
          <p:cNvPr id="2" name="文本框 1">
            <a:extLst>
              <a:ext uri="{FF2B5EF4-FFF2-40B4-BE49-F238E27FC236}">
                <a16:creationId xmlns:a16="http://schemas.microsoft.com/office/drawing/2014/main" id="{1A7EF67A-5C0B-4737-9E1C-15FA63AB41A4}"/>
              </a:ext>
            </a:extLst>
          </p:cNvPr>
          <p:cNvSpPr txBox="1"/>
          <p:nvPr/>
        </p:nvSpPr>
        <p:spPr>
          <a:xfrm>
            <a:off x="9422296" y="2440057"/>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225473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2" name="文本框 1">
            <a:extLst>
              <a:ext uri="{FF2B5EF4-FFF2-40B4-BE49-F238E27FC236}">
                <a16:creationId xmlns:a16="http://schemas.microsoft.com/office/drawing/2014/main" id="{1A7EF67A-5C0B-4737-9E1C-15FA63AB41A4}"/>
              </a:ext>
            </a:extLst>
          </p:cNvPr>
          <p:cNvSpPr txBox="1"/>
          <p:nvPr/>
        </p:nvSpPr>
        <p:spPr>
          <a:xfrm>
            <a:off x="9422295" y="1283181"/>
            <a:ext cx="184731" cy="369332"/>
          </a:xfrm>
          <a:prstGeom prst="rect">
            <a:avLst/>
          </a:prstGeom>
          <a:noFill/>
        </p:spPr>
        <p:txBody>
          <a:bodyPr wrap="none" rtlCol="0">
            <a:spAutoFit/>
          </a:bodyPr>
          <a:lstStyle/>
          <a:p>
            <a:endParaRPr lang="zh-CN" altLang="en-US" dirty="0"/>
          </a:p>
        </p:txBody>
      </p:sp>
      <p:sp>
        <p:nvSpPr>
          <p:cNvPr id="9" name="文本框 8">
            <a:extLst>
              <a:ext uri="{FF2B5EF4-FFF2-40B4-BE49-F238E27FC236}">
                <a16:creationId xmlns:a16="http://schemas.microsoft.com/office/drawing/2014/main" id="{60179C27-C5D7-4759-98A1-1F744096FEFF}"/>
              </a:ext>
            </a:extLst>
          </p:cNvPr>
          <p:cNvSpPr txBox="1"/>
          <p:nvPr/>
        </p:nvSpPr>
        <p:spPr>
          <a:xfrm>
            <a:off x="3426447" y="3166045"/>
            <a:ext cx="5339106" cy="1296445"/>
          </a:xfrm>
          <a:prstGeom prst="rect">
            <a:avLst/>
          </a:prstGeom>
          <a:noFill/>
        </p:spPr>
        <p:txBody>
          <a:bodyPr wrap="square" rtlCol="0">
            <a:spAutoFit/>
          </a:bodyPr>
          <a:lstStyle/>
          <a:p>
            <a:pPr marL="457200" indent="-457200" algn="l">
              <a:lnSpc>
                <a:spcPct val="150000"/>
              </a:lnSpc>
              <a:buAutoNum type="arabicPeriod"/>
            </a:pPr>
            <a:r>
              <a:rPr lang="zh-CN" altLang="en-US" dirty="0">
                <a:solidFill>
                  <a:srgbClr val="333333"/>
                </a:solidFill>
                <a:latin typeface="-apple-system"/>
              </a:rPr>
              <a:t>基于课程学习，设计一种解决标签噪声的策略</a:t>
            </a:r>
            <a:endParaRPr lang="en-US" altLang="zh-CN" dirty="0">
              <a:solidFill>
                <a:srgbClr val="333333"/>
              </a:solidFill>
              <a:latin typeface="-apple-system"/>
            </a:endParaRPr>
          </a:p>
          <a:p>
            <a:pPr marL="457200" indent="-457200" algn="l">
              <a:lnSpc>
                <a:spcPct val="150000"/>
              </a:lnSpc>
              <a:buAutoNum type="arabicPeriod"/>
            </a:pPr>
            <a:r>
              <a:rPr lang="zh-CN" altLang="en-US" dirty="0">
                <a:solidFill>
                  <a:srgbClr val="333333"/>
                </a:solidFill>
                <a:latin typeface="-apple-system"/>
              </a:rPr>
              <a:t>思考标签噪声问题和半监督学习之间的关系</a:t>
            </a:r>
            <a:endParaRPr lang="en-US" altLang="zh-CN" dirty="0">
              <a:solidFill>
                <a:srgbClr val="333333"/>
              </a:solidFill>
              <a:latin typeface="-apple-system"/>
            </a:endParaRPr>
          </a:p>
          <a:p>
            <a:pPr marL="457200" indent="-457200" algn="l">
              <a:lnSpc>
                <a:spcPct val="150000"/>
              </a:lnSpc>
              <a:buAutoNum type="arabicPeriod"/>
            </a:pPr>
            <a:r>
              <a:rPr lang="zh-CN" altLang="en-US" dirty="0">
                <a:latin typeface="-apple-system"/>
              </a:rPr>
              <a:t>思考标签噪声问题可以分为几种不同的类型</a:t>
            </a:r>
            <a:endParaRPr lang="zh-CN" altLang="en-US" dirty="0">
              <a:effectLst/>
              <a:latin typeface="-apple-system"/>
            </a:endParaRPr>
          </a:p>
        </p:txBody>
      </p:sp>
      <p:sp>
        <p:nvSpPr>
          <p:cNvPr id="10" name="文本框 9">
            <a:extLst>
              <a:ext uri="{FF2B5EF4-FFF2-40B4-BE49-F238E27FC236}">
                <a16:creationId xmlns:a16="http://schemas.microsoft.com/office/drawing/2014/main" id="{E70BF0AB-1FEF-4EF6-81BC-DCAC16BF4F48}"/>
              </a:ext>
            </a:extLst>
          </p:cNvPr>
          <p:cNvSpPr txBox="1"/>
          <p:nvPr/>
        </p:nvSpPr>
        <p:spPr>
          <a:xfrm>
            <a:off x="390525" y="1995151"/>
            <a:ext cx="11410950" cy="769441"/>
          </a:xfrm>
          <a:prstGeom prst="rect">
            <a:avLst/>
          </a:prstGeom>
          <a:noFill/>
        </p:spPr>
        <p:txBody>
          <a:bodyPr wrap="square" rtlCol="0">
            <a:spAutoFit/>
          </a:bodyPr>
          <a:lstStyle/>
          <a:p>
            <a:pPr algn="ctr"/>
            <a:r>
              <a:rPr lang="zh-CN" altLang="en-US" sz="4400" dirty="0">
                <a:solidFill>
                  <a:srgbClr val="333333"/>
                </a:solidFill>
                <a:latin typeface="-apple-system"/>
              </a:rPr>
              <a:t>标签噪声问题</a:t>
            </a:r>
          </a:p>
        </p:txBody>
      </p:sp>
    </p:spTree>
    <p:extLst>
      <p:ext uri="{BB962C8B-B14F-4D97-AF65-F5344CB8AC3E}">
        <p14:creationId xmlns:p14="http://schemas.microsoft.com/office/powerpoint/2010/main" val="65200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6" name="文本框 5">
            <a:extLst>
              <a:ext uri="{FF2B5EF4-FFF2-40B4-BE49-F238E27FC236}">
                <a16:creationId xmlns:a16="http://schemas.microsoft.com/office/drawing/2014/main" id="{A3DF310C-7B6D-4C6A-B58F-4890D8E11D85}"/>
              </a:ext>
            </a:extLst>
          </p:cNvPr>
          <p:cNvSpPr txBox="1"/>
          <p:nvPr/>
        </p:nvSpPr>
        <p:spPr>
          <a:xfrm>
            <a:off x="311726" y="244186"/>
            <a:ext cx="3416320" cy="523220"/>
          </a:xfrm>
          <a:prstGeom prst="rect">
            <a:avLst/>
          </a:prstGeom>
          <a:noFill/>
        </p:spPr>
        <p:txBody>
          <a:bodyPr wrap="none" rtlCol="0">
            <a:spAutoFit/>
          </a:bodyPr>
          <a:lstStyle>
            <a:defPPr>
              <a:defRPr lang="zh-CN"/>
            </a:defPPr>
            <a:lvl1pPr>
              <a:defRPr sz="2800"/>
            </a:lvl1pPr>
          </a:lstStyle>
          <a:p>
            <a:r>
              <a:rPr lang="zh-CN" altLang="en-US" dirty="0"/>
              <a:t>什么是标签噪声问题</a:t>
            </a:r>
          </a:p>
        </p:txBody>
      </p:sp>
      <p:pic>
        <p:nvPicPr>
          <p:cNvPr id="1028" name="Picture 4" descr="Label issues in ImageNet training set">
            <a:extLst>
              <a:ext uri="{FF2B5EF4-FFF2-40B4-BE49-F238E27FC236}">
                <a16:creationId xmlns:a16="http://schemas.microsoft.com/office/drawing/2014/main" id="{1ED8F702-0AB9-43D0-B526-E8B4AAAAE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297" y="767406"/>
            <a:ext cx="9367405" cy="469346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0824481D-ABAD-431F-B56A-C92DA336694A}"/>
              </a:ext>
            </a:extLst>
          </p:cNvPr>
          <p:cNvSpPr txBox="1"/>
          <p:nvPr/>
        </p:nvSpPr>
        <p:spPr>
          <a:xfrm>
            <a:off x="1307806" y="5660920"/>
            <a:ext cx="3221664" cy="646331"/>
          </a:xfrm>
          <a:prstGeom prst="rect">
            <a:avLst/>
          </a:prstGeom>
          <a:noFill/>
        </p:spPr>
        <p:txBody>
          <a:bodyPr wrap="square" rtlCol="0">
            <a:spAutoFit/>
          </a:bodyPr>
          <a:lstStyle/>
          <a:p>
            <a:pPr algn="ctr"/>
            <a:r>
              <a:rPr lang="zh-CN" altLang="en-US" sz="2000" b="1" dirty="0"/>
              <a:t>数据集中的标签是错误的</a:t>
            </a:r>
            <a:endParaRPr lang="en-US" altLang="zh-CN" sz="2000" b="1" dirty="0"/>
          </a:p>
          <a:p>
            <a:pPr algn="ctr"/>
            <a:r>
              <a:rPr lang="zh-CN" altLang="en-US" sz="1600" dirty="0"/>
              <a:t>（</a:t>
            </a:r>
            <a:r>
              <a:rPr lang="en-US" altLang="zh-CN" sz="1600" dirty="0"/>
              <a:t>ImageNet</a:t>
            </a:r>
            <a:r>
              <a:rPr lang="zh-CN" altLang="en-US" sz="1600" dirty="0"/>
              <a:t>中有</a:t>
            </a:r>
            <a:r>
              <a:rPr lang="en-US" altLang="zh-CN" sz="1600" dirty="0"/>
              <a:t>10w</a:t>
            </a:r>
            <a:r>
              <a:rPr lang="zh-CN" altLang="en-US" sz="1600" dirty="0"/>
              <a:t>错误的标签）</a:t>
            </a:r>
          </a:p>
        </p:txBody>
      </p:sp>
    </p:spTree>
    <p:extLst>
      <p:ext uri="{BB962C8B-B14F-4D97-AF65-F5344CB8AC3E}">
        <p14:creationId xmlns:p14="http://schemas.microsoft.com/office/powerpoint/2010/main" val="48514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6" name="文本框 5">
            <a:extLst>
              <a:ext uri="{FF2B5EF4-FFF2-40B4-BE49-F238E27FC236}">
                <a16:creationId xmlns:a16="http://schemas.microsoft.com/office/drawing/2014/main" id="{A3DF310C-7B6D-4C6A-B58F-4890D8E11D85}"/>
              </a:ext>
            </a:extLst>
          </p:cNvPr>
          <p:cNvSpPr txBox="1"/>
          <p:nvPr/>
        </p:nvSpPr>
        <p:spPr>
          <a:xfrm>
            <a:off x="311726" y="244186"/>
            <a:ext cx="3422732" cy="523220"/>
          </a:xfrm>
          <a:prstGeom prst="rect">
            <a:avLst/>
          </a:prstGeom>
          <a:noFill/>
        </p:spPr>
        <p:txBody>
          <a:bodyPr wrap="none" rtlCol="0">
            <a:spAutoFit/>
          </a:bodyPr>
          <a:lstStyle>
            <a:defPPr>
              <a:defRPr lang="zh-CN"/>
            </a:defPPr>
            <a:lvl1pPr>
              <a:defRPr sz="2800"/>
            </a:lvl1pPr>
          </a:lstStyle>
          <a:p>
            <a:r>
              <a:rPr lang="zh-CN" altLang="en-US" dirty="0"/>
              <a:t>哪来的标签噪声问题</a:t>
            </a:r>
          </a:p>
        </p:txBody>
      </p:sp>
      <p:grpSp>
        <p:nvGrpSpPr>
          <p:cNvPr id="12" name="组合 11">
            <a:extLst>
              <a:ext uri="{FF2B5EF4-FFF2-40B4-BE49-F238E27FC236}">
                <a16:creationId xmlns:a16="http://schemas.microsoft.com/office/drawing/2014/main" id="{45CEC569-70C9-4BD9-A50D-B35FCCACB96F}"/>
              </a:ext>
            </a:extLst>
          </p:cNvPr>
          <p:cNvGrpSpPr/>
          <p:nvPr/>
        </p:nvGrpSpPr>
        <p:grpSpPr>
          <a:xfrm>
            <a:off x="311726" y="1773718"/>
            <a:ext cx="11652791" cy="3310564"/>
            <a:chOff x="379884" y="2242140"/>
            <a:chExt cx="11652791" cy="3310564"/>
          </a:xfrm>
        </p:grpSpPr>
        <p:pic>
          <p:nvPicPr>
            <p:cNvPr id="8" name="图片 7">
              <a:extLst>
                <a:ext uri="{FF2B5EF4-FFF2-40B4-BE49-F238E27FC236}">
                  <a16:creationId xmlns:a16="http://schemas.microsoft.com/office/drawing/2014/main" id="{04BB4E0C-B8C3-4CED-AC65-6B71F066270F}"/>
                </a:ext>
              </a:extLst>
            </p:cNvPr>
            <p:cNvPicPr>
              <a:picLocks noChangeAspect="1"/>
            </p:cNvPicPr>
            <p:nvPr/>
          </p:nvPicPr>
          <p:blipFill rotWithShape="1">
            <a:blip r:embed="rId2"/>
            <a:srcRect l="12087" t="79947" r="32096"/>
            <a:stretch/>
          </p:blipFill>
          <p:spPr>
            <a:xfrm>
              <a:off x="7825562" y="2410298"/>
              <a:ext cx="4207113" cy="2037403"/>
            </a:xfrm>
            <a:prstGeom prst="rect">
              <a:avLst/>
            </a:prstGeom>
          </p:spPr>
        </p:pic>
        <p:pic>
          <p:nvPicPr>
            <p:cNvPr id="9" name="图片 8">
              <a:extLst>
                <a:ext uri="{FF2B5EF4-FFF2-40B4-BE49-F238E27FC236}">
                  <a16:creationId xmlns:a16="http://schemas.microsoft.com/office/drawing/2014/main" id="{EFC25DD2-558C-4F6F-84D6-7718BCF84E8F}"/>
                </a:ext>
              </a:extLst>
            </p:cNvPr>
            <p:cNvPicPr>
              <a:picLocks noChangeAspect="1"/>
            </p:cNvPicPr>
            <p:nvPr/>
          </p:nvPicPr>
          <p:blipFill rotWithShape="1">
            <a:blip r:embed="rId2"/>
            <a:srcRect l="3977" t="47567" r="50387" b="31209"/>
            <a:stretch/>
          </p:blipFill>
          <p:spPr>
            <a:xfrm>
              <a:off x="3982374" y="2305131"/>
              <a:ext cx="3558623" cy="2230923"/>
            </a:xfrm>
            <a:prstGeom prst="rect">
              <a:avLst/>
            </a:prstGeom>
          </p:spPr>
        </p:pic>
        <p:grpSp>
          <p:nvGrpSpPr>
            <p:cNvPr id="3" name="组合 2">
              <a:extLst>
                <a:ext uri="{FF2B5EF4-FFF2-40B4-BE49-F238E27FC236}">
                  <a16:creationId xmlns:a16="http://schemas.microsoft.com/office/drawing/2014/main" id="{9305F7F7-0AEE-4B7E-AD46-709BC762D48B}"/>
                </a:ext>
              </a:extLst>
            </p:cNvPr>
            <p:cNvGrpSpPr/>
            <p:nvPr/>
          </p:nvGrpSpPr>
          <p:grpSpPr>
            <a:xfrm>
              <a:off x="379884" y="2242140"/>
              <a:ext cx="2927199" cy="2373719"/>
              <a:chOff x="4589492" y="360398"/>
              <a:chExt cx="3714535" cy="2944897"/>
            </a:xfrm>
          </p:grpSpPr>
          <p:pic>
            <p:nvPicPr>
              <p:cNvPr id="10" name="图片 9">
                <a:extLst>
                  <a:ext uri="{FF2B5EF4-FFF2-40B4-BE49-F238E27FC236}">
                    <a16:creationId xmlns:a16="http://schemas.microsoft.com/office/drawing/2014/main" id="{D74D294A-FB61-471C-9319-92A3D85A52B9}"/>
                  </a:ext>
                </a:extLst>
              </p:cNvPr>
              <p:cNvPicPr>
                <a:picLocks noChangeAspect="1"/>
              </p:cNvPicPr>
              <p:nvPr/>
            </p:nvPicPr>
            <p:blipFill rotWithShape="1">
              <a:blip r:embed="rId2"/>
              <a:srcRect l="13856" t="4266" r="24143" b="59268"/>
              <a:stretch/>
            </p:blipFill>
            <p:spPr>
              <a:xfrm>
                <a:off x="4589492" y="360398"/>
                <a:ext cx="3714535" cy="2944897"/>
              </a:xfrm>
              <a:prstGeom prst="rect">
                <a:avLst/>
              </a:prstGeom>
            </p:spPr>
          </p:pic>
          <p:sp>
            <p:nvSpPr>
              <p:cNvPr id="2" name="矩形 1">
                <a:extLst>
                  <a:ext uri="{FF2B5EF4-FFF2-40B4-BE49-F238E27FC236}">
                    <a16:creationId xmlns:a16="http://schemas.microsoft.com/office/drawing/2014/main" id="{BEDF5C66-ADBB-4BF2-9EA3-FAB4D36B9640}"/>
                  </a:ext>
                </a:extLst>
              </p:cNvPr>
              <p:cNvSpPr/>
              <p:nvPr/>
            </p:nvSpPr>
            <p:spPr>
              <a:xfrm>
                <a:off x="7772400" y="2078665"/>
                <a:ext cx="483781" cy="12266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9D9BD27A-446A-49A6-A51B-F54FCC892502}"/>
                </a:ext>
              </a:extLst>
            </p:cNvPr>
            <p:cNvSpPr txBox="1"/>
            <p:nvPr/>
          </p:nvSpPr>
          <p:spPr>
            <a:xfrm>
              <a:off x="1058653" y="5183372"/>
              <a:ext cx="1569660" cy="369332"/>
            </a:xfrm>
            <a:prstGeom prst="rect">
              <a:avLst/>
            </a:prstGeom>
            <a:noFill/>
          </p:spPr>
          <p:txBody>
            <a:bodyPr wrap="none" rtlCol="0">
              <a:spAutoFit/>
            </a:bodyPr>
            <a:lstStyle/>
            <a:p>
              <a:pPr algn="ctr"/>
              <a:r>
                <a:rPr lang="zh-CN" altLang="en-US" b="1" dirty="0"/>
                <a:t>标签人员差异</a:t>
              </a:r>
            </a:p>
          </p:txBody>
        </p:sp>
        <p:sp>
          <p:nvSpPr>
            <p:cNvPr id="13" name="文本框 12">
              <a:extLst>
                <a:ext uri="{FF2B5EF4-FFF2-40B4-BE49-F238E27FC236}">
                  <a16:creationId xmlns:a16="http://schemas.microsoft.com/office/drawing/2014/main" id="{F97D7557-F1E7-487F-BB26-4C2B18C404A3}"/>
                </a:ext>
              </a:extLst>
            </p:cNvPr>
            <p:cNvSpPr txBox="1"/>
            <p:nvPr/>
          </p:nvSpPr>
          <p:spPr>
            <a:xfrm>
              <a:off x="5207688" y="5183372"/>
              <a:ext cx="1107996" cy="369332"/>
            </a:xfrm>
            <a:prstGeom prst="rect">
              <a:avLst/>
            </a:prstGeom>
            <a:noFill/>
          </p:spPr>
          <p:txBody>
            <a:bodyPr wrap="none" rtlCol="0">
              <a:spAutoFit/>
            </a:bodyPr>
            <a:lstStyle/>
            <a:p>
              <a:pPr algn="ctr"/>
              <a:r>
                <a:rPr lang="zh-CN" altLang="en-US" b="1" dirty="0"/>
                <a:t>标注错误</a:t>
              </a:r>
            </a:p>
          </p:txBody>
        </p:sp>
        <p:sp>
          <p:nvSpPr>
            <p:cNvPr id="14" name="文本框 13">
              <a:extLst>
                <a:ext uri="{FF2B5EF4-FFF2-40B4-BE49-F238E27FC236}">
                  <a16:creationId xmlns:a16="http://schemas.microsoft.com/office/drawing/2014/main" id="{F59D20F4-1E29-4E7C-B5FB-736CCF193F5E}"/>
                </a:ext>
              </a:extLst>
            </p:cNvPr>
            <p:cNvSpPr txBox="1"/>
            <p:nvPr/>
          </p:nvSpPr>
          <p:spPr>
            <a:xfrm>
              <a:off x="9144290" y="5183372"/>
              <a:ext cx="1569660" cy="369332"/>
            </a:xfrm>
            <a:prstGeom prst="rect">
              <a:avLst/>
            </a:prstGeom>
            <a:noFill/>
          </p:spPr>
          <p:txBody>
            <a:bodyPr wrap="none" rtlCol="0">
              <a:spAutoFit/>
            </a:bodyPr>
            <a:lstStyle/>
            <a:p>
              <a:pPr algn="ctr"/>
              <a:r>
                <a:rPr lang="zh-CN" altLang="en-US" b="1" dirty="0"/>
                <a:t>自动标注错误</a:t>
              </a:r>
            </a:p>
          </p:txBody>
        </p:sp>
      </p:grpSp>
    </p:spTree>
    <p:extLst>
      <p:ext uri="{BB962C8B-B14F-4D97-AF65-F5344CB8AC3E}">
        <p14:creationId xmlns:p14="http://schemas.microsoft.com/office/powerpoint/2010/main" val="398072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E15CC7BB-86CB-4610-A959-8197652D76F6}"/>
              </a:ext>
            </a:extLst>
          </p:cNvPr>
          <p:cNvPicPr>
            <a:picLocks noChangeAspect="1"/>
          </p:cNvPicPr>
          <p:nvPr/>
        </p:nvPicPr>
        <p:blipFill rotWithShape="1">
          <a:blip r:embed="rId2"/>
          <a:srcRect l="66965" t="9751" b="4335"/>
          <a:stretch/>
        </p:blipFill>
        <p:spPr>
          <a:xfrm>
            <a:off x="8421368" y="903765"/>
            <a:ext cx="3483353" cy="3498113"/>
          </a:xfrm>
          <a:prstGeom prst="rect">
            <a:avLst/>
          </a:prstGeom>
        </p:spPr>
      </p:pic>
      <p:pic>
        <p:nvPicPr>
          <p:cNvPr id="17" name="图片 16">
            <a:extLst>
              <a:ext uri="{FF2B5EF4-FFF2-40B4-BE49-F238E27FC236}">
                <a16:creationId xmlns:a16="http://schemas.microsoft.com/office/drawing/2014/main" id="{9A2ACCDF-8A15-4CD1-A2D2-AFA987A1F8FB}"/>
              </a:ext>
            </a:extLst>
          </p:cNvPr>
          <p:cNvPicPr>
            <a:picLocks noChangeAspect="1"/>
          </p:cNvPicPr>
          <p:nvPr/>
        </p:nvPicPr>
        <p:blipFill rotWithShape="1">
          <a:blip r:embed="rId2"/>
          <a:srcRect l="33871" t="9399" r="33094" b="4687"/>
          <a:stretch/>
        </p:blipFill>
        <p:spPr>
          <a:xfrm>
            <a:off x="4354323" y="903766"/>
            <a:ext cx="3483353" cy="3498113"/>
          </a:xfrm>
          <a:prstGeom prst="rect">
            <a:avLst/>
          </a:prstGeom>
        </p:spPr>
      </p:pic>
      <p:pic>
        <p:nvPicPr>
          <p:cNvPr id="18" name="图片 17">
            <a:extLst>
              <a:ext uri="{FF2B5EF4-FFF2-40B4-BE49-F238E27FC236}">
                <a16:creationId xmlns:a16="http://schemas.microsoft.com/office/drawing/2014/main" id="{4B30751C-530F-464E-95A7-0BAA94ED4F18}"/>
              </a:ext>
            </a:extLst>
          </p:cNvPr>
          <p:cNvPicPr>
            <a:picLocks noChangeAspect="1"/>
          </p:cNvPicPr>
          <p:nvPr/>
        </p:nvPicPr>
        <p:blipFill rotWithShape="1">
          <a:blip r:embed="rId2"/>
          <a:srcRect l="1350" t="9329" r="65615" b="4758"/>
          <a:stretch/>
        </p:blipFill>
        <p:spPr>
          <a:xfrm>
            <a:off x="287279" y="903766"/>
            <a:ext cx="3483353" cy="3498113"/>
          </a:xfrm>
          <a:prstGeom prst="rect">
            <a:avLst/>
          </a:prstGeom>
        </p:spPr>
      </p:pic>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6" name="文本框 5">
            <a:extLst>
              <a:ext uri="{FF2B5EF4-FFF2-40B4-BE49-F238E27FC236}">
                <a16:creationId xmlns:a16="http://schemas.microsoft.com/office/drawing/2014/main" id="{A3DF310C-7B6D-4C6A-B58F-4890D8E11D85}"/>
              </a:ext>
            </a:extLst>
          </p:cNvPr>
          <p:cNvSpPr txBox="1"/>
          <p:nvPr/>
        </p:nvSpPr>
        <p:spPr>
          <a:xfrm>
            <a:off x="311726" y="244186"/>
            <a:ext cx="2698175" cy="523220"/>
          </a:xfrm>
          <a:prstGeom prst="rect">
            <a:avLst/>
          </a:prstGeom>
          <a:noFill/>
        </p:spPr>
        <p:txBody>
          <a:bodyPr wrap="none" rtlCol="0">
            <a:spAutoFit/>
          </a:bodyPr>
          <a:lstStyle>
            <a:defPPr>
              <a:defRPr lang="zh-CN"/>
            </a:defPPr>
            <a:lvl1pPr>
              <a:defRPr sz="2800"/>
            </a:lvl1pPr>
          </a:lstStyle>
          <a:p>
            <a:r>
              <a:rPr lang="zh-CN" altLang="en-US" dirty="0"/>
              <a:t>标签噪声的影响</a:t>
            </a:r>
          </a:p>
        </p:txBody>
      </p:sp>
      <p:sp>
        <p:nvSpPr>
          <p:cNvPr id="7" name="文本框 6">
            <a:extLst>
              <a:ext uri="{FF2B5EF4-FFF2-40B4-BE49-F238E27FC236}">
                <a16:creationId xmlns:a16="http://schemas.microsoft.com/office/drawing/2014/main" id="{B64C5FE8-ADD1-45FE-937A-8003620E5620}"/>
              </a:ext>
            </a:extLst>
          </p:cNvPr>
          <p:cNvSpPr txBox="1"/>
          <p:nvPr/>
        </p:nvSpPr>
        <p:spPr>
          <a:xfrm>
            <a:off x="700856" y="4595776"/>
            <a:ext cx="2656197" cy="923330"/>
          </a:xfrm>
          <a:prstGeom prst="rect">
            <a:avLst/>
          </a:prstGeom>
          <a:noFill/>
        </p:spPr>
        <p:txBody>
          <a:bodyPr wrap="square" rtlCol="0">
            <a:spAutoFit/>
          </a:bodyPr>
          <a:lstStyle/>
          <a:p>
            <a:r>
              <a:rPr lang="zh-CN" altLang="en-US" b="1" dirty="0"/>
              <a:t>标签噪声提升拟合难度，但神经网络能够完全拟合噪声</a:t>
            </a:r>
          </a:p>
        </p:txBody>
      </p:sp>
      <p:sp>
        <p:nvSpPr>
          <p:cNvPr id="19" name="文本框 18">
            <a:extLst>
              <a:ext uri="{FF2B5EF4-FFF2-40B4-BE49-F238E27FC236}">
                <a16:creationId xmlns:a16="http://schemas.microsoft.com/office/drawing/2014/main" id="{40475D5F-EE93-4DA2-940B-E5B0E00015B5}"/>
              </a:ext>
            </a:extLst>
          </p:cNvPr>
          <p:cNvSpPr txBox="1"/>
          <p:nvPr/>
        </p:nvSpPr>
        <p:spPr>
          <a:xfrm>
            <a:off x="4019960" y="4595776"/>
            <a:ext cx="4152099" cy="369332"/>
          </a:xfrm>
          <a:prstGeom prst="rect">
            <a:avLst/>
          </a:prstGeom>
          <a:noFill/>
        </p:spPr>
        <p:txBody>
          <a:bodyPr wrap="none" rtlCol="0">
            <a:spAutoFit/>
          </a:bodyPr>
          <a:lstStyle/>
          <a:p>
            <a:pPr algn="ctr"/>
            <a:r>
              <a:rPr lang="zh-CN" altLang="en-US" b="1" dirty="0"/>
              <a:t>标签噪声越严重，模型越不容易过拟合</a:t>
            </a:r>
          </a:p>
        </p:txBody>
      </p:sp>
      <p:sp>
        <p:nvSpPr>
          <p:cNvPr id="20" name="文本框 19">
            <a:extLst>
              <a:ext uri="{FF2B5EF4-FFF2-40B4-BE49-F238E27FC236}">
                <a16:creationId xmlns:a16="http://schemas.microsoft.com/office/drawing/2014/main" id="{23B08F10-0F04-4E3D-85DB-4F9B196100FA}"/>
              </a:ext>
            </a:extLst>
          </p:cNvPr>
          <p:cNvSpPr txBox="1"/>
          <p:nvPr/>
        </p:nvSpPr>
        <p:spPr>
          <a:xfrm>
            <a:off x="9162260" y="4595776"/>
            <a:ext cx="2723823" cy="369332"/>
          </a:xfrm>
          <a:prstGeom prst="rect">
            <a:avLst/>
          </a:prstGeom>
          <a:noFill/>
        </p:spPr>
        <p:txBody>
          <a:bodyPr wrap="none" rtlCol="0">
            <a:spAutoFit/>
          </a:bodyPr>
          <a:lstStyle/>
          <a:p>
            <a:pPr algn="ctr"/>
            <a:r>
              <a:rPr lang="zh-CN" altLang="en-US" b="1" dirty="0"/>
              <a:t>标签噪声降低模型准确性</a:t>
            </a:r>
          </a:p>
        </p:txBody>
      </p:sp>
    </p:spTree>
    <p:extLst>
      <p:ext uri="{BB962C8B-B14F-4D97-AF65-F5344CB8AC3E}">
        <p14:creationId xmlns:p14="http://schemas.microsoft.com/office/powerpoint/2010/main" val="363709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p>
        </p:txBody>
      </p:sp>
      <p:sp>
        <p:nvSpPr>
          <p:cNvPr id="6" name="文本框 5">
            <a:extLst>
              <a:ext uri="{FF2B5EF4-FFF2-40B4-BE49-F238E27FC236}">
                <a16:creationId xmlns:a16="http://schemas.microsoft.com/office/drawing/2014/main" id="{A3DF310C-7B6D-4C6A-B58F-4890D8E11D85}"/>
              </a:ext>
            </a:extLst>
          </p:cNvPr>
          <p:cNvSpPr txBox="1"/>
          <p:nvPr/>
        </p:nvSpPr>
        <p:spPr>
          <a:xfrm>
            <a:off x="311726" y="244186"/>
            <a:ext cx="1980029" cy="523220"/>
          </a:xfrm>
          <a:prstGeom prst="rect">
            <a:avLst/>
          </a:prstGeom>
          <a:noFill/>
        </p:spPr>
        <p:txBody>
          <a:bodyPr wrap="none" rtlCol="0">
            <a:spAutoFit/>
          </a:bodyPr>
          <a:lstStyle>
            <a:defPPr>
              <a:defRPr lang="zh-CN"/>
            </a:defPPr>
            <a:lvl1pPr>
              <a:defRPr sz="2800"/>
            </a:lvl1pPr>
          </a:lstStyle>
          <a:p>
            <a:r>
              <a:rPr lang="zh-CN" altLang="en-US" dirty="0"/>
              <a:t>常见的方法</a:t>
            </a:r>
          </a:p>
        </p:txBody>
      </p:sp>
      <p:sp>
        <p:nvSpPr>
          <p:cNvPr id="2" name="文本框 1">
            <a:extLst>
              <a:ext uri="{FF2B5EF4-FFF2-40B4-BE49-F238E27FC236}">
                <a16:creationId xmlns:a16="http://schemas.microsoft.com/office/drawing/2014/main" id="{D42758FD-264F-4C49-888F-54B398E58F14}"/>
              </a:ext>
            </a:extLst>
          </p:cNvPr>
          <p:cNvSpPr txBox="1"/>
          <p:nvPr/>
        </p:nvSpPr>
        <p:spPr>
          <a:xfrm>
            <a:off x="158735" y="3036793"/>
            <a:ext cx="4532010" cy="3108543"/>
          </a:xfrm>
          <a:prstGeom prst="rect">
            <a:avLst/>
          </a:prstGeom>
          <a:noFill/>
        </p:spPr>
        <p:txBody>
          <a:bodyPr wrap="none" rtlCol="0">
            <a:spAutoFit/>
          </a:bodyPr>
          <a:lstStyle/>
          <a:p>
            <a:pPr marL="342900" indent="-342900">
              <a:buAutoNum type="arabicPeriod"/>
            </a:pPr>
            <a:r>
              <a:rPr lang="en-US" altLang="zh-CN" sz="2800" dirty="0"/>
              <a:t>Robust Loss Function</a:t>
            </a:r>
          </a:p>
          <a:p>
            <a:pPr marL="342900" indent="-342900">
              <a:buAutoNum type="arabicPeriod"/>
            </a:pPr>
            <a:r>
              <a:rPr lang="en-US" altLang="zh-CN" sz="2800" dirty="0"/>
              <a:t>Robust Architecture</a:t>
            </a:r>
          </a:p>
          <a:p>
            <a:pPr marL="342900" indent="-342900">
              <a:buFontTx/>
              <a:buAutoNum type="arabicPeriod"/>
            </a:pPr>
            <a:r>
              <a:rPr lang="en-US" altLang="zh-CN" sz="2800" i="0" dirty="0">
                <a:solidFill>
                  <a:srgbClr val="212529"/>
                </a:solidFill>
                <a:effectLst/>
              </a:rPr>
              <a:t>Robust Regularization</a:t>
            </a:r>
          </a:p>
          <a:p>
            <a:pPr marL="342900" indent="-342900">
              <a:buFontTx/>
              <a:buAutoNum type="arabicPeriod"/>
            </a:pPr>
            <a:r>
              <a:rPr lang="en-US" altLang="zh-CN" sz="2800" i="0" dirty="0">
                <a:solidFill>
                  <a:srgbClr val="212529"/>
                </a:solidFill>
                <a:effectLst/>
              </a:rPr>
              <a:t>Sample Selection</a:t>
            </a:r>
          </a:p>
          <a:p>
            <a:pPr marL="342900" indent="-342900">
              <a:buFontTx/>
              <a:buAutoNum type="arabicPeriod"/>
            </a:pPr>
            <a:r>
              <a:rPr lang="en-US" altLang="zh-CN" sz="2800" i="0" dirty="0">
                <a:solidFill>
                  <a:srgbClr val="212529"/>
                </a:solidFill>
                <a:effectLst/>
              </a:rPr>
              <a:t>Semi-supervised Learning</a:t>
            </a:r>
          </a:p>
          <a:p>
            <a:pPr marL="342900" indent="-342900">
              <a:buFontTx/>
              <a:buAutoNum type="arabicPeriod"/>
            </a:pPr>
            <a:r>
              <a:rPr lang="en-US" altLang="zh-CN" sz="2800" i="0" dirty="0">
                <a:solidFill>
                  <a:srgbClr val="212529"/>
                </a:solidFill>
                <a:effectLst/>
              </a:rPr>
              <a:t>Label correction</a:t>
            </a:r>
          </a:p>
          <a:p>
            <a:pPr marL="342900" indent="-342900">
              <a:buAutoNum type="arabicPeriod"/>
            </a:pPr>
            <a:r>
              <a:rPr lang="en-US" altLang="zh-CN" sz="2800" dirty="0"/>
              <a:t>…</a:t>
            </a:r>
            <a:endParaRPr lang="zh-CN" altLang="en-US" sz="2800" dirty="0"/>
          </a:p>
        </p:txBody>
      </p:sp>
      <p:pic>
        <p:nvPicPr>
          <p:cNvPr id="2056" name="Picture 8">
            <a:extLst>
              <a:ext uri="{FF2B5EF4-FFF2-40B4-BE49-F238E27FC236}">
                <a16:creationId xmlns:a16="http://schemas.microsoft.com/office/drawing/2014/main" id="{972AF392-E735-4AE9-B8C2-BBF69C85EB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46" r="4002" b="37702"/>
          <a:stretch/>
        </p:blipFill>
        <p:spPr bwMode="auto">
          <a:xfrm>
            <a:off x="5637067" y="-639"/>
            <a:ext cx="6554932" cy="130757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C30DCD4-034D-4465-B4BF-FBBB7E8B0D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34" t="9148" r="7370" b="39286"/>
          <a:stretch/>
        </p:blipFill>
        <p:spPr bwMode="auto">
          <a:xfrm>
            <a:off x="5637067" y="1634015"/>
            <a:ext cx="6554932" cy="146508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D7BBC276-7430-43EC-A749-5D927FFA6D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59" t="2834" b="11413"/>
          <a:stretch/>
        </p:blipFill>
        <p:spPr bwMode="auto">
          <a:xfrm>
            <a:off x="5637069" y="3589131"/>
            <a:ext cx="6554932" cy="329124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C4C7B0FC-CF0A-4666-BA1F-AD2F5F30CB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310" t="36800" r="33273" b="2880"/>
          <a:stretch/>
        </p:blipFill>
        <p:spPr bwMode="auto">
          <a:xfrm>
            <a:off x="2836197" y="244186"/>
            <a:ext cx="2735133" cy="237432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B46DF593-2E79-43EE-8E3F-256B77F7B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836777"/>
            <a:ext cx="2770460" cy="171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80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endParaRPr lang="zh-CN" altLang="en-US" dirty="0"/>
          </a:p>
        </p:txBody>
      </p:sp>
      <p:grpSp>
        <p:nvGrpSpPr>
          <p:cNvPr id="3" name="组合 2">
            <a:extLst>
              <a:ext uri="{FF2B5EF4-FFF2-40B4-BE49-F238E27FC236}">
                <a16:creationId xmlns:a16="http://schemas.microsoft.com/office/drawing/2014/main" id="{A2BE819A-9570-426D-BB73-E44500714BA0}"/>
              </a:ext>
            </a:extLst>
          </p:cNvPr>
          <p:cNvGrpSpPr/>
          <p:nvPr/>
        </p:nvGrpSpPr>
        <p:grpSpPr>
          <a:xfrm>
            <a:off x="847202" y="2327517"/>
            <a:ext cx="10497593" cy="1081036"/>
            <a:chOff x="847202" y="2032455"/>
            <a:chExt cx="10497593" cy="1081036"/>
          </a:xfrm>
        </p:grpSpPr>
        <p:sp>
          <p:nvSpPr>
            <p:cNvPr id="5" name="文本框 4">
              <a:extLst>
                <a:ext uri="{FF2B5EF4-FFF2-40B4-BE49-F238E27FC236}">
                  <a16:creationId xmlns:a16="http://schemas.microsoft.com/office/drawing/2014/main" id="{A727D640-0D1D-4AE5-951A-5C9C2543A73B}"/>
                </a:ext>
              </a:extLst>
            </p:cNvPr>
            <p:cNvSpPr txBox="1"/>
            <p:nvPr/>
          </p:nvSpPr>
          <p:spPr>
            <a:xfrm>
              <a:off x="847202" y="2344050"/>
              <a:ext cx="10497593" cy="769441"/>
            </a:xfrm>
            <a:prstGeom prst="rect">
              <a:avLst/>
            </a:prstGeom>
            <a:noFill/>
          </p:spPr>
          <p:txBody>
            <a:bodyPr wrap="square" rtlCol="0">
              <a:spAutoFit/>
            </a:bodyPr>
            <a:lstStyle/>
            <a:p>
              <a:pPr algn="ctr"/>
              <a:r>
                <a:rPr lang="zh-CN" altLang="en-US" sz="4400" i="0" dirty="0">
                  <a:solidFill>
                    <a:srgbClr val="333333"/>
                  </a:solidFill>
                  <a:effectLst/>
                  <a:latin typeface="-apple-system"/>
                </a:rPr>
                <a:t>从噪声标签学习</a:t>
              </a:r>
            </a:p>
          </p:txBody>
        </p:sp>
        <p:sp>
          <p:nvSpPr>
            <p:cNvPr id="2" name="文本框 1">
              <a:extLst>
                <a:ext uri="{FF2B5EF4-FFF2-40B4-BE49-F238E27FC236}">
                  <a16:creationId xmlns:a16="http://schemas.microsoft.com/office/drawing/2014/main" id="{1A7EF67A-5C0B-4737-9E1C-15FA63AB41A4}"/>
                </a:ext>
              </a:extLst>
            </p:cNvPr>
            <p:cNvSpPr txBox="1"/>
            <p:nvPr/>
          </p:nvSpPr>
          <p:spPr>
            <a:xfrm>
              <a:off x="9422296" y="2440057"/>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842AC9B7-7313-4415-9D5E-2345DF47A43F}"/>
                </a:ext>
              </a:extLst>
            </p:cNvPr>
            <p:cNvSpPr txBox="1"/>
            <p:nvPr/>
          </p:nvSpPr>
          <p:spPr>
            <a:xfrm>
              <a:off x="3991837" y="2032455"/>
              <a:ext cx="1890712" cy="461665"/>
            </a:xfrm>
            <a:prstGeom prst="rect">
              <a:avLst/>
            </a:prstGeom>
            <a:noFill/>
          </p:spPr>
          <p:txBody>
            <a:bodyPr wrap="square">
              <a:spAutoFit/>
            </a:bodyPr>
            <a:lstStyle/>
            <a:p>
              <a:pPr marL="0" marR="0" lvl="0" indent="0" algn="ctr" defTabSz="914400" rtl="0" eaLnBrk="1" fontAlgn="auto" latinLnBrk="0" hangingPunct="1">
                <a:spcBef>
                  <a:spcPts val="1000"/>
                </a:spcBef>
                <a:spcAft>
                  <a:spcPts val="0"/>
                </a:spcAft>
                <a:buClrTx/>
                <a:buSzTx/>
                <a:buFontTx/>
                <a:buNone/>
                <a:tabLst/>
                <a:defRPr/>
              </a:pPr>
              <a:r>
                <a:rPr kumimoji="0" lang="en-US" altLang="zh-CN" sz="2400" b="0" i="0" u="none" strike="noStrike" kern="1200" cap="none" spc="0" normalizeH="0" baseline="0" noProof="0" dirty="0">
                  <a:ln>
                    <a:noFill/>
                  </a:ln>
                  <a:solidFill>
                    <a:srgbClr val="333333"/>
                  </a:solidFill>
                  <a:effectLst/>
                  <a:uLnTx/>
                  <a:uFillTx/>
                  <a:latin typeface="-apple-system"/>
                  <a:ea typeface="等线" panose="02010600030101010101" pitchFamily="2" charset="-122"/>
                  <a:cs typeface="+mn-cs"/>
                </a:rPr>
                <a:t>Presentation</a:t>
              </a:r>
            </a:p>
          </p:txBody>
        </p:sp>
      </p:grpSp>
      <p:sp>
        <p:nvSpPr>
          <p:cNvPr id="6" name="文本框 5">
            <a:extLst>
              <a:ext uri="{FF2B5EF4-FFF2-40B4-BE49-F238E27FC236}">
                <a16:creationId xmlns:a16="http://schemas.microsoft.com/office/drawing/2014/main" id="{8BDF3346-1B88-4789-9C46-B200731F82B8}"/>
              </a:ext>
            </a:extLst>
          </p:cNvPr>
          <p:cNvSpPr txBox="1"/>
          <p:nvPr/>
        </p:nvSpPr>
        <p:spPr>
          <a:xfrm>
            <a:off x="5026009" y="3720148"/>
            <a:ext cx="2139980" cy="461665"/>
          </a:xfrm>
          <a:prstGeom prst="rect">
            <a:avLst/>
          </a:prstGeom>
          <a:noFill/>
        </p:spPr>
        <p:txBody>
          <a:bodyPr wrap="square">
            <a:spAutoFit/>
          </a:bodyPr>
          <a:lstStyle>
            <a:defPPr>
              <a:defRPr lang="zh-CN"/>
            </a:defPPr>
            <a:lvl1pPr marR="0" lvl="0" indent="0" algn="ctr" fontAlgn="auto">
              <a:spcBef>
                <a:spcPts val="1000"/>
              </a:spcBef>
              <a:spcAft>
                <a:spcPts val="0"/>
              </a:spcAft>
              <a:buClrTx/>
              <a:buSzTx/>
              <a:buFontTx/>
              <a:buNone/>
              <a:tabLst/>
              <a:defRPr kumimoji="0" sz="2400" b="0" i="0" u="none" strike="noStrike" cap="none" spc="0" normalizeH="0" baseline="0">
                <a:ln>
                  <a:noFill/>
                </a:ln>
                <a:solidFill>
                  <a:srgbClr val="333333"/>
                </a:solidFill>
                <a:effectLst/>
                <a:uLnTx/>
                <a:uFillTx/>
                <a:latin typeface="-apple-system"/>
                <a:ea typeface="等线" panose="02010600030101010101" pitchFamily="2" charset="-122"/>
              </a:defRPr>
            </a:lvl1pPr>
          </a:lstStyle>
          <a:p>
            <a:r>
              <a:rPr lang="en-US" altLang="zh-CN" dirty="0" err="1"/>
              <a:t>Yuqiang</a:t>
            </a:r>
            <a:r>
              <a:rPr lang="en-US" altLang="zh-CN" dirty="0"/>
              <a:t> Gao</a:t>
            </a:r>
            <a:endParaRPr lang="zh-CN" altLang="en-US" dirty="0"/>
          </a:p>
        </p:txBody>
      </p:sp>
    </p:spTree>
    <p:extLst>
      <p:ext uri="{BB962C8B-B14F-4D97-AF65-F5344CB8AC3E}">
        <p14:creationId xmlns:p14="http://schemas.microsoft.com/office/powerpoint/2010/main" val="257228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DC416A-A8B2-451D-A5C4-DC1FDC95672C}"/>
              </a:ext>
            </a:extLst>
          </p:cNvPr>
          <p:cNvSpPr>
            <a:spLocks noGrp="1"/>
          </p:cNvSpPr>
          <p:nvPr>
            <p:ph type="ftr" sz="quarter" idx="11"/>
          </p:nvPr>
        </p:nvSpPr>
        <p:spPr/>
        <p:txBody>
          <a:bodyPr/>
          <a:lstStyle/>
          <a:p>
            <a:r>
              <a:rPr lang="zh-CN" altLang="en-US"/>
              <a:t>标签噪声问题</a:t>
            </a:r>
            <a:endParaRPr lang="zh-CN" altLang="en-US" dirty="0"/>
          </a:p>
        </p:txBody>
      </p:sp>
      <p:sp>
        <p:nvSpPr>
          <p:cNvPr id="10" name="文本框 9">
            <a:extLst>
              <a:ext uri="{FF2B5EF4-FFF2-40B4-BE49-F238E27FC236}">
                <a16:creationId xmlns:a16="http://schemas.microsoft.com/office/drawing/2014/main" id="{842AC9B7-7313-4415-9D5E-2345DF47A43F}"/>
              </a:ext>
            </a:extLst>
          </p:cNvPr>
          <p:cNvSpPr txBox="1"/>
          <p:nvPr/>
        </p:nvSpPr>
        <p:spPr>
          <a:xfrm>
            <a:off x="0" y="0"/>
            <a:ext cx="5283777" cy="769441"/>
          </a:xfrm>
          <a:prstGeom prst="rect">
            <a:avLst/>
          </a:prstGeom>
          <a:noFill/>
        </p:spPr>
        <p:txBody>
          <a:bodyPr wrap="square">
            <a:spAutoFit/>
          </a:bodyPr>
          <a:lstStyle/>
          <a:p>
            <a:pPr algn="ctr">
              <a:spcBef>
                <a:spcPts val="1000"/>
              </a:spcBef>
              <a:defRPr/>
            </a:pPr>
            <a:r>
              <a:rPr lang="zh-CN" altLang="en-US" sz="4400" dirty="0">
                <a:latin typeface="-apple-system"/>
              </a:rPr>
              <a:t>头脑风暴</a:t>
            </a:r>
            <a:r>
              <a:rPr lang="en-US" altLang="zh-CN" sz="4400" dirty="0">
                <a:latin typeface="-apple-system"/>
              </a:rPr>
              <a:t> one-by-one</a:t>
            </a:r>
            <a:endParaRPr kumimoji="0" lang="en-US" altLang="zh-CN" sz="4400" b="0" i="0" u="none" strike="noStrike" kern="1200" cap="none" spc="0" normalizeH="0" baseline="0" noProof="0" dirty="0">
              <a:ln>
                <a:noFill/>
              </a:ln>
              <a:solidFill>
                <a:srgbClr val="333333"/>
              </a:solidFill>
              <a:effectLst/>
              <a:uLnTx/>
              <a:uFillTx/>
              <a:latin typeface="-apple-system"/>
              <a:ea typeface="等线" panose="02010600030101010101" pitchFamily="2" charset="-122"/>
              <a:cs typeface="+mn-cs"/>
            </a:endParaRPr>
          </a:p>
        </p:txBody>
      </p:sp>
      <p:sp>
        <p:nvSpPr>
          <p:cNvPr id="3" name="文本框 2">
            <a:extLst>
              <a:ext uri="{FF2B5EF4-FFF2-40B4-BE49-F238E27FC236}">
                <a16:creationId xmlns:a16="http://schemas.microsoft.com/office/drawing/2014/main" id="{B9B0223F-AB3E-419C-BAAD-48396719FA02}"/>
              </a:ext>
            </a:extLst>
          </p:cNvPr>
          <p:cNvSpPr txBox="1"/>
          <p:nvPr/>
        </p:nvSpPr>
        <p:spPr>
          <a:xfrm>
            <a:off x="142392" y="804021"/>
            <a:ext cx="8448715" cy="369332"/>
          </a:xfrm>
          <a:prstGeom prst="rect">
            <a:avLst/>
          </a:prstGeom>
          <a:noFill/>
        </p:spPr>
        <p:txBody>
          <a:bodyPr wrap="square" rtlCol="0">
            <a:spAutoFit/>
          </a:bodyPr>
          <a:lstStyle/>
          <a:p>
            <a:r>
              <a:rPr lang="zh-CN" altLang="en-US" dirty="0"/>
              <a:t>新冠肺炎病灶分割。</a:t>
            </a:r>
            <a:r>
              <a:rPr lang="en-US" altLang="zh-CN" dirty="0"/>
              <a:t>1</a:t>
            </a:r>
            <a:r>
              <a:rPr lang="zh-CN" altLang="en-US" dirty="0"/>
              <a:t>，区分噪声不同的成分，</a:t>
            </a:r>
            <a:r>
              <a:rPr lang="en-US" altLang="zh-CN" dirty="0"/>
              <a:t>2</a:t>
            </a:r>
            <a:r>
              <a:rPr lang="zh-CN" altLang="en-US" dirty="0"/>
              <a:t>，针对不同的成分设计算法</a:t>
            </a:r>
          </a:p>
        </p:txBody>
      </p:sp>
      <p:pic>
        <p:nvPicPr>
          <p:cNvPr id="21" name="图片 20">
            <a:extLst>
              <a:ext uri="{FF2B5EF4-FFF2-40B4-BE49-F238E27FC236}">
                <a16:creationId xmlns:a16="http://schemas.microsoft.com/office/drawing/2014/main" id="{3F270F11-8CE2-44CF-AA26-09B3A10231A1}"/>
              </a:ext>
            </a:extLst>
          </p:cNvPr>
          <p:cNvPicPr>
            <a:picLocks noChangeAspect="1"/>
          </p:cNvPicPr>
          <p:nvPr/>
        </p:nvPicPr>
        <p:blipFill>
          <a:blip r:embed="rId2"/>
          <a:stretch>
            <a:fillRect/>
          </a:stretch>
        </p:blipFill>
        <p:spPr>
          <a:xfrm>
            <a:off x="5474047" y="1444336"/>
            <a:ext cx="2708642" cy="5413664"/>
          </a:xfrm>
          <a:prstGeom prst="rect">
            <a:avLst/>
          </a:prstGeom>
        </p:spPr>
      </p:pic>
      <p:grpSp>
        <p:nvGrpSpPr>
          <p:cNvPr id="7" name="组合 6">
            <a:extLst>
              <a:ext uri="{FF2B5EF4-FFF2-40B4-BE49-F238E27FC236}">
                <a16:creationId xmlns:a16="http://schemas.microsoft.com/office/drawing/2014/main" id="{477F0CA0-FCD0-452C-9846-95C2DF898903}"/>
              </a:ext>
            </a:extLst>
          </p:cNvPr>
          <p:cNvGrpSpPr/>
          <p:nvPr/>
        </p:nvGrpSpPr>
        <p:grpSpPr>
          <a:xfrm>
            <a:off x="285744" y="1576482"/>
            <a:ext cx="3678388" cy="5254467"/>
            <a:chOff x="285744" y="1547403"/>
            <a:chExt cx="3154827" cy="4506576"/>
          </a:xfrm>
        </p:grpSpPr>
        <p:pic>
          <p:nvPicPr>
            <p:cNvPr id="6" name="图片 5">
              <a:extLst>
                <a:ext uri="{FF2B5EF4-FFF2-40B4-BE49-F238E27FC236}">
                  <a16:creationId xmlns:a16="http://schemas.microsoft.com/office/drawing/2014/main" id="{ADB1DE8F-DDE3-4390-80DA-589AFC8FDC8B}"/>
                </a:ext>
              </a:extLst>
            </p:cNvPr>
            <p:cNvPicPr>
              <a:picLocks noChangeAspect="1"/>
            </p:cNvPicPr>
            <p:nvPr/>
          </p:nvPicPr>
          <p:blipFill rotWithShape="1">
            <a:blip r:embed="rId3">
              <a:extLst>
                <a:ext uri="{28A0092B-C50C-407E-A947-70E740481C1C}">
                  <a14:useLocalDpi xmlns:a14="http://schemas.microsoft.com/office/drawing/2010/main" val="0"/>
                </a:ext>
              </a:extLst>
            </a:blip>
            <a:srcRect r="50774"/>
            <a:stretch/>
          </p:blipFill>
          <p:spPr>
            <a:xfrm>
              <a:off x="285744" y="1547403"/>
              <a:ext cx="3154827" cy="2253288"/>
            </a:xfrm>
            <a:prstGeom prst="rect">
              <a:avLst/>
            </a:prstGeom>
          </p:spPr>
        </p:pic>
        <p:pic>
          <p:nvPicPr>
            <p:cNvPr id="11" name="图片 10">
              <a:extLst>
                <a:ext uri="{FF2B5EF4-FFF2-40B4-BE49-F238E27FC236}">
                  <a16:creationId xmlns:a16="http://schemas.microsoft.com/office/drawing/2014/main" id="{924F126A-72B2-475B-8EE2-E501DCEEF258}"/>
                </a:ext>
              </a:extLst>
            </p:cNvPr>
            <p:cNvPicPr>
              <a:picLocks noChangeAspect="1"/>
            </p:cNvPicPr>
            <p:nvPr/>
          </p:nvPicPr>
          <p:blipFill rotWithShape="1">
            <a:blip r:embed="rId3">
              <a:extLst>
                <a:ext uri="{28A0092B-C50C-407E-A947-70E740481C1C}">
                  <a14:useLocalDpi xmlns:a14="http://schemas.microsoft.com/office/drawing/2010/main" val="0"/>
                </a:ext>
              </a:extLst>
            </a:blip>
            <a:srcRect l="50774"/>
            <a:stretch/>
          </p:blipFill>
          <p:spPr>
            <a:xfrm>
              <a:off x="285745" y="3800691"/>
              <a:ext cx="3154826" cy="2253288"/>
            </a:xfrm>
            <a:prstGeom prst="rect">
              <a:avLst/>
            </a:prstGeom>
          </p:spPr>
        </p:pic>
      </p:grpSp>
      <p:pic>
        <p:nvPicPr>
          <p:cNvPr id="14" name="图片 13">
            <a:extLst>
              <a:ext uri="{FF2B5EF4-FFF2-40B4-BE49-F238E27FC236}">
                <a16:creationId xmlns:a16="http://schemas.microsoft.com/office/drawing/2014/main" id="{46224B17-9E0D-44D0-88EA-DF6EA599D3C6}"/>
              </a:ext>
            </a:extLst>
          </p:cNvPr>
          <p:cNvPicPr>
            <a:picLocks noChangeAspect="1"/>
          </p:cNvPicPr>
          <p:nvPr/>
        </p:nvPicPr>
        <p:blipFill>
          <a:blip r:embed="rId4"/>
          <a:stretch>
            <a:fillRect/>
          </a:stretch>
        </p:blipFill>
        <p:spPr>
          <a:xfrm>
            <a:off x="8921397" y="0"/>
            <a:ext cx="3128211" cy="6858000"/>
          </a:xfrm>
          <a:prstGeom prst="rect">
            <a:avLst/>
          </a:prstGeom>
        </p:spPr>
      </p:pic>
    </p:spTree>
    <p:extLst>
      <p:ext uri="{BB962C8B-B14F-4D97-AF65-F5344CB8AC3E}">
        <p14:creationId xmlns:p14="http://schemas.microsoft.com/office/powerpoint/2010/main" val="28779230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6584</TotalTime>
  <Words>417</Words>
  <Application>Microsoft Office PowerPoint</Application>
  <PresentationFormat>宽屏</PresentationFormat>
  <Paragraphs>83</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-apple-system</vt: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 BO</dc:creator>
  <cp:lastModifiedBy>LO BO</cp:lastModifiedBy>
  <cp:revision>204</cp:revision>
  <dcterms:created xsi:type="dcterms:W3CDTF">2020-10-31T05:19:22Z</dcterms:created>
  <dcterms:modified xsi:type="dcterms:W3CDTF">2021-05-10T11:41:32Z</dcterms:modified>
</cp:coreProperties>
</file>