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14"/>
  </p:notesMasterIdLst>
  <p:handoutMasterIdLst>
    <p:handoutMasterId r:id="rId15"/>
  </p:handoutMasterIdLst>
  <p:sldIdLst>
    <p:sldId id="278" r:id="rId7"/>
    <p:sldId id="279" r:id="rId8"/>
    <p:sldId id="291" r:id="rId9"/>
    <p:sldId id="292" r:id="rId10"/>
    <p:sldId id="293" r:id="rId11"/>
    <p:sldId id="294" r:id="rId12"/>
    <p:sldId id="290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9322" autoAdjust="0"/>
  </p:normalViewPr>
  <p:slideViewPr>
    <p:cSldViewPr snapToGrid="0">
      <p:cViewPr varScale="1">
        <p:scale>
          <a:sx n="134" d="100"/>
          <a:sy n="134" d="100"/>
        </p:scale>
        <p:origin x="90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hailo Prischepniy" userId="18bcf25ff5b5a66c" providerId="LiveId" clId="{1A8F60DC-0FAA-4F10-B9DB-CE887B011FD1}"/>
    <pc:docChg chg="undo custSel addSld delSld modSld">
      <pc:chgData name="Mykhailo Prischepniy" userId="18bcf25ff5b5a66c" providerId="LiveId" clId="{1A8F60DC-0FAA-4F10-B9DB-CE887B011FD1}" dt="2023-02-04T19:06:19.009" v="1031" actId="1076"/>
      <pc:docMkLst>
        <pc:docMk/>
      </pc:docMkLst>
      <pc:sldChg chg="addSp delSp modSp mod">
        <pc:chgData name="Mykhailo Prischepniy" userId="18bcf25ff5b5a66c" providerId="LiveId" clId="{1A8F60DC-0FAA-4F10-B9DB-CE887B011FD1}" dt="2023-01-31T09:14:51.561" v="131" actId="20577"/>
        <pc:sldMkLst>
          <pc:docMk/>
          <pc:sldMk cId="1641872572" sldId="278"/>
        </pc:sldMkLst>
        <pc:spChg chg="add del mod">
          <ac:chgData name="Mykhailo Prischepniy" userId="18bcf25ff5b5a66c" providerId="LiveId" clId="{1A8F60DC-0FAA-4F10-B9DB-CE887B011FD1}" dt="2023-01-31T09:14:20.755" v="98" actId="478"/>
          <ac:spMkLst>
            <pc:docMk/>
            <pc:sldMk cId="1641872572" sldId="278"/>
            <ac:spMk id="2" creationId="{0EB643DF-8859-722B-88C6-81329AA9C3EE}"/>
          </ac:spMkLst>
        </pc:spChg>
        <pc:spChg chg="mod">
          <ac:chgData name="Mykhailo Prischepniy" userId="18bcf25ff5b5a66c" providerId="LiveId" clId="{1A8F60DC-0FAA-4F10-B9DB-CE887B011FD1}" dt="2023-01-31T09:13:41.205" v="66" actId="20577"/>
          <ac:spMkLst>
            <pc:docMk/>
            <pc:sldMk cId="1641872572" sldId="278"/>
            <ac:spMk id="4" creationId="{00000000-0000-0000-0000-000000000000}"/>
          </ac:spMkLst>
        </pc:spChg>
        <pc:spChg chg="del mod">
          <ac:chgData name="Mykhailo Prischepniy" userId="18bcf25ff5b5a66c" providerId="LiveId" clId="{1A8F60DC-0FAA-4F10-B9DB-CE887B011FD1}" dt="2023-01-31T09:00:03.665" v="12" actId="478"/>
          <ac:spMkLst>
            <pc:docMk/>
            <pc:sldMk cId="1641872572" sldId="278"/>
            <ac:spMk id="6" creationId="{16AD212A-E369-CB46-BE9C-0744152A0BAF}"/>
          </ac:spMkLst>
        </pc:spChg>
        <pc:spChg chg="mod">
          <ac:chgData name="Mykhailo Prischepniy" userId="18bcf25ff5b5a66c" providerId="LiveId" clId="{1A8F60DC-0FAA-4F10-B9DB-CE887B011FD1}" dt="2023-01-31T09:14:51.561" v="131" actId="20577"/>
          <ac:spMkLst>
            <pc:docMk/>
            <pc:sldMk cId="1641872572" sldId="278"/>
            <ac:spMk id="8" creationId="{5C706EAD-AD21-4FDA-9D29-237E6E7194F2}"/>
          </ac:spMkLst>
        </pc:spChg>
      </pc:sldChg>
      <pc:sldChg chg="modSp mod">
        <pc:chgData name="Mykhailo Prischepniy" userId="18bcf25ff5b5a66c" providerId="LiveId" clId="{1A8F60DC-0FAA-4F10-B9DB-CE887B011FD1}" dt="2023-02-01T09:19:45.792" v="800" actId="20577"/>
        <pc:sldMkLst>
          <pc:docMk/>
          <pc:sldMk cId="3937270525" sldId="279"/>
        </pc:sldMkLst>
        <pc:spChg chg="mod">
          <ac:chgData name="Mykhailo Prischepniy" userId="18bcf25ff5b5a66c" providerId="LiveId" clId="{1A8F60DC-0FAA-4F10-B9DB-CE887B011FD1}" dt="2023-01-31T09:40:32.001" v="147" actId="20577"/>
          <ac:spMkLst>
            <pc:docMk/>
            <pc:sldMk cId="3937270525" sldId="279"/>
            <ac:spMk id="2" creationId="{00000000-0000-0000-0000-000000000000}"/>
          </ac:spMkLst>
        </pc:spChg>
        <pc:spChg chg="mod">
          <ac:chgData name="Mykhailo Prischepniy" userId="18bcf25ff5b5a66c" providerId="LiveId" clId="{1A8F60DC-0FAA-4F10-B9DB-CE887B011FD1}" dt="2023-02-01T09:19:45.792" v="800" actId="20577"/>
          <ac:spMkLst>
            <pc:docMk/>
            <pc:sldMk cId="3937270525" sldId="279"/>
            <ac:spMk id="3" creationId="{00000000-0000-0000-0000-000000000000}"/>
          </ac:spMkLst>
        </pc:spChg>
      </pc:sldChg>
      <pc:sldChg chg="del">
        <pc:chgData name="Mykhailo Prischepniy" userId="18bcf25ff5b5a66c" providerId="LiveId" clId="{1A8F60DC-0FAA-4F10-B9DB-CE887B011FD1}" dt="2023-02-01T09:25:58.582" v="823" actId="47"/>
        <pc:sldMkLst>
          <pc:docMk/>
          <pc:sldMk cId="3396390971" sldId="280"/>
        </pc:sldMkLst>
      </pc:sldChg>
      <pc:sldChg chg="del">
        <pc:chgData name="Mykhailo Prischepniy" userId="18bcf25ff5b5a66c" providerId="LiveId" clId="{1A8F60DC-0FAA-4F10-B9DB-CE887B011FD1}" dt="2023-02-01T09:26:00.886" v="824" actId="47"/>
        <pc:sldMkLst>
          <pc:docMk/>
          <pc:sldMk cId="2770134064" sldId="281"/>
        </pc:sldMkLst>
      </pc:sldChg>
      <pc:sldChg chg="del">
        <pc:chgData name="Mykhailo Prischepniy" userId="18bcf25ff5b5a66c" providerId="LiveId" clId="{1A8F60DC-0FAA-4F10-B9DB-CE887B011FD1}" dt="2023-02-01T09:26:03.555" v="825" actId="47"/>
        <pc:sldMkLst>
          <pc:docMk/>
          <pc:sldMk cId="290730302" sldId="282"/>
        </pc:sldMkLst>
      </pc:sldChg>
      <pc:sldChg chg="del">
        <pc:chgData name="Mykhailo Prischepniy" userId="18bcf25ff5b5a66c" providerId="LiveId" clId="{1A8F60DC-0FAA-4F10-B9DB-CE887B011FD1}" dt="2023-02-01T09:26:05.147" v="826" actId="47"/>
        <pc:sldMkLst>
          <pc:docMk/>
          <pc:sldMk cId="1650157034" sldId="283"/>
        </pc:sldMkLst>
      </pc:sldChg>
      <pc:sldChg chg="del">
        <pc:chgData name="Mykhailo Prischepniy" userId="18bcf25ff5b5a66c" providerId="LiveId" clId="{1A8F60DC-0FAA-4F10-B9DB-CE887B011FD1}" dt="2023-02-01T09:26:06.798" v="827" actId="47"/>
        <pc:sldMkLst>
          <pc:docMk/>
          <pc:sldMk cId="285743378" sldId="284"/>
        </pc:sldMkLst>
      </pc:sldChg>
      <pc:sldChg chg="del">
        <pc:chgData name="Mykhailo Prischepniy" userId="18bcf25ff5b5a66c" providerId="LiveId" clId="{1A8F60DC-0FAA-4F10-B9DB-CE887B011FD1}" dt="2023-02-01T09:26:08.674" v="828" actId="47"/>
        <pc:sldMkLst>
          <pc:docMk/>
          <pc:sldMk cId="1700261931" sldId="285"/>
        </pc:sldMkLst>
      </pc:sldChg>
      <pc:sldChg chg="modSp add mod">
        <pc:chgData name="Mykhailo Prischepniy" userId="18bcf25ff5b5a66c" providerId="LiveId" clId="{1A8F60DC-0FAA-4F10-B9DB-CE887B011FD1}" dt="2023-02-01T09:26:34.087" v="832" actId="1076"/>
        <pc:sldMkLst>
          <pc:docMk/>
          <pc:sldMk cId="3425029245" sldId="291"/>
        </pc:sldMkLst>
        <pc:spChg chg="mod">
          <ac:chgData name="Mykhailo Prischepniy" userId="18bcf25ff5b5a66c" providerId="LiveId" clId="{1A8F60DC-0FAA-4F10-B9DB-CE887B011FD1}" dt="2023-02-01T09:24:21.887" v="817" actId="20577"/>
          <ac:spMkLst>
            <pc:docMk/>
            <pc:sldMk cId="3425029245" sldId="291"/>
            <ac:spMk id="2" creationId="{00000000-0000-0000-0000-000000000000}"/>
          </ac:spMkLst>
        </pc:spChg>
        <pc:spChg chg="mod">
          <ac:chgData name="Mykhailo Prischepniy" userId="18bcf25ff5b5a66c" providerId="LiveId" clId="{1A8F60DC-0FAA-4F10-B9DB-CE887B011FD1}" dt="2023-02-01T09:26:34.087" v="832" actId="1076"/>
          <ac:spMkLst>
            <pc:docMk/>
            <pc:sldMk cId="3425029245" sldId="291"/>
            <ac:spMk id="3" creationId="{00000000-0000-0000-0000-000000000000}"/>
          </ac:spMkLst>
        </pc:spChg>
      </pc:sldChg>
      <pc:sldChg chg="addSp modSp add mod">
        <pc:chgData name="Mykhailo Prischepniy" userId="18bcf25ff5b5a66c" providerId="LiveId" clId="{1A8F60DC-0FAA-4F10-B9DB-CE887B011FD1}" dt="2023-02-04T19:06:19.009" v="1031" actId="1076"/>
        <pc:sldMkLst>
          <pc:docMk/>
          <pc:sldMk cId="759235107" sldId="292"/>
        </pc:sldMkLst>
        <pc:spChg chg="mod">
          <ac:chgData name="Mykhailo Prischepniy" userId="18bcf25ff5b5a66c" providerId="LiveId" clId="{1A8F60DC-0FAA-4F10-B9DB-CE887B011FD1}" dt="2023-02-01T09:27:31.180" v="839" actId="20577"/>
          <ac:spMkLst>
            <pc:docMk/>
            <pc:sldMk cId="759235107" sldId="292"/>
            <ac:spMk id="2" creationId="{00000000-0000-0000-0000-000000000000}"/>
          </ac:spMkLst>
        </pc:spChg>
        <pc:spChg chg="mod">
          <ac:chgData name="Mykhailo Prischepniy" userId="18bcf25ff5b5a66c" providerId="LiveId" clId="{1A8F60DC-0FAA-4F10-B9DB-CE887B011FD1}" dt="2023-02-01T09:32:02.022" v="886" actId="20577"/>
          <ac:spMkLst>
            <pc:docMk/>
            <pc:sldMk cId="759235107" sldId="292"/>
            <ac:spMk id="3" creationId="{00000000-0000-0000-0000-000000000000}"/>
          </ac:spMkLst>
        </pc:spChg>
        <pc:picChg chg="add mod">
          <ac:chgData name="Mykhailo Prischepniy" userId="18bcf25ff5b5a66c" providerId="LiveId" clId="{1A8F60DC-0FAA-4F10-B9DB-CE887B011FD1}" dt="2023-02-04T19:06:19.009" v="1031" actId="1076"/>
          <ac:picMkLst>
            <pc:docMk/>
            <pc:sldMk cId="759235107" sldId="292"/>
            <ac:picMk id="6" creationId="{F1CF93CA-BB81-9D71-B962-DF2C92BB9329}"/>
          </ac:picMkLst>
        </pc:picChg>
      </pc:sldChg>
      <pc:sldChg chg="modSp add mod">
        <pc:chgData name="Mykhailo Prischepniy" userId="18bcf25ff5b5a66c" providerId="LiveId" clId="{1A8F60DC-0FAA-4F10-B9DB-CE887B011FD1}" dt="2023-02-01T09:33:10.343" v="986" actId="20577"/>
        <pc:sldMkLst>
          <pc:docMk/>
          <pc:sldMk cId="3499015099" sldId="293"/>
        </pc:sldMkLst>
        <pc:spChg chg="mod">
          <ac:chgData name="Mykhailo Prischepniy" userId="18bcf25ff5b5a66c" providerId="LiveId" clId="{1A8F60DC-0FAA-4F10-B9DB-CE887B011FD1}" dt="2023-02-01T09:32:38.797" v="916" actId="20577"/>
          <ac:spMkLst>
            <pc:docMk/>
            <pc:sldMk cId="3499015099" sldId="293"/>
            <ac:spMk id="2" creationId="{00000000-0000-0000-0000-000000000000}"/>
          </ac:spMkLst>
        </pc:spChg>
        <pc:spChg chg="mod">
          <ac:chgData name="Mykhailo Prischepniy" userId="18bcf25ff5b5a66c" providerId="LiveId" clId="{1A8F60DC-0FAA-4F10-B9DB-CE887B011FD1}" dt="2023-02-01T09:33:10.343" v="986" actId="20577"/>
          <ac:spMkLst>
            <pc:docMk/>
            <pc:sldMk cId="3499015099" sldId="293"/>
            <ac:spMk id="3" creationId="{00000000-0000-0000-0000-000000000000}"/>
          </ac:spMkLst>
        </pc:spChg>
      </pc:sldChg>
      <pc:sldChg chg="modSp add mod">
        <pc:chgData name="Mykhailo Prischepniy" userId="18bcf25ff5b5a66c" providerId="LiveId" clId="{1A8F60DC-0FAA-4F10-B9DB-CE887B011FD1}" dt="2023-02-01T09:34:53.256" v="1028" actId="313"/>
        <pc:sldMkLst>
          <pc:docMk/>
          <pc:sldMk cId="3170592844" sldId="294"/>
        </pc:sldMkLst>
        <pc:spChg chg="mod">
          <ac:chgData name="Mykhailo Prischepniy" userId="18bcf25ff5b5a66c" providerId="LiveId" clId="{1A8F60DC-0FAA-4F10-B9DB-CE887B011FD1}" dt="2023-02-01T09:34:53.256" v="1028" actId="313"/>
          <ac:spMkLst>
            <pc:docMk/>
            <pc:sldMk cId="3170592844" sldId="294"/>
            <ac:spMk id="2" creationId="{00000000-0000-0000-0000-000000000000}"/>
          </ac:spMkLst>
        </pc:spChg>
        <pc:spChg chg="mod">
          <ac:chgData name="Mykhailo Prischepniy" userId="18bcf25ff5b5a66c" providerId="LiveId" clId="{1A8F60DC-0FAA-4F10-B9DB-CE887B011FD1}" dt="2023-02-01T09:34:49.735" v="1027"/>
          <ac:spMkLst>
            <pc:docMk/>
            <pc:sldMk cId="3170592844" sldId="29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2023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2023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2023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2023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934" y="1149822"/>
            <a:ext cx="4315968" cy="1421928"/>
          </a:xfrm>
        </p:spPr>
        <p:txBody>
          <a:bodyPr/>
          <a:lstStyle/>
          <a:p>
            <a:r>
              <a:rPr lang="en-US" sz="3200" dirty="0"/>
              <a:t>EPAM </a:t>
            </a:r>
            <a:r>
              <a:rPr lang="en-US" sz="3200" dirty="0" err="1"/>
              <a:t>Cloud&amp;DevOps</a:t>
            </a:r>
            <a:br>
              <a:rPr lang="en-US" sz="3200" dirty="0"/>
            </a:br>
            <a:r>
              <a:rPr lang="en-US" sz="3200" dirty="0"/>
              <a:t>Fundamentals Course</a:t>
            </a:r>
            <a:br>
              <a:rPr lang="en-US" sz="3200" dirty="0"/>
            </a:br>
            <a:r>
              <a:rPr lang="en-US" sz="3200" dirty="0"/>
              <a:t>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06EAD-AD21-4FDA-9D29-237E6E7194F2}"/>
              </a:ext>
            </a:extLst>
          </p:cNvPr>
          <p:cNvSpPr txBox="1"/>
          <p:nvPr/>
        </p:nvSpPr>
        <p:spPr>
          <a:xfrm>
            <a:off x="143584" y="3993678"/>
            <a:ext cx="25713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Mykhailo Pryshchepnyi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Dnipro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Feb 2023</a:t>
            </a:r>
          </a:p>
        </p:txBody>
      </p:sp>
    </p:spTree>
    <p:extLst>
      <p:ext uri="{BB962C8B-B14F-4D97-AF65-F5344CB8AC3E}">
        <p14:creationId xmlns:p14="http://schemas.microsoft.com/office/powerpoint/2010/main" val="164187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7" y="873125"/>
            <a:ext cx="8429625" cy="3397250"/>
          </a:xfrm>
        </p:spPr>
        <p:txBody>
          <a:bodyPr/>
          <a:lstStyle/>
          <a:p>
            <a:pPr algn="just"/>
            <a:r>
              <a:rPr lang="en-US" sz="1200" dirty="0">
                <a:latin typeface="+mn-lt"/>
              </a:rPr>
              <a:t>The project demonstrates the CI\CD process that is</a:t>
            </a:r>
            <a:r>
              <a:rPr lang="ru-RU" sz="1200" dirty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relevant and commonly used in the current time for software development and implementation. </a:t>
            </a:r>
          </a:p>
          <a:p>
            <a:pPr algn="just"/>
            <a:r>
              <a:rPr lang="en-US" sz="1200" dirty="0">
                <a:latin typeface="+mn-lt"/>
              </a:rPr>
              <a:t>It is </a:t>
            </a:r>
            <a:r>
              <a:rPr lang="en-US" sz="1200" b="0" i="0" dirty="0">
                <a:effectLst/>
                <a:latin typeface="+mn-lt"/>
              </a:rPr>
              <a:t>important because it helps organizations rapidly produce and deliver high-quality software products and services, improving their overall efficiency, reliability, and security. The process automates the entire software development lifecycle, from code creation to deployment.</a:t>
            </a:r>
          </a:p>
          <a:p>
            <a:pPr algn="just"/>
            <a:r>
              <a:rPr lang="en-US" sz="1200" b="0" i="0" dirty="0">
                <a:effectLst/>
                <a:latin typeface="+mn-lt"/>
              </a:rPr>
              <a:t>Additionally, it helps organizations to identify and resolve issues quickly, reducing downtime and increasing overall system stability.</a:t>
            </a:r>
          </a:p>
          <a:p>
            <a:pPr algn="l"/>
            <a:r>
              <a:rPr lang="en-US" sz="1200" b="0" i="0" dirty="0">
                <a:effectLst/>
                <a:latin typeface="+mn-lt"/>
              </a:rPr>
              <a:t>The project uses next tools and services:</a:t>
            </a:r>
          </a:p>
          <a:p>
            <a:pPr lvl="1"/>
            <a:r>
              <a:rPr lang="en-US" sz="1200" b="1" dirty="0"/>
              <a:t>GIT and </a:t>
            </a:r>
            <a:r>
              <a:rPr lang="en-US" sz="1200" b="1" dirty="0" err="1"/>
              <a:t>Github</a:t>
            </a:r>
            <a:r>
              <a:rPr lang="en-US" sz="1200" b="1" dirty="0"/>
              <a:t> </a:t>
            </a:r>
            <a:r>
              <a:rPr lang="en-US" sz="1200" dirty="0"/>
              <a:t>– version control system for storage and shared usage app versions and configuration files</a:t>
            </a:r>
          </a:p>
          <a:p>
            <a:pPr lvl="1"/>
            <a:r>
              <a:rPr lang="en-US" sz="1200" b="1" i="0" dirty="0">
                <a:effectLst/>
                <a:latin typeface="+mn-lt"/>
              </a:rPr>
              <a:t>AWS Cloud </a:t>
            </a:r>
          </a:p>
          <a:p>
            <a:pPr lvl="1"/>
            <a:r>
              <a:rPr lang="en-US" sz="1200" b="1" i="0" dirty="0">
                <a:effectLst/>
                <a:latin typeface="+mn-lt"/>
              </a:rPr>
              <a:t>Jenkins</a:t>
            </a:r>
          </a:p>
          <a:p>
            <a:pPr lvl="1"/>
            <a:r>
              <a:rPr lang="en-US" sz="1200" b="1" dirty="0"/>
              <a:t>Terraform</a:t>
            </a:r>
          </a:p>
          <a:p>
            <a:pPr lvl="1"/>
            <a:r>
              <a:rPr lang="en-US" sz="1200" b="1" i="0" dirty="0">
                <a:effectLst/>
                <a:latin typeface="+mn-lt"/>
              </a:rPr>
              <a:t>Ansible</a:t>
            </a:r>
          </a:p>
          <a:p>
            <a:pPr lvl="1"/>
            <a:r>
              <a:rPr lang="en-US" sz="1200" b="1" dirty="0"/>
              <a:t>Docker and </a:t>
            </a:r>
            <a:r>
              <a:rPr lang="en-US" sz="1200" b="1" dirty="0" err="1"/>
              <a:t>Dockerhub</a:t>
            </a:r>
            <a:endParaRPr lang="en-US" sz="1200" b="1" dirty="0"/>
          </a:p>
          <a:p>
            <a:pPr lvl="1"/>
            <a:r>
              <a:rPr lang="en-US" sz="1200" b="1" i="0" dirty="0">
                <a:effectLst/>
                <a:latin typeface="+mn-lt"/>
              </a:rPr>
              <a:t>Slack integration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893" y="755156"/>
            <a:ext cx="8429625" cy="3397250"/>
          </a:xfrm>
        </p:spPr>
        <p:txBody>
          <a:bodyPr/>
          <a:lstStyle/>
          <a:p>
            <a:pPr algn="l"/>
            <a:r>
              <a:rPr lang="en-US" sz="1200" b="0" i="0" dirty="0">
                <a:effectLst/>
                <a:latin typeface="+mn-lt"/>
              </a:rPr>
              <a:t>Minimum: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- host with git (Linux, MacO5, Windows) [can be on a virtual machine]);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- as a semantic part, you can use an HTML page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with content of your choice.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- cloud repository (GitHub, GitLab, </a:t>
            </a:r>
            <a:r>
              <a:rPr lang="en-US" sz="1200" b="0" i="0" dirty="0" err="1">
                <a:effectLst/>
                <a:latin typeface="+mn-lt"/>
              </a:rPr>
              <a:t>GitBucket</a:t>
            </a:r>
            <a:r>
              <a:rPr lang="en-US" sz="1200" b="0" i="0" dirty="0">
                <a:effectLst/>
                <a:latin typeface="+mn-lt"/>
              </a:rPr>
              <a:t>), to where you will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make commits/pushes;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- CI / CD framework (Jenkins) it can be with a “white” IP (from the provider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or, better, in AWS) or “gray” (behind the home router, which also has a “gray” IP [NAT]). In the case of gray, you will not be able to use (without additional tools) GitHub Webhook, i.e. you will use other options from lectures. Thus the main purpose of </a:t>
            </a:r>
            <a:r>
              <a:rPr lang="en-US" sz="1200" b="0" i="0" dirty="0" err="1">
                <a:effectLst/>
                <a:latin typeface="+mn-lt"/>
              </a:rPr>
              <a:t>jenkins</a:t>
            </a:r>
            <a:r>
              <a:rPr lang="en-US" sz="1200" b="0" i="0" dirty="0">
                <a:effectLst/>
                <a:latin typeface="+mn-lt"/>
              </a:rPr>
              <a:t> is to pull out your updated project from a </a:t>
            </a:r>
            <a:r>
              <a:rPr lang="en-US" sz="1200" b="0" i="0" dirty="0" err="1">
                <a:effectLst/>
                <a:latin typeface="+mn-lt"/>
              </a:rPr>
              <a:t>github</a:t>
            </a:r>
            <a:r>
              <a:rPr lang="en-US" sz="1200" b="0" i="0" dirty="0">
                <a:effectLst/>
                <a:latin typeface="+mn-lt"/>
              </a:rPr>
              <a:t> repo and compile it (build), and then place it in the artifact repository (delivery) or deploy it to the target server (deploy);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- Configuration Management Tool (Ansible) - can be used to raise the machines and the initial configuration of the environment for your project;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- It is necessary for the </a:t>
            </a:r>
            <a:r>
              <a:rPr lang="en-US" sz="1200" b="0" i="0" dirty="0" err="1">
                <a:effectLst/>
                <a:latin typeface="+mn-lt"/>
              </a:rPr>
              <a:t>jenkins</a:t>
            </a:r>
            <a:r>
              <a:rPr lang="en-US" sz="1200" b="0" i="0" dirty="0">
                <a:effectLst/>
                <a:latin typeface="+mn-lt"/>
              </a:rPr>
              <a:t> master to redirect jobs to its nodes (slaves). In the case of a web page, this step can be omitted, so the page could be deployed directly to the target server.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- docker and containerization can be used in the following way - launch </a:t>
            </a:r>
            <a:r>
              <a:rPr lang="en-US" sz="1200" b="0" i="0" dirty="0" err="1">
                <a:effectLst/>
                <a:latin typeface="+mn-lt"/>
              </a:rPr>
              <a:t>jenkins</a:t>
            </a:r>
            <a:r>
              <a:rPr lang="en-US" sz="1200" b="0" i="0" dirty="0">
                <a:effectLst/>
                <a:latin typeface="+mn-lt"/>
              </a:rPr>
              <a:t> and its nodes in containers and the target server -- also in a Docker container.</a:t>
            </a:r>
          </a:p>
          <a:p>
            <a:pPr algn="l"/>
            <a:r>
              <a:rPr lang="en-US" sz="1200" b="0" i="0" dirty="0">
                <a:effectLst/>
                <a:latin typeface="+mn-lt"/>
              </a:rPr>
              <a:t>Whatever you do is good anyway. Especially for those who have just started learning DevOps engineering.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When demonstrating your project, make minimal changes to the project code, make a commit, push to update the cloud repository (GitHub, GitLab, </a:t>
            </a:r>
            <a:r>
              <a:rPr lang="en-US" sz="1200" b="0" i="0" dirty="0" err="1">
                <a:effectLst/>
                <a:latin typeface="+mn-lt"/>
              </a:rPr>
              <a:t>GitBucket</a:t>
            </a:r>
            <a:r>
              <a:rPr lang="en-US" sz="1200" b="0" i="0" dirty="0">
                <a:effectLst/>
                <a:latin typeface="+mn-lt"/>
              </a:rPr>
              <a:t>) and let Jenkins handle the changes. It is desirable that the new project build has a visual representation..</a:t>
            </a:r>
          </a:p>
          <a:p>
            <a:pPr algn="l"/>
            <a:r>
              <a:rPr lang="en-US" sz="1200" b="0" i="0" dirty="0">
                <a:effectLst/>
                <a:latin typeface="+mn-lt"/>
              </a:rPr>
              <a:t>By middle / maximum: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Middle+ level provides for the implementation of the task in accordance with the above, however, a GitHub prototype of a medium/large Java project (for example, </a:t>
            </a:r>
            <a:r>
              <a:rPr lang="en-US" sz="1200" b="0" i="0" dirty="0" err="1">
                <a:effectLst/>
                <a:latin typeface="+mn-lt"/>
              </a:rPr>
              <a:t>PetClinic</a:t>
            </a:r>
            <a:r>
              <a:rPr lang="en-US" sz="1200" b="0" i="0" dirty="0">
                <a:effectLst/>
                <a:latin typeface="+mn-lt"/>
              </a:rPr>
              <a:t>) using maven (apt, </a:t>
            </a:r>
            <a:r>
              <a:rPr lang="en-US" sz="1200" b="0" i="0" dirty="0" err="1">
                <a:effectLst/>
                <a:latin typeface="+mn-lt"/>
              </a:rPr>
              <a:t>gradle</a:t>
            </a:r>
            <a:r>
              <a:rPr lang="en-US" sz="1200" b="0" i="0" dirty="0">
                <a:effectLst/>
                <a:latin typeface="+mn-lt"/>
              </a:rPr>
              <a:t>), testing and deployment can be chosen as the basis. It is also possible to implement a Python project based on an existing GitHub repository.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7181" y="873125"/>
            <a:ext cx="8429625" cy="3397250"/>
          </a:xfrm>
        </p:spPr>
        <p:txBody>
          <a:bodyPr/>
          <a:lstStyle/>
          <a:p>
            <a:pPr algn="l"/>
            <a:r>
              <a:rPr lang="en-US" sz="1200" b="0" i="0" dirty="0">
                <a:effectLst/>
                <a:latin typeface="+mn-lt"/>
              </a:rPr>
              <a:t>SCEMA</a:t>
            </a:r>
          </a:p>
          <a:p>
            <a:pPr algn="l"/>
            <a:r>
              <a:rPr lang="en-US" sz="1200" dirty="0">
                <a:latin typeface="+mn-lt"/>
              </a:rPr>
              <a:t>Why were selected specific tools</a:t>
            </a:r>
            <a:endParaRPr lang="en-US" sz="1200" b="0" i="0" dirty="0">
              <a:effectLst/>
              <a:latin typeface="+mn-lt"/>
            </a:endParaRPr>
          </a:p>
          <a:p>
            <a:pPr algn="l"/>
            <a:endParaRPr lang="en-US" sz="12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F93CA-BB81-9D71-B962-DF2C92BB9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35731"/>
            <a:ext cx="6481936" cy="45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3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7" y="1255218"/>
            <a:ext cx="8429625" cy="3397250"/>
          </a:xfrm>
        </p:spPr>
        <p:txBody>
          <a:bodyPr/>
          <a:lstStyle/>
          <a:p>
            <a:pPr algn="l"/>
            <a:r>
              <a:rPr lang="en-US" sz="1200" b="0" i="0" dirty="0">
                <a:effectLst/>
                <a:latin typeface="+mn-lt"/>
              </a:rPr>
              <a:t>Some stages </a:t>
            </a:r>
          </a:p>
          <a:p>
            <a:pPr algn="l"/>
            <a:r>
              <a:rPr lang="en-US" sz="1200" dirty="0">
                <a:latin typeface="+mn-lt"/>
              </a:rPr>
              <a:t>Started from …. </a:t>
            </a:r>
            <a:r>
              <a:rPr lang="ru-RU" sz="1200" dirty="0">
                <a:latin typeface="+mn-lt"/>
              </a:rPr>
              <a:t>Усложнение добавление</a:t>
            </a:r>
            <a:endParaRPr lang="en-US" sz="1200" dirty="0">
              <a:latin typeface="+mn-lt"/>
            </a:endParaRPr>
          </a:p>
          <a:p>
            <a:pPr algn="l"/>
            <a:endParaRPr lang="en-US" sz="1200" dirty="0">
              <a:latin typeface="+mn-lt"/>
            </a:endParaRPr>
          </a:p>
          <a:p>
            <a:pPr algn="l"/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5. Tasks - breaking down your general task into smaller parts (which are easier to solve).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6. Design (justification why) (Selection of the technology stack that will be used in the implementation of the project)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7. Implementation (if there is testing - excellent) (Project implementation sequence, challenges, achievements, main results)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8. Demonstration (show how your project works in real life)</a:t>
            </a:r>
            <a:br>
              <a:rPr lang="en-US" sz="1200" b="0" i="0" dirty="0">
                <a:effectLst/>
                <a:latin typeface="+mn-lt"/>
              </a:rPr>
            </a:br>
            <a:r>
              <a:rPr lang="en-US" sz="1200" b="0" i="0" dirty="0">
                <a:effectLst/>
                <a:latin typeface="+mn-lt"/>
              </a:rPr>
              <a:t>9. Conclusions (What is done, what I would like to improve and ways to improve)</a:t>
            </a:r>
          </a:p>
          <a:p>
            <a:pPr algn="l"/>
            <a:r>
              <a:rPr lang="en-US" sz="1200" b="0" i="0" dirty="0">
                <a:effectLst/>
                <a:latin typeface="+mn-lt"/>
              </a:rPr>
              <a:t>10. To the question of the minimum / maximum functionality of the project (final task).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1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Conclusions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7" y="1255218"/>
            <a:ext cx="8429625" cy="3397250"/>
          </a:xfrm>
        </p:spPr>
        <p:txBody>
          <a:bodyPr/>
          <a:lstStyle/>
          <a:p>
            <a:r>
              <a:rPr lang="en-US" sz="1200" b="0" i="0" dirty="0">
                <a:effectLst/>
                <a:latin typeface="+mn-lt"/>
              </a:rPr>
              <a:t>(What is done, what I would like to improve and ways to improve)</a:t>
            </a:r>
          </a:p>
          <a:p>
            <a:pPr algn="l"/>
            <a:endParaRPr lang="en-US" sz="1200" b="0" i="0" dirty="0">
              <a:effectLst/>
              <a:latin typeface="+mn-lt"/>
            </a:endParaRPr>
          </a:p>
          <a:p>
            <a:pPr algn="l"/>
            <a:endParaRPr lang="en-US" sz="1200" dirty="0">
              <a:latin typeface="+mn-lt"/>
            </a:endParaRPr>
          </a:p>
          <a:p>
            <a:pPr algn="l"/>
            <a:endParaRPr lang="en-US" sz="12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9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9168F-436F-85B2-8C63-4661D6CB8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2EFD1-582A-8E89-6D43-8B5EFD7D902E}"/>
              </a:ext>
            </a:extLst>
          </p:cNvPr>
          <p:cNvSpPr txBox="1"/>
          <p:nvPr/>
        </p:nvSpPr>
        <p:spPr>
          <a:xfrm>
            <a:off x="3034146" y="2187029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17008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d9ea7c-25c4-4a63-9fc5-4c0be54583ab" xsi:nil="true"/>
    <lcf76f155ced4ddcb4097134ff3c332f xmlns="20d41106-b727-4962-89ca-e9fa405e8ddc">
      <Terms xmlns="http://schemas.microsoft.com/office/infopath/2007/PartnerControls"/>
    </lcf76f155ced4ddcb4097134ff3c332f>
    <_x043d__x043e__x043c__x0435__x0440_ xmlns="20d41106-b727-4962-89ca-e9fa405e8dd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44E599FBED44A9C0CBE02D888A5F0" ma:contentTypeVersion="13" ma:contentTypeDescription="Create a new document." ma:contentTypeScope="" ma:versionID="f506f148ca78d93893217dc80e9626eb">
  <xsd:schema xmlns:xsd="http://www.w3.org/2001/XMLSchema" xmlns:xs="http://www.w3.org/2001/XMLSchema" xmlns:p="http://schemas.microsoft.com/office/2006/metadata/properties" xmlns:ns2="20d41106-b727-4962-89ca-e9fa405e8ddc" xmlns:ns3="57d9ea7c-25c4-4a63-9fc5-4c0be54583ab" targetNamespace="http://schemas.microsoft.com/office/2006/metadata/properties" ma:root="true" ma:fieldsID="a231cf381c4e9958a7990e7e945955cb" ns2:_="" ns3:_="">
    <xsd:import namespace="20d41106-b727-4962-89ca-e9fa405e8ddc"/>
    <xsd:import namespace="57d9ea7c-25c4-4a63-9fc5-4c0be54583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_x043d__x043e__x043c__x0435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41106-b727-4962-89ca-e9fa405e8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x043d__x043e__x043c__x0435__x0440_" ma:index="20" nillable="true" ma:displayName="номер" ma:format="Dropdown" ma:internalName="_x043d__x043e__x043c__x0435__x0440_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9ea7c-25c4-4a63-9fc5-4c0be54583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f8033fd0-5c4f-49ce-bfab-2201ba3ca963}" ma:internalName="TaxCatchAll" ma:showField="CatchAllData" ma:web="57d9ea7c-25c4-4a63-9fc5-4c0be54583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AE23A-FC07-457D-B2DB-52EA27DC0F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F22B1B-23D2-4986-9D4D-1BFB45C9B7F3}">
  <ds:schemaRefs>
    <ds:schemaRef ds:uri="http://schemas.microsoft.com/office/2006/documentManagement/types"/>
    <ds:schemaRef ds:uri="http://purl.org/dc/elements/1.1/"/>
    <ds:schemaRef ds:uri="http://purl.org/dc/terms/"/>
    <ds:schemaRef ds:uri="57d9ea7c-25c4-4a63-9fc5-4c0be54583ab"/>
    <ds:schemaRef ds:uri="http://www.w3.org/XML/1998/namespace"/>
    <ds:schemaRef ds:uri="http://purl.org/dc/dcmitype/"/>
    <ds:schemaRef ds:uri="20d41106-b727-4962-89ca-e9fa405e8dd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AA7E0C8-0629-444B-9F08-EE38FB5A3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d41106-b727-4962-89ca-e9fa405e8ddc"/>
    <ds:schemaRef ds:uri="57d9ea7c-25c4-4a63-9fc5-4c0be54583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3753</TotalTime>
  <Words>736</Words>
  <Application>Microsoft Office PowerPoint</Application>
  <PresentationFormat>On-screen Show 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Covers</vt:lpstr>
      <vt:lpstr>General</vt:lpstr>
      <vt:lpstr>Breakers</vt:lpstr>
      <vt:lpstr>EPAM Cloud&amp;DevOps Fundamentals Course 2022</vt:lpstr>
      <vt:lpstr>About Project</vt:lpstr>
      <vt:lpstr>Task Description</vt:lpstr>
      <vt:lpstr>Design</vt:lpstr>
      <vt:lpstr>Implementation</vt:lpstr>
      <vt:lpstr>DEMO / Conclusions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Mykhailo Prischepniy</dc:creator>
  <cp:lastModifiedBy>Mykhailo Prischepniy</cp:lastModifiedBy>
  <cp:revision>63</cp:revision>
  <dcterms:created xsi:type="dcterms:W3CDTF">2018-01-26T19:23:30Z</dcterms:created>
  <dcterms:modified xsi:type="dcterms:W3CDTF">2023-02-04T19:06:25Z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0x01010067144E599FBED44A9C0CBE02D888A5F0</vt:lpwstr>
  </property>
</Properties>
</file>