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5"/>
  </p:notesMasterIdLst>
  <p:sldIdLst>
    <p:sldId id="256" r:id="rId2"/>
    <p:sldId id="360" r:id="rId3"/>
    <p:sldId id="364" r:id="rId4"/>
    <p:sldId id="363" r:id="rId5"/>
    <p:sldId id="365" r:id="rId6"/>
    <p:sldId id="273" r:id="rId7"/>
    <p:sldId id="261" r:id="rId8"/>
    <p:sldId id="262" r:id="rId9"/>
    <p:sldId id="263" r:id="rId10"/>
    <p:sldId id="264" r:id="rId11"/>
    <p:sldId id="260" r:id="rId12"/>
    <p:sldId id="325" r:id="rId13"/>
    <p:sldId id="324" r:id="rId14"/>
    <p:sldId id="326" r:id="rId15"/>
    <p:sldId id="258" r:id="rId16"/>
    <p:sldId id="267" r:id="rId17"/>
    <p:sldId id="327" r:id="rId18"/>
    <p:sldId id="322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50" r:id="rId27"/>
    <p:sldId id="335" r:id="rId28"/>
    <p:sldId id="336" r:id="rId29"/>
    <p:sldId id="337" r:id="rId30"/>
    <p:sldId id="339" r:id="rId31"/>
    <p:sldId id="338" r:id="rId32"/>
    <p:sldId id="340" r:id="rId33"/>
    <p:sldId id="341" r:id="rId34"/>
    <p:sldId id="348" r:id="rId35"/>
    <p:sldId id="342" r:id="rId36"/>
    <p:sldId id="361" r:id="rId37"/>
    <p:sldId id="362" r:id="rId38"/>
    <p:sldId id="354" r:id="rId39"/>
    <p:sldId id="353" r:id="rId40"/>
    <p:sldId id="355" r:id="rId41"/>
    <p:sldId id="356" r:id="rId42"/>
    <p:sldId id="357" r:id="rId43"/>
    <p:sldId id="358" r:id="rId44"/>
    <p:sldId id="359" r:id="rId45"/>
    <p:sldId id="343" r:id="rId46"/>
    <p:sldId id="344" r:id="rId47"/>
    <p:sldId id="345" r:id="rId48"/>
    <p:sldId id="347" r:id="rId49"/>
    <p:sldId id="346" r:id="rId50"/>
    <p:sldId id="366" r:id="rId51"/>
    <p:sldId id="349" r:id="rId52"/>
    <p:sldId id="351" r:id="rId53"/>
    <p:sldId id="35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  <p14:sldId id="360"/>
            <p14:sldId id="364"/>
            <p14:sldId id="363"/>
            <p14:sldId id="365"/>
          </p14:sldIdLst>
        </p14:section>
        <p14:section name="VCS" id="{281131A1-3D47-4BD5-9199-707DB2831344}">
          <p14:sldIdLst>
            <p14:sldId id="273"/>
            <p14:sldId id="261"/>
            <p14:sldId id="262"/>
            <p14:sldId id="263"/>
            <p14:sldId id="264"/>
            <p14:sldId id="260"/>
            <p14:sldId id="325"/>
            <p14:sldId id="324"/>
          </p14:sldIdLst>
        </p14:section>
        <p14:section name="Git" id="{27B340B2-638F-48DC-8774-2086E1504781}">
          <p14:sldIdLst>
            <p14:sldId id="326"/>
            <p14:sldId id="258"/>
            <p14:sldId id="267"/>
          </p14:sldIdLst>
        </p14:section>
        <p14:section name="GitHub" id="{3A76C07B-D0DD-48A0-9C88-C342C701C605}">
          <p14:sldIdLst>
            <p14:sldId id="327"/>
            <p14:sldId id="322"/>
            <p14:sldId id="328"/>
            <p14:sldId id="329"/>
            <p14:sldId id="330"/>
            <p14:sldId id="331"/>
            <p14:sldId id="332"/>
            <p14:sldId id="333"/>
            <p14:sldId id="334"/>
            <p14:sldId id="350"/>
          </p14:sldIdLst>
        </p14:section>
        <p14:section name="GitKraken" id="{0C6E7B53-B86E-48E2-9971-64DD88AD3C82}">
          <p14:sldIdLst>
            <p14:sldId id="335"/>
            <p14:sldId id="336"/>
            <p14:sldId id="337"/>
            <p14:sldId id="339"/>
            <p14:sldId id="338"/>
            <p14:sldId id="340"/>
            <p14:sldId id="341"/>
            <p14:sldId id="348"/>
            <p14:sldId id="342"/>
          </p14:sldIdLst>
        </p14:section>
        <p14:section name="Unit Test" id="{4ACC5188-BDE8-4641-83A7-9001FF4F38F8}">
          <p14:sldIdLst>
            <p14:sldId id="361"/>
            <p14:sldId id="362"/>
          </p14:sldIdLst>
        </p14:section>
        <p14:section name="Code Blocks" id="{2FC1F121-1675-48C8-B31C-800C353E01E0}">
          <p14:sldIdLst>
            <p14:sldId id="354"/>
            <p14:sldId id="353"/>
            <p14:sldId id="355"/>
            <p14:sldId id="356"/>
            <p14:sldId id="357"/>
            <p14:sldId id="358"/>
            <p14:sldId id="359"/>
          </p14:sldIdLst>
        </p14:section>
        <p14:section name="Travis CI" id="{695A97AF-D0FB-4774-A06F-A60CEEE49D65}">
          <p14:sldIdLst>
            <p14:sldId id="343"/>
            <p14:sldId id="344"/>
            <p14:sldId id="345"/>
            <p14:sldId id="347"/>
            <p14:sldId id="346"/>
            <p14:sldId id="366"/>
            <p14:sldId id="349"/>
          </p14:sldIdLst>
        </p14:section>
        <p14:section name="Summary" id="{9BCBA5B2-5B9C-4224-AFF1-DF9633055254}">
          <p14:sldIdLst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4A9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52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https://www.git-tower.com/learn/git/ebook/en/desktop-gui/basics/why-use-version-control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c/HkoM8VQcm/" TargetMode="External"/><Relationship Id="rId2" Type="http://schemas.openxmlformats.org/officeDocument/2006/relationships/hyperlink" Target="https://goo.gl/RmpSC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1071-FCU-SE/Tutorial/blob/master/GitHub.md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1071-FCU-SE/BaseProject-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gitkrak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://www.codeblocks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ouie.lu/2017/03/21/%E5%A6%82%E4%BD%95%E5%AF%AB%E4%B8%80%E5%80%8B-git-commit-messag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071-FCU-SE/Tutorial/blob/master/Travis-CI.md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zh.wikipedia.org/wiki/%E4%BB%A3%E7%A2%BC%E8%A6%86%E8%93%8B%E7%8E%87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littlebtc/git-5528339" TargetMode="External"/><Relationship Id="rId13" Type="http://schemas.openxmlformats.org/officeDocument/2006/relationships/hyperlink" Target="https://www.google.com.tw/" TargetMode="External"/><Relationship Id="rId3" Type="http://schemas.openxmlformats.org/officeDocument/2006/relationships/hyperlink" Target="https://backlogtool.com/git-tutorial/tw/" TargetMode="External"/><Relationship Id="rId7" Type="http://schemas.openxmlformats.org/officeDocument/2006/relationships/hyperlink" Target="https://guides.github.com/" TargetMode="External"/><Relationship Id="rId12" Type="http://schemas.openxmlformats.org/officeDocument/2006/relationships/hyperlink" Target="https://blog.louie.lu/2017/03/21/%E5%A6%82%E4%BD%95%E5%AF%AB%E4%B8%80%E5%80%8B-git-commit-message/" TargetMode="External"/><Relationship Id="rId2" Type="http://schemas.openxmlformats.org/officeDocument/2006/relationships/hyperlink" Target="https://github.com/doggy8088/Learn-Git-in-30-day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lord.us/git-it/index-zhtw.html" TargetMode="External"/><Relationship Id="rId11" Type="http://schemas.openxmlformats.org/officeDocument/2006/relationships/hyperlink" Target="https://wellwind.idv.tw/blog/2018/04/05/git-using-gitkraken-3-remote/" TargetMode="External"/><Relationship Id="rId5" Type="http://schemas.openxmlformats.org/officeDocument/2006/relationships/hyperlink" Target="https://try.github.io/" TargetMode="External"/><Relationship Id="rId10" Type="http://schemas.openxmlformats.org/officeDocument/2006/relationships/hyperlink" Target="https://wellwind.idv.tw/blog/2018/04/04/git-using-gitkraken-2-advanced/" TargetMode="External"/><Relationship Id="rId4" Type="http://schemas.openxmlformats.org/officeDocument/2006/relationships/hyperlink" Target="http://gitbook.tw/" TargetMode="External"/><Relationship Id="rId9" Type="http://schemas.openxmlformats.org/officeDocument/2006/relationships/hyperlink" Target="https://wellwind.idv.tw/blog/2018/04/03/git-using-gitkraken-1-basi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技術實務課程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  <a:br>
              <a:rPr lang="en-US" altLang="zh-TW" dirty="0"/>
            </a:br>
            <a:r>
              <a:rPr lang="en-US" altLang="zh-TW" dirty="0"/>
              <a:t>(KID)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跟別人合作時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475" y="2718493"/>
            <a:ext cx="914400" cy="914400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7385ABE-D30F-4F61-ABE8-D87F66BD6AA6}"/>
              </a:ext>
            </a:extLst>
          </p:cNvPr>
          <p:cNvCxnSpPr>
            <a:cxnSpLocks/>
          </p:cNvCxnSpPr>
          <p:nvPr/>
        </p:nvCxnSpPr>
        <p:spPr>
          <a:xfrm flipH="1">
            <a:off x="4400550" y="3343275"/>
            <a:ext cx="1028700" cy="1000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圖形 3" descr="使用者">
            <a:extLst>
              <a:ext uri="{FF2B5EF4-FFF2-40B4-BE49-F238E27FC236}">
                <a16:creationId xmlns:a16="http://schemas.microsoft.com/office/drawing/2014/main" id="{967ABB7F-1E98-43F2-B8D2-AE475BD3F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8750" y="4606229"/>
            <a:ext cx="914400" cy="914400"/>
          </a:xfrm>
          <a:prstGeom prst="rect">
            <a:avLst/>
          </a:prstGeom>
        </p:spPr>
      </p:pic>
      <p:pic>
        <p:nvPicPr>
          <p:cNvPr id="30" name="圖形 29" descr="文件">
            <a:extLst>
              <a:ext uri="{FF2B5EF4-FFF2-40B4-BE49-F238E27FC236}">
                <a16:creationId xmlns:a16="http://schemas.microsoft.com/office/drawing/2014/main" id="{F84B461D-2EB0-4881-AAEF-2A810927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3449" y="4507369"/>
            <a:ext cx="914400" cy="914400"/>
          </a:xfrm>
          <a:prstGeom prst="rect">
            <a:avLst/>
          </a:prstGeom>
        </p:spPr>
      </p:pic>
      <p:pic>
        <p:nvPicPr>
          <p:cNvPr id="33" name="圖形 32" descr="使用者">
            <a:extLst>
              <a:ext uri="{FF2B5EF4-FFF2-40B4-BE49-F238E27FC236}">
                <a16:creationId xmlns:a16="http://schemas.microsoft.com/office/drawing/2014/main" id="{88649D7F-FBCB-40B6-8022-D505FE8E7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3900" y="4740470"/>
            <a:ext cx="914400" cy="914400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720DD6F-6E73-43AF-83DC-4ED746F723B7}"/>
              </a:ext>
            </a:extLst>
          </p:cNvPr>
          <p:cNvCxnSpPr>
            <a:cxnSpLocks/>
          </p:cNvCxnSpPr>
          <p:nvPr/>
        </p:nvCxnSpPr>
        <p:spPr>
          <a:xfrm>
            <a:off x="6752100" y="3462337"/>
            <a:ext cx="1163175" cy="881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圖形 38" descr="文件">
            <a:extLst>
              <a:ext uri="{FF2B5EF4-FFF2-40B4-BE49-F238E27FC236}">
                <a16:creationId xmlns:a16="http://schemas.microsoft.com/office/drawing/2014/main" id="{17FCFD70-477B-435A-B70C-58D920B2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716" y="4235061"/>
            <a:ext cx="914400" cy="914400"/>
          </a:xfrm>
          <a:prstGeom prst="rect">
            <a:avLst/>
          </a:prstGeom>
        </p:spPr>
      </p:pic>
      <p:pic>
        <p:nvPicPr>
          <p:cNvPr id="48" name="圖形 47" descr="文件">
            <a:extLst>
              <a:ext uri="{FF2B5EF4-FFF2-40B4-BE49-F238E27FC236}">
                <a16:creationId xmlns:a16="http://schemas.microsoft.com/office/drawing/2014/main" id="{90C872BA-1209-4571-BBFF-B57C6F10F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3449" y="4507369"/>
            <a:ext cx="914400" cy="914400"/>
          </a:xfrm>
          <a:prstGeom prst="rect">
            <a:avLst/>
          </a:prstGeom>
        </p:spPr>
      </p:pic>
      <p:pic>
        <p:nvPicPr>
          <p:cNvPr id="49" name="圖形 48" descr="文件">
            <a:extLst>
              <a:ext uri="{FF2B5EF4-FFF2-40B4-BE49-F238E27FC236}">
                <a16:creationId xmlns:a16="http://schemas.microsoft.com/office/drawing/2014/main" id="{A41207A1-EE60-4C94-89A6-9030892BA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2716" y="4235061"/>
            <a:ext cx="914400" cy="914400"/>
          </a:xfrm>
          <a:prstGeom prst="rect">
            <a:avLst/>
          </a:prstGeom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9060CC6-271F-4CA1-BDAC-DDB3331876DA}"/>
              </a:ext>
            </a:extLst>
          </p:cNvPr>
          <p:cNvCxnSpPr>
            <a:cxnSpLocks/>
          </p:cNvCxnSpPr>
          <p:nvPr/>
        </p:nvCxnSpPr>
        <p:spPr>
          <a:xfrm flipV="1">
            <a:off x="4473871" y="3632893"/>
            <a:ext cx="999141" cy="10297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圖形 50" descr="文件">
            <a:extLst>
              <a:ext uri="{FF2B5EF4-FFF2-40B4-BE49-F238E27FC236}">
                <a16:creationId xmlns:a16="http://schemas.microsoft.com/office/drawing/2014/main" id="{32E8CC9F-A3C4-44FB-9961-0A6C3BA12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475" y="2720824"/>
            <a:ext cx="914400" cy="914400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7D2E159-B76D-4D5A-B202-9702ECD612C2}"/>
              </a:ext>
            </a:extLst>
          </p:cNvPr>
          <p:cNvCxnSpPr>
            <a:cxnSpLocks/>
          </p:cNvCxnSpPr>
          <p:nvPr/>
        </p:nvCxnSpPr>
        <p:spPr>
          <a:xfrm flipH="1" flipV="1">
            <a:off x="6638047" y="3736156"/>
            <a:ext cx="1309049" cy="997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圖形 52" descr="文件">
            <a:extLst>
              <a:ext uri="{FF2B5EF4-FFF2-40B4-BE49-F238E27FC236}">
                <a16:creationId xmlns:a16="http://schemas.microsoft.com/office/drawing/2014/main" id="{A26B4C48-15B2-45C3-96BE-19C1D89D84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3667" y="2895524"/>
            <a:ext cx="914400" cy="9144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051D2E-AA85-499A-885E-FD5587D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zh-TW" altLang="en-US" dirty="0"/>
              <a:t>為什麼要版本控制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7D7B5-BEC2-40B1-9382-F3E07B8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D255AD5-0F62-4145-9DA9-81DF67DE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「凡走過必留下痕跡」</a:t>
            </a:r>
            <a:endParaRPr lang="en-US" altLang="zh-TW" dirty="0"/>
          </a:p>
          <a:p>
            <a:pPr lvl="1"/>
            <a:r>
              <a:rPr lang="zh-TW" altLang="en-US" dirty="0"/>
              <a:t>改了東西，不會改不回來</a:t>
            </a:r>
            <a:endParaRPr lang="en-US" altLang="zh-TW" dirty="0"/>
          </a:p>
          <a:p>
            <a:r>
              <a:rPr lang="zh-TW" altLang="en-US" dirty="0"/>
              <a:t>「三個臭皮匠勝過一個諸葛亮」</a:t>
            </a:r>
            <a:endParaRPr lang="en-US" altLang="zh-TW" dirty="0"/>
          </a:p>
          <a:p>
            <a:pPr lvl="1"/>
            <a:r>
              <a:rPr lang="zh-TW" altLang="en-US" dirty="0"/>
              <a:t>大家一起改，還能清楚知道對方改了什麼</a:t>
            </a:r>
          </a:p>
        </p:txBody>
      </p:sp>
    </p:spTree>
    <p:extLst>
      <p:ext uri="{BB962C8B-B14F-4D97-AF65-F5344CB8AC3E}">
        <p14:creationId xmlns:p14="http://schemas.microsoft.com/office/powerpoint/2010/main" val="262251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311BB-FCDA-47D7-84D6-31D37390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什麼是「版本」？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088B36-274E-494E-8B93-1BCD568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8F376CB-A66A-462B-AE1B-098EB218845A}"/>
              </a:ext>
            </a:extLst>
          </p:cNvPr>
          <p:cNvCxnSpPr>
            <a:cxnSpLocks/>
          </p:cNvCxnSpPr>
          <p:nvPr/>
        </p:nvCxnSpPr>
        <p:spPr>
          <a:xfrm>
            <a:off x="268509" y="4572002"/>
            <a:ext cx="11775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9B603976-B4E8-4FAE-A1EC-878812171F7E}"/>
              </a:ext>
            </a:extLst>
          </p:cNvPr>
          <p:cNvGrpSpPr/>
          <p:nvPr/>
        </p:nvGrpSpPr>
        <p:grpSpPr>
          <a:xfrm>
            <a:off x="268509" y="2058056"/>
            <a:ext cx="2116189" cy="3156371"/>
            <a:chOff x="606357" y="1748053"/>
            <a:chExt cx="2116189" cy="31563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BB3A9C3-41AB-4B0C-B72B-C2AB7AF790D7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4AFCE84C-608C-496D-9443-A1ACD5781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B16A3C-D823-4326-A0DE-616D581A9C99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FBF51E8-CF1D-4BA8-9AF4-C5240974DD05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E6442B09-AF5F-4264-8E1C-FAE0770C4ED0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C6F486F6-7F2F-4256-9ED9-7AC7F55DF42C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4BE412D-6167-47BA-B461-C8A17CA228B2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BCC98B-EDDF-4542-AFB6-ED85922CB095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2017/11/5</a:t>
              </a:r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BFBFB44-31B4-4EEC-8A3B-9F87EF84BE7C}"/>
              </a:ext>
            </a:extLst>
          </p:cNvPr>
          <p:cNvGrpSpPr/>
          <p:nvPr/>
        </p:nvGrpSpPr>
        <p:grpSpPr>
          <a:xfrm>
            <a:off x="2653207" y="2058056"/>
            <a:ext cx="2116189" cy="3156371"/>
            <a:chOff x="606357" y="1748053"/>
            <a:chExt cx="2116189" cy="315637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2D577952-AFE0-479B-A485-7C37C043D2A4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71185006-4E33-405B-9A81-8E583B733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0B9A8788-B529-4C8C-98AE-08DEE816A57C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B4AB56F5-F09E-4480-9B6B-B57C9932492D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6CD19665-C112-422F-A25C-88EF8A5B4A8A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73AF8FE7-E807-4D2B-8AF0-3C2FEC542A14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6DC76C7-33AC-4F3C-9C59-33B990E4C6B6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6FCF64E-7684-492E-8C25-65703EA28BBB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0A5D489-453B-4CC8-8CDB-F25019464968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041783D-95EE-4159-8D3D-990581612114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2017/12/23</a:t>
              </a:r>
              <a:endParaRPr lang="zh-TW" altLang="en-US" dirty="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7E11730-67B2-4855-8F58-45176207A82C}"/>
              </a:ext>
            </a:extLst>
          </p:cNvPr>
          <p:cNvGrpSpPr/>
          <p:nvPr/>
        </p:nvGrpSpPr>
        <p:grpSpPr>
          <a:xfrm>
            <a:off x="5037905" y="2058056"/>
            <a:ext cx="2116189" cy="3156371"/>
            <a:chOff x="606357" y="1748053"/>
            <a:chExt cx="2116189" cy="315637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C061B121-0BE8-471C-82BB-018CC608DA69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FEE1E101-9AFB-446D-8375-84D554FE2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E35060C-B9DA-440B-8241-1B6E2461766B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E4A09727-EEB8-434E-A7EB-E33218D3CF1B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AA6210BA-528F-4746-A7D7-46439277D93B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83BFAB4C-8B5D-4347-94F2-A5A5A274A2D4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68005B6-02B2-412F-BAA8-2C8587FC43C2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BDB2EAB-DC15-478F-B4B0-67657F1B22B2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EF985F26-4206-488F-B67F-A8C1E6974512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6D77EDB9-3664-402C-81E0-1E35E727BDA8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2018/5/6</a:t>
              </a:r>
              <a:endParaRPr lang="zh-TW" altLang="en-US" dirty="0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5ABB643-47FC-4250-968D-ED0267707EF1}"/>
              </a:ext>
            </a:extLst>
          </p:cNvPr>
          <p:cNvGrpSpPr/>
          <p:nvPr/>
        </p:nvGrpSpPr>
        <p:grpSpPr>
          <a:xfrm>
            <a:off x="7422603" y="2058056"/>
            <a:ext cx="2116189" cy="3156371"/>
            <a:chOff x="606357" y="1748053"/>
            <a:chExt cx="2116189" cy="3156371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746FB8F1-ABD2-41DC-AAC8-8B91CAC8D642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313CFC15-7527-4182-BC93-A75E4045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9F55A4C2-7072-42D7-8102-6B93806DA95B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577A0ECA-2449-48E7-95C4-DD37CCAC18C7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1BBF5940-E2AA-4918-A20A-0EF9419535D7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B72B8E2D-D256-4E29-B66C-E2622B48C17E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D38E607-75E1-4BE2-A6BD-D1D2E85938BC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DD3A3D04-50E5-4575-B14A-ADF1AC0FE24C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F64F5DB6-4C7B-48FF-B4F0-37F702457BD2}"/>
                  </a:ext>
                </a:extLst>
              </p:cNvPr>
              <p:cNvSpPr/>
              <p:nvPr/>
            </p:nvSpPr>
            <p:spPr>
              <a:xfrm>
                <a:off x="1158355" y="3276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988122AB-6E4C-4B78-86CE-AB3BA137CE25}"/>
                  </a:ext>
                </a:extLst>
              </p:cNvPr>
              <p:cNvSpPr/>
              <p:nvPr/>
            </p:nvSpPr>
            <p:spPr>
              <a:xfrm>
                <a:off x="1599795" y="326945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A8572BD-58D0-4915-BB54-C1FD4B34130C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A47B8369-972B-43AC-9B3A-63B40155029B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2018/8/30</a:t>
              </a:r>
              <a:endParaRPr lang="zh-TW" altLang="en-US" dirty="0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AD3626F3-7CE4-4DB4-AAC8-950BBDF3C4F8}"/>
              </a:ext>
            </a:extLst>
          </p:cNvPr>
          <p:cNvGrpSpPr/>
          <p:nvPr/>
        </p:nvGrpSpPr>
        <p:grpSpPr>
          <a:xfrm>
            <a:off x="9807301" y="2058056"/>
            <a:ext cx="2116189" cy="3156371"/>
            <a:chOff x="9807301" y="1762490"/>
            <a:chExt cx="2116189" cy="3156371"/>
          </a:xfrm>
        </p:grpSpPr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B802DF28-45AB-4781-8C09-8DA07C32E796}"/>
                </a:ext>
              </a:extLst>
            </p:cNvPr>
            <p:cNvCxnSpPr/>
            <p:nvPr/>
          </p:nvCxnSpPr>
          <p:spPr>
            <a:xfrm flipV="1">
              <a:off x="10865395" y="3958364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7325E9FA-9932-40CA-92D8-28C89DB8AE77}"/>
                </a:ext>
              </a:extLst>
            </p:cNvPr>
            <p:cNvSpPr txBox="1"/>
            <p:nvPr/>
          </p:nvSpPr>
          <p:spPr>
            <a:xfrm>
              <a:off x="10042263" y="4549529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2018/9/2</a:t>
              </a:r>
              <a:endParaRPr lang="zh-TW" altLang="en-US" dirty="0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3581A8DF-E3EA-432A-A8F4-E5AEF89F7AB5}"/>
                </a:ext>
              </a:extLst>
            </p:cNvPr>
            <p:cNvGrpSpPr/>
            <p:nvPr/>
          </p:nvGrpSpPr>
          <p:grpSpPr>
            <a:xfrm>
              <a:off x="9807301" y="1762490"/>
              <a:ext cx="2116189" cy="1988107"/>
              <a:chOff x="9807301" y="1762490"/>
              <a:chExt cx="2116189" cy="1988107"/>
            </a:xfrm>
          </p:grpSpPr>
          <p:pic>
            <p:nvPicPr>
              <p:cNvPr id="114" name="圖片 113">
                <a:extLst>
                  <a:ext uri="{FF2B5EF4-FFF2-40B4-BE49-F238E27FC236}">
                    <a16:creationId xmlns:a16="http://schemas.microsoft.com/office/drawing/2014/main" id="{2479586F-9461-4F06-8163-470BC5974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7301" y="2226059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AF90AEC2-4A68-4226-9484-A691E2155C81}"/>
                  </a:ext>
                </a:extLst>
              </p:cNvPr>
              <p:cNvSpPr txBox="1"/>
              <p:nvPr/>
            </p:nvSpPr>
            <p:spPr>
              <a:xfrm>
                <a:off x="10366631" y="1762490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16" name="橢圓 115">
                <a:extLst>
                  <a:ext uri="{FF2B5EF4-FFF2-40B4-BE49-F238E27FC236}">
                    <a16:creationId xmlns:a16="http://schemas.microsoft.com/office/drawing/2014/main" id="{E5902CB2-7F62-40F8-A80C-FAC2DFF83633}"/>
                  </a:ext>
                </a:extLst>
              </p:cNvPr>
              <p:cNvSpPr/>
              <p:nvPr/>
            </p:nvSpPr>
            <p:spPr>
              <a:xfrm>
                <a:off x="10041453" y="256367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>
                <a:extLst>
                  <a:ext uri="{FF2B5EF4-FFF2-40B4-BE49-F238E27FC236}">
                    <a16:creationId xmlns:a16="http://schemas.microsoft.com/office/drawing/2014/main" id="{7AF3A1FD-F5FE-454F-93FA-328BA1408B7C}"/>
                  </a:ext>
                </a:extLst>
              </p:cNvPr>
              <p:cNvSpPr/>
              <p:nvPr/>
            </p:nvSpPr>
            <p:spPr>
              <a:xfrm>
                <a:off x="10488608" y="2563673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112C4AE-F28A-4396-9C00-9D099A95A9A4}"/>
                  </a:ext>
                </a:extLst>
              </p:cNvPr>
              <p:cNvSpPr/>
              <p:nvPr/>
            </p:nvSpPr>
            <p:spPr>
              <a:xfrm>
                <a:off x="10935763" y="2563673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2AC27B1-F1BE-487F-B499-055232887141}"/>
                  </a:ext>
                </a:extLst>
              </p:cNvPr>
              <p:cNvSpPr/>
              <p:nvPr/>
            </p:nvSpPr>
            <p:spPr>
              <a:xfrm>
                <a:off x="11382918" y="2563673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C0A2B85-C6B4-4BB5-8202-8304527E0334}"/>
                  </a:ext>
                </a:extLst>
              </p:cNvPr>
              <p:cNvSpPr/>
              <p:nvPr/>
            </p:nvSpPr>
            <p:spPr>
              <a:xfrm>
                <a:off x="10047168" y="3013946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2E67934E-7EC8-4BB5-A093-A4A1AA04208A}"/>
                  </a:ext>
                </a:extLst>
              </p:cNvPr>
              <p:cNvSpPr/>
              <p:nvPr/>
            </p:nvSpPr>
            <p:spPr>
              <a:xfrm>
                <a:off x="10488608" y="301394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957D902F-44CB-4C0F-8854-F7F8B23F9DD4}"/>
                  </a:ext>
                </a:extLst>
              </p:cNvPr>
              <p:cNvSpPr/>
              <p:nvPr/>
            </p:nvSpPr>
            <p:spPr>
              <a:xfrm>
                <a:off x="10930048" y="3006801"/>
                <a:ext cx="304800" cy="304800"/>
              </a:xfrm>
              <a:prstGeom prst="ellipse">
                <a:avLst/>
              </a:prstGeom>
              <a:solidFill>
                <a:srgbClr val="4A9CCC">
                  <a:alpha val="6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E4F3507B-7997-41EA-9907-CFC77CA0C99F}"/>
                  </a:ext>
                </a:extLst>
              </p:cNvPr>
              <p:cNvCxnSpPr/>
              <p:nvPr/>
            </p:nvCxnSpPr>
            <p:spPr>
              <a:xfrm>
                <a:off x="10922903" y="3013946"/>
                <a:ext cx="304800" cy="304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592A12BD-DDBE-4C72-80B6-FD539B35D78A}"/>
                  </a:ext>
                </a:extLst>
              </p:cNvPr>
              <p:cNvCxnSpPr/>
              <p:nvPr/>
            </p:nvCxnSpPr>
            <p:spPr>
              <a:xfrm flipH="1">
                <a:off x="10930048" y="3013946"/>
                <a:ext cx="297655" cy="2976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76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TW" dirty="0"/>
              <a:t>VCS (Version Control System)</a:t>
            </a:r>
            <a:br>
              <a:rPr lang="en-US" altLang="zh-TW" dirty="0"/>
            </a:br>
            <a:r>
              <a:rPr lang="zh-TW" altLang="en-US" dirty="0"/>
              <a:t>（版本控制系統）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78DC0-2E17-48E6-97D3-533F4721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5429855" cy="3695136"/>
          </a:xfrm>
        </p:spPr>
        <p:txBody>
          <a:bodyPr>
            <a:normAutofit/>
          </a:bodyPr>
          <a:lstStyle/>
          <a:p>
            <a:r>
              <a:rPr lang="zh-TW" altLang="en-US" dirty="0"/>
              <a:t>合作</a:t>
            </a:r>
            <a:endParaRPr lang="en-US" altLang="zh-TW" dirty="0"/>
          </a:p>
          <a:p>
            <a:r>
              <a:rPr lang="zh-TW" altLang="en-US" dirty="0"/>
              <a:t>儲存版本</a:t>
            </a:r>
            <a:endParaRPr lang="en-US" altLang="zh-TW" dirty="0"/>
          </a:p>
          <a:p>
            <a:r>
              <a:rPr lang="zh-TW" altLang="en-US" dirty="0"/>
              <a:t>回復先前的版本</a:t>
            </a:r>
            <a:endParaRPr lang="en-US" altLang="zh-TW" dirty="0"/>
          </a:p>
          <a:p>
            <a:r>
              <a:rPr lang="zh-TW" altLang="en-US" dirty="0"/>
              <a:t>了解曾發生過什麼</a:t>
            </a:r>
            <a:endParaRPr lang="en-US" altLang="zh-TW" dirty="0"/>
          </a:p>
          <a:p>
            <a:r>
              <a:rPr lang="zh-TW" altLang="en-US" dirty="0"/>
              <a:t>備份</a:t>
            </a:r>
          </a:p>
        </p:txBody>
      </p:sp>
      <p:pic>
        <p:nvPicPr>
          <p:cNvPr id="1026" name="Picture 2" descr="沒有自動替代文字。">
            <a:extLst>
              <a:ext uri="{FF2B5EF4-FFF2-40B4-BE49-F238E27FC236}">
                <a16:creationId xmlns:a16="http://schemas.microsoft.com/office/drawing/2014/main" id="{18BFBF2D-D6D9-4C6B-80D4-B8225159E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5118" r="17946" b="7744"/>
          <a:stretch/>
        </p:blipFill>
        <p:spPr bwMode="auto">
          <a:xfrm>
            <a:off x="7007820" y="1777277"/>
            <a:ext cx="3827692" cy="49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關閉">
            <a:extLst>
              <a:ext uri="{FF2B5EF4-FFF2-40B4-BE49-F238E27FC236}">
                <a16:creationId xmlns:a16="http://schemas.microsoft.com/office/drawing/2014/main" id="{8ED07F50-4E26-4AAC-A2FC-3C25DBE3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4266" y="2052485"/>
            <a:ext cx="4114801" cy="411480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7D7B5-BEC2-40B1-9382-F3E07B8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2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一款分散式版本控制系統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雲朵形 176">
            <a:extLst>
              <a:ext uri="{FF2B5EF4-FFF2-40B4-BE49-F238E27FC236}">
                <a16:creationId xmlns:a16="http://schemas.microsoft.com/office/drawing/2014/main" id="{EE490D4F-CF07-448D-91E1-311C2ED138A2}"/>
              </a:ext>
            </a:extLst>
          </p:cNvPr>
          <p:cNvSpPr/>
          <p:nvPr/>
        </p:nvSpPr>
        <p:spPr>
          <a:xfrm>
            <a:off x="6197662" y="1038730"/>
            <a:ext cx="5812930" cy="2752436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935AA1-7A6B-4718-B6C7-661973FC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5FFF-2FDB-4FC8-8B3D-2C58AF2C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https://git-scm.com/</a:t>
            </a:r>
            <a:endParaRPr lang="en-US" altLang="zh-TW" dirty="0"/>
          </a:p>
          <a:p>
            <a:r>
              <a:rPr lang="zh-TW" altLang="en-US" dirty="0"/>
              <a:t>一款分散式的版本控制系統</a:t>
            </a:r>
            <a:endParaRPr lang="en-US" altLang="zh-TW" dirty="0"/>
          </a:p>
          <a:p>
            <a:r>
              <a:rPr lang="zh-TW" altLang="en-US" dirty="0"/>
              <a:t>在多人合作時，追蹤檔案變更，並使合作順利</a:t>
            </a:r>
            <a:endParaRPr lang="en-US" altLang="zh-TW" dirty="0"/>
          </a:p>
          <a:p>
            <a:r>
              <a:rPr lang="zh-TW" altLang="en-US" dirty="0"/>
              <a:t>處理從小專案到超大專案的所有內容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69019B-F803-4141-8DB4-421AEBC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5DD4CBD-BE80-4146-A0CE-2F81C70D5CCF}"/>
              </a:ext>
            </a:extLst>
          </p:cNvPr>
          <p:cNvGrpSpPr/>
          <p:nvPr/>
        </p:nvGrpSpPr>
        <p:grpSpPr>
          <a:xfrm>
            <a:off x="7097427" y="1878264"/>
            <a:ext cx="3833091" cy="672114"/>
            <a:chOff x="268509" y="2521625"/>
            <a:chExt cx="11775709" cy="2064814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BD5422F-2BB2-41FD-A217-E86357F8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BCEDE70-9D39-49D9-9FC1-DE1C88178320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936153D-AA5B-43BD-A016-96750702E0D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37BAC2CE-D454-4986-98F8-CD9FC02C5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E2176570-FCA3-43C0-A416-A85806131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B6CF22DF-479E-45B2-9161-39530D2423B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3EF69255-147D-4A18-809C-9EB014743786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E4F9932-7808-4189-A670-BD5CC9C2CBE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D3CD14A-D03D-44A0-9564-D9CCB48C5F48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B54004D4-ED92-46EA-8F5D-C551C8CE773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34A23A11-EA28-4BF4-ABAE-76D54C67D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1CDA275-B3C8-49F9-8EC5-C4BC951294F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D83061CE-CFCA-4262-A56F-45FC42EFE89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A0211F11-F099-4C3B-BD49-1F8DCD1543C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149C9A5-BCAB-4F71-929C-14C738A2A8A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5C860DA-1313-496C-8F3D-00CF98A2B50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01A86678-8EBB-4065-A6FB-16A33445F0B8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FFFA5B5C-C616-4B56-832E-A32AF6C5895E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388AC96-E880-4E36-ABEB-D957405A183D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F481D016-51B4-472E-BB36-D56DCF568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634E5FFB-8A9D-4EA0-930C-5093D287875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338EC70E-37CD-459E-B79B-AB1EA1BCAB9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DB20053D-77D1-41AF-9EB0-B4EB1E7040D7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10B20A1-468A-40A3-BBBA-80043FE1D87C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F9A1886-8954-4BDA-8F15-6DDC8003AA4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E917936-2303-4582-8B18-0305A0B7C323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2817475-A22D-4884-B9A6-F795984FBB05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A1E33166-788C-4006-B4EA-4CF861A734E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2" name="圖片 41">
                  <a:extLst>
                    <a:ext uri="{FF2B5EF4-FFF2-40B4-BE49-F238E27FC236}">
                      <a16:creationId xmlns:a16="http://schemas.microsoft.com/office/drawing/2014/main" id="{C0CF71AB-3989-470A-A50A-45C47E2AAD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7D85606-22EB-4257-A2E7-8E23D635E36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7B4F83E5-E327-4313-ADB1-1F3EA16B022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083C53B0-4921-4361-8705-9FD8AC6AD0C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310D589-197A-4A7F-ABAD-9A708A0CA1C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F630BE7-ADA5-4D88-A3DC-1F4BA091372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FB499E56-C4AA-4BA2-8450-B737FB79AEFB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8E00003A-A2B1-4F88-8E09-E78DB69D3234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3D1A7EE0-9CB0-4DEF-9800-AE4637D4B88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76F2C464-C472-4071-B50F-F25AB06C146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CF7A2B76-856F-49CD-8315-2B5D0FA2708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7E04CC9A-C167-471B-9994-E3B07A470D2E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55" name="圖片 54">
                  <a:extLst>
                    <a:ext uri="{FF2B5EF4-FFF2-40B4-BE49-F238E27FC236}">
                      <a16:creationId xmlns:a16="http://schemas.microsoft.com/office/drawing/2014/main" id="{4BCE95E3-03AB-4FF6-936D-DC6E09148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26F11A55-2B3F-4F0F-AA89-CA1FAF3477C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B2607A17-7077-4C43-B630-DBCF98306B70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AD7C614D-8BEA-4123-A5B4-574A8D8395EB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0BD3911-B93E-437D-B52A-0006868F0248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A549E5A-C9B4-45EA-881F-F30989EE125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93AB3A3D-C46D-4EA5-B4F6-9C203D8541D6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9A550464-3C1E-4DE7-926F-8CE780E397FD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A4A5378-D772-4A84-8C32-357CEE532D43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2BF277F-87BC-4A8B-A59C-2FD51867F59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9" name="圖形 67" descr="電腦">
            <a:extLst>
              <a:ext uri="{FF2B5EF4-FFF2-40B4-BE49-F238E27FC236}">
                <a16:creationId xmlns:a16="http://schemas.microsoft.com/office/drawing/2014/main" id="{F7C8856E-AAD1-4B55-AA58-8BE6876BC7E0}"/>
              </a:ext>
            </a:extLst>
          </p:cNvPr>
          <p:cNvGrpSpPr/>
          <p:nvPr/>
        </p:nvGrpSpPr>
        <p:grpSpPr>
          <a:xfrm>
            <a:off x="5227884" y="4196567"/>
            <a:ext cx="2341418" cy="2341418"/>
            <a:chOff x="6012162" y="3783572"/>
            <a:chExt cx="2341418" cy="2341418"/>
          </a:xfrm>
        </p:grpSpPr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224B03FE-1BF0-414D-9D04-69EED6460993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ECB95F7C-68F6-438A-8D8F-09B7A8682D57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B1C1B2C-A0CA-4A11-8986-79FD16A05FB8}"/>
              </a:ext>
            </a:extLst>
          </p:cNvPr>
          <p:cNvGrpSpPr/>
          <p:nvPr/>
        </p:nvGrpSpPr>
        <p:grpSpPr>
          <a:xfrm>
            <a:off x="5536493" y="5032449"/>
            <a:ext cx="1851936" cy="324728"/>
            <a:chOff x="268509" y="2521625"/>
            <a:chExt cx="11775709" cy="2064814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5D45173E-6353-4D0A-95ED-6BFDDF764C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BFEF4AA0-0352-4840-B9BC-B89C45E68D78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51356FCC-15C3-4FF4-9FCE-32606CB8FBC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9" name="圖片 118">
                  <a:extLst>
                    <a:ext uri="{FF2B5EF4-FFF2-40B4-BE49-F238E27FC236}">
                      <a16:creationId xmlns:a16="http://schemas.microsoft.com/office/drawing/2014/main" id="{278A7ABE-1DD0-402A-9CF6-7772C46A7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A95CB0F5-35F5-4D99-9646-29C0C3DD8B9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A50FC69C-6DD0-48DD-BA9C-0466675F87FF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橢圓 121">
                  <a:extLst>
                    <a:ext uri="{FF2B5EF4-FFF2-40B4-BE49-F238E27FC236}">
                      <a16:creationId xmlns:a16="http://schemas.microsoft.com/office/drawing/2014/main" id="{99A24971-1CF6-4DA5-AEC7-F7219C57CD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1E31080A-7BC2-49D8-A171-6513EF6416F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904BFA73-210E-4450-A3F4-98FA9632C100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F4F52197-5B83-4FA7-9611-5FB71D7468D5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1" name="圖片 110">
                  <a:extLst>
                    <a:ext uri="{FF2B5EF4-FFF2-40B4-BE49-F238E27FC236}">
                      <a16:creationId xmlns:a16="http://schemas.microsoft.com/office/drawing/2014/main" id="{4C46273F-4FE2-4F8B-9348-B43C30E8E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BDED4A98-1A4B-4CD6-BE0C-CD13728030E4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E6491DB-8BCC-48E8-A71F-82079092E05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CAC1B43F-C67E-4986-A774-6929A55C2EAF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0FFE647-BFC6-4166-808A-E6B6160353DE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74DE6698-EC8C-45B6-A065-D98130EEAF5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23D4A130-7209-4F92-B215-671899893A0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DCC85122-962A-43D3-9C65-47A5EC6A3EC1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7965D75-F65E-49B4-A8C3-C9DB40AA0CB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3" name="圖片 102">
                  <a:extLst>
                    <a:ext uri="{FF2B5EF4-FFF2-40B4-BE49-F238E27FC236}">
                      <a16:creationId xmlns:a16="http://schemas.microsoft.com/office/drawing/2014/main" id="{F0B897C3-2C54-4393-9EB6-F539127AF4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4" name="橢圓 103">
                  <a:extLst>
                    <a:ext uri="{FF2B5EF4-FFF2-40B4-BE49-F238E27FC236}">
                      <a16:creationId xmlns:a16="http://schemas.microsoft.com/office/drawing/2014/main" id="{892805CC-1ED9-47CD-81FE-7B24EC6669B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橢圓 104">
                  <a:extLst>
                    <a:ext uri="{FF2B5EF4-FFF2-40B4-BE49-F238E27FC236}">
                      <a16:creationId xmlns:a16="http://schemas.microsoft.com/office/drawing/2014/main" id="{9B4CAFB1-3559-43AF-95C3-50F0C875D4B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橢圓 105">
                  <a:extLst>
                    <a:ext uri="{FF2B5EF4-FFF2-40B4-BE49-F238E27FC236}">
                      <a16:creationId xmlns:a16="http://schemas.microsoft.com/office/drawing/2014/main" id="{956A73DC-0576-4FBC-957C-5BF1C2445D7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A45A308-329D-469B-9254-671C31DB6C5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347EA131-9EE2-482E-84CE-84D34BB715C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1F952FAE-DD01-4BD2-AF47-85E89678C59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E03E6BED-D806-4A2B-B118-5A203EA18668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5FC2DFB2-A6E1-498C-BC61-369E5905CAD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93" name="圖片 92">
                  <a:extLst>
                    <a:ext uri="{FF2B5EF4-FFF2-40B4-BE49-F238E27FC236}">
                      <a16:creationId xmlns:a16="http://schemas.microsoft.com/office/drawing/2014/main" id="{A02A695C-19BC-49DE-B448-2062CA616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9A95D70F-9950-4621-B76F-A31637314C3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A579E238-855E-4429-8CD8-611DE9DBD6C9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A4F6C9DB-2AD1-420C-A863-FED2EA029CB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C660A25D-9416-4CAA-BA14-D33D6BFD095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BF3F3B0-E209-4DAE-9A2B-C7A8B18BBCC9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7035A5E5-30FD-4DA9-B340-755A66FB42D8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6455A37F-189B-48F8-BAAD-59FD50388A15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9534BAD0-6606-4C82-A036-11C1F586804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0D014911-1241-4DE7-A73E-84B513609AA9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69669795-2E4E-4990-B567-848B5BB2E702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57A3E229-27ED-41B3-B930-946B0B21C3E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81" name="圖片 80">
                  <a:extLst>
                    <a:ext uri="{FF2B5EF4-FFF2-40B4-BE49-F238E27FC236}">
                      <a16:creationId xmlns:a16="http://schemas.microsoft.com/office/drawing/2014/main" id="{3AD74938-92E1-499C-8C0F-D82E8E4FD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2924C71B-5CD2-44A8-AEB9-1066D5FE646E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49A79D00-23CD-4DA9-8F37-EE9FEA4B8CFE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C39DC65F-BE16-4937-8179-59CBB16C1780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85D64CE9-FD59-4122-8598-653885A1D721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2E409752-4FB2-408D-B8F6-47AC19A2B818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981CD958-9802-489A-BBE2-B242ADB66817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橢圓 87">
                  <a:extLst>
                    <a:ext uri="{FF2B5EF4-FFF2-40B4-BE49-F238E27FC236}">
                      <a16:creationId xmlns:a16="http://schemas.microsoft.com/office/drawing/2014/main" id="{13D448E9-0140-4A8C-AC73-FAFD6EA144A0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A9699DA0-3ED3-438B-9611-9335896EA247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954A6EE8-B0E1-474F-8FDF-7C27657D34B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3" name="圖形 67" descr="電腦">
            <a:extLst>
              <a:ext uri="{FF2B5EF4-FFF2-40B4-BE49-F238E27FC236}">
                <a16:creationId xmlns:a16="http://schemas.microsoft.com/office/drawing/2014/main" id="{E1264014-3288-4FC4-9F04-63FC142034D2}"/>
              </a:ext>
            </a:extLst>
          </p:cNvPr>
          <p:cNvGrpSpPr/>
          <p:nvPr/>
        </p:nvGrpSpPr>
        <p:grpSpPr>
          <a:xfrm>
            <a:off x="8420483" y="4184198"/>
            <a:ext cx="2341418" cy="2341418"/>
            <a:chOff x="6012162" y="3783572"/>
            <a:chExt cx="2341418" cy="2341418"/>
          </a:xfrm>
        </p:grpSpPr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4BC606A8-6218-444A-9E46-C7088ABE9B9D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D7CEC6F4-F958-4BA5-8A92-FE915D962465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5415BD1C-A339-4AA2-9D95-505A4EE5B4E6}"/>
              </a:ext>
            </a:extLst>
          </p:cNvPr>
          <p:cNvGrpSpPr/>
          <p:nvPr/>
        </p:nvGrpSpPr>
        <p:grpSpPr>
          <a:xfrm>
            <a:off x="8729092" y="5020080"/>
            <a:ext cx="1851936" cy="324728"/>
            <a:chOff x="268509" y="2521625"/>
            <a:chExt cx="11775709" cy="2064814"/>
          </a:xfrm>
        </p:grpSpPr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5A39118C-1D6A-4C7B-B6C4-46654E4A0325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5C1ED5C1-9E94-4075-8E2A-27ECEA0D4664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D3B3F3DE-B661-4D18-B82C-2AB48C853A8F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73" name="圖片 172">
                  <a:extLst>
                    <a:ext uri="{FF2B5EF4-FFF2-40B4-BE49-F238E27FC236}">
                      <a16:creationId xmlns:a16="http://schemas.microsoft.com/office/drawing/2014/main" id="{0328B2C9-6275-4E97-92C4-E735BE812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74" name="橢圓 173">
                  <a:extLst>
                    <a:ext uri="{FF2B5EF4-FFF2-40B4-BE49-F238E27FC236}">
                      <a16:creationId xmlns:a16="http://schemas.microsoft.com/office/drawing/2014/main" id="{C936308A-42C0-4D66-B72A-FCD878DDEE3E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5" name="橢圓 174">
                  <a:extLst>
                    <a:ext uri="{FF2B5EF4-FFF2-40B4-BE49-F238E27FC236}">
                      <a16:creationId xmlns:a16="http://schemas.microsoft.com/office/drawing/2014/main" id="{059C6F8E-07B6-4B5E-B4D5-F6C4C278D21C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橢圓 175">
                  <a:extLst>
                    <a:ext uri="{FF2B5EF4-FFF2-40B4-BE49-F238E27FC236}">
                      <a16:creationId xmlns:a16="http://schemas.microsoft.com/office/drawing/2014/main" id="{5990DD65-A77D-44D3-BA82-4CA0832B81E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7B772DC5-261A-48A0-86FF-271170077C3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C1A120ED-4690-4954-BF3A-4E51C546BA79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6B4124A-6614-41E1-B264-3F40A43D0C7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65" name="圖片 164">
                  <a:extLst>
                    <a:ext uri="{FF2B5EF4-FFF2-40B4-BE49-F238E27FC236}">
                      <a16:creationId xmlns:a16="http://schemas.microsoft.com/office/drawing/2014/main" id="{2622A24B-D044-4E50-BA2C-4D8CB3B62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66" name="橢圓 165">
                  <a:extLst>
                    <a:ext uri="{FF2B5EF4-FFF2-40B4-BE49-F238E27FC236}">
                      <a16:creationId xmlns:a16="http://schemas.microsoft.com/office/drawing/2014/main" id="{59306A61-0093-4F55-95A3-6DEB02E3D9D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橢圓 166">
                  <a:extLst>
                    <a:ext uri="{FF2B5EF4-FFF2-40B4-BE49-F238E27FC236}">
                      <a16:creationId xmlns:a16="http://schemas.microsoft.com/office/drawing/2014/main" id="{FA018C33-CC86-49F0-A25A-B9935D14FFC7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橢圓 167">
                  <a:extLst>
                    <a:ext uri="{FF2B5EF4-FFF2-40B4-BE49-F238E27FC236}">
                      <a16:creationId xmlns:a16="http://schemas.microsoft.com/office/drawing/2014/main" id="{CA1D74C8-26B2-4219-B5BA-B7FF274E441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2E22CE5F-E737-4206-94D7-31CFD7F0D24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AFBE130-2837-4591-AE34-F235E3B4A85A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78804320-6CFD-479F-A077-B279FC72AD3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4F06B2F9-39FA-4758-9873-166B8B4F40D2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7D543832-743E-43C3-B13B-5730EA06773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57" name="圖片 156">
                  <a:extLst>
                    <a:ext uri="{FF2B5EF4-FFF2-40B4-BE49-F238E27FC236}">
                      <a16:creationId xmlns:a16="http://schemas.microsoft.com/office/drawing/2014/main" id="{502BFB12-C4A9-4BF6-A5EA-FA1E0D923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58" name="橢圓 157">
                  <a:extLst>
                    <a:ext uri="{FF2B5EF4-FFF2-40B4-BE49-F238E27FC236}">
                      <a16:creationId xmlns:a16="http://schemas.microsoft.com/office/drawing/2014/main" id="{9B7B3F3B-8692-4D0E-8B69-31787DCFC462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9" name="橢圓 158">
                  <a:extLst>
                    <a:ext uri="{FF2B5EF4-FFF2-40B4-BE49-F238E27FC236}">
                      <a16:creationId xmlns:a16="http://schemas.microsoft.com/office/drawing/2014/main" id="{811422EF-C2BD-471A-B303-1A1EC6195FC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4BC16ACB-7A20-489C-8E55-B0B78B81663E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1E8ABD85-16F0-49F3-89D8-EFADA5B19C37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9C7D5066-65AA-4CA6-98A0-5A0941D3946D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6" name="直線接點 155">
                <a:extLst>
                  <a:ext uri="{FF2B5EF4-FFF2-40B4-BE49-F238E27FC236}">
                    <a16:creationId xmlns:a16="http://schemas.microsoft.com/office/drawing/2014/main" id="{37CA1E6F-8693-4273-A59D-871BB362A30B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E3513C9F-4AF9-463D-852C-B15882418FFB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99C4B90B-AA0C-48D7-9DF9-31771C7560C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47" name="圖片 146">
                  <a:extLst>
                    <a:ext uri="{FF2B5EF4-FFF2-40B4-BE49-F238E27FC236}">
                      <a16:creationId xmlns:a16="http://schemas.microsoft.com/office/drawing/2014/main" id="{C24EE8B4-2D3C-4BC4-9637-5886FB86A5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48" name="橢圓 147">
                  <a:extLst>
                    <a:ext uri="{FF2B5EF4-FFF2-40B4-BE49-F238E27FC236}">
                      <a16:creationId xmlns:a16="http://schemas.microsoft.com/office/drawing/2014/main" id="{001C0C9A-2D47-4015-9313-3791D003D223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2626AD7D-125F-410E-ABF6-963C0E115BE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橢圓 149">
                  <a:extLst>
                    <a:ext uri="{FF2B5EF4-FFF2-40B4-BE49-F238E27FC236}">
                      <a16:creationId xmlns:a16="http://schemas.microsoft.com/office/drawing/2014/main" id="{FE600E25-5BE6-4CF4-9DA7-F3AB8DF65318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271F02D-E71A-4FDF-8969-D875A2B2971A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F3808EA4-A4AF-4E60-9629-B12C9AB43FEC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橢圓 152">
                  <a:extLst>
                    <a:ext uri="{FF2B5EF4-FFF2-40B4-BE49-F238E27FC236}">
                      <a16:creationId xmlns:a16="http://schemas.microsoft.com/office/drawing/2014/main" id="{061F9A77-3FDF-4AEB-99E3-30364788AB3E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橢圓 153">
                  <a:extLst>
                    <a:ext uri="{FF2B5EF4-FFF2-40B4-BE49-F238E27FC236}">
                      <a16:creationId xmlns:a16="http://schemas.microsoft.com/office/drawing/2014/main" id="{7CD61A13-D86D-4535-92A6-1CA120CE6E3E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32BA4188-4B6C-4041-A031-6DE67A7D886F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CEF29D08-E233-40A0-BD70-03B7E1974CDB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D818CF24-7F08-40B4-80AC-B450CBF6E363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24FF8BC6-DA0E-4760-B5F3-2B295B8B857D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135" name="圖片 134">
                  <a:extLst>
                    <a:ext uri="{FF2B5EF4-FFF2-40B4-BE49-F238E27FC236}">
                      <a16:creationId xmlns:a16="http://schemas.microsoft.com/office/drawing/2014/main" id="{7F67A63E-E3E8-45E2-A0E5-85D9AA599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82204189-CA2B-4CE6-9C4B-8320D3C9A7F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D3556507-2104-471C-92C9-8F476DCD8CD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A6C99BEF-ABEE-401C-8294-0536B0D3612C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877058F-08D0-46F4-B957-4C6978C63EA7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C33DBE46-E572-4C46-83E8-FC2D9EBCC995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ED74E19E-6C49-4F4B-9598-A8E50BA5C9B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橢圓 141">
                  <a:extLst>
                    <a:ext uri="{FF2B5EF4-FFF2-40B4-BE49-F238E27FC236}">
                      <a16:creationId xmlns:a16="http://schemas.microsoft.com/office/drawing/2014/main" id="{429BDEF8-2C1A-4693-A036-F06CCD87F8B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DA2511E7-4B0B-4EAF-BAB5-76076EAA852A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>
                  <a:extLst>
                    <a:ext uri="{FF2B5EF4-FFF2-40B4-BE49-F238E27FC236}">
                      <a16:creationId xmlns:a16="http://schemas.microsoft.com/office/drawing/2014/main" id="{C8A840E5-3F67-4E8D-B379-F6333AE7DB96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74436AB6-D37F-4E46-80BC-45D591603607}"/>
              </a:ext>
            </a:extLst>
          </p:cNvPr>
          <p:cNvCxnSpPr>
            <a:cxnSpLocks/>
          </p:cNvCxnSpPr>
          <p:nvPr/>
        </p:nvCxnSpPr>
        <p:spPr>
          <a:xfrm flipH="1">
            <a:off x="6816683" y="3328658"/>
            <a:ext cx="747283" cy="1160215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4C4BE25A-321A-42C7-9DAC-BD368828525D}"/>
              </a:ext>
            </a:extLst>
          </p:cNvPr>
          <p:cNvCxnSpPr>
            <a:cxnSpLocks/>
          </p:cNvCxnSpPr>
          <p:nvPr/>
        </p:nvCxnSpPr>
        <p:spPr>
          <a:xfrm>
            <a:off x="9515988" y="3288951"/>
            <a:ext cx="244594" cy="1262368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7D1BB-FDC8-4352-A0D0-22D41DC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檔案狀態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8AD2AC-95D4-4E74-B62D-121BD4EA899F}"/>
              </a:ext>
            </a:extLst>
          </p:cNvPr>
          <p:cNvSpPr txBox="1"/>
          <p:nvPr/>
        </p:nvSpPr>
        <p:spPr>
          <a:xfrm>
            <a:off x="2997495" y="1814513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Working</a:t>
            </a:r>
            <a:br>
              <a:rPr lang="en-US" altLang="zh-TW" sz="2400" dirty="0"/>
            </a:br>
            <a:r>
              <a:rPr lang="zh-TW" altLang="en-US" sz="2400" dirty="0"/>
              <a:t>工作區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40D639-265E-4758-9564-E438EBF329C5}"/>
              </a:ext>
            </a:extLst>
          </p:cNvPr>
          <p:cNvSpPr txBox="1"/>
          <p:nvPr/>
        </p:nvSpPr>
        <p:spPr>
          <a:xfrm>
            <a:off x="5358458" y="1814513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Staging</a:t>
            </a:r>
            <a:br>
              <a:rPr lang="en-US" altLang="zh-TW" sz="2400" dirty="0"/>
            </a:br>
            <a:r>
              <a:rPr lang="zh-TW" altLang="en-US" sz="2400" dirty="0"/>
              <a:t>暫存區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B1DDED-1D66-4C1F-A015-378260F3426E}"/>
              </a:ext>
            </a:extLst>
          </p:cNvPr>
          <p:cNvSpPr txBox="1"/>
          <p:nvPr/>
        </p:nvSpPr>
        <p:spPr>
          <a:xfrm>
            <a:off x="7719421" y="1814513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Repository</a:t>
            </a:r>
            <a:br>
              <a:rPr lang="en-US" altLang="zh-TW" sz="2400" dirty="0"/>
            </a:br>
            <a:r>
              <a:rPr lang="zh-TW" altLang="en-US" sz="2400" dirty="0"/>
              <a:t>儲存庫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C7D3DA9-FDAB-460F-96F1-8CC1CB72D873}"/>
              </a:ext>
            </a:extLst>
          </p:cNvPr>
          <p:cNvCxnSpPr>
            <a:stCxn id="55" idx="2"/>
          </p:cNvCxnSpPr>
          <p:nvPr/>
        </p:nvCxnSpPr>
        <p:spPr>
          <a:xfrm flipH="1">
            <a:off x="3733801" y="2645510"/>
            <a:ext cx="1236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3EC403A5-1646-44BB-B49D-270EE764522E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089440" y="2645510"/>
            <a:ext cx="656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F9D6B5C-474B-4654-87D0-6560041D906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8733481" y="2645510"/>
            <a:ext cx="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DB0B4E-4BCD-4EBE-B55C-1E2970FA0AB1}"/>
              </a:ext>
            </a:extLst>
          </p:cNvPr>
          <p:cNvCxnSpPr>
            <a:cxnSpLocks/>
          </p:cNvCxnSpPr>
          <p:nvPr/>
        </p:nvCxnSpPr>
        <p:spPr>
          <a:xfrm>
            <a:off x="3914774" y="3516165"/>
            <a:ext cx="20383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6B10D1C-920D-4D40-A006-FD094792FBC9}"/>
              </a:ext>
            </a:extLst>
          </p:cNvPr>
          <p:cNvSpPr txBox="1"/>
          <p:nvPr/>
        </p:nvSpPr>
        <p:spPr>
          <a:xfrm>
            <a:off x="4613118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B665D22-E4B9-4AF1-A4D5-9ED7B5800EE7}"/>
              </a:ext>
            </a:extLst>
          </p:cNvPr>
          <p:cNvCxnSpPr>
            <a:cxnSpLocks/>
          </p:cNvCxnSpPr>
          <p:nvPr/>
        </p:nvCxnSpPr>
        <p:spPr>
          <a:xfrm>
            <a:off x="6372518" y="4283975"/>
            <a:ext cx="20383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1E99D9-EC1D-4C03-832F-B1B49D342A33}"/>
              </a:ext>
            </a:extLst>
          </p:cNvPr>
          <p:cNvSpPr txBox="1"/>
          <p:nvPr/>
        </p:nvSpPr>
        <p:spPr>
          <a:xfrm>
            <a:off x="6908833" y="38617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439B112-4040-40B6-85D8-2E06539458B3}"/>
              </a:ext>
            </a:extLst>
          </p:cNvPr>
          <p:cNvCxnSpPr>
            <a:cxnSpLocks/>
          </p:cNvCxnSpPr>
          <p:nvPr/>
        </p:nvCxnSpPr>
        <p:spPr>
          <a:xfrm flipH="1">
            <a:off x="3914774" y="5704772"/>
            <a:ext cx="44960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D1F13AA-DE0E-48F1-89D7-41A4CCB5ABCE}"/>
              </a:ext>
            </a:extLst>
          </p:cNvPr>
          <p:cNvSpPr txBox="1"/>
          <p:nvPr/>
        </p:nvSpPr>
        <p:spPr>
          <a:xfrm>
            <a:off x="6466294" y="517984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checkout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70EE4-94FB-41F4-9E13-DE433F6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3D2C03-1C3D-448E-BA75-F795F5891386}"/>
              </a:ext>
            </a:extLst>
          </p:cNvPr>
          <p:cNvGrpSpPr/>
          <p:nvPr/>
        </p:nvGrpSpPr>
        <p:grpSpPr>
          <a:xfrm>
            <a:off x="7807512" y="1443491"/>
            <a:ext cx="1851936" cy="324728"/>
            <a:chOff x="268509" y="2521625"/>
            <a:chExt cx="11775709" cy="2064814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8F7F3EA-2653-4BE6-930C-24244300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587AAC8-2BDB-49A9-A69D-0641416CF7BA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711FBAB9-EAA9-41C5-9BB9-6EB2FD030E1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75" name="圖片 74">
                  <a:extLst>
                    <a:ext uri="{FF2B5EF4-FFF2-40B4-BE49-F238E27FC236}">
                      <a16:creationId xmlns:a16="http://schemas.microsoft.com/office/drawing/2014/main" id="{24D3F44B-2BC0-415A-A308-0B4365E5C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156CB171-13C2-40D4-9AB6-BD0303A00AF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CF96FCE2-5138-48FA-8E00-117891423AA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679BD7AB-CEB9-4CC6-9A7F-E85E6651A7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1832B92-F8AA-4961-A29F-2C85E588F221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54DF967-AB49-45FC-818B-CCCB1BF8157B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2A6AF94-828A-4B05-8C29-8C61C3634C8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58" name="圖片 57">
                  <a:extLst>
                    <a:ext uri="{FF2B5EF4-FFF2-40B4-BE49-F238E27FC236}">
                      <a16:creationId xmlns:a16="http://schemas.microsoft.com/office/drawing/2014/main" id="{E0299C52-FF22-4132-8FF0-E6CCC692D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91900E-214F-45CF-A989-59EAB179D74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1849EED7-4B90-4BC2-A089-58E472166AA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23AEFDC6-1981-478F-B0FC-A93E1DEB35E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F59620B-870D-439F-8E06-DF3A44CA6E14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B6C82353-E57C-455A-9DD7-6257CC5631A5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2D5AA981-CCCA-4704-9B42-17E7476CF6E2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5C671EB-7C3C-4EF7-BACF-50F0DD5905EC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46916A11-F083-4A35-8532-1F5379B0361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1F3D4CD9-B35F-4D35-AAEB-43038BD97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52B45F9E-30D9-4F87-B49E-E82762E4128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1A7F519E-EF2E-45E6-873B-C1669C515BC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519BD76-8D20-497F-ADBA-3ECF5120A04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8ABF1D4-55A5-4692-95D6-D8F7A4319DDB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F035E68-C7AB-4BB8-B1A9-0B076ABA38B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0AF68B6-515C-48A8-BE1B-081A26DEA30D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62794C3-10D1-4BC0-9900-02487B22D4F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ACBDC33-85D8-4BCD-9C14-107E900F0D31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8AC8A52E-3D5C-440F-A7E2-9A7D98A4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BC3F24F3-D3F0-4FDD-BA6E-9CAC6B2E9AC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B453CFA8-0CD6-4F03-8491-9D90F430496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968DB6B-A8B0-4AAA-8D60-8990D065BF8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FB781C4-1047-4BC6-B30E-175B93E1155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1D78C7E-30D1-467D-8407-FBAB3796EF0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01A8B610-010C-4B75-986C-F2B87A106925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83E1AE13-A2FF-4927-9FFB-CDD23C6AE32C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9C59D2AD-8178-48FC-96DE-5902515656E9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BDD215-1549-4F9D-B93A-C79994642733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A6A6B5A-B477-4304-8640-7231D4D0CC1A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F3CC9E6-52A0-49AE-AA48-608E7BED4C57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A3C65626-1A5C-4241-8521-A42C45FA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3876224C-BAC1-4A35-9E82-EA0B2BBF9426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7AABDA7C-B73C-47E8-9690-5AE4CC21B79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E459164F-7D0E-417D-9A8C-C8FB8A95D994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2A19CA5-FFAD-46F2-83F2-DE33A34CC87E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6BA6C6D-D204-442D-BCC3-751F4C89150E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ABC86E7-3A02-4905-8D83-4531035D5D3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5173CEAD-9F71-4578-A525-683898B7258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9B92DD2-498A-4830-8A03-E918A228CEE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09E47A54-6A90-4544-AB00-D2E97AACFAEC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289E4C-4B0D-4DD5-88B5-D0BEEE41287F}"/>
              </a:ext>
            </a:extLst>
          </p:cNvPr>
          <p:cNvGrpSpPr/>
          <p:nvPr/>
        </p:nvGrpSpPr>
        <p:grpSpPr>
          <a:xfrm>
            <a:off x="3120179" y="969793"/>
            <a:ext cx="1222369" cy="880615"/>
            <a:chOff x="2653207" y="2521625"/>
            <a:chExt cx="2116189" cy="1524538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FFB823AC-5423-4201-AABE-DED11A87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207" y="2521625"/>
              <a:ext cx="2116189" cy="1524538"/>
            </a:xfrm>
            <a:prstGeom prst="rect">
              <a:avLst/>
            </a:prstGeom>
          </p:spPr>
        </p:pic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B8BA43D-1988-46F2-8924-5266232F143C}"/>
                </a:ext>
              </a:extLst>
            </p:cNvPr>
            <p:cNvSpPr/>
            <p:nvPr/>
          </p:nvSpPr>
          <p:spPr>
            <a:xfrm>
              <a:off x="288735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76D129B-D9AF-4526-8527-18425B48D5D0}"/>
                </a:ext>
              </a:extLst>
            </p:cNvPr>
            <p:cNvSpPr/>
            <p:nvPr/>
          </p:nvSpPr>
          <p:spPr>
            <a:xfrm>
              <a:off x="3334514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5B309404-C7F1-438C-B5BA-D32FA60EF870}"/>
                </a:ext>
              </a:extLst>
            </p:cNvPr>
            <p:cNvSpPr/>
            <p:nvPr/>
          </p:nvSpPr>
          <p:spPr>
            <a:xfrm>
              <a:off x="378166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B91F64-0201-4645-AC49-E25A7F57CE14}"/>
                </a:ext>
              </a:extLst>
            </p:cNvPr>
            <p:cNvSpPr/>
            <p:nvPr/>
          </p:nvSpPr>
          <p:spPr>
            <a:xfrm>
              <a:off x="4228824" y="285923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F875E06-FF6A-41CA-B035-284129179094}"/>
                </a:ext>
              </a:extLst>
            </p:cNvPr>
            <p:cNvSpPr/>
            <p:nvPr/>
          </p:nvSpPr>
          <p:spPr>
            <a:xfrm>
              <a:off x="2893074" y="330951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72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GitHub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一個存放 </a:t>
            </a:r>
            <a:r>
              <a:rPr lang="en-US" altLang="zh-TW" dirty="0"/>
              <a:t>Git </a:t>
            </a:r>
            <a:r>
              <a:rPr lang="zh-TW" altLang="en-US" dirty="0"/>
              <a:t>儲存庫的網站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5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CE6B20B-8E24-4B22-A037-36FD3C8F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&amp; GitHub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1AFC70-34D7-44DE-BCCE-B7AF3CF8B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800" dirty="0"/>
              <a:t>Git</a:t>
            </a:r>
          </a:p>
          <a:p>
            <a:pPr lvl="1"/>
            <a:r>
              <a:rPr lang="en-US" altLang="zh-TW" sz="2400" dirty="0">
                <a:hlinkClick r:id="rId2"/>
              </a:rPr>
              <a:t>https://git-scm.com/</a:t>
            </a:r>
            <a:endParaRPr lang="en-US" altLang="zh-TW" sz="2400" dirty="0"/>
          </a:p>
          <a:p>
            <a:pPr lvl="1"/>
            <a:r>
              <a:rPr lang="zh-TW" altLang="en-US" sz="2400" dirty="0"/>
              <a:t>軟體</a:t>
            </a:r>
            <a:endParaRPr lang="en-US" altLang="zh-TW" sz="2400" dirty="0"/>
          </a:p>
          <a:p>
            <a:pPr lvl="1"/>
            <a:r>
              <a:rPr lang="zh-TW" altLang="en-US" sz="2400" dirty="0"/>
              <a:t>版本控制系統</a:t>
            </a:r>
            <a:endParaRPr lang="en-US" altLang="zh-TW" sz="2400" dirty="0"/>
          </a:p>
          <a:p>
            <a:pPr lvl="1"/>
            <a:endParaRPr lang="zh-TW" altLang="en-US" sz="2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FB98C9-6933-4E84-A40B-F0F610091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GitHub</a:t>
            </a:r>
          </a:p>
          <a:p>
            <a:pPr lvl="1"/>
            <a:r>
              <a:rPr lang="en-US" altLang="zh-TW" sz="2400" dirty="0">
                <a:hlinkClick r:id="rId3"/>
              </a:rPr>
              <a:t>https://github.com/</a:t>
            </a:r>
            <a:endParaRPr lang="en-US" altLang="zh-TW" sz="2400" dirty="0"/>
          </a:p>
          <a:p>
            <a:pPr lvl="1"/>
            <a:r>
              <a:rPr lang="zh-TW" altLang="en-US" sz="2400" dirty="0"/>
              <a:t>商業網站</a:t>
            </a:r>
            <a:endParaRPr lang="en-US" altLang="zh-TW" sz="2400" dirty="0"/>
          </a:p>
          <a:p>
            <a:pPr lvl="1"/>
            <a:r>
              <a:rPr lang="en-US" altLang="zh-TW" sz="2400" dirty="0"/>
              <a:t>Git Hosting</a:t>
            </a:r>
            <a:br>
              <a:rPr lang="en-US" altLang="zh-TW" sz="2400" dirty="0"/>
            </a:br>
            <a:r>
              <a:rPr lang="zh-TW" altLang="en-US" sz="2400" dirty="0"/>
              <a:t>（放置 </a:t>
            </a:r>
            <a:r>
              <a:rPr lang="en-US" altLang="zh-TW" sz="2400" dirty="0"/>
              <a:t>Git </a:t>
            </a:r>
            <a:r>
              <a:rPr lang="zh-TW" altLang="en-US" sz="2400" dirty="0"/>
              <a:t>儲存庫的網站）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A438B0-2D65-4A42-AE30-416EF97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9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雲朵形 137">
            <a:extLst>
              <a:ext uri="{FF2B5EF4-FFF2-40B4-BE49-F238E27FC236}">
                <a16:creationId xmlns:a16="http://schemas.microsoft.com/office/drawing/2014/main" id="{0AA11F17-95C8-435B-92D6-ED0B3543EC70}"/>
              </a:ext>
            </a:extLst>
          </p:cNvPr>
          <p:cNvSpPr/>
          <p:nvPr/>
        </p:nvSpPr>
        <p:spPr>
          <a:xfrm>
            <a:off x="9190288" y="1388564"/>
            <a:ext cx="2437932" cy="778698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D7D1BB-FDC8-4352-A0D0-22D41DC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檔案狀態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8AD2AC-95D4-4E74-B62D-121BD4EA899F}"/>
              </a:ext>
            </a:extLst>
          </p:cNvPr>
          <p:cNvSpPr txBox="1"/>
          <p:nvPr/>
        </p:nvSpPr>
        <p:spPr>
          <a:xfrm>
            <a:off x="1159458" y="193592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Working</a:t>
            </a:r>
            <a:br>
              <a:rPr lang="en-US" altLang="zh-TW" sz="2400" dirty="0"/>
            </a:br>
            <a:r>
              <a:rPr lang="zh-TW" altLang="en-US" sz="2400" dirty="0"/>
              <a:t>工作區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40D639-265E-4758-9564-E438EBF329C5}"/>
              </a:ext>
            </a:extLst>
          </p:cNvPr>
          <p:cNvSpPr txBox="1"/>
          <p:nvPr/>
        </p:nvSpPr>
        <p:spPr>
          <a:xfrm>
            <a:off x="3520421" y="193592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Staging</a:t>
            </a:r>
            <a:br>
              <a:rPr lang="en-US" altLang="zh-TW" sz="2400" dirty="0"/>
            </a:br>
            <a:r>
              <a:rPr lang="zh-TW" altLang="en-US" sz="2400" dirty="0"/>
              <a:t>暫存區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B1DDED-1D66-4C1F-A015-378260F3426E}"/>
              </a:ext>
            </a:extLst>
          </p:cNvPr>
          <p:cNvSpPr txBox="1"/>
          <p:nvPr/>
        </p:nvSpPr>
        <p:spPr>
          <a:xfrm>
            <a:off x="5328350" y="1935921"/>
            <a:ext cx="3134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Local Repository</a:t>
            </a:r>
            <a:br>
              <a:rPr lang="en-US" altLang="zh-TW" sz="2400" dirty="0"/>
            </a:br>
            <a:r>
              <a:rPr lang="zh-TW" altLang="en-US" sz="2400" dirty="0"/>
              <a:t>本地儲存庫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C7D3DA9-FDAB-460F-96F1-8CC1CB72D873}"/>
              </a:ext>
            </a:extLst>
          </p:cNvPr>
          <p:cNvCxnSpPr>
            <a:stCxn id="55" idx="2"/>
          </p:cNvCxnSpPr>
          <p:nvPr/>
        </p:nvCxnSpPr>
        <p:spPr>
          <a:xfrm flipH="1">
            <a:off x="1895764" y="2766918"/>
            <a:ext cx="1236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3EC403A5-1646-44BB-B49D-270EE764522E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251403" y="2766918"/>
            <a:ext cx="656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F9D6B5C-474B-4654-87D0-6560041D906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895446" y="2766918"/>
            <a:ext cx="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DB0B4E-4BCD-4EBE-B55C-1E2970FA0AB1}"/>
              </a:ext>
            </a:extLst>
          </p:cNvPr>
          <p:cNvCxnSpPr>
            <a:cxnSpLocks/>
          </p:cNvCxnSpPr>
          <p:nvPr/>
        </p:nvCxnSpPr>
        <p:spPr>
          <a:xfrm>
            <a:off x="2076737" y="3286592"/>
            <a:ext cx="2038351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6B10D1C-920D-4D40-A006-FD094792FBC9}"/>
              </a:ext>
            </a:extLst>
          </p:cNvPr>
          <p:cNvSpPr txBox="1"/>
          <p:nvPr/>
        </p:nvSpPr>
        <p:spPr>
          <a:xfrm>
            <a:off x="2775081" y="28300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B665D22-E4B9-4AF1-A4D5-9ED7B5800EE7}"/>
              </a:ext>
            </a:extLst>
          </p:cNvPr>
          <p:cNvCxnSpPr>
            <a:cxnSpLocks/>
          </p:cNvCxnSpPr>
          <p:nvPr/>
        </p:nvCxnSpPr>
        <p:spPr>
          <a:xfrm>
            <a:off x="4534481" y="3795790"/>
            <a:ext cx="2038351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1E99D9-EC1D-4C03-832F-B1B49D342A33}"/>
              </a:ext>
            </a:extLst>
          </p:cNvPr>
          <p:cNvSpPr txBox="1"/>
          <p:nvPr/>
        </p:nvSpPr>
        <p:spPr>
          <a:xfrm>
            <a:off x="5070796" y="33735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commit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439B112-4040-40B6-85D8-2E06539458B3}"/>
              </a:ext>
            </a:extLst>
          </p:cNvPr>
          <p:cNvCxnSpPr>
            <a:cxnSpLocks/>
          </p:cNvCxnSpPr>
          <p:nvPr/>
        </p:nvCxnSpPr>
        <p:spPr>
          <a:xfrm flipH="1">
            <a:off x="2101269" y="4867399"/>
            <a:ext cx="4496095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D1F13AA-DE0E-48F1-89D7-41A4CCB5ABCE}"/>
              </a:ext>
            </a:extLst>
          </p:cNvPr>
          <p:cNvSpPr txBox="1"/>
          <p:nvPr/>
        </p:nvSpPr>
        <p:spPr>
          <a:xfrm>
            <a:off x="4652789" y="434247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checkout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70EE4-94FB-41F4-9E13-DE433F6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3D2C03-1C3D-448E-BA75-F795F5891386}"/>
              </a:ext>
            </a:extLst>
          </p:cNvPr>
          <p:cNvGrpSpPr/>
          <p:nvPr/>
        </p:nvGrpSpPr>
        <p:grpSpPr>
          <a:xfrm>
            <a:off x="5969475" y="1564899"/>
            <a:ext cx="1851936" cy="324728"/>
            <a:chOff x="268509" y="2521625"/>
            <a:chExt cx="11775709" cy="2064814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8F7F3EA-2653-4BE6-930C-24244300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587AAC8-2BDB-49A9-A69D-0641416CF7BA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711FBAB9-EAA9-41C5-9BB9-6EB2FD030E1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75" name="圖片 74">
                  <a:extLst>
                    <a:ext uri="{FF2B5EF4-FFF2-40B4-BE49-F238E27FC236}">
                      <a16:creationId xmlns:a16="http://schemas.microsoft.com/office/drawing/2014/main" id="{24D3F44B-2BC0-415A-A308-0B4365E5C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156CB171-13C2-40D4-9AB6-BD0303A00AF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CF96FCE2-5138-48FA-8E00-117891423AA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679BD7AB-CEB9-4CC6-9A7F-E85E6651A7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1832B92-F8AA-4961-A29F-2C85E588F221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54DF967-AB49-45FC-818B-CCCB1BF8157B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2A6AF94-828A-4B05-8C29-8C61C3634C8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58" name="圖片 57">
                  <a:extLst>
                    <a:ext uri="{FF2B5EF4-FFF2-40B4-BE49-F238E27FC236}">
                      <a16:creationId xmlns:a16="http://schemas.microsoft.com/office/drawing/2014/main" id="{E0299C52-FF22-4132-8FF0-E6CCC692D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91900E-214F-45CF-A989-59EAB179D74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1849EED7-4B90-4BC2-A089-58E472166AA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23AEFDC6-1981-478F-B0FC-A93E1DEB35E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F59620B-870D-439F-8E06-DF3A44CA6E14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B6C82353-E57C-455A-9DD7-6257CC5631A5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2D5AA981-CCCA-4704-9B42-17E7476CF6E2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5C671EB-7C3C-4EF7-BACF-50F0DD5905EC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46916A11-F083-4A35-8532-1F5379B0361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1F3D4CD9-B35F-4D35-AAEB-43038BD97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52B45F9E-30D9-4F87-B49E-E82762E4128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1A7F519E-EF2E-45E6-873B-C1669C515BC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519BD76-8D20-497F-ADBA-3ECF5120A04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8ABF1D4-55A5-4692-95D6-D8F7A4319DDB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F035E68-C7AB-4BB8-B1A9-0B076ABA38B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0AF68B6-515C-48A8-BE1B-081A26DEA30D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62794C3-10D1-4BC0-9900-02487B22D4F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ACBDC33-85D8-4BCD-9C14-107E900F0D31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8AC8A52E-3D5C-440F-A7E2-9A7D98A4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BC3F24F3-D3F0-4FDD-BA6E-9CAC6B2E9AC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B453CFA8-0CD6-4F03-8491-9D90F430496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968DB6B-A8B0-4AAA-8D60-8990D065BF8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FB781C4-1047-4BC6-B30E-175B93E1155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1D78C7E-30D1-467D-8407-FBAB3796EF0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01A8B610-010C-4B75-986C-F2B87A106925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83E1AE13-A2FF-4927-9FFB-CDD23C6AE32C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9C59D2AD-8178-48FC-96DE-5902515656E9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BDD215-1549-4F9D-B93A-C79994642733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A6A6B5A-B477-4304-8640-7231D4D0CC1A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F3CC9E6-52A0-49AE-AA48-608E7BED4C57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A3C65626-1A5C-4241-8521-A42C45FA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3876224C-BAC1-4A35-9E82-EA0B2BBF9426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7AABDA7C-B73C-47E8-9690-5AE4CC21B79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E459164F-7D0E-417D-9A8C-C8FB8A95D994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2A19CA5-FFAD-46F2-83F2-DE33A34CC87E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6BA6C6D-D204-442D-BCC3-751F4C89150E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ABC86E7-3A02-4905-8D83-4531035D5D3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5173CEAD-9F71-4578-A525-683898B7258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9B92DD2-498A-4830-8A03-E918A228CEE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09E47A54-6A90-4544-AB00-D2E97AACFAEC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289E4C-4B0D-4DD5-88B5-D0BEEE41287F}"/>
              </a:ext>
            </a:extLst>
          </p:cNvPr>
          <p:cNvGrpSpPr/>
          <p:nvPr/>
        </p:nvGrpSpPr>
        <p:grpSpPr>
          <a:xfrm>
            <a:off x="1282142" y="1091201"/>
            <a:ext cx="1222369" cy="880615"/>
            <a:chOff x="2653207" y="2521625"/>
            <a:chExt cx="2116189" cy="1524538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FFB823AC-5423-4201-AABE-DED11A87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207" y="2521625"/>
              <a:ext cx="2116189" cy="1524538"/>
            </a:xfrm>
            <a:prstGeom prst="rect">
              <a:avLst/>
            </a:prstGeom>
          </p:spPr>
        </p:pic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B8BA43D-1988-46F2-8924-5266232F143C}"/>
                </a:ext>
              </a:extLst>
            </p:cNvPr>
            <p:cNvSpPr/>
            <p:nvPr/>
          </p:nvSpPr>
          <p:spPr>
            <a:xfrm>
              <a:off x="288735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76D129B-D9AF-4526-8527-18425B48D5D0}"/>
                </a:ext>
              </a:extLst>
            </p:cNvPr>
            <p:cNvSpPr/>
            <p:nvPr/>
          </p:nvSpPr>
          <p:spPr>
            <a:xfrm>
              <a:off x="3334514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5B309404-C7F1-438C-B5BA-D32FA60EF870}"/>
                </a:ext>
              </a:extLst>
            </p:cNvPr>
            <p:cNvSpPr/>
            <p:nvPr/>
          </p:nvSpPr>
          <p:spPr>
            <a:xfrm>
              <a:off x="378166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B91F64-0201-4645-AC49-E25A7F57CE14}"/>
                </a:ext>
              </a:extLst>
            </p:cNvPr>
            <p:cNvSpPr/>
            <p:nvPr/>
          </p:nvSpPr>
          <p:spPr>
            <a:xfrm>
              <a:off x="4228824" y="285923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F875E06-FF6A-41CA-B035-284129179094}"/>
                </a:ext>
              </a:extLst>
            </p:cNvPr>
            <p:cNvSpPr/>
            <p:nvPr/>
          </p:nvSpPr>
          <p:spPr>
            <a:xfrm>
              <a:off x="2893074" y="330951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200ABC2-0495-49BD-BD5F-DAC9A956274A}"/>
              </a:ext>
            </a:extLst>
          </p:cNvPr>
          <p:cNvSpPr txBox="1"/>
          <p:nvPr/>
        </p:nvSpPr>
        <p:spPr>
          <a:xfrm>
            <a:off x="8770802" y="1984674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Remote Repository</a:t>
            </a:r>
            <a:br>
              <a:rPr lang="en-US" altLang="zh-TW" sz="2400" dirty="0"/>
            </a:br>
            <a:r>
              <a:rPr lang="zh-TW" altLang="en-US" sz="2400" dirty="0"/>
              <a:t>遠端儲存庫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6AC74488-1389-472D-BC5D-9268904100B5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10430070" y="2815671"/>
            <a:ext cx="1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B743ACCE-50D8-471C-8069-A5C49AE282A7}"/>
              </a:ext>
            </a:extLst>
          </p:cNvPr>
          <p:cNvGrpSpPr/>
          <p:nvPr/>
        </p:nvGrpSpPr>
        <p:grpSpPr>
          <a:xfrm>
            <a:off x="9504100" y="1613652"/>
            <a:ext cx="1851936" cy="324728"/>
            <a:chOff x="268509" y="2521625"/>
            <a:chExt cx="11775709" cy="2064814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ED9E48A-A8B0-42D4-B1CE-4B7BEBBBD620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490F1645-EA78-4D5E-AD3B-AA47B3EAD5EE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744362AB-5D98-43DB-8759-9B5C9CDC1A2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34" name="圖片 133">
                  <a:extLst>
                    <a:ext uri="{FF2B5EF4-FFF2-40B4-BE49-F238E27FC236}">
                      <a16:creationId xmlns:a16="http://schemas.microsoft.com/office/drawing/2014/main" id="{B4E7AAAD-5B9C-454E-A478-5B72AC2E1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BA2FCB66-6311-48D3-9B4E-D12B366BE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2E9C1F4B-A56C-4015-9AF4-A27712AB191E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612CF7EF-13F6-4B7A-B8A4-94169ACDDC3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6478E3DE-BDB5-4D03-99FF-37DCD148C5A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3514F49A-C1A2-4312-9FB6-E76B0142A7ED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8AE9C2F4-1672-4910-B442-474AB50E2DE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26" name="圖片 125">
                  <a:extLst>
                    <a:ext uri="{FF2B5EF4-FFF2-40B4-BE49-F238E27FC236}">
                      <a16:creationId xmlns:a16="http://schemas.microsoft.com/office/drawing/2014/main" id="{C94EEE70-2C82-41F9-9FF7-9634AD14E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7" name="橢圓 126">
                  <a:extLst>
                    <a:ext uri="{FF2B5EF4-FFF2-40B4-BE49-F238E27FC236}">
                      <a16:creationId xmlns:a16="http://schemas.microsoft.com/office/drawing/2014/main" id="{72DA5AF2-4740-4297-9508-4B3294E13B2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橢圓 127">
                  <a:extLst>
                    <a:ext uri="{FF2B5EF4-FFF2-40B4-BE49-F238E27FC236}">
                      <a16:creationId xmlns:a16="http://schemas.microsoft.com/office/drawing/2014/main" id="{27953F1D-0511-4AD7-838F-2AD1F420D52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橢圓 128">
                  <a:extLst>
                    <a:ext uri="{FF2B5EF4-FFF2-40B4-BE49-F238E27FC236}">
                      <a16:creationId xmlns:a16="http://schemas.microsoft.com/office/drawing/2014/main" id="{5D079DCE-ADF2-4A02-8EEC-A02CE32D0555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52C72B1-5941-4258-872F-BD2393EE5F0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E9620039-91E2-4126-9F32-DE33ED3094F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97E0793A-4D05-4036-8840-9CAF3F932DC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0E835EC-A4B8-42FC-8F42-511731ECAA75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B7D53579-4332-4A33-BC52-31509985569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8" name="圖片 117">
                  <a:extLst>
                    <a:ext uri="{FF2B5EF4-FFF2-40B4-BE49-F238E27FC236}">
                      <a16:creationId xmlns:a16="http://schemas.microsoft.com/office/drawing/2014/main" id="{2CD91F93-4F06-48BE-8F17-033175747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9" name="橢圓 118">
                  <a:extLst>
                    <a:ext uri="{FF2B5EF4-FFF2-40B4-BE49-F238E27FC236}">
                      <a16:creationId xmlns:a16="http://schemas.microsoft.com/office/drawing/2014/main" id="{653E4295-A816-4128-B336-422C0B75239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74EAE93E-B047-407F-8362-E9197542D94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B2286552-1F63-4EB0-B4E7-B93578CF85D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CEFA1C2A-2635-4E4F-BE10-D058DC2AFD35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BF9B158D-A81A-42CB-9770-C9F0F99E0F5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E972EAA6-CEF7-4009-A2C5-61FEFDA277B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1AA5B2C-ADAA-49F9-8F31-12A54AEDC69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3D9DB7AB-F932-498F-8DD9-80208F881A9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8" name="圖片 107">
                  <a:extLst>
                    <a:ext uri="{FF2B5EF4-FFF2-40B4-BE49-F238E27FC236}">
                      <a16:creationId xmlns:a16="http://schemas.microsoft.com/office/drawing/2014/main" id="{B0FC2C84-37E3-433C-8BA9-153FF3AA6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9" name="橢圓 108">
                  <a:extLst>
                    <a:ext uri="{FF2B5EF4-FFF2-40B4-BE49-F238E27FC236}">
                      <a16:creationId xmlns:a16="http://schemas.microsoft.com/office/drawing/2014/main" id="{70C18DA2-BF1C-441F-A1E8-145087F3DB2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E6282141-AF66-44B6-B285-E14F4CF902B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0CD3C403-E541-4504-96C9-3E0C6751629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96BA0E0-A526-40AA-87D1-C81BE6321ED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E7DA5471-AA24-48FA-8BB0-1D896122CE4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EA9EA600-B847-43C6-B9F7-E897E2904BF6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737A195F-8156-45A1-8BBB-EC03D884C41F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6A8C6CED-1292-4103-A24D-796943223D9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090B500-F5ED-4F7B-BD33-E5453889088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3FEE158B-6994-44BD-A66C-B919F28279C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37539419-3A99-4F10-ADD9-5F4C3707BEA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96" name="圖片 95">
                  <a:extLst>
                    <a:ext uri="{FF2B5EF4-FFF2-40B4-BE49-F238E27FC236}">
                      <a16:creationId xmlns:a16="http://schemas.microsoft.com/office/drawing/2014/main" id="{5D0C654B-57F7-4A7B-B87E-9AB84E80E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7" name="橢圓 96">
                  <a:extLst>
                    <a:ext uri="{FF2B5EF4-FFF2-40B4-BE49-F238E27FC236}">
                      <a16:creationId xmlns:a16="http://schemas.microsoft.com/office/drawing/2014/main" id="{1CA68007-F827-4D9B-BBC0-424CE884954F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D0E448AA-F6E0-4A7E-862E-6A01EA7A068B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F6E1AC1B-BBE0-4E75-BA84-6ACE4D8D2ECD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8D3626F-1F7A-4F0D-B2E4-70CB1AB70B23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11F94B7-C704-495C-8DA0-D9C0D445EB0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48B91977-7437-4142-8735-BF801AFE5089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橢圓 102">
                  <a:extLst>
                    <a:ext uri="{FF2B5EF4-FFF2-40B4-BE49-F238E27FC236}">
                      <a16:creationId xmlns:a16="http://schemas.microsoft.com/office/drawing/2014/main" id="{77DD106E-825E-498B-AB1F-56909750102E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22E44ED4-868F-4375-97A0-3C0504F1F1F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6768E76D-68D2-4353-AE17-FBF690E3C09B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515676D9-E9ED-4390-A684-AB0BEE0D1C3C}"/>
              </a:ext>
            </a:extLst>
          </p:cNvPr>
          <p:cNvCxnSpPr>
            <a:cxnSpLocks/>
          </p:cNvCxnSpPr>
          <p:nvPr/>
        </p:nvCxnSpPr>
        <p:spPr>
          <a:xfrm>
            <a:off x="7120752" y="4243374"/>
            <a:ext cx="3133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7B497658-2EED-4C7D-BBF9-5EE63B6A938C}"/>
              </a:ext>
            </a:extLst>
          </p:cNvPr>
          <p:cNvSpPr txBox="1"/>
          <p:nvPr/>
        </p:nvSpPr>
        <p:spPr>
          <a:xfrm>
            <a:off x="8319411" y="3760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74BA7C2D-2ADA-4A6B-9BA9-23A9B751F17B}"/>
              </a:ext>
            </a:extLst>
          </p:cNvPr>
          <p:cNvCxnSpPr>
            <a:cxnSpLocks/>
          </p:cNvCxnSpPr>
          <p:nvPr/>
        </p:nvCxnSpPr>
        <p:spPr>
          <a:xfrm flipH="1">
            <a:off x="7120752" y="5723819"/>
            <a:ext cx="31494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4ED7A85F-60C2-43D7-8CC4-193D651FD9A7}"/>
              </a:ext>
            </a:extLst>
          </p:cNvPr>
          <p:cNvSpPr txBox="1"/>
          <p:nvPr/>
        </p:nvSpPr>
        <p:spPr>
          <a:xfrm>
            <a:off x="8325638" y="51988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fetch</a:t>
            </a:r>
            <a:endParaRPr lang="zh-TW" altLang="en-US" dirty="0"/>
          </a:p>
        </p:txBody>
      </p: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015C1F86-B622-42ED-BB5A-5AE5AAFEBE4C}"/>
              </a:ext>
            </a:extLst>
          </p:cNvPr>
          <p:cNvCxnSpPr>
            <a:cxnSpLocks/>
          </p:cNvCxnSpPr>
          <p:nvPr/>
        </p:nvCxnSpPr>
        <p:spPr>
          <a:xfrm flipH="1">
            <a:off x="2076737" y="6362865"/>
            <a:ext cx="82625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2343FB76-EEDC-4942-BF83-DC570BFCB80C}"/>
              </a:ext>
            </a:extLst>
          </p:cNvPr>
          <p:cNvSpPr txBox="1"/>
          <p:nvPr/>
        </p:nvSpPr>
        <p:spPr>
          <a:xfrm>
            <a:off x="7861185" y="58790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clone / pull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B9E7-7E9D-43D0-9C4E-DEA00E9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等待的過程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4311B-7FC3-4040-9AFB-EAD1F8B9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先到最前面報到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為加快報到速度，建議使用 </a:t>
            </a:r>
            <a:r>
              <a:rPr lang="en-US" altLang="zh-TW" b="1" dirty="0">
                <a:effectLst/>
              </a:rPr>
              <a:t>KKTIX </a:t>
            </a:r>
            <a:r>
              <a:rPr lang="zh-TW" altLang="en-US" b="1" dirty="0">
                <a:effectLst/>
              </a:rPr>
              <a:t>票券條碼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若無智慧型手機，</a:t>
            </a:r>
            <a:r>
              <a:rPr lang="zh-TW" altLang="en-US" b="1" dirty="0">
                <a:effectLst/>
              </a:rPr>
              <a:t>紙本簽到</a:t>
            </a:r>
            <a:r>
              <a:rPr lang="zh-TW" altLang="en-US" dirty="0">
                <a:effectLst/>
              </a:rPr>
              <a:t> 也可以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完成報到之後，可以先下載簡報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https://goo.gl/RmpSCD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共同筆記 </a:t>
            </a:r>
            <a:r>
              <a:rPr lang="zh-TW" altLang="en-US">
                <a:solidFill>
                  <a:srgbClr val="FFC000"/>
                </a:solidFill>
                <a:effectLst/>
              </a:rPr>
              <a:t>← 方便大家</a:t>
            </a:r>
            <a:r>
              <a:rPr lang="zh-TW" altLang="en-US" dirty="0">
                <a:solidFill>
                  <a:srgbClr val="FFC000"/>
                </a:solidFill>
                <a:effectLst/>
              </a:rPr>
              <a:t>合作整理並釐清重點</a:t>
            </a:r>
            <a:endParaRPr lang="en-US" altLang="zh-TW" dirty="0">
              <a:solidFill>
                <a:srgbClr val="FFC000"/>
              </a:solidFill>
              <a:effectLst/>
            </a:endParaRPr>
          </a:p>
          <a:p>
            <a:pPr lvl="1"/>
            <a:r>
              <a:rPr lang="en-US" altLang="zh-TW" dirty="0">
                <a:hlinkClick r:id="rId3"/>
              </a:rPr>
              <a:t>https://hackmd.io/c/HkoM8VQcm/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D590C-5E5C-4282-B334-8BD9384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43E5E3-B992-4794-868B-D4088336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72" y="1778966"/>
            <a:ext cx="4058272" cy="40582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60FD-9D64-4126-AEB4-A4C1C59B3FB0}"/>
              </a:ext>
            </a:extLst>
          </p:cNvPr>
          <p:cNvSpPr txBox="1"/>
          <p:nvPr/>
        </p:nvSpPr>
        <p:spPr>
          <a:xfrm>
            <a:off x="8279753" y="5879068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簡報下載</a:t>
            </a:r>
          </a:p>
        </p:txBody>
      </p:sp>
    </p:spTree>
    <p:extLst>
      <p:ext uri="{BB962C8B-B14F-4D97-AF65-F5344CB8AC3E}">
        <p14:creationId xmlns:p14="http://schemas.microsoft.com/office/powerpoint/2010/main" val="188106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C90F-2CBB-4A03-8CFD-F877743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41A50-D182-477C-9FE2-E2144C91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GitHub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zh-TW" altLang="en-US" dirty="0"/>
              <a:t>填寫表單註冊</a:t>
            </a:r>
            <a:endParaRPr lang="en-US" altLang="zh-TW" dirty="0"/>
          </a:p>
          <a:p>
            <a:r>
              <a:rPr lang="zh-TW" altLang="en-US" dirty="0"/>
              <a:t>方案選擇「</a:t>
            </a:r>
            <a:r>
              <a:rPr lang="en-US" altLang="zh-TW" dirty="0">
                <a:effectLst/>
              </a:rPr>
              <a:t>Unlimited public repositories for free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收信點擊驗證連結完成註冊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0813F-6B23-45BD-8715-F6541F2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CB65A-49B7-4EB2-87C7-005AA57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64" y="4363124"/>
            <a:ext cx="1995900" cy="249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D023C-CECD-4C90-A244-E89D89B1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39" y="4320874"/>
            <a:ext cx="6625505" cy="24948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B851C49-252A-4A53-8710-3455FFE3A9E2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5"/>
              </a:rPr>
              <a:t>詳細圖文說明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73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87AF-D69D-4417-B703-3E09C4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BD6E3-874B-4452-AD5B-15F76A11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如果你想要參與一個你沒有推送權限的專案，你可以「</a:t>
            </a:r>
            <a:r>
              <a:rPr lang="en-US" altLang="zh-TW" dirty="0"/>
              <a:t>fork</a:t>
            </a:r>
            <a:r>
              <a:rPr lang="zh-TW" altLang="en-US" dirty="0"/>
              <a:t>」一份。這代表說 </a:t>
            </a:r>
            <a:r>
              <a:rPr lang="en-US" altLang="zh-TW" dirty="0"/>
              <a:t>GitHub </a:t>
            </a:r>
            <a:r>
              <a:rPr lang="zh-TW" altLang="en-US" dirty="0"/>
              <a:t>會複製一份這個專案的副本給你，並且你對這副本有全部的權限。這副本會存在於你的帳號下，你可以對它進行推送。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CC4D32-5ACF-4F6F-8268-504DDCC9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8873D-BFD3-4672-97A1-1BBD328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分組專題基本樣板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E9BA8-2E6D-445A-A09D-0D2169E1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進入本課程基礎專案：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https://github.com/1071-FCU-SE/BaseProject-Cpp</a:t>
            </a:r>
            <a:endParaRPr lang="en-US" altLang="zh-TW" dirty="0"/>
          </a:p>
          <a:p>
            <a:r>
              <a:rPr lang="zh-TW" altLang="en-US" dirty="0"/>
              <a:t>點擊右上方的「</a:t>
            </a:r>
            <a:r>
              <a:rPr lang="en-US" altLang="zh-TW" dirty="0"/>
              <a:t>Fork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等待專案建立</a:t>
            </a:r>
            <a:endParaRPr lang="en-US" altLang="zh-TW" dirty="0"/>
          </a:p>
          <a:p>
            <a:r>
              <a:rPr lang="zh-TW" altLang="en-US" dirty="0"/>
              <a:t>進入專案，確認該專案是由基礎專案 </a:t>
            </a:r>
            <a:r>
              <a:rPr lang="en-US" altLang="zh-TW" dirty="0"/>
              <a:t>fork </a:t>
            </a:r>
            <a:r>
              <a:rPr lang="zh-TW" altLang="en-US" dirty="0"/>
              <a:t>出來的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A6A5E-7B86-4F01-B807-004DE54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8CF3A6-DF97-437D-A5D6-51177728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18" y="3242685"/>
            <a:ext cx="3448050" cy="8858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2EAC5F3-B8B6-4DC4-8446-9D548B32FBF8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之後作業繳交以「組長的專案」為主，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但考量到並非同組全員皆參與同一場次，</a:t>
            </a:r>
            <a:br>
              <a:rPr lang="en-US" altLang="zh-TW" sz="2400" dirty="0"/>
            </a:br>
            <a:r>
              <a:rPr lang="zh-TW" altLang="en-US" sz="2400" dirty="0"/>
              <a:t>請所有人都 </a:t>
            </a:r>
            <a:r>
              <a:rPr lang="en-US" altLang="zh-TW" sz="2400" dirty="0"/>
              <a:t>fork </a:t>
            </a:r>
            <a:r>
              <a:rPr lang="zh-TW" altLang="en-US" sz="2400" dirty="0"/>
              <a:t>專案，以利後續操作</a:t>
            </a:r>
          </a:p>
        </p:txBody>
      </p:sp>
    </p:spTree>
    <p:extLst>
      <p:ext uri="{BB962C8B-B14F-4D97-AF65-F5344CB8AC3E}">
        <p14:creationId xmlns:p14="http://schemas.microsoft.com/office/powerpoint/2010/main" val="325813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AC04E9-9B91-475E-A8D3-31786405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7" t="34481"/>
          <a:stretch/>
        </p:blipFill>
        <p:spPr>
          <a:xfrm>
            <a:off x="2941437" y="3052621"/>
            <a:ext cx="6309127" cy="3581721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FB946C-9406-4DD0-896A-EF5AF1C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Issue Tracker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3C4B1-3434-4373-9C3D-131E7B0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由於助教需要透過 </a:t>
            </a:r>
            <a:r>
              <a:rPr lang="en-US" altLang="zh-TW" dirty="0"/>
              <a:t>Issue Tracker </a:t>
            </a:r>
            <a:r>
              <a:rPr lang="zh-TW" altLang="en-US" dirty="0"/>
              <a:t>與大家溝通，</a:t>
            </a:r>
            <a:br>
              <a:rPr lang="en-US" altLang="zh-TW" dirty="0"/>
            </a:br>
            <a:r>
              <a:rPr lang="zh-TW" altLang="en-US" dirty="0"/>
              <a:t>請進入 </a:t>
            </a:r>
            <a:r>
              <a:rPr lang="en-US" altLang="zh-TW" dirty="0"/>
              <a:t>Settings → Options</a:t>
            </a:r>
            <a:r>
              <a:rPr lang="zh-TW" altLang="en-US" dirty="0"/>
              <a:t>，勾選 </a:t>
            </a:r>
            <a:r>
              <a:rPr lang="en-US" altLang="zh-TW" dirty="0"/>
              <a:t>Issues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30081-4938-4E49-85BF-863A88C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6B949-7F48-4BD6-9331-0E4014939001}"/>
              </a:ext>
            </a:extLst>
          </p:cNvPr>
          <p:cNvSpPr/>
          <p:nvPr/>
        </p:nvSpPr>
        <p:spPr>
          <a:xfrm>
            <a:off x="3075709" y="4843480"/>
            <a:ext cx="6040582" cy="947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60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14958-D49F-423E-9097-D8B0357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將其他組員設定為協作者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4EF2F-B060-4FCC-AB5A-82286DFA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Settings → Collaborators </a:t>
            </a:r>
            <a:r>
              <a:rPr lang="zh-TW" altLang="en-US" dirty="0"/>
              <a:t>進入協作者設定頁面</a:t>
            </a:r>
            <a:endParaRPr lang="en-US" altLang="zh-TW" dirty="0"/>
          </a:p>
          <a:p>
            <a:r>
              <a:rPr lang="zh-TW" altLang="en-US" dirty="0"/>
              <a:t>輸入組員帳號，並按下 </a:t>
            </a:r>
            <a:r>
              <a:rPr lang="en-US" altLang="zh-TW" dirty="0"/>
              <a:t>Add collaborator</a:t>
            </a:r>
          </a:p>
          <a:p>
            <a:r>
              <a:rPr lang="zh-TW" altLang="en-US" dirty="0"/>
              <a:t>等待組員接受邀請</a:t>
            </a:r>
            <a:endParaRPr lang="en-US" altLang="zh-TW" dirty="0"/>
          </a:p>
          <a:p>
            <a:pPr lvl="1"/>
            <a:r>
              <a:rPr lang="zh-TW" altLang="en-US" dirty="0"/>
              <a:t>可請組員收信並點擊通知信件中的連結，</a:t>
            </a:r>
            <a:br>
              <a:rPr lang="en-US" altLang="zh-TW" dirty="0"/>
            </a:br>
            <a:r>
              <a:rPr lang="zh-TW" altLang="en-US" dirty="0"/>
              <a:t>或點擊 </a:t>
            </a:r>
            <a:r>
              <a:rPr lang="en-US" altLang="zh-TW" dirty="0"/>
              <a:t>Copy invite link </a:t>
            </a:r>
            <a:r>
              <a:rPr lang="zh-TW" altLang="en-US" dirty="0"/>
              <a:t>複製連結請組員點擊</a:t>
            </a:r>
            <a:endParaRPr lang="en-US" altLang="zh-TW" dirty="0"/>
          </a:p>
          <a:p>
            <a:r>
              <a:rPr lang="zh-TW" altLang="en-US" dirty="0"/>
              <a:t>組員點擊 </a:t>
            </a:r>
            <a:r>
              <a:rPr lang="en-US" altLang="zh-TW" dirty="0"/>
              <a:t>Accept invitation </a:t>
            </a:r>
            <a:r>
              <a:rPr lang="zh-TW" altLang="en-US" dirty="0"/>
              <a:t>接受邀請連結，並成為協作者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98A60-2FA7-4EAE-8486-EF7D37E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6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E064D-A879-4F0A-B572-B2124A57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</a:t>
            </a:r>
            <a:r>
              <a:rPr lang="zh-TW" altLang="en-US" dirty="0"/>
              <a:t>網頁介面上傳檔案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66862-CB0A-439A-9347-EC528A36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進入小組專案</a:t>
            </a:r>
            <a:endParaRPr lang="en-US" altLang="zh-TW" dirty="0"/>
          </a:p>
          <a:p>
            <a:r>
              <a:rPr lang="zh-TW" altLang="en-US" dirty="0"/>
              <a:t>進入欲上傳檔案之路徑，點擊右上方的 </a:t>
            </a:r>
            <a:r>
              <a:rPr lang="en-US" altLang="zh-TW" dirty="0"/>
              <a:t>Upload files</a:t>
            </a:r>
          </a:p>
          <a:p>
            <a:r>
              <a:rPr lang="zh-TW" altLang="en-US" dirty="0"/>
              <a:t>選擇檔案，並於 </a:t>
            </a:r>
            <a:r>
              <a:rPr lang="en-US" altLang="zh-TW" dirty="0"/>
              <a:t>Commit changes </a:t>
            </a:r>
            <a:r>
              <a:rPr lang="zh-TW" altLang="en-US" dirty="0"/>
              <a:t>填寫 </a:t>
            </a:r>
            <a:r>
              <a:rPr lang="en-US" altLang="zh-TW" dirty="0"/>
              <a:t>commit message </a:t>
            </a:r>
            <a:r>
              <a:rPr lang="zh-TW" altLang="en-US" dirty="0"/>
              <a:t>之後，點擊 </a:t>
            </a:r>
            <a:r>
              <a:rPr lang="en-US" altLang="zh-TW" dirty="0"/>
              <a:t>Commit changes</a:t>
            </a:r>
          </a:p>
          <a:p>
            <a:r>
              <a:rPr lang="zh-TW" altLang="en-US" dirty="0"/>
              <a:t>上傳後，即可於該路徑看到上傳之檔案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4969D-6A5C-40A2-A995-D92B089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8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663C-A1FF-4471-8FDC-CCB251A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GitHub </a:t>
            </a:r>
            <a:r>
              <a:rPr lang="zh-TW" altLang="en-US" dirty="0"/>
              <a:t>儲存庫檢視變更紀錄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B93DC-B5A2-4AB7-8877-116080E4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點擊專案頁面的 </a:t>
            </a:r>
            <a:r>
              <a:rPr lang="en-US" altLang="zh-TW" dirty="0"/>
              <a:t>commits </a:t>
            </a:r>
            <a:r>
              <a:rPr lang="zh-TW" altLang="en-US" dirty="0"/>
              <a:t>即可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F9916-F65B-4142-842F-B24A9D0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68DA82-5F3B-4144-979D-44F90F3D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15" y="3038475"/>
            <a:ext cx="2943225" cy="275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129A28-9B01-42B6-80C8-B5FC36D4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60" y="2623992"/>
            <a:ext cx="3571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err="1"/>
              <a:t>GitKraken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 </a:t>
            </a:r>
            <a:r>
              <a:rPr lang="en-US" altLang="zh-TW" dirty="0"/>
              <a:t>Git GUI </a:t>
            </a:r>
            <a:r>
              <a:rPr lang="zh-TW" altLang="en-US" dirty="0"/>
              <a:t>客戶端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3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0590DB9-8B09-4267-99B2-49527A15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GitKraken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11A7BC-64F4-48C4-96D0-79162DC0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直接從官方網站下載並安裝 </a:t>
            </a:r>
            <a:r>
              <a:rPr lang="en-US" altLang="zh-TW" dirty="0">
                <a:hlinkClick r:id="rId2"/>
              </a:rPr>
              <a:t>https://www.gitkraken.com/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GitHub </a:t>
            </a:r>
            <a:r>
              <a:rPr lang="zh-TW" altLang="en-US" dirty="0"/>
              <a:t>帳號登入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03A59-4D29-4C5A-875A-21DFB5F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4ED310-C7E8-42E1-85B4-C9C4D448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20" y="3204082"/>
            <a:ext cx="2899208" cy="33670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4DD8DA-F8A3-48AC-9ECB-9800FD56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34" y="3204082"/>
            <a:ext cx="6915150" cy="25717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D3C87A-B88E-4E9E-9778-A2D215922192}"/>
              </a:ext>
            </a:extLst>
          </p:cNvPr>
          <p:cNvSpPr/>
          <p:nvPr/>
        </p:nvSpPr>
        <p:spPr>
          <a:xfrm>
            <a:off x="1653308" y="3569658"/>
            <a:ext cx="2401456" cy="531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2E2AE6-D85A-445C-A916-EA5535675407}"/>
              </a:ext>
            </a:extLst>
          </p:cNvPr>
          <p:cNvSpPr/>
          <p:nvPr/>
        </p:nvSpPr>
        <p:spPr>
          <a:xfrm>
            <a:off x="6608213" y="4356320"/>
            <a:ext cx="3006841" cy="751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87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7970B1-379E-446A-962B-72551E02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6" y="3683928"/>
            <a:ext cx="7348264" cy="29847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A933176-6B38-4912-8F93-AF83734F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設定個人檔案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3C2A3-F25A-44DE-9C62-F1FF163B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Preferences…</a:t>
            </a:r>
            <a:r>
              <a:rPr lang="zh-TW" altLang="en-US" dirty="0"/>
              <a:t> → </a:t>
            </a:r>
            <a:r>
              <a:rPr lang="en-US" altLang="zh-TW" dirty="0"/>
              <a:t>Profiles</a:t>
            </a:r>
          </a:p>
          <a:p>
            <a:r>
              <a:rPr lang="zh-TW" altLang="en-US" dirty="0"/>
              <a:t>確認個人資料（</a:t>
            </a:r>
            <a:r>
              <a:rPr lang="zh-TW" altLang="en-US"/>
              <a:t>暱稱＆ </a:t>
            </a:r>
            <a:r>
              <a:rPr lang="en-US" altLang="zh-TW"/>
              <a:t>E-mail</a:t>
            </a:r>
            <a:r>
              <a:rPr lang="zh-TW" altLang="en-US" dirty="0"/>
              <a:t>）是否自動由 </a:t>
            </a:r>
            <a:r>
              <a:rPr lang="en-US" altLang="zh-TW" dirty="0"/>
              <a:t>GitHub </a:t>
            </a:r>
            <a:r>
              <a:rPr lang="zh-TW" altLang="en-US" dirty="0"/>
              <a:t>帶入</a:t>
            </a:r>
            <a:endParaRPr lang="en-US" altLang="zh-TW" dirty="0"/>
          </a:p>
          <a:p>
            <a:r>
              <a:rPr lang="zh-TW" altLang="en-US" dirty="0"/>
              <a:t>若無自動帶入，則請自行新增一組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0A373-71D4-428B-9E6E-665258F7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A9E06-D75D-4CA7-A74E-D91BDEC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今天要準備的東西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0361-8AAD-4E9C-92D3-3DDA300B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安裝：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 </a:t>
            </a:r>
            <a:r>
              <a:rPr lang="zh-TW" altLang="en-US" sz="2000" dirty="0">
                <a:solidFill>
                  <a:srgbClr val="FFC000"/>
                </a:solidFill>
              </a:rPr>
              <a:t>← 電腦教室有裝了，可以跳過</a:t>
            </a:r>
            <a:endParaRPr lang="en-US" altLang="zh-TW" sz="2000" dirty="0">
              <a:solidFill>
                <a:srgbClr val="FFC000"/>
              </a:solidFill>
            </a:endParaRPr>
          </a:p>
          <a:p>
            <a:pPr lvl="2"/>
            <a:r>
              <a:rPr lang="en-US" altLang="zh-TW" sz="1800" dirty="0">
                <a:hlinkClick r:id="rId2"/>
              </a:rPr>
              <a:t>https://git-scm.com/</a:t>
            </a:r>
            <a:endParaRPr lang="en-US" altLang="zh-TW" sz="1800" dirty="0"/>
          </a:p>
          <a:p>
            <a:pPr lvl="1"/>
            <a:r>
              <a:rPr lang="en-US" altLang="zh-TW" sz="2000" dirty="0" err="1"/>
              <a:t>GitKraken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3"/>
              </a:rPr>
              <a:t>https://www.gitkraken.com/</a:t>
            </a:r>
            <a:endParaRPr lang="en-US" altLang="zh-TW" sz="1800" dirty="0"/>
          </a:p>
          <a:p>
            <a:pPr lvl="1"/>
            <a:r>
              <a:rPr lang="en-US" altLang="zh-TW" sz="2000" dirty="0"/>
              <a:t>Code::Blocks</a:t>
            </a:r>
          </a:p>
          <a:p>
            <a:pPr lvl="2"/>
            <a:r>
              <a:rPr lang="en-US" altLang="zh-TW" sz="1800" dirty="0">
                <a:hlinkClick r:id="rId4"/>
              </a:rPr>
              <a:t>http://www.codeblocks.org/</a:t>
            </a:r>
            <a:endParaRPr lang="zh-TW" altLang="en-US" sz="1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640C1F-6F1D-462C-BDA4-CAE201178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註冊：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GitHub</a:t>
            </a:r>
          </a:p>
          <a:p>
            <a:pPr lvl="2"/>
            <a:r>
              <a:rPr lang="en-US" altLang="zh-TW" sz="1800" dirty="0">
                <a:hlinkClick r:id="rId5"/>
              </a:rPr>
              <a:t>https://github.com/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60DBD-CC23-411A-9CA1-0D98B29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30EA60-24B8-4EBE-9B4C-D5703DA9B2CE}"/>
              </a:ext>
            </a:extLst>
          </p:cNvPr>
          <p:cNvSpPr txBox="1"/>
          <p:nvPr/>
        </p:nvSpPr>
        <p:spPr>
          <a:xfrm>
            <a:off x="3015673" y="1461995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雖然後面會帶大家安裝和註冊，但等待時間太無聊可以先弄</a:t>
            </a:r>
          </a:p>
        </p:txBody>
      </p:sp>
    </p:spTree>
    <p:extLst>
      <p:ext uri="{BB962C8B-B14F-4D97-AF65-F5344CB8AC3E}">
        <p14:creationId xmlns:p14="http://schemas.microsoft.com/office/powerpoint/2010/main" val="2695679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6A708-8960-4FBB-8446-DFCA25BA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 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282C2-AE52-402A-97D2-EFDE6402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Preferences…</a:t>
            </a:r>
            <a:r>
              <a:rPr lang="zh-TW" altLang="en-US" dirty="0"/>
              <a:t> → </a:t>
            </a:r>
            <a:r>
              <a:rPr lang="en-US" altLang="zh-TW" dirty="0"/>
              <a:t>Authentication </a:t>
            </a:r>
            <a:r>
              <a:rPr lang="zh-TW" altLang="en-US" dirty="0"/>
              <a:t>→ </a:t>
            </a:r>
            <a:r>
              <a:rPr lang="en-US" altLang="zh-TW" dirty="0"/>
              <a:t>GitHub.com</a:t>
            </a:r>
          </a:p>
          <a:p>
            <a:r>
              <a:rPr lang="zh-TW" altLang="en-US" dirty="0"/>
              <a:t>確認已連結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89350-E135-4D25-A4AD-A36FAC17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3167C2-A507-4CE9-8DB7-1BEC4B35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3196664"/>
            <a:ext cx="8913089" cy="34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7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92B99FD-D35F-4217-BA75-D5545B75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9" y="2742169"/>
            <a:ext cx="6874020" cy="398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FADDAC-A1EA-428A-B820-68E8CCD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將專案複製至電腦（</a:t>
            </a:r>
            <a:r>
              <a:rPr lang="en-US" altLang="zh-TW" dirty="0"/>
              <a:t>Clone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5BF25-399D-465B-AB79-D66424C5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Clone </a:t>
            </a:r>
            <a:r>
              <a:rPr lang="zh-TW" altLang="en-US" dirty="0"/>
              <a:t>→ </a:t>
            </a:r>
            <a:r>
              <a:rPr lang="en-US" altLang="zh-TW" dirty="0"/>
              <a:t>GitHub.com</a:t>
            </a:r>
          </a:p>
          <a:p>
            <a:r>
              <a:rPr lang="zh-TW" altLang="en-US" dirty="0"/>
              <a:t>選擇要放置的資料夾</a:t>
            </a:r>
            <a:endParaRPr lang="en-US" altLang="zh-TW" dirty="0"/>
          </a:p>
          <a:p>
            <a:r>
              <a:rPr lang="zh-TW" altLang="en-US" dirty="0"/>
              <a:t>選擇小組專案</a:t>
            </a:r>
            <a:endParaRPr lang="en-US" altLang="zh-TW" dirty="0"/>
          </a:p>
          <a:p>
            <a:r>
              <a:rPr lang="zh-TW" altLang="en-US" dirty="0"/>
              <a:t>按下 </a:t>
            </a:r>
            <a:r>
              <a:rPr lang="en-US" altLang="zh-TW" dirty="0"/>
              <a:t>Clone the repo!</a:t>
            </a:r>
          </a:p>
          <a:p>
            <a:r>
              <a:rPr lang="en-US" altLang="zh-TW" dirty="0"/>
              <a:t>Clone </a:t>
            </a:r>
            <a:r>
              <a:rPr lang="zh-TW" altLang="en-US" dirty="0"/>
              <a:t>完成後，點擊 </a:t>
            </a:r>
            <a:r>
              <a:rPr lang="en-US" altLang="zh-TW" dirty="0"/>
              <a:t>Open Now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0AA3A2-BBCA-48E4-BCC8-E36F328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9007F7-AB3E-4CD2-916A-5C03285A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61" y="4983740"/>
            <a:ext cx="42481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4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9FE51-F339-471E-ACD1-FC11A78A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將專案更新至最新狀態（</a:t>
            </a:r>
            <a:r>
              <a:rPr lang="en-US" altLang="zh-TW" dirty="0"/>
              <a:t>Pull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A262A-A882-4E94-A123-700C8DA9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點擊工具列的 </a:t>
            </a:r>
            <a:r>
              <a:rPr lang="en-US" altLang="zh-TW" dirty="0"/>
              <a:t>Pull</a:t>
            </a:r>
            <a:r>
              <a:rPr lang="zh-TW" altLang="en-US" dirty="0"/>
              <a:t>，會將遠端儲存庫同步至本地儲存庫</a:t>
            </a:r>
            <a:endParaRPr lang="en-US" altLang="zh-TW" dirty="0"/>
          </a:p>
          <a:p>
            <a:r>
              <a:rPr lang="zh-TW" altLang="en-US" dirty="0"/>
              <a:t>除了 </a:t>
            </a:r>
            <a:r>
              <a:rPr lang="en-US" altLang="zh-TW" dirty="0"/>
              <a:t>Clone</a:t>
            </a:r>
            <a:r>
              <a:rPr lang="zh-TW" altLang="en-US" dirty="0"/>
              <a:t> 那次之外，建議每次</a:t>
            </a:r>
            <a:r>
              <a:rPr lang="zh-TW" altLang="en-US"/>
              <a:t>開始工作時都</a:t>
            </a:r>
            <a:r>
              <a:rPr lang="zh-TW" altLang="en-US" dirty="0"/>
              <a:t>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D3A3BD-1025-43CF-B419-6CC0D04D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AEB2C-A3B4-4F11-BB41-7AF7D1E7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637" y="3529294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892DEE5-FD08-40CC-95C5-84399A49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95" y="4361187"/>
            <a:ext cx="4577484" cy="17988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3AD03E-3E3E-4AA7-A7FC-9D011413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將變更寫入本地儲存庫（</a:t>
            </a:r>
            <a:r>
              <a:rPr lang="en-US" altLang="zh-TW" dirty="0"/>
              <a:t>Add &amp; Commit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08CE1-E580-4C4A-9732-C67B7FF1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修改檔案後，在中間可看到還未寫入儲存庫的變更</a:t>
            </a:r>
            <a:endParaRPr lang="en-US" altLang="zh-TW" dirty="0"/>
          </a:p>
          <a:p>
            <a:r>
              <a:rPr lang="zh-TW" altLang="en-US" dirty="0"/>
              <a:t>點擊後，可於右側區塊檢視詳情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Stage </a:t>
            </a:r>
            <a:r>
              <a:rPr lang="zh-TW" altLang="en-US" dirty="0"/>
              <a:t>可將檔案變更由「工作區」新增至「暫存區」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Commit Message </a:t>
            </a:r>
            <a:r>
              <a:rPr lang="zh-TW" altLang="en-US" dirty="0"/>
              <a:t>的 </a:t>
            </a:r>
            <a:r>
              <a:rPr lang="en-US" altLang="zh-TW" dirty="0"/>
              <a:t>Summary</a:t>
            </a:r>
            <a:r>
              <a:rPr lang="zh-TW" altLang="en-US" dirty="0"/>
              <a:t> 撰寫變更的內容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Commit changes to N files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將「暫存區」的變更寫入「儲存庫」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C532C0-1B35-45B4-8040-713548D3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305A08-9F1D-4E3F-862F-BDE3E655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54" y="1805306"/>
            <a:ext cx="3810000" cy="723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A9E19B-D8F5-4619-B70A-1C0B1754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2575243"/>
            <a:ext cx="6429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2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3A62B-47CB-4DC5-AC70-F944D3D9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技巧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BCF18-D7E7-403B-B51C-B14A7941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 </a:t>
            </a:r>
            <a:r>
              <a:rPr lang="en-US" altLang="zh-TW" dirty="0"/>
              <a:t>Commit </a:t>
            </a:r>
            <a:r>
              <a:rPr lang="zh-TW" altLang="en-US" dirty="0"/>
              <a:t>只針對一件事</a:t>
            </a:r>
            <a:endParaRPr lang="en-US" altLang="zh-TW" dirty="0"/>
          </a:p>
          <a:p>
            <a:r>
              <a:rPr lang="zh-TW" altLang="en-US" dirty="0"/>
              <a:t>於 </a:t>
            </a:r>
            <a:r>
              <a:rPr lang="en-US" altLang="zh-TW" dirty="0"/>
              <a:t>Commit Message </a:t>
            </a:r>
            <a:r>
              <a:rPr lang="zh-TW" altLang="en-US" dirty="0"/>
              <a:t>清楚說明做了些什麼，中英文皆可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如何寫一個 </a:t>
            </a:r>
            <a:r>
              <a:rPr lang="en-US" altLang="zh-TW" dirty="0">
                <a:hlinkClick r:id="rId2"/>
              </a:rPr>
              <a:t>Git Commit Message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A50587-F68E-4864-A95A-358AF73F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19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88AFC-2FAD-4B13-8264-BAA3FD77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將本地儲存庫同步到遠端儲存庫（</a:t>
            </a:r>
            <a:r>
              <a:rPr lang="en-US" altLang="zh-TW" dirty="0"/>
              <a:t>Push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00B8E-DB38-48D6-9930-52D20970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之後，可從紀錄區塊發現，本地儲存庫與遠端儲存庫的差異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Push </a:t>
            </a:r>
            <a:r>
              <a:rPr lang="zh-TW" altLang="en-US" dirty="0"/>
              <a:t>將本地儲存庫同步至遠端儲存庫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90E6E-32E6-41F8-A658-0F7981A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1D59ED-691F-40C6-B635-0A0BF289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3" y="3329131"/>
            <a:ext cx="3686175" cy="628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851A52-CD3F-4304-B0B7-796F6BA7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8" y="4232298"/>
            <a:ext cx="3667125" cy="866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EAC546-CF3E-4F87-8E36-79296844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38" y="5373591"/>
            <a:ext cx="3362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7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8778F77-70B8-4335-95C0-EFB3B85E1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 Test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06F25495-4E02-4D5C-819A-7A441E6F8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單元測試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904F1B-BFD3-4A33-9563-E624D5FD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15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3B99-BAC5-4D51-BE7E-A0592F29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DCE4B-4D1F-440E-9E53-DA3C9E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針對程式中的單元（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method</a:t>
            </a:r>
            <a:r>
              <a:rPr lang="zh-TW" altLang="en-US" dirty="0"/>
              <a:t>、</a:t>
            </a:r>
            <a:r>
              <a:rPr lang="en-US" altLang="zh-TW" dirty="0"/>
              <a:t>class </a:t>
            </a:r>
            <a:r>
              <a:rPr lang="zh-TW" altLang="en-US" dirty="0"/>
              <a:t>等）做測試，驗證邏輯正確與否。</a:t>
            </a:r>
            <a:endParaRPr lang="en-US" altLang="zh-TW" dirty="0"/>
          </a:p>
          <a:p>
            <a:r>
              <a:rPr lang="zh-TW" altLang="en-US" dirty="0"/>
              <a:t>確保程式行為正確，沒有明顯的 </a:t>
            </a:r>
            <a:r>
              <a:rPr lang="en-US" altLang="zh-TW" dirty="0"/>
              <a:t>Bug</a:t>
            </a:r>
          </a:p>
          <a:p>
            <a:r>
              <a:rPr lang="zh-TW" altLang="en-US" dirty="0"/>
              <a:t>當某個區塊出錯時，可以迅速的找到哪個單元出錯了，減少花在通靈的時間。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8217FD-27EA-4F77-9649-1F583B2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219460-928B-4819-8E4A-FCF4B748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143657"/>
            <a:ext cx="4038600" cy="2276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D1CAFF-576C-410F-9F21-CFDD7217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4384816"/>
            <a:ext cx="3876675" cy="18478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3DF37F-784D-4031-B98B-E4F45BC76057}"/>
              </a:ext>
            </a:extLst>
          </p:cNvPr>
          <p:cNvSpPr txBox="1"/>
          <p:nvPr/>
        </p:nvSpPr>
        <p:spPr>
          <a:xfrm>
            <a:off x="2724150" y="642013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66B67A-3A55-49F8-A322-8897E745267E}"/>
              </a:ext>
            </a:extLst>
          </p:cNvPr>
          <p:cNvSpPr txBox="1"/>
          <p:nvPr/>
        </p:nvSpPr>
        <p:spPr>
          <a:xfrm>
            <a:off x="7319962" y="626521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045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6CC04B1-F06B-45C3-9A87-8186C6F2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Code::Blocks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EDC65DF-26DD-41EE-B1A8-E7CD06481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C/C++</a:t>
            </a:r>
            <a:r>
              <a:rPr lang="zh-TW" altLang="en-US" dirty="0"/>
              <a:t>的跨平台整合開發環境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EB1B4-B627-4577-9854-231508A8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F3CCF-E213-47C5-92A2-80CE1D6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Code::Blocks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D3CF4-69A7-48F3-BEF9-B93C4D88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Code::Blocks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http://www.codeblocks.org/</a:t>
            </a:r>
            <a:endParaRPr lang="en-US" altLang="zh-TW" dirty="0"/>
          </a:p>
          <a:p>
            <a:r>
              <a:rPr lang="en-US" altLang="zh-TW" dirty="0"/>
              <a:t>Downloads </a:t>
            </a:r>
            <a:r>
              <a:rPr lang="zh-TW" altLang="en-US" dirty="0"/>
              <a:t>→ </a:t>
            </a:r>
            <a:r>
              <a:rPr lang="en-US" altLang="zh-TW" dirty="0"/>
              <a:t>Download the binary release</a:t>
            </a:r>
          </a:p>
          <a:p>
            <a:r>
              <a:rPr lang="zh-TW" altLang="en-US" dirty="0"/>
              <a:t>下載 </a:t>
            </a:r>
            <a:r>
              <a:rPr lang="en-US" altLang="zh-TW" dirty="0"/>
              <a:t>codeblocks-17.12mingw-setup.exe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FBB4E-CEE1-456B-8755-2F171E76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23801-FCEC-4017-B449-B617A2CA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ヽ</a:t>
            </a:r>
            <a:r>
              <a:rPr lang="en-US" altLang="ja-JP" dirty="0"/>
              <a:t>(</a:t>
            </a:r>
            <a:r>
              <a:rPr lang="ja-JP" altLang="en-US" dirty="0"/>
              <a:t>ﾟ∀ﾟ*</a:t>
            </a:r>
            <a:r>
              <a:rPr lang="en-US" altLang="ja-JP" dirty="0"/>
              <a:t>)</a:t>
            </a:r>
            <a:r>
              <a:rPr lang="ja-JP" altLang="en-US" dirty="0"/>
              <a:t>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782C4-DB92-476E-9996-83C9F776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許展源（</a:t>
            </a:r>
            <a:r>
              <a:rPr lang="en-US" altLang="zh-TW" dirty="0"/>
              <a:t>KID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逢甲黑客社 元老之一</a:t>
            </a:r>
            <a:endParaRPr lang="en-US" altLang="zh-TW" dirty="0"/>
          </a:p>
          <a:p>
            <a:r>
              <a:rPr lang="zh-TW" altLang="en-US" dirty="0"/>
              <a:t>逢甲資訊系 研究助理</a:t>
            </a:r>
            <a:endParaRPr lang="en-US" altLang="zh-TW" dirty="0"/>
          </a:p>
          <a:p>
            <a:r>
              <a:rPr lang="en-US" altLang="zh-TW" dirty="0"/>
              <a:t>《</a:t>
            </a:r>
            <a:r>
              <a:rPr lang="en-US" altLang="zh-TW" dirty="0" err="1"/>
              <a:t>CheckIn</a:t>
            </a:r>
            <a:r>
              <a:rPr lang="en-US" altLang="zh-TW" dirty="0"/>
              <a:t> </a:t>
            </a:r>
            <a:r>
              <a:rPr lang="zh-TW" altLang="en-US" dirty="0"/>
              <a:t>逢甲社博集點</a:t>
            </a:r>
            <a:r>
              <a:rPr lang="en-US" altLang="zh-TW" dirty="0"/>
              <a:t>》</a:t>
            </a:r>
            <a:r>
              <a:rPr lang="zh-TW" altLang="en-US" dirty="0"/>
              <a:t>主要開發者</a:t>
            </a:r>
            <a:endParaRPr lang="en-US" altLang="zh-TW" dirty="0"/>
          </a:p>
          <a:p>
            <a:r>
              <a:rPr lang="zh-TW" altLang="en-US" dirty="0"/>
              <a:t>專長領域：網站系統開發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02CA7-85FE-4AF3-AFE8-C5BD917F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9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864BB-A675-418B-A2AE-DD13AA7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4AB3E-C035-4906-B433-BBCB6C32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進入專案資料夾</a:t>
            </a:r>
            <a:endParaRPr lang="en-US" altLang="zh-TW" dirty="0"/>
          </a:p>
          <a:p>
            <a:r>
              <a:rPr lang="zh-TW" altLang="en-US" dirty="0"/>
              <a:t>直接以 </a:t>
            </a:r>
            <a:r>
              <a:rPr lang="en-US" altLang="zh-TW" dirty="0"/>
              <a:t>Code::Blocks </a:t>
            </a:r>
            <a:r>
              <a:rPr lang="zh-TW" altLang="en-US" dirty="0"/>
              <a:t>開啟 </a:t>
            </a:r>
            <a:r>
              <a:rPr lang="en-US" altLang="zh-TW" dirty="0" err="1"/>
              <a:t>BaseProject.cbp</a:t>
            </a:r>
            <a:endParaRPr lang="en-US" altLang="zh-TW" dirty="0"/>
          </a:p>
          <a:p>
            <a:r>
              <a:rPr lang="zh-TW" altLang="en-US" dirty="0"/>
              <a:t>開啟後，可於左側看到檔案清單</a:t>
            </a:r>
            <a:endParaRPr lang="en-US" altLang="zh-TW" dirty="0"/>
          </a:p>
          <a:p>
            <a:pPr lvl="1"/>
            <a:r>
              <a:rPr lang="en-US" altLang="zh-TW" dirty="0" err="1"/>
              <a:t>src</a:t>
            </a:r>
            <a:r>
              <a:rPr lang="zh-TW" altLang="en-US" dirty="0"/>
              <a:t>：主程式</a:t>
            </a:r>
            <a:endParaRPr lang="en-US" altLang="zh-TW" dirty="0"/>
          </a:p>
          <a:p>
            <a:pPr lvl="1"/>
            <a:r>
              <a:rPr lang="en-US" altLang="zh-TW" dirty="0"/>
              <a:t>test</a:t>
            </a:r>
            <a:r>
              <a:rPr lang="zh-TW" altLang="en-US" dirty="0"/>
              <a:t>：撰寫測試的地方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086EEF-DB08-4B90-A67F-855ED0AB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FECCA6-5EDD-4163-8CDB-1596868D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30" y="3429000"/>
            <a:ext cx="2162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19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EB24-C275-4775-85D3-D9800A3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EC3A7-5700-42B2-9936-1EA805E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執行目標選擇 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按下 </a:t>
            </a:r>
            <a:r>
              <a:rPr lang="en-US" altLang="zh-TW" dirty="0"/>
              <a:t>Build and run</a:t>
            </a:r>
          </a:p>
          <a:p>
            <a:r>
              <a:rPr lang="zh-TW" altLang="en-US" dirty="0"/>
              <a:t>可於執行視窗看到執行結果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FC250-F7E6-4D4D-BEF7-1AFCCEC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F0BBEC-B666-4E94-83FB-ADEBE0CE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87" y="2391785"/>
            <a:ext cx="2466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6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EB24-C275-4775-85D3-D9800A3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EC3A7-5700-42B2-9936-1EA805E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執行目標選擇 </a:t>
            </a:r>
            <a:r>
              <a:rPr lang="en-US" altLang="zh-TW" dirty="0"/>
              <a:t>Test</a:t>
            </a:r>
          </a:p>
          <a:p>
            <a:r>
              <a:rPr lang="zh-TW" altLang="en-US" dirty="0"/>
              <a:t>按下 </a:t>
            </a:r>
            <a:r>
              <a:rPr lang="en-US" altLang="zh-TW" dirty="0"/>
              <a:t>Build and run</a:t>
            </a:r>
          </a:p>
          <a:p>
            <a:r>
              <a:rPr lang="zh-TW" altLang="en-US" dirty="0"/>
              <a:t>可於執行視窗看到測試結果，若有失敗的測試，會提示位置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FC250-F7E6-4D4D-BEF7-1AFCCEC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E563D-2834-4A20-A885-04DADF9D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00" y="2335789"/>
            <a:ext cx="2495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1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0715F-A764-457E-8BA5-48901BCE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9583F-0B10-43D1-A39F-2EE67E9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main.cpp </a:t>
            </a:r>
            <a:r>
              <a:rPr lang="zh-TW" altLang="en-US" dirty="0"/>
              <a:t>撰寫函式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 err="1"/>
              <a:t>main.h</a:t>
            </a:r>
            <a:r>
              <a:rPr lang="en-US" altLang="zh-TW" dirty="0"/>
              <a:t> </a:t>
            </a:r>
            <a:r>
              <a:rPr lang="zh-TW" altLang="en-US" dirty="0"/>
              <a:t>新增函式定義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A2C6D-11DA-4DFC-BB52-8E063838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A4B59-9493-47DB-953A-94F7DF2A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05" y="4338637"/>
            <a:ext cx="3867150" cy="581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A1C023-44FB-488B-9B71-F60DE17B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674868"/>
            <a:ext cx="4038600" cy="2276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AAA5161-322B-4675-ADA1-09E07220BDBE}"/>
              </a:ext>
            </a:extLst>
          </p:cNvPr>
          <p:cNvSpPr txBox="1"/>
          <p:nvPr/>
        </p:nvSpPr>
        <p:spPr>
          <a:xfrm>
            <a:off x="2724150" y="607723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70604E-41D6-46E5-8A62-9A2D02993D23}"/>
              </a:ext>
            </a:extLst>
          </p:cNvPr>
          <p:cNvSpPr txBox="1"/>
          <p:nvPr/>
        </p:nvSpPr>
        <p:spPr>
          <a:xfrm>
            <a:off x="7253287" y="507663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main.h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366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A8ED2-D9FE-4E9F-85D8-BDB806A6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58A5A-2434-4ACC-9C25-470F1A32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兩種方法：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TestMain.cpp </a:t>
            </a:r>
            <a:r>
              <a:rPr lang="zh-TW" altLang="en-US" dirty="0"/>
              <a:t>撰寫測試函式，</a:t>
            </a:r>
            <a:br>
              <a:rPr lang="en-US" altLang="zh-TW" dirty="0"/>
            </a:br>
            <a:r>
              <a:rPr lang="zh-TW" altLang="en-US" dirty="0"/>
              <a:t>呼叫測試對象，並以 </a:t>
            </a:r>
            <a:r>
              <a:rPr lang="en-US" altLang="zh-TW" dirty="0"/>
              <a:t>assert </a:t>
            </a:r>
            <a:r>
              <a:rPr lang="zh-TW" altLang="en-US" dirty="0"/>
              <a:t>驗證結果</a:t>
            </a:r>
            <a:br>
              <a:rPr lang="en-US" altLang="zh-TW" dirty="0"/>
            </a:br>
            <a:r>
              <a:rPr lang="zh-TW" altLang="en-US" dirty="0"/>
              <a:t>記得在該檔的 </a:t>
            </a:r>
            <a:r>
              <a:rPr lang="en-US" altLang="zh-TW" dirty="0"/>
              <a:t>main </a:t>
            </a:r>
            <a:r>
              <a:rPr lang="zh-TW" altLang="en-US" dirty="0"/>
              <a:t>呼叫該測試函式</a:t>
            </a:r>
            <a:endParaRPr lang="en-US" altLang="zh-TW" dirty="0"/>
          </a:p>
          <a:p>
            <a:pPr lvl="1"/>
            <a:r>
              <a:rPr lang="zh-TW" altLang="en-US" dirty="0"/>
              <a:t>直接在 </a:t>
            </a:r>
            <a:r>
              <a:rPr lang="en-US" altLang="zh-TW" dirty="0"/>
              <a:t>TestMain.cpp </a:t>
            </a:r>
            <a:r>
              <a:rPr lang="zh-TW" altLang="en-US" dirty="0"/>
              <a:t>的 </a:t>
            </a:r>
            <a:r>
              <a:rPr lang="en-US" altLang="zh-TW" dirty="0"/>
              <a:t>main</a:t>
            </a:r>
            <a:r>
              <a:rPr lang="zh-TW" altLang="en-US" dirty="0"/>
              <a:t> 呼叫測試對象，並使用 </a:t>
            </a:r>
            <a:r>
              <a:rPr lang="en-US" altLang="zh-TW" dirty="0"/>
              <a:t>assert </a:t>
            </a:r>
            <a:r>
              <a:rPr lang="zh-TW" altLang="en-US" dirty="0"/>
              <a:t>驗證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36B83-AFBC-4A6E-9991-E08DCB6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CB2756-3674-4F32-9F81-98D81BAF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219857"/>
            <a:ext cx="4038600" cy="2276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540B30-BFC9-4A3B-93B1-97DD25A3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4461016"/>
            <a:ext cx="3876675" cy="18478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EE8BBE4-880B-44FD-81AC-05D4FB72B9E3}"/>
              </a:ext>
            </a:extLst>
          </p:cNvPr>
          <p:cNvSpPr txBox="1"/>
          <p:nvPr/>
        </p:nvSpPr>
        <p:spPr>
          <a:xfrm>
            <a:off x="2724150" y="6429657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D11B1C-2F35-4A0D-ABD4-72E8B230A688}"/>
              </a:ext>
            </a:extLst>
          </p:cNvPr>
          <p:cNvSpPr txBox="1"/>
          <p:nvPr/>
        </p:nvSpPr>
        <p:spPr>
          <a:xfrm>
            <a:off x="7319962" y="6274739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321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Travis CI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自動建置與測試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46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7D3C1EB-121D-45CE-97E4-4EC1E86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自動化測試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2643BC-CC76-4D0B-8D9B-19678012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在自己電腦測試通過，並不代表上線後沒問題，也不代表其他人也能正常使用。</a:t>
            </a:r>
            <a:endParaRPr lang="en-US" altLang="zh-TW" dirty="0"/>
          </a:p>
          <a:p>
            <a:r>
              <a:rPr lang="zh-TW" altLang="en-US" dirty="0"/>
              <a:t>確保程式行為正確，沒有明顯的 </a:t>
            </a:r>
            <a:r>
              <a:rPr lang="en-US" altLang="zh-TW" dirty="0"/>
              <a:t>Bug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D3C452-237C-4A47-92ED-FED1409E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10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791D1-59B1-441E-AEA6-5CB0C791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啟用 </a:t>
            </a:r>
            <a:r>
              <a:rPr lang="en-US" altLang="zh-TW" dirty="0"/>
              <a:t>Travis CI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78BE4-90A5-46F6-8A86-F7C49841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Travis CI </a:t>
            </a:r>
            <a:r>
              <a:rPr lang="zh-TW" altLang="en-US" dirty="0"/>
              <a:t>網站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https://travis-ci.org/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/>
              <a:t>GitHub </a:t>
            </a:r>
            <a:r>
              <a:rPr lang="zh-TW" altLang="en-US" dirty="0"/>
              <a:t>帳號登入</a:t>
            </a:r>
            <a:endParaRPr lang="en-US" altLang="zh-TW" dirty="0"/>
          </a:p>
          <a:p>
            <a:r>
              <a:rPr lang="zh-TW" altLang="en-US" dirty="0"/>
              <a:t>點擊右上方頭像，進入專案清單</a:t>
            </a:r>
            <a:endParaRPr lang="en-US" altLang="zh-TW" dirty="0"/>
          </a:p>
          <a:p>
            <a:r>
              <a:rPr lang="zh-TW" altLang="en-US" dirty="0"/>
              <a:t>點擊專案名稱旁的小開關，即可啟用該專案</a:t>
            </a:r>
            <a:endParaRPr lang="en-US" altLang="zh-TW" dirty="0"/>
          </a:p>
          <a:p>
            <a:r>
              <a:rPr lang="zh-TW" altLang="en-US" dirty="0"/>
              <a:t>點擊專案名稱進入專案頁面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BB73C3-1061-4028-9CA3-8FACA1E7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3EC023-F2E8-4FC5-9DFA-0EF0A1E24396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詳細圖文說明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F38EBA-D37D-4132-97DC-79AFA227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63" y="4333839"/>
            <a:ext cx="6400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45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AF45E-7F62-4CAE-9CB2-5CEE0B3D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F4458-4048-4E39-92CA-D3FA4457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自動測試由 </a:t>
            </a:r>
            <a:r>
              <a:rPr lang="en-US" altLang="zh-TW" dirty="0"/>
              <a:t>Push </a:t>
            </a:r>
            <a:r>
              <a:rPr lang="zh-TW" altLang="en-US" dirty="0"/>
              <a:t>動作觸發</a:t>
            </a:r>
            <a:endParaRPr lang="en-US" altLang="zh-TW" dirty="0"/>
          </a:p>
          <a:p>
            <a:r>
              <a:rPr lang="zh-TW" altLang="en-US" dirty="0"/>
              <a:t>試著修改程式，並 </a:t>
            </a:r>
            <a:r>
              <a:rPr lang="en-US" altLang="zh-TW" dirty="0"/>
              <a:t>Commit</a:t>
            </a:r>
            <a:r>
              <a:rPr lang="zh-TW" altLang="en-US" dirty="0"/>
              <a:t>、</a:t>
            </a:r>
            <a:r>
              <a:rPr lang="en-US" altLang="zh-TW" dirty="0"/>
              <a:t>Push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A37637-C2C3-4EEF-9ADD-E170CD05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87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1A9EA-ABC5-4B96-99FC-785BACC0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檢視自動測試結果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30A60-7471-4DD8-87F3-0D97D75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Travis CI </a:t>
            </a:r>
            <a:r>
              <a:rPr lang="zh-TW" altLang="en-US" dirty="0"/>
              <a:t>首頁，左側可看到專案清單，點即可檢視單一專案</a:t>
            </a:r>
            <a:endParaRPr lang="en-US" altLang="zh-TW" dirty="0"/>
          </a:p>
          <a:p>
            <a:r>
              <a:rPr lang="zh-TW" altLang="en-US" dirty="0"/>
              <a:t>根據顏色可快速分辨測試結果</a:t>
            </a:r>
            <a:endParaRPr lang="en-US" altLang="zh-TW" dirty="0"/>
          </a:p>
          <a:p>
            <a:r>
              <a:rPr lang="zh-TW" altLang="en-US" dirty="0"/>
              <a:t>於 </a:t>
            </a:r>
            <a:r>
              <a:rPr lang="en-US" altLang="zh-TW" dirty="0"/>
              <a:t>Job log </a:t>
            </a:r>
            <a:r>
              <a:rPr lang="zh-TW" altLang="en-US" dirty="0"/>
              <a:t>最下方區塊，展開後看到覆蓋率報告的網址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2A10DE-FDBA-4162-90FB-DAA48613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A2D19-6EBA-4D4E-A287-FC7C7142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75" y="3898203"/>
            <a:ext cx="4076700" cy="504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8DDA2CB-CE52-4D56-A3D9-0B88A37C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75" y="4483100"/>
            <a:ext cx="9296400" cy="12668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BEE719-53DE-423F-BC86-F514A2756170}"/>
              </a:ext>
            </a:extLst>
          </p:cNvPr>
          <p:cNvSpPr/>
          <p:nvPr/>
        </p:nvSpPr>
        <p:spPr>
          <a:xfrm>
            <a:off x="1442475" y="4064000"/>
            <a:ext cx="284725" cy="327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DD1E2-B030-417F-B7E9-15B3291DD8BB}"/>
              </a:ext>
            </a:extLst>
          </p:cNvPr>
          <p:cNvSpPr/>
          <p:nvPr/>
        </p:nvSpPr>
        <p:spPr>
          <a:xfrm>
            <a:off x="2315311" y="5412654"/>
            <a:ext cx="8112544" cy="24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3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934F-AB96-4502-9959-0E1BCA1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這課程是要做啥的？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3CBE4-AA5B-498A-84FE-C4AE0D1D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從零開始，帶領大家學會如何繳交這學期的作業</a:t>
            </a:r>
            <a:endParaRPr lang="en-US" altLang="zh-TW" dirty="0"/>
          </a:p>
          <a:p>
            <a:r>
              <a:rPr lang="zh-TW" altLang="en-US" dirty="0"/>
              <a:t>引導大家學習版本控制系統</a:t>
            </a:r>
            <a:endParaRPr lang="en-US" altLang="zh-TW" dirty="0"/>
          </a:p>
          <a:p>
            <a:r>
              <a:rPr lang="zh-TW" altLang="en-US" dirty="0"/>
              <a:t>下次會更深入探討版本控制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4D45A1-C700-4718-8FE1-5F7538C2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1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CA300-D888-46DB-B4F4-04BF7C24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程式碼覆蓋</a:t>
            </a:r>
            <a:r>
              <a:rPr lang="zh-TW" altLang="en-US" dirty="0"/>
              <a:t>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82148-7D89-46B9-9C55-5DFC3F50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程式原始碼被測試的比例和程度</a:t>
            </a:r>
            <a:endParaRPr lang="en-US" altLang="zh-TW" dirty="0"/>
          </a:p>
          <a:p>
            <a:r>
              <a:rPr lang="zh-TW" altLang="en-US" dirty="0"/>
              <a:t>常見類型</a:t>
            </a:r>
            <a:endParaRPr lang="en-US" altLang="zh-TW" dirty="0"/>
          </a:p>
          <a:p>
            <a:pPr lvl="1"/>
            <a:r>
              <a:rPr lang="zh-TW" altLang="en-US" dirty="0"/>
              <a:t>函式覆蓋率（</a:t>
            </a:r>
            <a:r>
              <a:rPr lang="en-US" altLang="zh-TW" dirty="0"/>
              <a:t>Function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指令覆蓋率（</a:t>
            </a:r>
            <a:r>
              <a:rPr lang="en-US" altLang="zh-TW" dirty="0"/>
              <a:t>Statement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判斷覆蓋率（</a:t>
            </a:r>
            <a:r>
              <a:rPr lang="en-US" altLang="zh-TW" dirty="0"/>
              <a:t>Decision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條件覆蓋率（</a:t>
            </a:r>
            <a:r>
              <a:rPr lang="en-US" altLang="zh-TW" dirty="0"/>
              <a:t>Condition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詳細說明可參考</a:t>
            </a:r>
            <a:r>
              <a:rPr lang="zh-TW" altLang="en-US" dirty="0">
                <a:hlinkClick r:id="rId2"/>
              </a:rPr>
              <a:t>維基百科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1B870-F801-4FAF-A480-FDDE363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108C9C-4828-4FDD-80AC-B87AB042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31" y="1521746"/>
            <a:ext cx="3793980" cy="48437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6CDAA6-6588-45B6-B7A0-0D5C57402B73}"/>
              </a:ext>
            </a:extLst>
          </p:cNvPr>
          <p:cNvSpPr txBox="1"/>
          <p:nvPr/>
        </p:nvSpPr>
        <p:spPr>
          <a:xfrm>
            <a:off x="7502596" y="6365517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指令覆蓋率</a:t>
            </a:r>
          </a:p>
        </p:txBody>
      </p:sp>
    </p:spTree>
    <p:extLst>
      <p:ext uri="{BB962C8B-B14F-4D97-AF65-F5344CB8AC3E}">
        <p14:creationId xmlns:p14="http://schemas.microsoft.com/office/powerpoint/2010/main" val="911106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061C-A2D4-4F68-8991-AF01B51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在專案顯示測試結果與覆蓋率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320FE-39BE-4857-8284-AF1DCD0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於專案中的 </a:t>
            </a:r>
            <a:r>
              <a:rPr lang="en-US" altLang="zh-TW" dirty="0"/>
              <a:t>README.md </a:t>
            </a:r>
            <a:r>
              <a:rPr lang="zh-TW" altLang="en-US" dirty="0"/>
              <a:t>最上方，修改四個路徑的帳號與專案名稱</a:t>
            </a:r>
            <a:endParaRPr lang="en-US" altLang="zh-TW" dirty="0"/>
          </a:p>
          <a:p>
            <a:r>
              <a:rPr lang="zh-TW" altLang="en-US" dirty="0"/>
              <a:t>修改後即可於 </a:t>
            </a:r>
            <a:r>
              <a:rPr lang="en-US" altLang="zh-TW" dirty="0"/>
              <a:t>README</a:t>
            </a:r>
            <a:r>
              <a:rPr lang="zh-TW" altLang="en-US" dirty="0"/>
              <a:t> 頁面看到相關圖示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488948-8EDA-43EF-8B73-E239E71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0EF157-613B-487D-B48D-27176254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4237179"/>
            <a:ext cx="2962275" cy="21812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170005-28BD-4212-ABC3-B8B936D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5" y="3144116"/>
            <a:ext cx="11544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91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VCS</a:t>
            </a:r>
          </a:p>
          <a:p>
            <a:r>
              <a:rPr lang="en-US" altLang="zh-TW" sz="3200" dirty="0"/>
              <a:t>Git</a:t>
            </a:r>
          </a:p>
          <a:p>
            <a:r>
              <a:rPr lang="en-US" altLang="zh-TW" sz="3200" dirty="0"/>
              <a:t>GitHub</a:t>
            </a:r>
          </a:p>
          <a:p>
            <a:r>
              <a:rPr lang="en-US" altLang="zh-TW" sz="3200" dirty="0" err="1"/>
              <a:t>GitKraken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Unit Test</a:t>
            </a:r>
          </a:p>
          <a:p>
            <a:r>
              <a:rPr lang="en-US" altLang="zh-TW" sz="3200" dirty="0"/>
              <a:t>Code::Blocks</a:t>
            </a:r>
          </a:p>
          <a:p>
            <a:r>
              <a:rPr lang="en-US" altLang="zh-TW" sz="3200" dirty="0"/>
              <a:t>Travis CI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3353796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>
                <a:effectLst/>
                <a:hlinkClick r:id="rId2"/>
              </a:rPr>
              <a:t>30 </a:t>
            </a:r>
            <a:r>
              <a:rPr lang="zh-TW" altLang="en-US" dirty="0">
                <a:effectLst/>
                <a:hlinkClick r:id="rId2"/>
              </a:rPr>
              <a:t>天精通 </a:t>
            </a:r>
            <a:r>
              <a:rPr lang="en-US" altLang="zh-TW" dirty="0">
                <a:effectLst/>
                <a:hlinkClick r:id="rId2"/>
              </a:rPr>
              <a:t>Git </a:t>
            </a:r>
            <a:r>
              <a:rPr lang="zh-TW" altLang="en-US" dirty="0">
                <a:effectLst/>
                <a:hlinkClick r:id="rId2"/>
              </a:rPr>
              <a:t>版本控管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3"/>
              </a:rPr>
              <a:t>連猴子都能懂的</a:t>
            </a:r>
            <a:r>
              <a:rPr lang="en-US" altLang="zh-TW" dirty="0">
                <a:effectLst/>
                <a:hlinkClick r:id="rId3"/>
              </a:rPr>
              <a:t>Git</a:t>
            </a:r>
            <a:r>
              <a:rPr lang="zh-TW" altLang="en-US" dirty="0">
                <a:effectLst/>
                <a:hlinkClick r:id="rId3"/>
              </a:rPr>
              <a:t>入門指南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4"/>
              </a:rPr>
              <a:t>為你自己學 </a:t>
            </a:r>
            <a:r>
              <a:rPr lang="en-US" altLang="zh-TW" dirty="0">
                <a:effectLst/>
                <a:hlinkClick r:id="rId4"/>
              </a:rPr>
              <a:t>Git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5"/>
              </a:rPr>
              <a:t>Try Git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6"/>
              </a:rPr>
              <a:t>Git-it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7"/>
              </a:rPr>
              <a:t>GitHub Guide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  <a:hlinkClick r:id="rId8"/>
              </a:rPr>
              <a:t>寫給大家的 </a:t>
            </a:r>
            <a:r>
              <a:rPr lang="en-US" altLang="zh-TW" dirty="0">
                <a:effectLst/>
                <a:hlinkClick r:id="rId8"/>
              </a:rPr>
              <a:t>Git </a:t>
            </a:r>
            <a:r>
              <a:rPr lang="zh-TW" altLang="en-US" dirty="0">
                <a:effectLst/>
                <a:hlinkClick r:id="rId8"/>
              </a:rPr>
              <a:t>教學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9"/>
              </a:rPr>
              <a:t>[Git]</a:t>
            </a:r>
            <a:r>
              <a:rPr lang="en-US" altLang="zh-TW" dirty="0" err="1">
                <a:effectLst/>
                <a:hlinkClick r:id="rId9"/>
              </a:rPr>
              <a:t>GitKraken</a:t>
            </a:r>
            <a:r>
              <a:rPr lang="en-US" altLang="zh-TW" dirty="0">
                <a:effectLst/>
                <a:hlinkClick r:id="rId9"/>
              </a:rPr>
              <a:t> </a:t>
            </a:r>
            <a:r>
              <a:rPr lang="zh-TW" altLang="en-US" dirty="0">
                <a:effectLst/>
                <a:hlinkClick r:id="rId9"/>
              </a:rPr>
              <a:t>強大的剛剛好的</a:t>
            </a:r>
            <a:r>
              <a:rPr lang="en-US" altLang="zh-TW" dirty="0">
                <a:effectLst/>
                <a:hlinkClick r:id="rId9"/>
              </a:rPr>
              <a:t>Git GUI</a:t>
            </a:r>
            <a:r>
              <a:rPr lang="zh-TW" altLang="en-US" dirty="0">
                <a:effectLst/>
                <a:hlinkClick r:id="rId9"/>
              </a:rPr>
              <a:t>神器</a:t>
            </a:r>
            <a:r>
              <a:rPr lang="en-US" altLang="zh-TW" dirty="0">
                <a:effectLst/>
                <a:hlinkClick r:id="rId9"/>
              </a:rPr>
              <a:t>(1)</a:t>
            </a:r>
            <a:r>
              <a:rPr lang="zh-TW" altLang="en-US" dirty="0">
                <a:effectLst/>
                <a:hlinkClick r:id="rId9"/>
              </a:rPr>
              <a:t>基本篇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10"/>
              </a:rPr>
              <a:t>[Git]</a:t>
            </a:r>
            <a:r>
              <a:rPr lang="en-US" altLang="zh-TW" dirty="0" err="1">
                <a:effectLst/>
                <a:hlinkClick r:id="rId10"/>
              </a:rPr>
              <a:t>GitKraken</a:t>
            </a:r>
            <a:r>
              <a:rPr lang="en-US" altLang="zh-TW" dirty="0">
                <a:effectLst/>
                <a:hlinkClick r:id="rId10"/>
              </a:rPr>
              <a:t> </a:t>
            </a:r>
            <a:r>
              <a:rPr lang="zh-TW" altLang="en-US" dirty="0">
                <a:effectLst/>
                <a:hlinkClick r:id="rId10"/>
              </a:rPr>
              <a:t>強大的剛剛好的</a:t>
            </a:r>
            <a:r>
              <a:rPr lang="en-US" altLang="zh-TW" dirty="0">
                <a:effectLst/>
                <a:hlinkClick r:id="rId10"/>
              </a:rPr>
              <a:t>Git GUI</a:t>
            </a:r>
            <a:r>
              <a:rPr lang="zh-TW" altLang="en-US" dirty="0">
                <a:effectLst/>
                <a:hlinkClick r:id="rId10"/>
              </a:rPr>
              <a:t>神器</a:t>
            </a:r>
            <a:r>
              <a:rPr lang="en-US" altLang="zh-TW" dirty="0">
                <a:effectLst/>
                <a:hlinkClick r:id="rId10"/>
              </a:rPr>
              <a:t>(2)</a:t>
            </a:r>
            <a:r>
              <a:rPr lang="zh-TW" altLang="en-US" dirty="0">
                <a:effectLst/>
                <a:hlinkClick r:id="rId10"/>
              </a:rPr>
              <a:t>進階篇</a:t>
            </a:r>
            <a:r>
              <a:rPr lang="en-US" altLang="zh-TW" dirty="0">
                <a:effectLst/>
                <a:hlinkClick r:id="rId10"/>
              </a:rPr>
              <a:t>-</a:t>
            </a:r>
            <a:r>
              <a:rPr lang="en-US" altLang="zh-TW" dirty="0" err="1">
                <a:effectLst/>
                <a:hlinkClick r:id="rId10"/>
              </a:rPr>
              <a:t>GitFlow</a:t>
            </a:r>
            <a:r>
              <a:rPr lang="zh-TW" altLang="en-US" dirty="0">
                <a:effectLst/>
                <a:hlinkClick r:id="rId10"/>
              </a:rPr>
              <a:t>、</a:t>
            </a:r>
            <a:r>
              <a:rPr lang="en-US" altLang="zh-TW" dirty="0">
                <a:effectLst/>
                <a:hlinkClick r:id="rId10"/>
              </a:rPr>
              <a:t>Commit Template</a:t>
            </a:r>
            <a:r>
              <a:rPr lang="zh-TW" altLang="en-US" dirty="0">
                <a:effectLst/>
                <a:hlinkClick r:id="rId10"/>
              </a:rPr>
              <a:t>和衝突管理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11"/>
              </a:rPr>
              <a:t>[Git]</a:t>
            </a:r>
            <a:r>
              <a:rPr lang="en-US" altLang="zh-TW" dirty="0" err="1">
                <a:effectLst/>
                <a:hlinkClick r:id="rId11"/>
              </a:rPr>
              <a:t>GitKraken</a:t>
            </a:r>
            <a:r>
              <a:rPr lang="en-US" altLang="zh-TW" dirty="0">
                <a:effectLst/>
                <a:hlinkClick r:id="rId11"/>
              </a:rPr>
              <a:t> </a:t>
            </a:r>
            <a:r>
              <a:rPr lang="zh-TW" altLang="en-US" dirty="0">
                <a:effectLst/>
                <a:hlinkClick r:id="rId11"/>
              </a:rPr>
              <a:t>強大的剛剛好的</a:t>
            </a:r>
            <a:r>
              <a:rPr lang="en-US" altLang="zh-TW" dirty="0">
                <a:effectLst/>
                <a:hlinkClick r:id="rId11"/>
              </a:rPr>
              <a:t>Git GUI</a:t>
            </a:r>
            <a:r>
              <a:rPr lang="zh-TW" altLang="en-US" dirty="0">
                <a:effectLst/>
                <a:hlinkClick r:id="rId11"/>
              </a:rPr>
              <a:t>神器</a:t>
            </a:r>
            <a:r>
              <a:rPr lang="en-US" altLang="zh-TW" dirty="0">
                <a:effectLst/>
                <a:hlinkClick r:id="rId11"/>
              </a:rPr>
              <a:t>(3)</a:t>
            </a:r>
            <a:r>
              <a:rPr lang="zh-TW" altLang="en-US" dirty="0">
                <a:effectLst/>
                <a:hlinkClick r:id="rId11"/>
              </a:rPr>
              <a:t>遠端篇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12"/>
              </a:rPr>
              <a:t>如何寫一個 </a:t>
            </a:r>
            <a:r>
              <a:rPr lang="en-US" altLang="zh-TW" dirty="0">
                <a:effectLst/>
                <a:hlinkClick r:id="rId12"/>
              </a:rPr>
              <a:t>Git Commit Message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13"/>
              </a:rPr>
              <a:t>Google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← 大部分問題的答案這邊都有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VCS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Version Control System</a:t>
            </a:r>
            <a:br>
              <a:rPr lang="en-US" altLang="zh-TW" dirty="0"/>
            </a:br>
            <a:r>
              <a:rPr lang="zh-TW" altLang="en-US" dirty="0"/>
              <a:t>（版本控制系統）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8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為什麼？</a:t>
            </a:r>
          </a:p>
        </p:txBody>
      </p:sp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816C6A7B-1DDA-4641-BBE1-2C430EDB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552" y="3429000"/>
            <a:ext cx="914400" cy="9144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A35A779-DA6A-422F-A8B4-7B11BC9A171D}"/>
              </a:ext>
            </a:extLst>
          </p:cNvPr>
          <p:cNvSpPr txBox="1"/>
          <p:nvPr/>
        </p:nvSpPr>
        <p:spPr>
          <a:xfrm>
            <a:off x="1481881" y="215739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當你撰寫程式時，如果你想備份，你會怎麼做？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622FF6-C569-4D52-8544-BCEAFB29FD22}"/>
              </a:ext>
            </a:extLst>
          </p:cNvPr>
          <p:cNvSpPr txBox="1"/>
          <p:nvPr/>
        </p:nvSpPr>
        <p:spPr>
          <a:xfrm>
            <a:off x="2177649" y="45199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複製一份備份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CE81CB-017D-491F-94F7-B1BCCC662B3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61450" y="3869608"/>
            <a:ext cx="1469102" cy="16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F22593-4FB0-40FB-97F4-28547F6B7326}"/>
              </a:ext>
            </a:extLst>
          </p:cNvPr>
          <p:cNvSpPr txBox="1"/>
          <p:nvPr/>
        </p:nvSpPr>
        <p:spPr>
          <a:xfrm>
            <a:off x="3007364" y="51012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另一份備份</a:t>
            </a:r>
          </a:p>
        </p:txBody>
      </p:sp>
      <p:pic>
        <p:nvPicPr>
          <p:cNvPr id="17" name="圖形 16" descr="文件">
            <a:extLst>
              <a:ext uri="{FF2B5EF4-FFF2-40B4-BE49-F238E27FC236}">
                <a16:creationId xmlns:a16="http://schemas.microsoft.com/office/drawing/2014/main" id="{4FC86849-95EB-4AF3-AD58-E847E44E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552" y="4493719"/>
            <a:ext cx="914400" cy="91440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3BEC0C3-965E-4306-8BB2-D820E1BD183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13825" y="4326808"/>
            <a:ext cx="1516727" cy="624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478143-E903-43DE-9F48-EFD5679F9502}"/>
              </a:ext>
            </a:extLst>
          </p:cNvPr>
          <p:cNvSpPr txBox="1"/>
          <p:nvPr/>
        </p:nvSpPr>
        <p:spPr>
          <a:xfrm>
            <a:off x="3781427" y="56824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更多備份</a:t>
            </a:r>
          </a:p>
        </p:txBody>
      </p:sp>
      <p:pic>
        <p:nvPicPr>
          <p:cNvPr id="22" name="圖形 21" descr="文件">
            <a:extLst>
              <a:ext uri="{FF2B5EF4-FFF2-40B4-BE49-F238E27FC236}">
                <a16:creationId xmlns:a16="http://schemas.microsoft.com/office/drawing/2014/main" id="{8D16E6C9-D945-4A4E-A342-70AE05E4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5654" y="3250108"/>
            <a:ext cx="914400" cy="914400"/>
          </a:xfrm>
          <a:prstGeom prst="rect">
            <a:avLst/>
          </a:prstGeom>
        </p:spPr>
      </p:pic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05640CF4-25C8-4A81-B31F-D49CE6B8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6426" y="3670306"/>
            <a:ext cx="914400" cy="914400"/>
          </a:xfrm>
          <a:prstGeom prst="rect">
            <a:avLst/>
          </a:prstGeom>
        </p:spPr>
      </p:pic>
      <p:pic>
        <p:nvPicPr>
          <p:cNvPr id="27" name="圖形 26" descr="文件">
            <a:extLst>
              <a:ext uri="{FF2B5EF4-FFF2-40B4-BE49-F238E27FC236}">
                <a16:creationId xmlns:a16="http://schemas.microsoft.com/office/drawing/2014/main" id="{72AAD214-2BDC-45D1-83DE-7B0E4154F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5802" y="4587916"/>
            <a:ext cx="914400" cy="914400"/>
          </a:xfrm>
          <a:prstGeom prst="rect">
            <a:avLst/>
          </a:prstGeom>
        </p:spPr>
      </p:pic>
      <p:pic>
        <p:nvPicPr>
          <p:cNvPr id="28" name="圖形 27" descr="文件">
            <a:extLst>
              <a:ext uri="{FF2B5EF4-FFF2-40B4-BE49-F238E27FC236}">
                <a16:creationId xmlns:a16="http://schemas.microsoft.com/office/drawing/2014/main" id="{165DD7ED-C849-4C05-A90C-186737FD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3972" y="4278192"/>
            <a:ext cx="914400" cy="914400"/>
          </a:xfrm>
          <a:prstGeom prst="rect">
            <a:avLst/>
          </a:prstGeom>
        </p:spPr>
      </p:pic>
      <p:pic>
        <p:nvPicPr>
          <p:cNvPr id="29" name="圖形 28" descr="文件">
            <a:extLst>
              <a:ext uri="{FF2B5EF4-FFF2-40B4-BE49-F238E27FC236}">
                <a16:creationId xmlns:a16="http://schemas.microsoft.com/office/drawing/2014/main" id="{F7A7CDA1-C92A-420A-96D2-74DA3F07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9131" y="4105304"/>
            <a:ext cx="914400" cy="914400"/>
          </a:xfrm>
          <a:prstGeom prst="rect">
            <a:avLst/>
          </a:prstGeom>
        </p:spPr>
      </p:pic>
      <p:pic>
        <p:nvPicPr>
          <p:cNvPr id="30" name="圖形 29" descr="文件">
            <a:extLst>
              <a:ext uri="{FF2B5EF4-FFF2-40B4-BE49-F238E27FC236}">
                <a16:creationId xmlns:a16="http://schemas.microsoft.com/office/drawing/2014/main" id="{A1C9A0FB-B766-4CE7-8FA5-E2B28844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266" y="4587916"/>
            <a:ext cx="914400" cy="914400"/>
          </a:xfrm>
          <a:prstGeom prst="rect">
            <a:avLst/>
          </a:prstGeom>
        </p:spPr>
      </p:pic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8366" y="3107977"/>
            <a:ext cx="914400" cy="914400"/>
          </a:xfrm>
          <a:prstGeom prst="rect">
            <a:avLst/>
          </a:prstGeom>
        </p:spPr>
      </p:pic>
      <p:pic>
        <p:nvPicPr>
          <p:cNvPr id="33" name="圖形 32" descr="文件">
            <a:extLst>
              <a:ext uri="{FF2B5EF4-FFF2-40B4-BE49-F238E27FC236}">
                <a16:creationId xmlns:a16="http://schemas.microsoft.com/office/drawing/2014/main" id="{47E2ED35-1BBD-4335-ACB9-914FA9FD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23" y="3385669"/>
            <a:ext cx="914400" cy="914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9B182-0F24-41AE-B85F-D9AA413E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7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很多備份檔</a:t>
            </a:r>
          </a:p>
        </p:txBody>
      </p:sp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816C6A7B-1DDA-4641-BBE1-2C430EDB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2661343"/>
            <a:ext cx="914400" cy="914400"/>
          </a:xfrm>
          <a:prstGeom prst="rect">
            <a:avLst/>
          </a:prstGeom>
        </p:spPr>
      </p:pic>
      <p:pic>
        <p:nvPicPr>
          <p:cNvPr id="22" name="圖形 21" descr="文件">
            <a:extLst>
              <a:ext uri="{FF2B5EF4-FFF2-40B4-BE49-F238E27FC236}">
                <a16:creationId xmlns:a16="http://schemas.microsoft.com/office/drawing/2014/main" id="{8D16E6C9-D945-4A4E-A342-70AE05E4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2661343"/>
            <a:ext cx="914400" cy="914400"/>
          </a:xfrm>
          <a:prstGeom prst="rect">
            <a:avLst/>
          </a:prstGeom>
        </p:spPr>
      </p:pic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05640CF4-25C8-4A81-B31F-D49CE6B8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2661343"/>
            <a:ext cx="914400" cy="914400"/>
          </a:xfrm>
          <a:prstGeom prst="rect">
            <a:avLst/>
          </a:prstGeom>
        </p:spPr>
      </p:pic>
      <p:pic>
        <p:nvPicPr>
          <p:cNvPr id="29" name="圖形 28" descr="文件">
            <a:extLst>
              <a:ext uri="{FF2B5EF4-FFF2-40B4-BE49-F238E27FC236}">
                <a16:creationId xmlns:a16="http://schemas.microsoft.com/office/drawing/2014/main" id="{F7A7CDA1-C92A-420A-96D2-74DA3F07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2661343"/>
            <a:ext cx="914400" cy="914400"/>
          </a:xfrm>
          <a:prstGeom prst="rect">
            <a:avLst/>
          </a:prstGeom>
        </p:spPr>
      </p:pic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2661343"/>
            <a:ext cx="914400" cy="914400"/>
          </a:xfrm>
          <a:prstGeom prst="rect">
            <a:avLst/>
          </a:prstGeom>
        </p:spPr>
      </p:pic>
      <p:pic>
        <p:nvPicPr>
          <p:cNvPr id="25" name="圖形 24" descr="文件">
            <a:extLst>
              <a:ext uri="{FF2B5EF4-FFF2-40B4-BE49-F238E27FC236}">
                <a16:creationId xmlns:a16="http://schemas.microsoft.com/office/drawing/2014/main" id="{2C547D5F-6846-4550-A97F-738AFB5F4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3575743"/>
            <a:ext cx="914400" cy="914400"/>
          </a:xfrm>
          <a:prstGeom prst="rect">
            <a:avLst/>
          </a:prstGeom>
        </p:spPr>
      </p:pic>
      <p:pic>
        <p:nvPicPr>
          <p:cNvPr id="32" name="圖形 31" descr="文件">
            <a:extLst>
              <a:ext uri="{FF2B5EF4-FFF2-40B4-BE49-F238E27FC236}">
                <a16:creationId xmlns:a16="http://schemas.microsoft.com/office/drawing/2014/main" id="{B401830C-EAA9-4D78-BB98-830534BA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3575743"/>
            <a:ext cx="914400" cy="914400"/>
          </a:xfrm>
          <a:prstGeom prst="rect">
            <a:avLst/>
          </a:prstGeom>
        </p:spPr>
      </p:pic>
      <p:pic>
        <p:nvPicPr>
          <p:cNvPr id="33" name="圖形 32" descr="文件">
            <a:extLst>
              <a:ext uri="{FF2B5EF4-FFF2-40B4-BE49-F238E27FC236}">
                <a16:creationId xmlns:a16="http://schemas.microsoft.com/office/drawing/2014/main" id="{81A40A70-7910-423E-A1C8-625CEE547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3575743"/>
            <a:ext cx="914400" cy="914400"/>
          </a:xfrm>
          <a:prstGeom prst="rect">
            <a:avLst/>
          </a:prstGeom>
        </p:spPr>
      </p:pic>
      <p:pic>
        <p:nvPicPr>
          <p:cNvPr id="34" name="圖形 33" descr="文件">
            <a:extLst>
              <a:ext uri="{FF2B5EF4-FFF2-40B4-BE49-F238E27FC236}">
                <a16:creationId xmlns:a16="http://schemas.microsoft.com/office/drawing/2014/main" id="{8079EA82-7017-4E6A-B7E9-9E29BC1C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3575743"/>
            <a:ext cx="914400" cy="914400"/>
          </a:xfrm>
          <a:prstGeom prst="rect">
            <a:avLst/>
          </a:prstGeom>
        </p:spPr>
      </p:pic>
      <p:pic>
        <p:nvPicPr>
          <p:cNvPr id="35" name="圖形 34" descr="文件">
            <a:extLst>
              <a:ext uri="{FF2B5EF4-FFF2-40B4-BE49-F238E27FC236}">
                <a16:creationId xmlns:a16="http://schemas.microsoft.com/office/drawing/2014/main" id="{90B20FBF-6EDD-4A69-99BB-F98352BE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3575743"/>
            <a:ext cx="914400" cy="914400"/>
          </a:xfrm>
          <a:prstGeom prst="rect">
            <a:avLst/>
          </a:prstGeom>
        </p:spPr>
      </p:pic>
      <p:pic>
        <p:nvPicPr>
          <p:cNvPr id="36" name="圖形 35" descr="文件">
            <a:extLst>
              <a:ext uri="{FF2B5EF4-FFF2-40B4-BE49-F238E27FC236}">
                <a16:creationId xmlns:a16="http://schemas.microsoft.com/office/drawing/2014/main" id="{8589EC21-A65B-43DC-86DB-BFB54063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4490143"/>
            <a:ext cx="914400" cy="914400"/>
          </a:xfrm>
          <a:prstGeom prst="rect">
            <a:avLst/>
          </a:prstGeom>
        </p:spPr>
      </p:pic>
      <p:pic>
        <p:nvPicPr>
          <p:cNvPr id="37" name="圖形 36" descr="文件">
            <a:extLst>
              <a:ext uri="{FF2B5EF4-FFF2-40B4-BE49-F238E27FC236}">
                <a16:creationId xmlns:a16="http://schemas.microsoft.com/office/drawing/2014/main" id="{05C6CF26-55DE-4948-947A-C12443FB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4490143"/>
            <a:ext cx="914400" cy="914400"/>
          </a:xfrm>
          <a:prstGeom prst="rect">
            <a:avLst/>
          </a:prstGeom>
        </p:spPr>
      </p:pic>
      <p:pic>
        <p:nvPicPr>
          <p:cNvPr id="38" name="圖形 37" descr="文件">
            <a:extLst>
              <a:ext uri="{FF2B5EF4-FFF2-40B4-BE49-F238E27FC236}">
                <a16:creationId xmlns:a16="http://schemas.microsoft.com/office/drawing/2014/main" id="{0CFC34DA-8303-4A99-826B-B732157E6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4490143"/>
            <a:ext cx="914400" cy="914400"/>
          </a:xfrm>
          <a:prstGeom prst="rect">
            <a:avLst/>
          </a:prstGeom>
        </p:spPr>
      </p:pic>
      <p:pic>
        <p:nvPicPr>
          <p:cNvPr id="39" name="圖形 38" descr="文件">
            <a:extLst>
              <a:ext uri="{FF2B5EF4-FFF2-40B4-BE49-F238E27FC236}">
                <a16:creationId xmlns:a16="http://schemas.microsoft.com/office/drawing/2014/main" id="{2B677AB6-C9EE-456F-A7B8-A228DF520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4490143"/>
            <a:ext cx="914400" cy="914400"/>
          </a:xfrm>
          <a:prstGeom prst="rect">
            <a:avLst/>
          </a:prstGeom>
        </p:spPr>
      </p:pic>
      <p:pic>
        <p:nvPicPr>
          <p:cNvPr id="40" name="圖形 39" descr="文件">
            <a:extLst>
              <a:ext uri="{FF2B5EF4-FFF2-40B4-BE49-F238E27FC236}">
                <a16:creationId xmlns:a16="http://schemas.microsoft.com/office/drawing/2014/main" id="{D9ECD2F5-F878-47D8-99F7-A1F3F3FF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4490143"/>
            <a:ext cx="914400" cy="914400"/>
          </a:xfrm>
          <a:prstGeom prst="rect">
            <a:avLst/>
          </a:prstGeom>
        </p:spPr>
      </p:pic>
      <p:pic>
        <p:nvPicPr>
          <p:cNvPr id="41" name="圖形 40" descr="文件">
            <a:extLst>
              <a:ext uri="{FF2B5EF4-FFF2-40B4-BE49-F238E27FC236}">
                <a16:creationId xmlns:a16="http://schemas.microsoft.com/office/drawing/2014/main" id="{8087047D-96AA-444C-AD0C-8E0F8886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5404543"/>
            <a:ext cx="914400" cy="914400"/>
          </a:xfrm>
          <a:prstGeom prst="rect">
            <a:avLst/>
          </a:prstGeom>
        </p:spPr>
      </p:pic>
      <p:pic>
        <p:nvPicPr>
          <p:cNvPr id="42" name="圖形 41" descr="文件">
            <a:extLst>
              <a:ext uri="{FF2B5EF4-FFF2-40B4-BE49-F238E27FC236}">
                <a16:creationId xmlns:a16="http://schemas.microsoft.com/office/drawing/2014/main" id="{CA415124-56F2-4903-ABE7-6CBE567D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5404543"/>
            <a:ext cx="914400" cy="914400"/>
          </a:xfrm>
          <a:prstGeom prst="rect">
            <a:avLst/>
          </a:prstGeom>
        </p:spPr>
      </p:pic>
      <p:pic>
        <p:nvPicPr>
          <p:cNvPr id="43" name="圖形 42" descr="文件">
            <a:extLst>
              <a:ext uri="{FF2B5EF4-FFF2-40B4-BE49-F238E27FC236}">
                <a16:creationId xmlns:a16="http://schemas.microsoft.com/office/drawing/2014/main" id="{F093AA7A-90C8-4801-A8E3-573E2FF0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5404543"/>
            <a:ext cx="914400" cy="914400"/>
          </a:xfrm>
          <a:prstGeom prst="rect">
            <a:avLst/>
          </a:prstGeom>
        </p:spPr>
      </p:pic>
      <p:pic>
        <p:nvPicPr>
          <p:cNvPr id="44" name="圖形 43" descr="文件">
            <a:extLst>
              <a:ext uri="{FF2B5EF4-FFF2-40B4-BE49-F238E27FC236}">
                <a16:creationId xmlns:a16="http://schemas.microsoft.com/office/drawing/2014/main" id="{2B2DEA3A-B7D0-41D8-86CC-9CF7F203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5404543"/>
            <a:ext cx="914400" cy="914400"/>
          </a:xfrm>
          <a:prstGeom prst="rect">
            <a:avLst/>
          </a:prstGeom>
        </p:spPr>
      </p:pic>
      <p:pic>
        <p:nvPicPr>
          <p:cNvPr id="45" name="圖形 44" descr="文件">
            <a:extLst>
              <a:ext uri="{FF2B5EF4-FFF2-40B4-BE49-F238E27FC236}">
                <a16:creationId xmlns:a16="http://schemas.microsoft.com/office/drawing/2014/main" id="{CB85515B-7E8B-43F5-A4A8-38C88762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5404543"/>
            <a:ext cx="914400" cy="914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725F0-CEFD-42E5-AEE7-7CA713F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8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很多備份檔，而且不知道哪份有什麼問題</a:t>
            </a:r>
          </a:p>
        </p:txBody>
      </p:sp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816C6A7B-1DDA-4641-BBE1-2C430EDB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2661343"/>
            <a:ext cx="914400" cy="914400"/>
          </a:xfrm>
          <a:prstGeom prst="rect">
            <a:avLst/>
          </a:prstGeom>
        </p:spPr>
      </p:pic>
      <p:pic>
        <p:nvPicPr>
          <p:cNvPr id="22" name="圖形 21" descr="文件">
            <a:extLst>
              <a:ext uri="{FF2B5EF4-FFF2-40B4-BE49-F238E27FC236}">
                <a16:creationId xmlns:a16="http://schemas.microsoft.com/office/drawing/2014/main" id="{8D16E6C9-D945-4A4E-A342-70AE05E45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4262" y="2661343"/>
            <a:ext cx="914400" cy="914400"/>
          </a:xfrm>
          <a:prstGeom prst="rect">
            <a:avLst/>
          </a:prstGeom>
        </p:spPr>
      </p:pic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05640CF4-25C8-4A81-B31F-D49CE6B8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2661343"/>
            <a:ext cx="914400" cy="914400"/>
          </a:xfrm>
          <a:prstGeom prst="rect">
            <a:avLst/>
          </a:prstGeom>
        </p:spPr>
      </p:pic>
      <p:pic>
        <p:nvPicPr>
          <p:cNvPr id="29" name="圖形 28" descr="文件">
            <a:extLst>
              <a:ext uri="{FF2B5EF4-FFF2-40B4-BE49-F238E27FC236}">
                <a16:creationId xmlns:a16="http://schemas.microsoft.com/office/drawing/2014/main" id="{F7A7CDA1-C92A-420A-96D2-74DA3F07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2661343"/>
            <a:ext cx="914400" cy="914400"/>
          </a:xfrm>
          <a:prstGeom prst="rect">
            <a:avLst/>
          </a:prstGeom>
        </p:spPr>
      </p:pic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2661343"/>
            <a:ext cx="914400" cy="914400"/>
          </a:xfrm>
          <a:prstGeom prst="rect">
            <a:avLst/>
          </a:prstGeom>
        </p:spPr>
      </p:pic>
      <p:pic>
        <p:nvPicPr>
          <p:cNvPr id="32" name="圖形 31" descr="文件">
            <a:extLst>
              <a:ext uri="{FF2B5EF4-FFF2-40B4-BE49-F238E27FC236}">
                <a16:creationId xmlns:a16="http://schemas.microsoft.com/office/drawing/2014/main" id="{B401830C-EAA9-4D78-BB98-830534BA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3575743"/>
            <a:ext cx="914400" cy="914400"/>
          </a:xfrm>
          <a:prstGeom prst="rect">
            <a:avLst/>
          </a:prstGeom>
        </p:spPr>
      </p:pic>
      <p:pic>
        <p:nvPicPr>
          <p:cNvPr id="34" name="圖形 33" descr="文件">
            <a:extLst>
              <a:ext uri="{FF2B5EF4-FFF2-40B4-BE49-F238E27FC236}">
                <a16:creationId xmlns:a16="http://schemas.microsoft.com/office/drawing/2014/main" id="{8079EA82-7017-4E6A-B7E9-9E29BC1C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3575743"/>
            <a:ext cx="914400" cy="914400"/>
          </a:xfrm>
          <a:prstGeom prst="rect">
            <a:avLst/>
          </a:prstGeom>
        </p:spPr>
      </p:pic>
      <p:pic>
        <p:nvPicPr>
          <p:cNvPr id="36" name="圖形 35" descr="文件">
            <a:extLst>
              <a:ext uri="{FF2B5EF4-FFF2-40B4-BE49-F238E27FC236}">
                <a16:creationId xmlns:a16="http://schemas.microsoft.com/office/drawing/2014/main" id="{8589EC21-A65B-43DC-86DB-BFB54063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4490143"/>
            <a:ext cx="914400" cy="914400"/>
          </a:xfrm>
          <a:prstGeom prst="rect">
            <a:avLst/>
          </a:prstGeom>
        </p:spPr>
      </p:pic>
      <p:pic>
        <p:nvPicPr>
          <p:cNvPr id="37" name="圖形 36" descr="文件">
            <a:extLst>
              <a:ext uri="{FF2B5EF4-FFF2-40B4-BE49-F238E27FC236}">
                <a16:creationId xmlns:a16="http://schemas.microsoft.com/office/drawing/2014/main" id="{05C6CF26-55DE-4948-947A-C12443FB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4490143"/>
            <a:ext cx="914400" cy="914400"/>
          </a:xfrm>
          <a:prstGeom prst="rect">
            <a:avLst/>
          </a:prstGeom>
        </p:spPr>
      </p:pic>
      <p:pic>
        <p:nvPicPr>
          <p:cNvPr id="38" name="圖形 37" descr="文件">
            <a:extLst>
              <a:ext uri="{FF2B5EF4-FFF2-40B4-BE49-F238E27FC236}">
                <a16:creationId xmlns:a16="http://schemas.microsoft.com/office/drawing/2014/main" id="{0CFC34DA-8303-4A99-826B-B732157E6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4490143"/>
            <a:ext cx="914400" cy="914400"/>
          </a:xfrm>
          <a:prstGeom prst="rect">
            <a:avLst/>
          </a:prstGeom>
        </p:spPr>
      </p:pic>
      <p:pic>
        <p:nvPicPr>
          <p:cNvPr id="40" name="圖形 39" descr="文件">
            <a:extLst>
              <a:ext uri="{FF2B5EF4-FFF2-40B4-BE49-F238E27FC236}">
                <a16:creationId xmlns:a16="http://schemas.microsoft.com/office/drawing/2014/main" id="{D9ECD2F5-F878-47D8-99F7-A1F3F3FF8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7526" y="4490143"/>
            <a:ext cx="914400" cy="914400"/>
          </a:xfrm>
          <a:prstGeom prst="rect">
            <a:avLst/>
          </a:prstGeom>
        </p:spPr>
      </p:pic>
      <p:pic>
        <p:nvPicPr>
          <p:cNvPr id="41" name="圖形 40" descr="文件">
            <a:extLst>
              <a:ext uri="{FF2B5EF4-FFF2-40B4-BE49-F238E27FC236}">
                <a16:creationId xmlns:a16="http://schemas.microsoft.com/office/drawing/2014/main" id="{8087047D-96AA-444C-AD0C-8E0F8886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5404543"/>
            <a:ext cx="914400" cy="914400"/>
          </a:xfrm>
          <a:prstGeom prst="rect">
            <a:avLst/>
          </a:prstGeom>
        </p:spPr>
      </p:pic>
      <p:pic>
        <p:nvPicPr>
          <p:cNvPr id="42" name="圖形 41" descr="文件">
            <a:extLst>
              <a:ext uri="{FF2B5EF4-FFF2-40B4-BE49-F238E27FC236}">
                <a16:creationId xmlns:a16="http://schemas.microsoft.com/office/drawing/2014/main" id="{CA415124-56F2-4903-ABE7-6CBE567D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5404543"/>
            <a:ext cx="914400" cy="914400"/>
          </a:xfrm>
          <a:prstGeom prst="rect">
            <a:avLst/>
          </a:prstGeom>
        </p:spPr>
      </p:pic>
      <p:pic>
        <p:nvPicPr>
          <p:cNvPr id="43" name="圖形 42" descr="文件">
            <a:extLst>
              <a:ext uri="{FF2B5EF4-FFF2-40B4-BE49-F238E27FC236}">
                <a16:creationId xmlns:a16="http://schemas.microsoft.com/office/drawing/2014/main" id="{F093AA7A-90C8-4801-A8E3-573E2FF0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5404543"/>
            <a:ext cx="914400" cy="914400"/>
          </a:xfrm>
          <a:prstGeom prst="rect">
            <a:avLst/>
          </a:prstGeom>
        </p:spPr>
      </p:pic>
      <p:pic>
        <p:nvPicPr>
          <p:cNvPr id="44" name="圖形 43" descr="文件">
            <a:extLst>
              <a:ext uri="{FF2B5EF4-FFF2-40B4-BE49-F238E27FC236}">
                <a16:creationId xmlns:a16="http://schemas.microsoft.com/office/drawing/2014/main" id="{2B2DEA3A-B7D0-41D8-86CC-9CF7F203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5404543"/>
            <a:ext cx="914400" cy="914400"/>
          </a:xfrm>
          <a:prstGeom prst="rect">
            <a:avLst/>
          </a:prstGeom>
        </p:spPr>
      </p:pic>
      <p:pic>
        <p:nvPicPr>
          <p:cNvPr id="45" name="圖形 44" descr="文件">
            <a:extLst>
              <a:ext uri="{FF2B5EF4-FFF2-40B4-BE49-F238E27FC236}">
                <a16:creationId xmlns:a16="http://schemas.microsoft.com/office/drawing/2014/main" id="{CB85515B-7E8B-43F5-A4A8-38C88762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5404543"/>
            <a:ext cx="914400" cy="914400"/>
          </a:xfrm>
          <a:prstGeom prst="rect">
            <a:avLst/>
          </a:prstGeom>
        </p:spPr>
      </p:pic>
      <p:pic>
        <p:nvPicPr>
          <p:cNvPr id="24" name="內容版面配置區 4" descr="紙">
            <a:extLst>
              <a:ext uri="{FF2B5EF4-FFF2-40B4-BE49-F238E27FC236}">
                <a16:creationId xmlns:a16="http://schemas.microsoft.com/office/drawing/2014/main" id="{BE7F358E-8274-4F56-B2E1-237D99785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5350" y="3575743"/>
            <a:ext cx="914400" cy="914400"/>
          </a:xfrm>
          <a:prstGeom prst="rect">
            <a:avLst/>
          </a:prstGeom>
        </p:spPr>
      </p:pic>
      <p:pic>
        <p:nvPicPr>
          <p:cNvPr id="27" name="內容版面配置區 4" descr="紙">
            <a:extLst>
              <a:ext uri="{FF2B5EF4-FFF2-40B4-BE49-F238E27FC236}">
                <a16:creationId xmlns:a16="http://schemas.microsoft.com/office/drawing/2014/main" id="{660B37CF-6760-4953-B543-7ACF0302BD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437" y="3575743"/>
            <a:ext cx="914400" cy="914400"/>
          </a:xfrm>
          <a:prstGeom prst="rect">
            <a:avLst/>
          </a:prstGeom>
        </p:spPr>
      </p:pic>
      <p:pic>
        <p:nvPicPr>
          <p:cNvPr id="10" name="圖形 9" descr="火">
            <a:extLst>
              <a:ext uri="{FF2B5EF4-FFF2-40B4-BE49-F238E27FC236}">
                <a16:creationId xmlns:a16="http://schemas.microsoft.com/office/drawing/2014/main" id="{66F3A70F-0FE9-4BA4-9DB6-2ED3E21D80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173" y="4490143"/>
            <a:ext cx="914400" cy="914400"/>
          </a:xfrm>
          <a:prstGeom prst="rect">
            <a:avLst/>
          </a:prstGeom>
        </p:spPr>
      </p:pic>
      <p:pic>
        <p:nvPicPr>
          <p:cNvPr id="12" name="圖形 11" descr="放射物質警告">
            <a:extLst>
              <a:ext uri="{FF2B5EF4-FFF2-40B4-BE49-F238E27FC236}">
                <a16:creationId xmlns:a16="http://schemas.microsoft.com/office/drawing/2014/main" id="{4C41DA41-7A93-4364-9D90-D7393B5524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7526" y="3575743"/>
            <a:ext cx="914400" cy="914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693FA-741D-40A9-B98A-65A00F2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6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1704</TotalTime>
  <Words>1716</Words>
  <Application>Microsoft Office PowerPoint</Application>
  <PresentationFormat>寬螢幕</PresentationFormat>
  <Paragraphs>318</Paragraphs>
  <Slides>53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新細明體</vt:lpstr>
      <vt:lpstr>Arial</vt:lpstr>
      <vt:lpstr>Calibri</vt:lpstr>
      <vt:lpstr>Sauce Code Powerline</vt:lpstr>
      <vt:lpstr>Damask</vt:lpstr>
      <vt:lpstr>Git 技術實務課程</vt:lpstr>
      <vt:lpstr>等待的過程……</vt:lpstr>
      <vt:lpstr>今天要準備的東西</vt:lpstr>
      <vt:lpstr>ヽ(ﾟ∀ﾟ*)ノ</vt:lpstr>
      <vt:lpstr>這課程是要做啥的？</vt:lpstr>
      <vt:lpstr>VCS</vt:lpstr>
      <vt:lpstr>為什麼？</vt:lpstr>
      <vt:lpstr>會發生什麼事？</vt:lpstr>
      <vt:lpstr>會發生什麼事？</vt:lpstr>
      <vt:lpstr>會發生什麼事？</vt:lpstr>
      <vt:lpstr>為什麼要版本控制</vt:lpstr>
      <vt:lpstr>什麼是「版本」？</vt:lpstr>
      <vt:lpstr>VCS (Version Control System) （版本控制系統）</vt:lpstr>
      <vt:lpstr>Git</vt:lpstr>
      <vt:lpstr>Git</vt:lpstr>
      <vt:lpstr>檔案狀態</vt:lpstr>
      <vt:lpstr>GitHub</vt:lpstr>
      <vt:lpstr>Git &amp; GitHub</vt:lpstr>
      <vt:lpstr>檔案狀態</vt:lpstr>
      <vt:lpstr>註冊 GitHub 帳號</vt:lpstr>
      <vt:lpstr>Fork</vt:lpstr>
      <vt:lpstr>Fork 分組專題基本樣板</vt:lpstr>
      <vt:lpstr>開啟 Issue Tracker</vt:lpstr>
      <vt:lpstr>將其他組員設定為協作者</vt:lpstr>
      <vt:lpstr>透過 GitHub 網頁介面上傳檔案</vt:lpstr>
      <vt:lpstr>於 GitHub 儲存庫檢視變更紀錄</vt:lpstr>
      <vt:lpstr>GitKraken</vt:lpstr>
      <vt:lpstr>安裝 GitKraken</vt:lpstr>
      <vt:lpstr>設定個人檔案</vt:lpstr>
      <vt:lpstr>連結 GitHub</vt:lpstr>
      <vt:lpstr>將專案複製至電腦（Clone）</vt:lpstr>
      <vt:lpstr>將專案更新至最新狀態（Pull）</vt:lpstr>
      <vt:lpstr>將變更寫入本地儲存庫（Add &amp; Commit）</vt:lpstr>
      <vt:lpstr>Commit 技巧</vt:lpstr>
      <vt:lpstr>將本地儲存庫同步到遠端儲存庫（Push）</vt:lpstr>
      <vt:lpstr>Unit Test</vt:lpstr>
      <vt:lpstr>單元測試</vt:lpstr>
      <vt:lpstr>Code::Blocks</vt:lpstr>
      <vt:lpstr>安裝 Code::Blocks</vt:lpstr>
      <vt:lpstr>開啟專案</vt:lpstr>
      <vt:lpstr>執行程式</vt:lpstr>
      <vt:lpstr>執行測試</vt:lpstr>
      <vt:lpstr>新增函式</vt:lpstr>
      <vt:lpstr>新增測試</vt:lpstr>
      <vt:lpstr>Travis CI</vt:lpstr>
      <vt:lpstr>自動化測試</vt:lpstr>
      <vt:lpstr>啟用 Travis CI 專案</vt:lpstr>
      <vt:lpstr>自動測試</vt:lpstr>
      <vt:lpstr>檢視自動測試結果</vt:lpstr>
      <vt:lpstr>程式碼覆蓋率</vt:lpstr>
      <vt:lpstr>在專案顯示測試結果與覆蓋率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162</cp:revision>
  <dcterms:created xsi:type="dcterms:W3CDTF">2017-11-26T12:30:33Z</dcterms:created>
  <dcterms:modified xsi:type="dcterms:W3CDTF">2018-10-04T08:24:18Z</dcterms:modified>
</cp:coreProperties>
</file>