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71" r:id="rId3"/>
    <p:sldId id="257" r:id="rId4"/>
    <p:sldId id="274" r:id="rId5"/>
    <p:sldId id="273" r:id="rId6"/>
    <p:sldId id="263" r:id="rId7"/>
    <p:sldId id="275" r:id="rId8"/>
    <p:sldId id="270" r:id="rId9"/>
    <p:sldId id="279" r:id="rId10"/>
    <p:sldId id="287" r:id="rId11"/>
    <p:sldId id="259" r:id="rId12"/>
    <p:sldId id="289" r:id="rId13"/>
    <p:sldId id="268" r:id="rId14"/>
    <p:sldId id="260" r:id="rId15"/>
    <p:sldId id="267" r:id="rId16"/>
    <p:sldId id="276" r:id="rId17"/>
    <p:sldId id="266" r:id="rId18"/>
    <p:sldId id="269" r:id="rId19"/>
    <p:sldId id="277" r:id="rId20"/>
    <p:sldId id="286" r:id="rId21"/>
    <p:sldId id="288" r:id="rId22"/>
    <p:sldId id="284" r:id="rId23"/>
    <p:sldId id="285" r:id="rId24"/>
    <p:sldId id="262" r:id="rId25"/>
    <p:sldId id="280" r:id="rId26"/>
    <p:sldId id="281" r:id="rId27"/>
    <p:sldId id="290" r:id="rId28"/>
    <p:sldId id="282" r:id="rId29"/>
    <p:sldId id="283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508" autoAdjust="0"/>
  </p:normalViewPr>
  <p:slideViewPr>
    <p:cSldViewPr>
      <p:cViewPr varScale="1">
        <p:scale>
          <a:sx n="107" d="100"/>
          <a:sy n="107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D36A-54AB-459F-BBC2-80A7B493A89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E6A64-BB4E-41A6-B3AF-620CDB30C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Machine learning algorithm involves a large amount of statistical theory and particularly close contact with statistical inference theory, so it can also be known as statistical learning theory.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Machine learning</a:t>
            </a:r>
            <a:r>
              <a:rPr lang="en-US" altLang="zh-CN" dirty="0" smtClean="0"/>
              <a:t> focuses on predict </a:t>
            </a:r>
            <a:r>
              <a:rPr lang="en-US" altLang="zh-CN" b="1" i="1" dirty="0" smtClean="0"/>
              <a:t>known</a:t>
            </a:r>
            <a:r>
              <a:rPr lang="en-US" altLang="zh-CN" dirty="0" smtClean="0"/>
              <a:t> properties learned from the training data.</a:t>
            </a:r>
          </a:p>
          <a:p>
            <a:r>
              <a:rPr lang="en-US" altLang="zh-CN" b="1" u="sng" dirty="0" smtClean="0"/>
              <a:t>Data Mining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focuses on the discovery of (previously) 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on the data.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 98 </a:t>
            </a:r>
            <a:r>
              <a:rPr lang="zh-CN" altLang="en-US" dirty="0" smtClean="0"/>
              <a:t>屏保 走迷宫算法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5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激励函数可以是线性的，也可以是非线性的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型激励函数：</a:t>
            </a:r>
            <a:r>
              <a:rPr lang="en-US" altLang="zh-CN" dirty="0" smtClean="0"/>
              <a:t>f(x)=1/(1+e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Blade</a:t>
            </a:r>
            <a:r>
              <a:rPr lang="en-US" altLang="zh-CN" baseline="0" dirty="0" smtClean="0"/>
              <a:t> Hurt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0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Disadvantage 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Black Box Model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6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举例分类：黑人的家乡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2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依赖训练集的选择是所有机器学习算法都会遇到的问题。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9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不仅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数量很少，</a:t>
            </a:r>
            <a:r>
              <a:rPr lang="en-US" altLang="zh-CN" dirty="0" smtClean="0"/>
              <a:t>Spam</a:t>
            </a:r>
            <a:r>
              <a:rPr lang="zh-CN" altLang="en-US" baseline="0" dirty="0" smtClean="0"/>
              <a:t>彼此之间的词汇重叠也很少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6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结束语：无论什么技术，能更好的服务于人的技术才是好技术。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Instruction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 smtClean="0"/>
              <a:t>Induction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归纳</a:t>
            </a:r>
            <a:endParaRPr lang="en-US" altLang="zh-CN" baseline="0" dirty="0" smtClean="0"/>
          </a:p>
          <a:p>
            <a:r>
              <a:rPr lang="en-US" altLang="zh-CN" baseline="0" dirty="0" smtClean="0"/>
              <a:t>Deduction </a:t>
            </a:r>
            <a:r>
              <a:rPr lang="zh-CN" altLang="en-US" baseline="0" dirty="0" smtClean="0"/>
              <a:t>演绎</a:t>
            </a:r>
            <a:endParaRPr lang="en-US" altLang="zh-CN" baseline="0" dirty="0" smtClean="0"/>
          </a:p>
          <a:p>
            <a:r>
              <a:rPr lang="en-US" altLang="zh-CN" baseline="0" dirty="0" smtClean="0"/>
              <a:t>Analogy </a:t>
            </a:r>
            <a:r>
              <a:rPr lang="zh-CN" altLang="en-US" baseline="0" dirty="0" smtClean="0"/>
              <a:t>类比</a:t>
            </a:r>
            <a:endParaRPr lang="en-US" altLang="zh-CN" baseline="0" dirty="0" smtClean="0"/>
          </a:p>
          <a:p>
            <a:r>
              <a:rPr lang="en-US" altLang="zh-CN" dirty="0" smtClean="0"/>
              <a:t>Explanation-based </a:t>
            </a:r>
            <a:r>
              <a:rPr lang="zh-CN" altLang="en-US" baseline="0" dirty="0" smtClean="0"/>
              <a:t>基于理解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3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u="none" dirty="0" smtClean="0"/>
              <a:t>Ensemble method </a:t>
            </a:r>
            <a:r>
              <a:rPr lang="en-US" altLang="zh-CN" b="0" u="none" smtClean="0"/>
              <a:t>: </a:t>
            </a:r>
            <a:endParaRPr lang="zh-CN" alt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5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树建立起来之后怎样解决问题。</a:t>
            </a:r>
            <a:endParaRPr lang="en-US" altLang="zh-CN" dirty="0" smtClean="0"/>
          </a:p>
          <a:p>
            <a:r>
              <a:rPr lang="zh-CN" altLang="en-US" dirty="0" smtClean="0"/>
              <a:t>实数量的回归树分析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人立方：读心机器人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猜你正在想的明星是谁？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扩展：贝叶斯网络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马尔科夫链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6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近朱者赤，近墨者黑。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欧氏距离 </a:t>
            </a:r>
            <a:r>
              <a:rPr lang="en-US" altLang="zh-CN" b="0" dirty="0" smtClean="0"/>
              <a:t>Euclidean distance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重叠度量</a:t>
            </a:r>
            <a:r>
              <a:rPr lang="zh-CN" altLang="en-US" b="0" baseline="0" dirty="0" smtClean="0"/>
              <a:t> </a:t>
            </a:r>
            <a:r>
              <a:rPr lang="en-US" altLang="zh-CN" b="0" dirty="0" smtClean="0"/>
              <a:t>Overlap metric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baseline="0" dirty="0" smtClean="0"/>
              <a:t>海明距离 </a:t>
            </a:r>
            <a:r>
              <a:rPr lang="en-US" altLang="zh-CN" b="0" baseline="0" dirty="0" smtClean="0"/>
              <a:t>Hamming distance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9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优化：八叉树，聚合式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再进一步优化就是聚类思想</a:t>
            </a:r>
            <a:r>
              <a:rPr lang="en-US" altLang="zh-CN" dirty="0" smtClean="0"/>
              <a:t>:K-Means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8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Disadvantage 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Black Box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3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4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人脑中神经元数量：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阈值 与 </a:t>
            </a:r>
            <a:r>
              <a:rPr lang="en-US" altLang="zh-CN" dirty="0" smtClean="0"/>
              <a:t>W</a:t>
            </a:r>
            <a:r>
              <a:rPr lang="zh-CN" altLang="en-US" dirty="0" smtClean="0"/>
              <a:t>权向量 是需要被训练的目标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6A64-BB4E-41A6-B3AF-620CDB30C7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4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43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.163.com/special/opencourse/machinelearning.html" TargetMode="External"/><Relationship Id="rId4" Type="http://schemas.openxmlformats.org/officeDocument/2006/relationships/hyperlink" Target="http://v.163.com/special/opencourse/learningfromdata.html" TargetMode="External"/><Relationship Id="rId5" Type="http://schemas.openxmlformats.org/officeDocument/2006/relationships/hyperlink" Target="http://www.playdota.com/forums/showthread.php?t=2597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foxlittle.blogbus.com/logs/37299595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 to Machine Learning Algorithm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JUNCHAO </a:t>
            </a:r>
            <a:r>
              <a:rPr lang="en-US" altLang="zh-CN" dirty="0" smtClean="0"/>
              <a:t>2017.07.27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6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Sample</a:t>
            </a:r>
            <a:r>
              <a:rPr lang="en-US" altLang="zh-CN" b="1" u="sng" dirty="0"/>
              <a:t>:</a:t>
            </a:r>
            <a:endParaRPr lang="zh-CN" altLang="en-US" b="1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70522"/>
            <a:ext cx="3798664" cy="267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70522"/>
            <a:ext cx="3571056" cy="267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28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i="1" u="sng" dirty="0" smtClean="0"/>
              <a:t>k</a:t>
            </a:r>
            <a:r>
              <a:rPr lang="en-US" altLang="zh-CN" b="1" u="sng" dirty="0" smtClean="0"/>
              <a:t>-nearest </a:t>
            </a:r>
            <a:r>
              <a:rPr lang="en-US" altLang="zh-CN" b="1" u="sng" dirty="0"/>
              <a:t>neighbor algorithm</a:t>
            </a:r>
            <a:r>
              <a:rPr lang="en-US" altLang="zh-CN" dirty="0"/>
              <a:t> </a:t>
            </a:r>
            <a:r>
              <a:rPr lang="en-US" altLang="zh-CN" dirty="0" smtClean="0"/>
              <a:t>is </a:t>
            </a:r>
            <a:r>
              <a:rPr lang="en-US" altLang="zh-CN" dirty="0"/>
              <a:t>a method for </a:t>
            </a:r>
            <a:r>
              <a:rPr lang="en-US" altLang="zh-CN" dirty="0" smtClean="0"/>
              <a:t>classify</a:t>
            </a:r>
            <a:r>
              <a:rPr lang="en-US" altLang="zh-CN" dirty="0"/>
              <a:t> objects based on closest training examples in the </a:t>
            </a:r>
            <a:r>
              <a:rPr lang="en-US" altLang="zh-CN" dirty="0" smtClean="0"/>
              <a:t>feature space.</a:t>
            </a:r>
          </a:p>
          <a:p>
            <a:r>
              <a:rPr lang="en-US" altLang="zh-CN" i="1" dirty="0" smtClean="0"/>
              <a:t>k</a:t>
            </a:r>
            <a:r>
              <a:rPr lang="en-US" altLang="zh-CN" dirty="0"/>
              <a:t> is a </a:t>
            </a:r>
            <a:r>
              <a:rPr lang="en-US" altLang="zh-CN" dirty="0" smtClean="0"/>
              <a:t>positive integer, can not set for self-adaptation.</a:t>
            </a:r>
          </a:p>
          <a:p>
            <a:endParaRPr lang="en-US" altLang="zh-CN" dirty="0"/>
          </a:p>
          <a:p>
            <a:r>
              <a:rPr lang="en-US" altLang="zh-CN" dirty="0"/>
              <a:t>Usually </a:t>
            </a:r>
            <a:r>
              <a:rPr lang="en-US" altLang="zh-CN" b="1" dirty="0" smtClean="0"/>
              <a:t>Euclidean distance</a:t>
            </a:r>
            <a:r>
              <a:rPr lang="en-US" altLang="zh-CN" dirty="0"/>
              <a:t> is used as the distance </a:t>
            </a:r>
            <a:r>
              <a:rPr lang="en-US" altLang="zh-CN" dirty="0" smtClean="0"/>
              <a:t>metric.</a:t>
            </a:r>
          </a:p>
          <a:p>
            <a:r>
              <a:rPr lang="en-US" altLang="zh-CN" b="1" dirty="0"/>
              <a:t>O</a:t>
            </a:r>
            <a:r>
              <a:rPr lang="en-US" altLang="zh-CN" b="1" dirty="0" smtClean="0"/>
              <a:t>verlap </a:t>
            </a:r>
            <a:r>
              <a:rPr lang="en-US" altLang="zh-CN" b="1" dirty="0"/>
              <a:t>metric</a:t>
            </a:r>
            <a:r>
              <a:rPr lang="en-US" altLang="zh-CN" dirty="0"/>
              <a:t> </a:t>
            </a:r>
            <a:r>
              <a:rPr lang="en-US" altLang="zh-CN" dirty="0" smtClean="0"/>
              <a:t>also </a:t>
            </a:r>
            <a:r>
              <a:rPr lang="en-US" altLang="zh-CN" dirty="0"/>
              <a:t>can be </a:t>
            </a:r>
            <a:r>
              <a:rPr lang="en-US" altLang="zh-CN" dirty="0" smtClean="0"/>
              <a:t>used.</a:t>
            </a:r>
          </a:p>
          <a:p>
            <a:endParaRPr lang="en-US" altLang="zh-CN" dirty="0"/>
          </a:p>
          <a:p>
            <a:r>
              <a:rPr lang="en-US" altLang="zh-CN" b="1" u="sng" dirty="0" smtClean="0"/>
              <a:t>Application:</a:t>
            </a:r>
          </a:p>
          <a:p>
            <a:pPr lvl="1"/>
            <a:r>
              <a:rPr lang="en-US" altLang="zh-CN" dirty="0" smtClean="0"/>
              <a:t>Text Classify</a:t>
            </a:r>
          </a:p>
          <a:p>
            <a:pPr lvl="1"/>
            <a:r>
              <a:rPr lang="en-US" altLang="zh-CN" dirty="0" smtClean="0"/>
              <a:t>Face </a:t>
            </a:r>
            <a:r>
              <a:rPr lang="en-US" altLang="zh-CN" dirty="0"/>
              <a:t>recognition</a:t>
            </a:r>
            <a:endParaRPr lang="zh-CN" altLang="en-US" dirty="0"/>
          </a:p>
        </p:txBody>
      </p:sp>
      <p:pic>
        <p:nvPicPr>
          <p:cNvPr id="5122" name="Picture 2" descr="图示-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21655"/>
            <a:ext cx="18097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u="sng" dirty="0" smtClean="0"/>
              <a:t>Sample: </a:t>
            </a:r>
            <a:r>
              <a:rPr lang="en-US" altLang="zh-CN" b="1" dirty="0" smtClean="0"/>
              <a:t> (k = 1)</a:t>
            </a:r>
          </a:p>
          <a:p>
            <a:pPr lvl="1"/>
            <a:r>
              <a:rPr lang="en-US" altLang="zh-CN" dirty="0" smtClean="0"/>
              <a:t>Training Data: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buy pharmaceuticals now!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make </a:t>
            </a:r>
            <a:r>
              <a:rPr lang="en-US" altLang="zh-CN" u="sng" dirty="0">
                <a:solidFill>
                  <a:srgbClr val="FF0000"/>
                </a:solidFill>
              </a:rPr>
              <a:t>quick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money</a:t>
            </a:r>
            <a:r>
              <a:rPr lang="en-US" altLang="zh-CN" dirty="0">
                <a:solidFill>
                  <a:srgbClr val="FF0000"/>
                </a:solidFill>
              </a:rPr>
              <a:t> at the online casino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Nobody </a:t>
            </a:r>
            <a:r>
              <a:rPr lang="en-US" altLang="zh-CN" dirty="0">
                <a:solidFill>
                  <a:srgbClr val="33CCFF"/>
                </a:solidFill>
              </a:rPr>
              <a:t>owns the water</a:t>
            </a:r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the </a:t>
            </a:r>
            <a:r>
              <a:rPr lang="en-US" altLang="zh-CN" u="sng" dirty="0">
                <a:solidFill>
                  <a:srgbClr val="33CCFF"/>
                </a:solidFill>
              </a:rPr>
              <a:t>quick</a:t>
            </a:r>
            <a:r>
              <a:rPr lang="en-US" altLang="zh-CN" dirty="0">
                <a:solidFill>
                  <a:srgbClr val="33CCFF"/>
                </a:solidFill>
              </a:rPr>
              <a:t> </a:t>
            </a:r>
            <a:r>
              <a:rPr lang="en-US" altLang="zh-CN" u="sng" dirty="0">
                <a:solidFill>
                  <a:srgbClr val="33CCFF"/>
                </a:solidFill>
              </a:rPr>
              <a:t>rabbit</a:t>
            </a:r>
            <a:r>
              <a:rPr lang="en-US" altLang="zh-CN" dirty="0">
                <a:solidFill>
                  <a:srgbClr val="33CCFF"/>
                </a:solidFill>
              </a:rPr>
              <a:t> jumps fences</a:t>
            </a:r>
          </a:p>
          <a:p>
            <a:pPr lvl="2"/>
            <a:r>
              <a:rPr lang="en-US" altLang="zh-CN" dirty="0" smtClean="0">
                <a:solidFill>
                  <a:srgbClr val="33CCFF"/>
                </a:solidFill>
              </a:rPr>
              <a:t>the </a:t>
            </a:r>
            <a:r>
              <a:rPr lang="en-US" altLang="zh-CN" u="sng" dirty="0">
                <a:solidFill>
                  <a:srgbClr val="33CCFF"/>
                </a:solidFill>
              </a:rPr>
              <a:t>quick</a:t>
            </a:r>
            <a:r>
              <a:rPr lang="en-US" altLang="zh-CN" dirty="0">
                <a:solidFill>
                  <a:srgbClr val="33CCFF"/>
                </a:solidFill>
              </a:rPr>
              <a:t> brown fox </a:t>
            </a:r>
            <a:r>
              <a:rPr lang="en-US" altLang="zh-CN" dirty="0" smtClean="0">
                <a:solidFill>
                  <a:srgbClr val="33CCFF"/>
                </a:solidFill>
              </a:rPr>
              <a:t>jumps</a:t>
            </a:r>
          </a:p>
          <a:p>
            <a:pPr lvl="1"/>
            <a:r>
              <a:rPr lang="en-US" altLang="zh-CN" dirty="0" smtClean="0"/>
              <a:t>Test Data:</a:t>
            </a:r>
          </a:p>
          <a:p>
            <a:pPr lvl="2"/>
            <a:r>
              <a:rPr lang="en-US" altLang="zh-CN" u="sng" dirty="0" smtClean="0">
                <a:solidFill>
                  <a:srgbClr val="FFFF00"/>
                </a:solidFill>
              </a:rPr>
              <a:t>quick</a:t>
            </a:r>
            <a:r>
              <a:rPr lang="en-US" altLang="zh-CN" dirty="0" smtClean="0">
                <a:solidFill>
                  <a:srgbClr val="FFFF00"/>
                </a:solidFill>
              </a:rPr>
              <a:t> earn </a:t>
            </a:r>
            <a:r>
              <a:rPr lang="en-US" altLang="zh-CN" u="sng" dirty="0" smtClean="0">
                <a:solidFill>
                  <a:srgbClr val="FFFF00"/>
                </a:solidFill>
              </a:rPr>
              <a:t>money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a </a:t>
            </a:r>
            <a:r>
              <a:rPr lang="en-US" altLang="zh-CN" u="sng" dirty="0" smtClean="0">
                <a:solidFill>
                  <a:srgbClr val="FFFF00"/>
                </a:solidFill>
              </a:rPr>
              <a:t>quick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u="sng" dirty="0" smtClean="0">
                <a:solidFill>
                  <a:srgbClr val="FFFF00"/>
                </a:solidFill>
              </a:rPr>
              <a:t>rabbit</a:t>
            </a:r>
            <a:endParaRPr lang="en-US" altLang="zh-CN" u="sng" dirty="0">
              <a:solidFill>
                <a:srgbClr val="FFFF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 smtClean="0"/>
              <a:t>Algorithm is very simple for using.</a:t>
            </a:r>
          </a:p>
          <a:p>
            <a:pPr lvl="1"/>
            <a:r>
              <a:rPr lang="en-US" altLang="zh-CN" dirty="0" smtClean="0"/>
              <a:t>Applicable to large amount of sample data condition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Limitation:</a:t>
            </a:r>
          </a:p>
          <a:p>
            <a:pPr marL="742950" lvl="2" indent="-342900"/>
            <a:r>
              <a:rPr lang="en-US" altLang="zh-CN" dirty="0" smtClean="0"/>
              <a:t>Need a lot of computing resource </a:t>
            </a:r>
          </a:p>
          <a:p>
            <a:pPr marL="742950" lvl="2" indent="-342900"/>
            <a:r>
              <a:rPr lang="en-US" altLang="zh-CN" dirty="0" smtClean="0"/>
              <a:t>Base algorithm have special requirement under unbalanced sample data condition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VECTOR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1981200"/>
          </a:xfrm>
        </p:spPr>
        <p:txBody>
          <a:bodyPr/>
          <a:lstStyle/>
          <a:p>
            <a:r>
              <a:rPr lang="en-US" altLang="zh-CN" b="1" u="sng" dirty="0" smtClean="0"/>
              <a:t>Support vector machine</a:t>
            </a:r>
            <a:r>
              <a:rPr lang="en-US" altLang="zh-CN" dirty="0" smtClean="0"/>
              <a:t> are supervised learning models </a:t>
            </a:r>
            <a:r>
              <a:rPr lang="en-US" altLang="zh-CN" dirty="0"/>
              <a:t>with associated </a:t>
            </a:r>
            <a:r>
              <a:rPr lang="en-US" altLang="zh-CN" dirty="0" smtClean="0"/>
              <a:t>learning algorithms</a:t>
            </a:r>
            <a:r>
              <a:rPr lang="en-US" altLang="zh-CN" dirty="0"/>
              <a:t> that analyze data and recognize patterns, used </a:t>
            </a:r>
            <a:r>
              <a:rPr lang="en-US" altLang="zh-CN" dirty="0" smtClean="0"/>
              <a:t>for classification</a:t>
            </a:r>
            <a:r>
              <a:rPr lang="en-US" altLang="zh-CN" dirty="0"/>
              <a:t> and </a:t>
            </a:r>
            <a:r>
              <a:rPr lang="en-US" altLang="zh-CN" dirty="0" smtClean="0"/>
              <a:t>regression analysis.</a:t>
            </a:r>
          </a:p>
          <a:p>
            <a:endParaRPr lang="en-US" altLang="zh-CN" dirty="0"/>
          </a:p>
          <a:p>
            <a:r>
              <a:rPr lang="en-US" altLang="zh-CN" dirty="0" smtClean="0"/>
              <a:t>SVM uses </a:t>
            </a:r>
            <a:r>
              <a:rPr lang="en-US" altLang="zh-CN" b="1" i="1" dirty="0" smtClean="0"/>
              <a:t>dimension upgrade </a:t>
            </a:r>
            <a:r>
              <a:rPr lang="en-US" altLang="zh-CN" dirty="0" smtClean="0"/>
              <a:t>to solve segmentation problem.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 descr="http://f.hiphotos.baidu.com/baike/pic/item/b17eca8065380cd7ec807baba144ad34588281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3" y="4022143"/>
            <a:ext cx="1996406" cy="16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o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06" y="4023701"/>
            <a:ext cx="1996406" cy="1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739606" y="4018072"/>
            <a:ext cx="1996406" cy="1620728"/>
            <a:chOff x="-2747895" y="1829199"/>
            <a:chExt cx="2286000" cy="2143126"/>
          </a:xfrm>
        </p:grpSpPr>
        <p:pic>
          <p:nvPicPr>
            <p:cNvPr id="9" name="Picture 2" descr="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7895" y="1829199"/>
              <a:ext cx="228600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7895" y="3619900"/>
              <a:ext cx="228600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21733" y="4022143"/>
            <a:ext cx="1996406" cy="1602280"/>
            <a:chOff x="2438400" y="2378958"/>
            <a:chExt cx="1996406" cy="1602280"/>
          </a:xfrm>
        </p:grpSpPr>
        <p:sp>
          <p:nvSpPr>
            <p:cNvPr id="12" name="Rectangle 11"/>
            <p:cNvSpPr/>
            <p:nvPr/>
          </p:nvSpPr>
          <p:spPr>
            <a:xfrm>
              <a:off x="2438400" y="2378958"/>
              <a:ext cx="1996406" cy="16022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12" descr="http://d.hiphotos.baidu.com/baike/pic/item/95eef01f3a292df54b5c7553bc315c6035a873dd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104418"/>
              <a:ext cx="1647036" cy="242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18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Maximum margin hyperplane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hyperplane whose distance </a:t>
            </a:r>
            <a:r>
              <a:rPr lang="en-US" altLang="zh-CN" dirty="0"/>
              <a:t>from it to the nearest data point on each side is </a:t>
            </a:r>
            <a:r>
              <a:rPr lang="en-US" altLang="zh-CN" dirty="0" smtClean="0"/>
              <a:t>maximized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known as </a:t>
            </a:r>
            <a:r>
              <a:rPr lang="en-US" altLang="zh-CN" dirty="0" smtClean="0"/>
              <a:t>the maximum-margin hyperplane</a:t>
            </a:r>
            <a:r>
              <a:rPr lang="en-US" altLang="zh-CN" dirty="0"/>
              <a:t> and the linear classifier it defines is known as a </a:t>
            </a:r>
            <a:r>
              <a:rPr lang="en-US" altLang="zh-CN" i="1" dirty="0"/>
              <a:t>maximum </a:t>
            </a:r>
            <a:r>
              <a:rPr lang="en-US" altLang="zh-CN" i="1" dirty="0" smtClean="0"/>
              <a:t>margin classifier.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399"/>
            <a:ext cx="228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228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286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343400"/>
          </a:xfrm>
        </p:spPr>
        <p:txBody>
          <a:bodyPr/>
          <a:lstStyle/>
          <a:p>
            <a:r>
              <a:rPr lang="en-US" altLang="zh-CN" b="1" u="sng" dirty="0" smtClean="0"/>
              <a:t>Algorithm Developments:</a:t>
            </a:r>
          </a:p>
          <a:p>
            <a:pPr lvl="1"/>
            <a:r>
              <a:rPr lang="en-US" altLang="zh-CN" dirty="0"/>
              <a:t>Fuzzy SVM</a:t>
            </a:r>
            <a:r>
              <a:rPr lang="zh-CN" altLang="en-US" dirty="0"/>
              <a:t>：</a:t>
            </a:r>
            <a:r>
              <a:rPr lang="en-US" altLang="zh-CN" dirty="0"/>
              <a:t> Face recognition</a:t>
            </a:r>
          </a:p>
          <a:p>
            <a:pPr lvl="1"/>
            <a:r>
              <a:rPr lang="en-US" altLang="zh-CN" dirty="0"/>
              <a:t>Least squares SVM</a:t>
            </a:r>
          </a:p>
          <a:p>
            <a:pPr lvl="1"/>
            <a:r>
              <a:rPr lang="en-US" altLang="zh-CN" dirty="0"/>
              <a:t>Weighted SVM</a:t>
            </a:r>
          </a:p>
          <a:p>
            <a:pPr lvl="1"/>
            <a:r>
              <a:rPr lang="en-US" altLang="zh-CN" dirty="0"/>
              <a:t>SVM active learning</a:t>
            </a:r>
            <a:r>
              <a:rPr lang="zh-CN" altLang="en-US" dirty="0"/>
              <a:t>：</a:t>
            </a:r>
            <a:r>
              <a:rPr lang="en-US" altLang="zh-CN" dirty="0"/>
              <a:t>Text segmentation</a:t>
            </a:r>
          </a:p>
          <a:p>
            <a:r>
              <a:rPr lang="en-US" altLang="zh-CN" b="1" u="sng" dirty="0" smtClean="0"/>
              <a:t>Algorithm Improvements:</a:t>
            </a:r>
          </a:p>
          <a:p>
            <a:pPr lvl="1"/>
            <a:r>
              <a:rPr lang="en-US" altLang="zh-CN" dirty="0" err="1" smtClean="0"/>
              <a:t>Vapnik’s</a:t>
            </a:r>
            <a:r>
              <a:rPr lang="en-US" altLang="zh-CN" dirty="0" smtClean="0"/>
              <a:t> chucking algorithm</a:t>
            </a:r>
          </a:p>
          <a:p>
            <a:pPr lvl="1"/>
            <a:r>
              <a:rPr lang="en-US" altLang="zh-CN" dirty="0" err="1" smtClean="0"/>
              <a:t>Osuna’s</a:t>
            </a:r>
            <a:r>
              <a:rPr lang="en-US" altLang="zh-CN" dirty="0" smtClean="0"/>
              <a:t> new algorithm used for face recognition</a:t>
            </a:r>
          </a:p>
          <a:p>
            <a:pPr lvl="1"/>
            <a:r>
              <a:rPr lang="en-US" altLang="zh-CN" dirty="0" err="1" smtClean="0"/>
              <a:t>Joachims</a:t>
            </a:r>
            <a:r>
              <a:rPr lang="en-US" altLang="zh-CN" dirty="0" smtClean="0"/>
              <a:t> use </a:t>
            </a:r>
            <a:r>
              <a:rPr lang="en-US" altLang="zh-CN" dirty="0" err="1" smtClean="0"/>
              <a:t>Osuna’s</a:t>
            </a:r>
            <a:r>
              <a:rPr lang="en-US" altLang="zh-CN" dirty="0" smtClean="0"/>
              <a:t> algorithm to solve big problem</a:t>
            </a:r>
          </a:p>
          <a:p>
            <a:pPr lvl="1"/>
            <a:r>
              <a:rPr lang="en-US" altLang="zh-CN" dirty="0" smtClean="0"/>
              <a:t>Platt’s SMO algorithm (</a:t>
            </a:r>
            <a:r>
              <a:rPr lang="en-US" altLang="zh-CN" dirty="0"/>
              <a:t>Sequential Minimal Optimization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1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altLang="zh-CN" b="1" u="sng" dirty="0" smtClean="0"/>
              <a:t>Implementation</a:t>
            </a:r>
            <a:r>
              <a:rPr lang="en-US" altLang="zh-CN" b="1" u="sng" dirty="0"/>
              <a:t>:</a:t>
            </a:r>
            <a:endParaRPr lang="en-US" altLang="zh-CN" b="1" u="sng" dirty="0" smtClean="0"/>
          </a:p>
          <a:p>
            <a:pPr lvl="1"/>
            <a:r>
              <a:rPr lang="en-US" altLang="zh-CN" dirty="0"/>
              <a:t>LIBSVM : a free software from Taiwan (easy to integrate)</a:t>
            </a:r>
          </a:p>
          <a:p>
            <a:pPr lvl="1"/>
            <a:r>
              <a:rPr lang="en-US" altLang="zh-CN" dirty="0" err="1"/>
              <a:t>SVMLights</a:t>
            </a:r>
            <a:r>
              <a:rPr lang="en-US" altLang="zh-CN" dirty="0"/>
              <a:t> : a free faster (about 3x) training software.</a:t>
            </a:r>
          </a:p>
          <a:p>
            <a:pPr lvl="1"/>
            <a:r>
              <a:rPr lang="en-US" altLang="zh-CN" dirty="0" err="1"/>
              <a:t>HeroSVM</a:t>
            </a:r>
            <a:r>
              <a:rPr lang="en-US" altLang="zh-CN" dirty="0"/>
              <a:t> : a much more faster one (</a:t>
            </a:r>
            <a:r>
              <a:rPr lang="en-US" altLang="zh-CN" dirty="0" smtClean="0"/>
              <a:t>9x-10x</a:t>
            </a:r>
            <a:r>
              <a:rPr lang="en-US" altLang="zh-CN" dirty="0"/>
              <a:t>) but need money</a:t>
            </a:r>
          </a:p>
          <a:p>
            <a:endParaRPr lang="en-US" altLang="zh-CN" dirty="0" smtClean="0"/>
          </a:p>
          <a:p>
            <a:r>
              <a:rPr lang="en-US" altLang="zh-CN" b="1" u="sng" dirty="0" smtClean="0"/>
              <a:t>Feature:</a:t>
            </a:r>
          </a:p>
          <a:p>
            <a:pPr lvl="1"/>
            <a:r>
              <a:rPr lang="en-US" altLang="zh-CN" dirty="0" smtClean="0"/>
              <a:t>Only support binary classification</a:t>
            </a:r>
          </a:p>
          <a:p>
            <a:pPr lvl="1"/>
            <a:r>
              <a:rPr lang="en-US" altLang="zh-CN" dirty="0" smtClean="0"/>
              <a:t>Performance rely on number of vectors</a:t>
            </a:r>
          </a:p>
          <a:p>
            <a:pPr lvl="1"/>
            <a:r>
              <a:rPr lang="en-US" altLang="zh-CN" dirty="0" smtClean="0"/>
              <a:t>Training turns slow when training data is too much</a:t>
            </a:r>
          </a:p>
          <a:p>
            <a:pPr lvl="1"/>
            <a:r>
              <a:rPr lang="en-US" altLang="zh-CN" dirty="0" smtClean="0"/>
              <a:t>Uses black box models so we can’t see its detail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27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1447800"/>
          </a:xfrm>
        </p:spPr>
        <p:txBody>
          <a:bodyPr/>
          <a:lstStyle/>
          <a:p>
            <a:r>
              <a:rPr lang="en-US" altLang="zh-CN" b="1" u="sng" dirty="0" smtClean="0"/>
              <a:t>Compared with other classify algorithm:</a:t>
            </a:r>
          </a:p>
          <a:p>
            <a:pPr lvl="1"/>
            <a:r>
              <a:rPr lang="en-US" altLang="zh-CN" dirty="0" smtClean="0"/>
              <a:t>High Accuracy</a:t>
            </a:r>
          </a:p>
          <a:p>
            <a:pPr lvl="1"/>
            <a:r>
              <a:rPr lang="en-US" altLang="zh-CN" dirty="0" smtClean="0"/>
              <a:t>Non-Linear Classification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287040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96" y="3429000"/>
            <a:ext cx="287040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9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u="sng" dirty="0" smtClean="0"/>
                  <a:t>Artificial neutral networks </a:t>
                </a:r>
                <a:r>
                  <a:rPr lang="en-US" altLang="zh-CN" dirty="0" smtClean="0"/>
                  <a:t>is a mathematical model</a:t>
                </a:r>
                <a:r>
                  <a:rPr lang="en-US" altLang="zh-CN" dirty="0"/>
                  <a:t> inspired by </a:t>
                </a:r>
                <a:r>
                  <a:rPr lang="en-US" altLang="zh-CN" dirty="0" smtClean="0"/>
                  <a:t>biological neural networks.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/>
                              </a:rPr>
                              <m:t>𝑊</m:t>
                            </m:r>
                          </m:e>
                        </m:groupChr>
                        <m:r>
                          <a:rPr lang="en-US" altLang="zh-CN" b="0" i="1" smtClean="0">
                            <a:latin typeface="Cambria Math"/>
                          </a:rPr>
                          <m:t>. 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e>
                        </m:groupCh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  , 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, …</m:t>
                        </m:r>
                        <m:r>
                          <a:rPr lang="en-US" altLang="zh-CN" i="1">
                            <a:latin typeface="Cambria Math"/>
                          </a:rPr>
                          <m:t>𝑎𝑛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   ,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groupChr>
                  </m:oMath>
                </a14:m>
                <a:r>
                  <a:rPr lang="en-US" altLang="zh-CN" b="0" i="1" dirty="0" smtClean="0">
                    <a:latin typeface="Cambria Math"/>
                  </a:rPr>
                  <a:t> = </a:t>
                </a:r>
                <a:r>
                  <a:rPr lang="en-US" altLang="zh-CN" b="0" dirty="0" smtClean="0">
                    <a:latin typeface="Cambria Math"/>
                  </a:rPr>
                  <a:t>(w</a:t>
                </a:r>
                <a:r>
                  <a:rPr lang="en-US" altLang="zh-CN" b="0" baseline="-25000" dirty="0" smtClean="0">
                    <a:latin typeface="Cambria Math"/>
                  </a:rPr>
                  <a:t>1</a:t>
                </a:r>
                <a:r>
                  <a:rPr lang="en-US" altLang="zh-CN" b="0" dirty="0" smtClean="0">
                    <a:latin typeface="Cambria Math"/>
                  </a:rPr>
                  <a:t>, w</a:t>
                </a:r>
                <a:r>
                  <a:rPr lang="en-US" altLang="zh-CN" b="0" baseline="-25000" dirty="0" smtClean="0">
                    <a:latin typeface="Cambria Math"/>
                  </a:rPr>
                  <a:t>2</a:t>
                </a:r>
                <a:r>
                  <a:rPr lang="en-US" altLang="zh-CN" b="0" dirty="0" smtClean="0">
                    <a:latin typeface="Cambria Math"/>
                  </a:rPr>
                  <a:t>, … </a:t>
                </a:r>
                <a:r>
                  <a:rPr lang="en-US" altLang="zh-CN" b="0" dirty="0" err="1" smtClean="0">
                    <a:latin typeface="Cambria Math"/>
                  </a:rPr>
                  <a:t>w</a:t>
                </a:r>
                <a:r>
                  <a:rPr lang="en-US" altLang="zh-CN" b="0" baseline="-25000" dirty="0" err="1" smtClean="0">
                    <a:latin typeface="Cambria Math"/>
                  </a:rPr>
                  <a:t>n</a:t>
                </a:r>
                <a:r>
                  <a:rPr lang="en-US" altLang="zh-CN" b="0" dirty="0" smtClean="0">
                    <a:latin typeface="Cambria Math"/>
                  </a:rPr>
                  <a:t>)</a:t>
                </a:r>
                <a:r>
                  <a:rPr lang="en-US" altLang="zh-CN" dirty="0" smtClean="0">
                    <a:latin typeface="Cambria Math"/>
                  </a:rPr>
                  <a:t>  </a:t>
                </a:r>
                <a:endParaRPr lang="en-US" altLang="zh-CN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Output</m:t>
                    </m:r>
                    <m:r>
                      <a:rPr lang="en-US" altLang="zh-CN" b="0" i="1" dirty="0" smtClean="0">
                        <a:latin typeface="Cambria Math"/>
                      </a:rPr>
                      <m:t>   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</m:groupChr>
                    <m:r>
                      <a:rPr lang="en-US" altLang="zh-CN" i="1" dirty="0"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Input</m:t>
                    </m:r>
                    <m:r>
                      <a:rPr lang="en-US" altLang="zh-CN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Vector</m:t>
                    </m:r>
                    <m:r>
                      <a:rPr lang="en-US" altLang="zh-CN" b="0" i="1" dirty="0" smtClean="0">
                        <a:latin typeface="Cambria Math"/>
                      </a:rPr>
                      <m:t>      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</m:groupChr>
                    <m:r>
                      <a:rPr lang="en-US" altLang="zh-CN" b="0" i="0" smtClean="0"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Weight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Vector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 : Offset   f : </a:t>
                </a:r>
                <a:r>
                  <a:rPr lang="en-US" altLang="zh-CN" dirty="0"/>
                  <a:t>activation </a:t>
                </a:r>
                <a:r>
                  <a:rPr lang="en-US" altLang="zh-CN" dirty="0" smtClean="0"/>
                  <a:t>function (non-linear)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08" t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398"/>
            <a:ext cx="3086712" cy="171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f.hiphotos.baidu.com/baike/pic/item/9d82d158ccbf6c816da5a4aebc3eb13532fa40e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62399"/>
            <a:ext cx="2802646" cy="17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399"/>
            <a:ext cx="2029756" cy="171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MACHINE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Machine learning,</a:t>
            </a:r>
            <a:r>
              <a:rPr lang="en-US" altLang="zh-CN" dirty="0"/>
              <a:t> a branch of </a:t>
            </a:r>
            <a:r>
              <a:rPr lang="en-US" altLang="zh-CN" dirty="0" smtClean="0"/>
              <a:t>artificial intelligence, </a:t>
            </a:r>
            <a:r>
              <a:rPr lang="en-US" altLang="zh-CN" dirty="0"/>
              <a:t>is about the construction and study of systems that can </a:t>
            </a:r>
            <a:r>
              <a:rPr lang="en-US" altLang="zh-CN" dirty="0" smtClean="0"/>
              <a:t>learn</a:t>
            </a:r>
            <a:r>
              <a:rPr lang="en-US" altLang="zh-CN" dirty="0"/>
              <a:t> </a:t>
            </a:r>
            <a:r>
              <a:rPr lang="en-US" altLang="zh-CN" dirty="0" smtClean="0"/>
              <a:t>from </a:t>
            </a:r>
            <a:r>
              <a:rPr lang="en-US" altLang="zh-CN" dirty="0"/>
              <a:t>data</a:t>
            </a:r>
            <a:r>
              <a:rPr lang="en-US" altLang="zh-CN" dirty="0" smtClean="0"/>
              <a:t>.</a:t>
            </a:r>
          </a:p>
          <a:p>
            <a:r>
              <a:rPr lang="en-US" altLang="zh-CN" b="1" u="sng" dirty="0" smtClean="0"/>
              <a:t>Applications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Areas</a:t>
            </a:r>
            <a:r>
              <a:rPr lang="en-US" altLang="zh-CN" b="1" u="sng" dirty="0" smtClean="0"/>
              <a:t>:</a:t>
            </a:r>
            <a:endParaRPr lang="en-US" altLang="zh-CN" b="1" u="sng" dirty="0"/>
          </a:p>
          <a:p>
            <a:pPr lvl="1"/>
            <a:r>
              <a:rPr lang="en-US" altLang="zh-CN" dirty="0"/>
              <a:t>Computer vision : Auto car drive system</a:t>
            </a:r>
          </a:p>
          <a:p>
            <a:pPr lvl="1"/>
            <a:r>
              <a:rPr lang="en-US" altLang="zh-CN" dirty="0"/>
              <a:t>Intelligence Search engine</a:t>
            </a:r>
          </a:p>
          <a:p>
            <a:pPr lvl="1"/>
            <a:r>
              <a:rPr lang="en-US" altLang="zh-CN" dirty="0"/>
              <a:t>Natural language programming : (http://www.simsimi.com)</a:t>
            </a:r>
          </a:p>
          <a:p>
            <a:pPr lvl="1"/>
            <a:r>
              <a:rPr lang="en-US" altLang="zh-CN" dirty="0"/>
              <a:t>Medical diagnosis</a:t>
            </a:r>
          </a:p>
          <a:p>
            <a:pPr lvl="1"/>
            <a:r>
              <a:rPr lang="en-US" altLang="zh-CN" dirty="0"/>
              <a:t>Stock market analysis</a:t>
            </a:r>
          </a:p>
          <a:p>
            <a:pPr lvl="1"/>
            <a:r>
              <a:rPr lang="en-US" altLang="zh-CN" dirty="0"/>
              <a:t>Biometric : Classify DNA sequences </a:t>
            </a:r>
          </a:p>
          <a:p>
            <a:pPr lvl="1"/>
            <a:r>
              <a:rPr lang="en-US" altLang="zh-CN" dirty="0"/>
              <a:t>Strategy game playing : Deep Blue</a:t>
            </a:r>
          </a:p>
          <a:p>
            <a:pPr lvl="1"/>
            <a:r>
              <a:rPr lang="en-US" altLang="zh-CN" dirty="0"/>
              <a:t>Robot locomotion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11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2667000" cy="4343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w1 w2 w3 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w4    t1       t2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0   0   0   0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0   1   1   0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0   1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1   0   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</p:txBody>
      </p:sp>
      <p:pic>
        <p:nvPicPr>
          <p:cNvPr id="8" name="Picture 2" descr="http://www.caigou.com.cn/upfile/pro/2010/6/10/2010061042300159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1447800"/>
            <a:ext cx="1460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733800" y="1602058"/>
            <a:ext cx="2743200" cy="4570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w1 w2 w3 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+mj-ea"/>
                <a:cs typeface="Cordia New" pitchFamily="34" charset="-34"/>
              </a:rPr>
              <a:t>w4    t1       t2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1   0   0   1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1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1   1   0   1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0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1   0   1   1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 0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1   1   1   1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L1 L2 L3 L4 </a:t>
            </a:r>
            <a:r>
              <a:rPr lang="en-US" altLang="zh-CN" b="1" dirty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Left</a:t>
            </a:r>
            <a:r>
              <a:rPr lang="en-US" altLang="zh-CN" b="1" dirty="0">
                <a:latin typeface="+mj-ea"/>
                <a:ea typeface="+mj-ea"/>
                <a:cs typeface="Cordia New" pitchFamily="34" charset="-34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Right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0   0   0   1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0   1   0   1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0   0   1   1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endParaRPr lang="zh-CN" altLang="en-US" b="1" dirty="0" smtClean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0   1   1   1    </a:t>
            </a:r>
            <a:r>
              <a:rPr lang="en-US" altLang="zh-CN" b="1" dirty="0" smtClean="0">
                <a:solidFill>
                  <a:srgbClr val="00B0F0"/>
                </a:solidFill>
                <a:latin typeface="+mj-ea"/>
                <a:ea typeface="+mj-ea"/>
                <a:cs typeface="Cordia New" pitchFamily="34" charset="-34"/>
              </a:rPr>
              <a:t>0</a:t>
            </a:r>
            <a:r>
              <a:rPr lang="en-US" altLang="zh-CN" b="1" dirty="0" smtClean="0">
                <a:latin typeface="+mj-ea"/>
                <a:ea typeface="+mj-ea"/>
                <a:cs typeface="Cordia New" pitchFamily="34" charset="-34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  <a:cs typeface="Cordia New" pitchFamily="34" charset="-34"/>
              </a:rPr>
              <a:t>1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  <a:cs typeface="Cordia New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40804" y="270471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7140804" y="3173841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133734" y="370352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7140804" y="4236923"/>
            <a:ext cx="304800" cy="3066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7979004" y="3858711"/>
            <a:ext cx="457200" cy="4562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7979004" y="2870899"/>
            <a:ext cx="457200" cy="4562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12204" y="285804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05134" y="332717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5134" y="385871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2204" y="439118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5" idx="2"/>
          </p:cNvCxnSpPr>
          <p:nvPr/>
        </p:nvCxnSpPr>
        <p:spPr>
          <a:xfrm>
            <a:off x="7445604" y="2858043"/>
            <a:ext cx="533400" cy="1228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2"/>
          </p:cNvCxnSpPr>
          <p:nvPr/>
        </p:nvCxnSpPr>
        <p:spPr>
          <a:xfrm>
            <a:off x="7445604" y="3327171"/>
            <a:ext cx="533400" cy="75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5" idx="2"/>
          </p:cNvCxnSpPr>
          <p:nvPr/>
        </p:nvCxnSpPr>
        <p:spPr>
          <a:xfrm>
            <a:off x="7438534" y="3856853"/>
            <a:ext cx="540470" cy="229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5" idx="2"/>
          </p:cNvCxnSpPr>
          <p:nvPr/>
        </p:nvCxnSpPr>
        <p:spPr>
          <a:xfrm flipV="1">
            <a:off x="7445604" y="4086847"/>
            <a:ext cx="533400" cy="30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7" idx="6"/>
            <a:endCxn id="16" idx="2"/>
          </p:cNvCxnSpPr>
          <p:nvPr/>
        </p:nvCxnSpPr>
        <p:spPr>
          <a:xfrm>
            <a:off x="7445604" y="2858043"/>
            <a:ext cx="533400" cy="24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1" idx="6"/>
            <a:endCxn id="16" idx="2"/>
          </p:cNvCxnSpPr>
          <p:nvPr/>
        </p:nvCxnSpPr>
        <p:spPr>
          <a:xfrm flipV="1">
            <a:off x="7445604" y="3099035"/>
            <a:ext cx="533400" cy="2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2" idx="6"/>
            <a:endCxn id="16" idx="2"/>
          </p:cNvCxnSpPr>
          <p:nvPr/>
        </p:nvCxnSpPr>
        <p:spPr>
          <a:xfrm flipV="1">
            <a:off x="7438534" y="3099035"/>
            <a:ext cx="540470" cy="757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3" idx="6"/>
            <a:endCxn id="16" idx="2"/>
          </p:cNvCxnSpPr>
          <p:nvPr/>
        </p:nvCxnSpPr>
        <p:spPr>
          <a:xfrm flipV="1">
            <a:off x="7445604" y="3099035"/>
            <a:ext cx="533400" cy="129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6" idx="6"/>
          </p:cNvCxnSpPr>
          <p:nvPr/>
        </p:nvCxnSpPr>
        <p:spPr>
          <a:xfrm flipV="1">
            <a:off x="8436204" y="3099034"/>
            <a:ext cx="165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46482" y="4092454"/>
            <a:ext cx="165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04" y="4724400"/>
            <a:ext cx="1460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2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114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TrainSet[] sets = new 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[]{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(0,0,0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  <a:endParaRPr lang="en-US" altLang="zh-CN" dirty="0" smtClean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(0,1,0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(1,0,0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), </a:t>
            </a:r>
            <a:endParaRPr lang="en-US" altLang="zh-CN" dirty="0" smtClean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TrainSet(1,1,1)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};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b="1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NeuralNetwork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</a:t>
            </a:r>
            <a:r>
              <a:rPr lang="en-US" altLang="zh-CN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new </a:t>
            </a:r>
            <a:r>
              <a:rPr lang="en-US" altLang="zh-CN" b="1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NeuralNetwork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(2,1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slnn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new </a:t>
            </a:r>
            <a:r>
              <a:rPr lang="en-US" altLang="zh-CN" b="1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SingleLayerNeuralNetworks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ea typeface="GungsuhChe" pitchFamily="49" charset="-127"/>
                <a:cs typeface="Courier New" pitchFamily="49" charset="0"/>
              </a:rPr>
              <a:t>nn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, sets);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slnn.Train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();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MessageBox.Show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("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AND");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this.Text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"AND";</a:t>
            </a:r>
            <a:endParaRPr lang="zh-CN" altLang="en-US" dirty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this.button1.Enabled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true; 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this.button2.Enabled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this.button3.Enabled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 = true</a:t>
            </a:r>
            <a:r>
              <a:rPr lang="en-US" altLang="zh-CN" dirty="0" smtClean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  <a:t>this.button4.Enabled = true;</a:t>
            </a:r>
            <a:br>
              <a:rPr lang="en-US" altLang="zh-CN" dirty="0">
                <a:latin typeface="Courier New" pitchFamily="49" charset="0"/>
                <a:ea typeface="GungsuhChe" pitchFamily="49" charset="-127"/>
                <a:cs typeface="Courier New" pitchFamily="49" charset="0"/>
              </a:rPr>
            </a:br>
            <a:endParaRPr lang="zh-CN" altLang="en-US" dirty="0">
              <a:latin typeface="Courier New" pitchFamily="49" charset="0"/>
              <a:ea typeface="GungsuhChe" pitchFamily="49" charset="-127"/>
              <a:cs typeface="Courier New" pitchFamily="49" charset="0"/>
            </a:endParaRPr>
          </a:p>
        </p:txBody>
      </p:sp>
      <p:pic>
        <p:nvPicPr>
          <p:cNvPr id="2050" name="Picture 2" descr="http://images.cnblogs.com/cnblogs_com/gpcuster/ann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3600"/>
            <a:ext cx="2711188" cy="27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ARITIFICIAL NEUTRAL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62600" cy="4114800"/>
          </a:xfrm>
        </p:spPr>
        <p:txBody>
          <a:bodyPr>
            <a:normAutofit/>
          </a:bodyPr>
          <a:lstStyle/>
          <a:p>
            <a:r>
              <a:rPr lang="en-US" altLang="zh-CN" b="1" u="sng" dirty="0" smtClean="0"/>
              <a:t>Types:</a:t>
            </a:r>
          </a:p>
          <a:p>
            <a:pPr lvl="1"/>
            <a:r>
              <a:rPr lang="en-US" altLang="zh-CN" dirty="0" smtClean="0"/>
              <a:t>Feedforward Neural Network</a:t>
            </a:r>
          </a:p>
          <a:p>
            <a:pPr lvl="1"/>
            <a:r>
              <a:rPr lang="en-US" altLang="zh-CN" dirty="0" smtClean="0"/>
              <a:t>Feedback Neural </a:t>
            </a:r>
            <a:r>
              <a:rPr lang="en-US" altLang="zh-CN" dirty="0"/>
              <a:t>Network</a:t>
            </a:r>
          </a:p>
          <a:p>
            <a:pPr lvl="1"/>
            <a:endParaRPr lang="en-US" altLang="zh-CN" dirty="0"/>
          </a:p>
          <a:p>
            <a:r>
              <a:rPr lang="en-US" altLang="zh-CN" b="1" u="sng" dirty="0"/>
              <a:t>Models</a:t>
            </a:r>
            <a:r>
              <a:rPr lang="en-US" altLang="zh-CN" b="1" u="sng" dirty="0" smtClean="0"/>
              <a:t>:</a:t>
            </a:r>
          </a:p>
          <a:p>
            <a:pPr lvl="1"/>
            <a:r>
              <a:rPr lang="en-US" altLang="zh-CN" dirty="0"/>
              <a:t>Single layer ANN</a:t>
            </a:r>
          </a:p>
          <a:p>
            <a:pPr lvl="1"/>
            <a:r>
              <a:rPr lang="en-US" altLang="zh-CN" dirty="0"/>
              <a:t>Two Layers ANN</a:t>
            </a:r>
          </a:p>
          <a:p>
            <a:pPr lvl="1"/>
            <a:r>
              <a:rPr lang="en-US" altLang="zh-CN" dirty="0"/>
              <a:t>…</a:t>
            </a:r>
          </a:p>
          <a:p>
            <a:pPr marL="342900" lvl="1" indent="-342900"/>
            <a:endParaRPr lang="en-US" altLang="zh-CN" i="1" dirty="0" smtClean="0"/>
          </a:p>
          <a:p>
            <a:pPr marL="342900" lvl="1" indent="-342900"/>
            <a:r>
              <a:rPr lang="en-US" altLang="zh-CN" i="1" dirty="0" smtClean="0"/>
              <a:t>Now </a:t>
            </a:r>
            <a:r>
              <a:rPr lang="en-US" altLang="zh-CN" i="1" dirty="0"/>
              <a:t>there are about 40 kind of ANN </a:t>
            </a:r>
            <a:r>
              <a:rPr lang="en-US" altLang="zh-CN" i="1" dirty="0" smtClean="0"/>
              <a:t>models</a:t>
            </a:r>
            <a:endParaRPr lang="en-US" altLang="zh-CN" i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2219132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219132" cy="154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ARITIFICIAL NEUTRAL NETWORKS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14800"/>
          </a:xfrm>
        </p:spPr>
        <p:txBody>
          <a:bodyPr>
            <a:normAutofit/>
          </a:bodyPr>
          <a:lstStyle/>
          <a:p>
            <a:r>
              <a:rPr lang="en-US" altLang="zh-CN" b="1" u="sng" dirty="0"/>
              <a:t>Advantages:</a:t>
            </a:r>
          </a:p>
          <a:p>
            <a:pPr lvl="1"/>
            <a:r>
              <a:rPr lang="en-US" altLang="zh-CN" dirty="0"/>
              <a:t>Ability of self learning</a:t>
            </a:r>
          </a:p>
          <a:p>
            <a:pPr lvl="1"/>
            <a:r>
              <a:rPr lang="en-US" altLang="zh-CN" dirty="0"/>
              <a:t>Associate and remember function</a:t>
            </a:r>
          </a:p>
          <a:p>
            <a:pPr lvl="1"/>
            <a:r>
              <a:rPr lang="en-US" altLang="zh-CN" dirty="0"/>
              <a:t>Custom algorithm have high speed on searching optimal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altLang="zh-CN" dirty="0" smtClean="0"/>
              <a:t>Incremental Training</a:t>
            </a:r>
            <a:endParaRPr lang="en-US" altLang="zh-CN" dirty="0"/>
          </a:p>
          <a:p>
            <a:r>
              <a:rPr lang="en-US" altLang="zh-CN" b="1" u="sng" dirty="0" smtClean="0"/>
              <a:t>Applications:</a:t>
            </a:r>
          </a:p>
          <a:p>
            <a:pPr lvl="1"/>
            <a:r>
              <a:rPr lang="en-US" altLang="zh-CN" dirty="0"/>
              <a:t>Pattern </a:t>
            </a:r>
            <a:r>
              <a:rPr lang="en-US" altLang="zh-CN" dirty="0" smtClean="0"/>
              <a:t>Recognition</a:t>
            </a:r>
          </a:p>
          <a:p>
            <a:pPr lvl="1"/>
            <a:r>
              <a:rPr lang="en-US" altLang="zh-CN" dirty="0" smtClean="0"/>
              <a:t>Signal Processing</a:t>
            </a:r>
          </a:p>
          <a:p>
            <a:pPr lvl="1"/>
            <a:r>
              <a:rPr lang="en-US" altLang="zh-CN" dirty="0" smtClean="0"/>
              <a:t>Knowledge Engineering</a:t>
            </a:r>
          </a:p>
          <a:p>
            <a:pPr lvl="1"/>
            <a:r>
              <a:rPr lang="en-US" altLang="zh-CN" dirty="0" smtClean="0"/>
              <a:t>Expert System</a:t>
            </a:r>
          </a:p>
          <a:p>
            <a:pPr lvl="1"/>
            <a:r>
              <a:rPr lang="en-US" altLang="zh-CN" dirty="0" smtClean="0"/>
              <a:t>Robot Control</a:t>
            </a:r>
          </a:p>
          <a:p>
            <a:endParaRPr lang="en-US" altLang="zh-CN" b="1" u="sng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3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153400" cy="4114800"/>
              </a:xfrm>
            </p:spPr>
            <p:txBody>
              <a:bodyPr/>
              <a:lstStyle/>
              <a:p>
                <a:r>
                  <a:rPr lang="en-US" altLang="zh-CN" b="1" u="sng" dirty="0" smtClean="0"/>
                  <a:t>Naive </a:t>
                </a:r>
                <a:r>
                  <a:rPr lang="en-US" altLang="zh-CN" b="1" u="sng" dirty="0"/>
                  <a:t>Bayes </a:t>
                </a:r>
                <a:r>
                  <a:rPr lang="en-US" altLang="zh-CN" b="1" u="sng" dirty="0" smtClean="0"/>
                  <a:t>Classifier</a:t>
                </a:r>
                <a:r>
                  <a:rPr lang="en-US" altLang="zh-CN" dirty="0"/>
                  <a:t> is a simple </a:t>
                </a:r>
                <a:r>
                  <a:rPr lang="en-US" altLang="zh-CN" dirty="0" smtClean="0"/>
                  <a:t>probabilistic classifier</a:t>
                </a:r>
                <a:r>
                  <a:rPr lang="en-US" altLang="zh-CN" dirty="0"/>
                  <a:t> based on </a:t>
                </a:r>
                <a:r>
                  <a:rPr lang="en-US" altLang="zh-CN" dirty="0" smtClean="0"/>
                  <a:t>applying Bayes’ theorem</a:t>
                </a:r>
                <a:r>
                  <a:rPr lang="en-US" altLang="zh-CN" dirty="0"/>
                  <a:t> with </a:t>
                </a:r>
                <a:r>
                  <a:rPr lang="en-US" altLang="zh-CN" dirty="0" smtClean="0"/>
                  <a:t>strong independence assumptions.</a:t>
                </a:r>
                <a:endParaRPr lang="en-US" altLang="zh-CN" i="1" dirty="0">
                  <a:latin typeface="Cambria Math"/>
                </a:endParaRPr>
              </a:p>
              <a:p>
                <a:endParaRPr lang="en-US" altLang="zh-CN" b="1" u="sng" dirty="0" smtClean="0"/>
              </a:p>
              <a:p>
                <a:r>
                  <a:rPr lang="en-US" altLang="zh-CN" b="1" u="sng" dirty="0" smtClean="0"/>
                  <a:t>Detail:</a:t>
                </a:r>
              </a:p>
              <a:p>
                <a:pPr marL="342900" lvl="1" indent="-342900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𝑎𝑡𝑒𝑔𝑜𝑟𝑦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𝑡𝑒𝑚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𝑡𝑒𝑚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𝑎𝑡𝑒𝑔𝑜𝑟𝑦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𝐹𝑒𝑎𝑡𝑢𝑟𝑒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𝐶𝑎𝑡𝑒𝑔𝑜𝑟𝑦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𝑅𝑒𝑠𝑢𝑙𝑡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max</m:t>
                    </m:r>
                    <m:r>
                      <a:rPr lang="en-US" altLang="zh-CN" b="0" i="1" smtClean="0">
                        <a:latin typeface="Cambria Math"/>
                      </a:rPr>
                      <m:t>⁡{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𝐼𝑡𝑒𝑚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𝐶𝑎𝑡𝑒𝑔𝑜𝑟𝑦</m:t>
                            </m:r>
                            <m:r>
                              <a:rPr lang="en-US" altLang="zh-CN" b="0" i="1" baseline="-2500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b="0" i="1" baseline="-25000" smtClean="0">
                        <a:latin typeface="Cambria Math"/>
                      </a:rPr>
                      <m:t>…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3400" y="1600200"/>
                <a:ext cx="8153400" cy="4114800"/>
              </a:xfrm>
              <a:blipFill rotWithShape="1">
                <a:blip r:embed="rId3"/>
                <a:stretch>
                  <a:fillRect l="-374" t="-444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CLASSIFIER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 smtClean="0"/>
              <a:t>Simple but still have a high accuracy.</a:t>
            </a:r>
          </a:p>
          <a:p>
            <a:pPr lvl="1"/>
            <a:r>
              <a:rPr lang="en-US" altLang="zh-CN" dirty="0" smtClean="0"/>
              <a:t>Training speed is very fast</a:t>
            </a:r>
          </a:p>
          <a:p>
            <a:pPr lvl="1"/>
            <a:r>
              <a:rPr lang="en-US" altLang="zh-CN" dirty="0" smtClean="0"/>
              <a:t>Performance well at big training data condition.</a:t>
            </a:r>
          </a:p>
          <a:p>
            <a:pPr lvl="1"/>
            <a:endParaRPr lang="en-US" altLang="zh-CN" dirty="0"/>
          </a:p>
          <a:p>
            <a:r>
              <a:rPr lang="en-US" altLang="zh-CN" b="1" u="sng" dirty="0" smtClean="0"/>
              <a:t>Limitation:</a:t>
            </a:r>
          </a:p>
          <a:p>
            <a:pPr marL="742950" lvl="2" indent="-342900"/>
            <a:r>
              <a:rPr lang="en-US" altLang="zh-CN" dirty="0" smtClean="0"/>
              <a:t>Have </a:t>
            </a:r>
            <a:r>
              <a:rPr lang="en-US" altLang="zh-CN" dirty="0"/>
              <a:t>special requirement under unbalanced sample data </a:t>
            </a:r>
            <a:r>
              <a:rPr lang="en-US" altLang="zh-CN" dirty="0" smtClean="0"/>
              <a:t>condition, need training data selection optimize.</a:t>
            </a:r>
          </a:p>
          <a:p>
            <a:pPr marL="742950" lvl="2" indent="-342900"/>
            <a:r>
              <a:rPr lang="en-US" altLang="zh-CN" dirty="0" smtClean="0"/>
              <a:t>Sensitive on noisy 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66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b="1" u="sng" dirty="0" smtClean="0"/>
                  <a:t>Concept:</a:t>
                </a:r>
              </a:p>
              <a:p>
                <a:r>
                  <a:rPr lang="en-US" altLang="zh-CN" dirty="0" smtClean="0"/>
                  <a:t>Category 	</a:t>
                </a:r>
                <a:r>
                  <a:rPr lang="en-US" altLang="zh-CN" dirty="0" smtClean="0">
                    <a:sym typeface="Wingdings" pitchFamily="2" charset="2"/>
                  </a:rPr>
                  <a:t>	Spam &amp; Non-Spam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Item		</a:t>
                </a:r>
                <a:r>
                  <a:rPr lang="en-US" altLang="zh-CN" dirty="0" smtClean="0">
                    <a:sym typeface="Wingdings" pitchFamily="2" charset="2"/>
                  </a:rPr>
                  <a:t>	Document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Feature 	</a:t>
                </a:r>
                <a:r>
                  <a:rPr lang="en-US" altLang="zh-CN" dirty="0" smtClean="0">
                    <a:sym typeface="Wingdings" pitchFamily="2" charset="2"/>
                  </a:rPr>
                  <a:t>	Word</a:t>
                </a:r>
              </a:p>
              <a:p>
                <a:endParaRPr lang="en-US" altLang="zh-CN" i="1" dirty="0" smtClean="0">
                  <a:latin typeface="Cambria Math"/>
                  <a:sym typeface="Wingdings" pitchFamily="2" charset="2"/>
                </a:endParaRPr>
              </a:p>
              <a:p>
                <a:r>
                  <a:rPr lang="en-US" altLang="zh-CN" b="1" u="sng" dirty="0" smtClean="0">
                    <a:sym typeface="Wingdings" pitchFamily="2" charset="2"/>
                  </a:rPr>
                  <a:t>Key Point:</a:t>
                </a:r>
                <a:endParaRPr lang="en-US" altLang="zh-CN" b="1" u="sng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𝑊𝑒𝑖𝑔h𝑡𝑒𝑑𝑃𝑟𝑜𝑏𝑎𝑏𝑖𝑙𝑖𝑡𝑦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 (1.0/</m:t>
                    </m:r>
                    <m:r>
                      <a:rPr lang="en-US" altLang="zh-CN" b="0" i="1" smtClean="0">
                        <a:latin typeface="Cambria Math"/>
                      </a:rPr>
                      <m:t>𝑁𝑢𝑚𝑏𝑒𝑟𝑂𝑓𝐶𝑎𝑡𝑒𝑔𝑜𝑟𝑖𝑒𝑠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" t="-560" b="-9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30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application in moderation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2400" y="1676401"/>
                <a:ext cx="9220200" cy="37337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 spc="3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000" b="1" dirty="0" smtClean="0"/>
                  <a:t>FEATURES	ALL	SPAM	GOOD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𝐛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𝐛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𝑮𝒐𝒐𝒅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𝐟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/>
                      </a:rPr>
                      <m:t>𝐟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𝑮𝒐𝒐𝒅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/>
                      </a:rPr>
                      <m:t>𝐣</m:t>
                    </m:r>
                    <m:r>
                      <a:rPr lang="en-US" altLang="zh-CN" sz="1000" b="1" i="1">
                        <a:latin typeface="Cambria Math"/>
                      </a:rPr>
                      <m:t>(</m:t>
                    </m:r>
                    <m:r>
                      <a:rPr lang="en-US" altLang="zh-CN" sz="1000" b="1" i="1">
                        <a:latin typeface="Cambria Math"/>
                      </a:rPr>
                      <m:t>𝑺𝒑𝒂𝒎</m:t>
                    </m:r>
                    <m:r>
                      <a:rPr lang="en-US" altLang="zh-CN" sz="1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/>
                      </a:rPr>
                      <m:t>𝐣</m:t>
                    </m:r>
                    <m:d>
                      <m:dPr>
                        <m:ctrlPr>
                          <a:rPr lang="en-US" altLang="zh-CN" sz="10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000" b="1" i="1" smtClean="0">
                            <a:latin typeface="Cambria Math"/>
                          </a:rPr>
                          <m:t>𝑮𝒐𝒐𝒅</m:t>
                        </m:r>
                      </m:e>
                    </m:d>
                  </m:oMath>
                </a14:m>
                <a:endParaRPr lang="en-US" altLang="zh-CN" sz="1000" b="1" dirty="0" smtClean="0"/>
              </a:p>
              <a:p>
                <a:pPr marL="0" indent="0">
                  <a:buNone/>
                </a:pPr>
                <a:endParaRPr lang="en-US" altLang="zh-CN" sz="1000" dirty="0"/>
              </a:p>
              <a:p>
                <a:pPr marL="0" indent="0">
                  <a:buNone/>
                </a:pPr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</a:t>
                </a:r>
                <a:r>
                  <a:rPr lang="en-US" altLang="zh-CN" sz="1000" dirty="0" smtClean="0"/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FFFF00"/>
                    </a:solidFill>
                  </a:rPr>
                  <a:t>quick	3	1	2	50.00%	62.50%	44.64%	55.36%	37.50%	62.50%</a:t>
                </a:r>
                <a:r>
                  <a:rPr lang="en-US" altLang="zh-CN" sz="1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money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	1	0	50.00%	25.00%	75.00%	25.00%	75.00%	25.00</a:t>
                </a:r>
                <a:r>
                  <a:rPr lang="en-US" altLang="zh-CN" sz="1000" dirty="0" smtClean="0">
                    <a:solidFill>
                      <a:srgbClr val="FF0000"/>
                    </a:solidFill>
                  </a:rPr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rabbit</a:t>
                </a:r>
                <a:r>
                  <a:rPr lang="en-US" altLang="zh-CN" sz="1000" dirty="0">
                    <a:solidFill>
                      <a:srgbClr val="33CCFF"/>
                    </a:solidFill>
                  </a:rPr>
                  <a:t>	</a:t>
                </a: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1</a:t>
                </a:r>
                <a:r>
                  <a:rPr lang="en-US" altLang="zh-CN" sz="1000" dirty="0">
                    <a:solidFill>
                      <a:srgbClr val="33CCFF"/>
                    </a:solidFill>
                  </a:rPr>
                  <a:t>	0	1	25.00%	41.67%	25.00%	75.00%	25.00%	75.00</a:t>
                </a:r>
                <a:r>
                  <a:rPr lang="en-US" altLang="zh-CN" sz="1000" dirty="0" smtClean="0">
                    <a:solidFill>
                      <a:srgbClr val="33CCFF"/>
                    </a:solidFill>
                  </a:rPr>
                  <a:t>%</a:t>
                </a:r>
                <a:r>
                  <a:rPr lang="en-US" altLang="zh-CN" sz="10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</a:t>
                </a:r>
                <a:r>
                  <a:rPr lang="en-US" altLang="zh-CN" sz="1000" dirty="0" smtClean="0"/>
                  <a:t>%</a:t>
                </a:r>
              </a:p>
              <a:p>
                <a:pPr marL="0" indent="0">
                  <a:buNone/>
                </a:pPr>
                <a:endParaRPr lang="en-US" altLang="zh-CN" sz="1000" dirty="0" smtClean="0"/>
              </a:p>
              <a:p>
                <a:pPr marL="0" indent="0">
                  <a:buNone/>
                </a:pPr>
                <a:r>
                  <a:rPr lang="en-US" altLang="zh-CN" sz="1000" dirty="0" smtClean="0"/>
                  <a:t>……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1"/>
                <a:ext cx="9220200" cy="3733799"/>
              </a:xfrm>
              <a:prstGeom prst="rect">
                <a:avLst/>
              </a:prstGeom>
              <a:blipFill rotWithShape="1">
                <a:blip r:embed="rId2"/>
                <a:stretch>
                  <a:fillRect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5410200" cy="434340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5901</a:t>
            </a:r>
            <a:r>
              <a:rPr lang="en-US" altLang="zh-CN" dirty="0"/>
              <a:t>	371	6272	94.08%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389</a:t>
            </a:r>
            <a:r>
              <a:rPr lang="en-US" altLang="zh-CN" dirty="0"/>
              <a:t>	1768	2157	</a:t>
            </a:r>
            <a:r>
              <a:rPr lang="en-US" altLang="zh-CN" b="1" dirty="0">
                <a:solidFill>
                  <a:srgbClr val="66FF33"/>
                </a:solidFill>
              </a:rPr>
              <a:t>81.97%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6290</a:t>
            </a:r>
            <a:r>
              <a:rPr lang="en-US" altLang="zh-CN" dirty="0"/>
              <a:t>	2139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93.82%	</a:t>
            </a:r>
            <a:r>
              <a:rPr lang="en-US" altLang="zh-CN" b="1" dirty="0">
                <a:solidFill>
                  <a:srgbClr val="66FF33"/>
                </a:solidFill>
              </a:rPr>
              <a:t>82.66</a:t>
            </a:r>
            <a:r>
              <a:rPr lang="en-US" altLang="zh-CN" b="1" dirty="0" smtClean="0">
                <a:solidFill>
                  <a:srgbClr val="66FF33"/>
                </a:solidFill>
              </a:rPr>
              <a:t>%</a:t>
            </a:r>
          </a:p>
          <a:p>
            <a:endParaRPr lang="en-US" altLang="zh-CN" b="1" dirty="0"/>
          </a:p>
          <a:p>
            <a:r>
              <a:rPr lang="en-US" altLang="zh-CN" u="sng" dirty="0" smtClean="0"/>
              <a:t>Man\Com	White</a:t>
            </a:r>
            <a:r>
              <a:rPr lang="en-US" altLang="zh-CN" u="sng" dirty="0"/>
              <a:t>	Black	Total	Recall</a:t>
            </a:r>
          </a:p>
          <a:p>
            <a:r>
              <a:rPr lang="en-US" altLang="zh-CN" dirty="0" smtClean="0"/>
              <a:t>White		6123</a:t>
            </a:r>
            <a:r>
              <a:rPr lang="en-US" altLang="zh-CN" dirty="0"/>
              <a:t>	149	6272	97.62%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415</a:t>
            </a:r>
            <a:r>
              <a:rPr lang="en-US" altLang="zh-CN" dirty="0"/>
              <a:t>	1742	2157	</a:t>
            </a:r>
            <a:r>
              <a:rPr lang="en-US" altLang="zh-CN" b="1" dirty="0">
                <a:solidFill>
                  <a:srgbClr val="66FF33"/>
                </a:solidFill>
              </a:rPr>
              <a:t>80.76%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6538</a:t>
            </a:r>
            <a:r>
              <a:rPr lang="en-US" altLang="zh-CN" dirty="0"/>
              <a:t>	1891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93.65%	</a:t>
            </a:r>
            <a:r>
              <a:rPr lang="en-US" altLang="zh-CN" b="1" dirty="0" smtClean="0">
                <a:solidFill>
                  <a:srgbClr val="66FF33"/>
                </a:solidFill>
              </a:rPr>
              <a:t>92.12%</a:t>
            </a:r>
          </a:p>
          <a:p>
            <a:endParaRPr lang="en-US" altLang="zh-CN" b="1" dirty="0" smtClean="0"/>
          </a:p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6271</a:t>
            </a:r>
            <a:r>
              <a:rPr lang="en-US" altLang="zh-CN" dirty="0"/>
              <a:t>	1	6272	99.98%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639</a:t>
            </a:r>
            <a:r>
              <a:rPr lang="en-US" altLang="zh-CN" dirty="0"/>
              <a:t>	1518	2157	</a:t>
            </a:r>
            <a:r>
              <a:rPr lang="en-US" altLang="zh-CN" b="1" dirty="0">
                <a:solidFill>
                  <a:srgbClr val="66FF33"/>
                </a:solidFill>
              </a:rPr>
              <a:t>70.38%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6910</a:t>
            </a:r>
            <a:r>
              <a:rPr lang="en-US" altLang="zh-CN" dirty="0"/>
              <a:t>	1519	8429</a:t>
            </a:r>
          </a:p>
          <a:p>
            <a:r>
              <a:rPr lang="en-US" altLang="zh-CN" dirty="0" smtClean="0"/>
              <a:t>Precision</a:t>
            </a:r>
            <a:r>
              <a:rPr lang="en-US" altLang="zh-CN" dirty="0"/>
              <a:t>	90.75%	</a:t>
            </a:r>
            <a:r>
              <a:rPr lang="en-US" altLang="zh-CN" b="1" dirty="0">
                <a:solidFill>
                  <a:srgbClr val="66FF33"/>
                </a:solidFill>
              </a:rPr>
              <a:t>99.93</a:t>
            </a:r>
            <a:r>
              <a:rPr lang="en-US" altLang="zh-CN" b="1" dirty="0" smtClean="0">
                <a:solidFill>
                  <a:srgbClr val="66FF33"/>
                </a:solidFill>
              </a:rPr>
              <a:t>%</a:t>
            </a:r>
            <a:endParaRPr lang="en-US" altLang="zh-CN" b="1" dirty="0">
              <a:solidFill>
                <a:srgbClr val="66FF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82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moderation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5410200" cy="434340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u="sng" dirty="0"/>
              <a:t>Man\Com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7750</a:t>
            </a:r>
            <a:r>
              <a:rPr lang="en-US" altLang="zh-CN" dirty="0"/>
              <a:t>	460	8210	94.40%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770</a:t>
            </a:r>
            <a:r>
              <a:rPr lang="en-US" altLang="zh-CN" dirty="0"/>
              <a:t>	71	841	</a:t>
            </a:r>
            <a:r>
              <a:rPr lang="en-US" altLang="zh-CN" b="1" dirty="0">
                <a:solidFill>
                  <a:srgbClr val="FF0000"/>
                </a:solidFill>
              </a:rPr>
              <a:t>8.44%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8520</a:t>
            </a:r>
            <a:r>
              <a:rPr lang="en-US" altLang="zh-CN" dirty="0"/>
              <a:t>	531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90.96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13.37%</a:t>
            </a:r>
          </a:p>
          <a:p>
            <a:endParaRPr lang="en-US" altLang="zh-CN" u="sng" dirty="0" smtClean="0"/>
          </a:p>
          <a:p>
            <a:r>
              <a:rPr lang="en-US" altLang="zh-CN" u="sng" dirty="0" smtClean="0"/>
              <a:t>Man\Com</a:t>
            </a:r>
            <a:r>
              <a:rPr lang="en-US" altLang="zh-CN" u="sng" dirty="0"/>
              <a:t>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7799</a:t>
            </a:r>
            <a:r>
              <a:rPr lang="en-US" altLang="zh-CN" dirty="0"/>
              <a:t>	411	8210	94.99%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767</a:t>
            </a:r>
            <a:r>
              <a:rPr lang="en-US" altLang="zh-CN" dirty="0"/>
              <a:t>	74	841	</a:t>
            </a:r>
            <a:r>
              <a:rPr lang="en-US" altLang="zh-CN" b="1" dirty="0">
                <a:solidFill>
                  <a:srgbClr val="FF0000"/>
                </a:solidFill>
              </a:rPr>
              <a:t>8.80%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8566</a:t>
            </a:r>
            <a:r>
              <a:rPr lang="en-US" altLang="zh-CN" dirty="0"/>
              <a:t>	485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91.05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15.26%</a:t>
            </a:r>
          </a:p>
          <a:p>
            <a:endParaRPr lang="en-US" altLang="zh-CN" u="sng" dirty="0" smtClean="0"/>
          </a:p>
          <a:p>
            <a:r>
              <a:rPr lang="en-US" altLang="zh-CN" u="sng" dirty="0"/>
              <a:t>Man\Com	White	Black	Total	Recall</a:t>
            </a:r>
          </a:p>
          <a:p>
            <a:r>
              <a:rPr lang="en-US" altLang="zh-CN" dirty="0"/>
              <a:t>White	</a:t>
            </a:r>
            <a:r>
              <a:rPr lang="en-US" altLang="zh-CN" dirty="0" smtClean="0"/>
              <a:t>	8205</a:t>
            </a:r>
            <a:r>
              <a:rPr lang="en-US" altLang="zh-CN" dirty="0"/>
              <a:t>	5	8210	99.94%</a:t>
            </a:r>
          </a:p>
          <a:p>
            <a:r>
              <a:rPr lang="en-US" altLang="zh-CN" dirty="0"/>
              <a:t>Black	</a:t>
            </a:r>
            <a:r>
              <a:rPr lang="en-US" altLang="zh-CN" dirty="0" smtClean="0"/>
              <a:t>	841</a:t>
            </a:r>
            <a:r>
              <a:rPr lang="en-US" altLang="zh-CN" dirty="0"/>
              <a:t>	0	841	</a:t>
            </a:r>
            <a:r>
              <a:rPr lang="en-US" altLang="zh-CN" b="1" dirty="0">
                <a:solidFill>
                  <a:srgbClr val="FF0000"/>
                </a:solidFill>
              </a:rPr>
              <a:t>0.00%</a:t>
            </a:r>
          </a:p>
          <a:p>
            <a:r>
              <a:rPr lang="en-US" altLang="zh-CN" dirty="0"/>
              <a:t>Total	</a:t>
            </a:r>
            <a:r>
              <a:rPr lang="en-US" altLang="zh-CN" dirty="0" smtClean="0"/>
              <a:t>	9046</a:t>
            </a:r>
            <a:r>
              <a:rPr lang="en-US" altLang="zh-CN" dirty="0"/>
              <a:t>	5	9051</a:t>
            </a:r>
          </a:p>
          <a:p>
            <a:r>
              <a:rPr lang="en-US" altLang="zh-CN" dirty="0"/>
              <a:t>Precision </a:t>
            </a:r>
            <a:r>
              <a:rPr lang="en-US" altLang="zh-CN" dirty="0" smtClean="0"/>
              <a:t>	90.70</a:t>
            </a:r>
            <a:r>
              <a:rPr lang="en-US" altLang="zh-CN" dirty="0"/>
              <a:t>%	</a:t>
            </a:r>
            <a:r>
              <a:rPr lang="en-US" altLang="zh-CN" b="1" dirty="0">
                <a:solidFill>
                  <a:srgbClr val="FF0000"/>
                </a:solidFill>
              </a:rPr>
              <a:t>0.00%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Introduction to the machine learning algorithm in common use</a:t>
            </a:r>
          </a:p>
          <a:p>
            <a:pPr lvl="1"/>
            <a:r>
              <a:rPr lang="en-US" altLang="zh-CN" dirty="0"/>
              <a:t>Decision </a:t>
            </a:r>
            <a:r>
              <a:rPr lang="en-US" altLang="zh-CN" dirty="0" smtClean="0"/>
              <a:t>Tree Learning</a:t>
            </a:r>
            <a:endParaRPr lang="en-US" altLang="zh-CN" dirty="0"/>
          </a:p>
          <a:p>
            <a:pPr lvl="1"/>
            <a:r>
              <a:rPr lang="en-US" altLang="zh-CN" dirty="0" smtClean="0"/>
              <a:t>K-Nearest </a:t>
            </a:r>
            <a:r>
              <a:rPr lang="en-US" altLang="zh-CN" dirty="0"/>
              <a:t>Neighbor </a:t>
            </a:r>
            <a:r>
              <a:rPr lang="en-US" altLang="zh-CN" dirty="0" smtClean="0"/>
              <a:t>(KNN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Artificial Neutral Networks (ANN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Naïve Bayes Classifier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Machine Learning in Moderation</a:t>
            </a:r>
          </a:p>
          <a:p>
            <a:pPr lvl="1"/>
            <a:r>
              <a:rPr lang="en-US" altLang="zh-CN" dirty="0" smtClean="0"/>
              <a:t>Experiment Data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33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</a:t>
            </a:r>
            <a:r>
              <a:rPr lang="zh-CN" altLang="en-US" dirty="0"/>
              <a:t>计学习方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据挖掘</a:t>
            </a:r>
            <a:r>
              <a:rPr lang="zh-CN" altLang="en-US" dirty="0" smtClean="0"/>
              <a:t>导论</a:t>
            </a:r>
            <a:endParaRPr lang="en-US" altLang="zh-CN" dirty="0" smtClean="0"/>
          </a:p>
          <a:p>
            <a:r>
              <a:rPr lang="zh-CN" altLang="en-US" dirty="0"/>
              <a:t>集体智慧编</a:t>
            </a:r>
            <a:r>
              <a:rPr lang="zh-CN" altLang="en-US" dirty="0" smtClean="0"/>
              <a:t>程 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斯坦福大学公开课程：机器学习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加州理工学院公开课：机器学习与数据挖掘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基于神经网络的人机对抗人工智能系统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4745"/>
            <a:ext cx="1767416" cy="176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9622"/>
            <a:ext cx="1767416" cy="176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集体智慧编程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06889"/>
            <a:ext cx="1353805" cy="17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38600" cy="41148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By learning method</a:t>
            </a:r>
          </a:p>
          <a:p>
            <a:pPr lvl="1"/>
            <a:r>
              <a:rPr lang="en-US" altLang="zh-CN" dirty="0" smtClean="0"/>
              <a:t>Rote Learning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Learning from instruction</a:t>
            </a:r>
          </a:p>
          <a:p>
            <a:pPr lvl="1"/>
            <a:r>
              <a:rPr lang="en-US" altLang="zh-CN" dirty="0"/>
              <a:t>Learning from induction</a:t>
            </a:r>
          </a:p>
          <a:p>
            <a:pPr lvl="1"/>
            <a:r>
              <a:rPr lang="en-US" altLang="zh-CN" dirty="0" smtClean="0"/>
              <a:t>Learning by deduction</a:t>
            </a:r>
          </a:p>
          <a:p>
            <a:pPr lvl="1"/>
            <a:r>
              <a:rPr lang="en-US" altLang="zh-CN" dirty="0" smtClean="0"/>
              <a:t>Learning by analogy</a:t>
            </a:r>
          </a:p>
          <a:p>
            <a:pPr lvl="1"/>
            <a:r>
              <a:rPr lang="en-US" altLang="zh-CN" dirty="0" smtClean="0"/>
              <a:t>Explanation-based learning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403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By learning process</a:t>
            </a:r>
          </a:p>
          <a:p>
            <a:pPr lvl="1"/>
            <a:r>
              <a:rPr lang="en-US" altLang="zh-CN" dirty="0" smtClean="0"/>
              <a:t>Supervised Learning </a:t>
            </a:r>
          </a:p>
          <a:p>
            <a:pPr lvl="1"/>
            <a:r>
              <a:rPr lang="en-US" altLang="zh-CN" dirty="0" smtClean="0"/>
              <a:t>Unsupervised Learning </a:t>
            </a:r>
          </a:p>
          <a:p>
            <a:pPr lvl="1"/>
            <a:r>
              <a:rPr lang="en-US" altLang="zh-CN" dirty="0" smtClean="0"/>
              <a:t>Semi-supervised learning</a:t>
            </a:r>
          </a:p>
          <a:p>
            <a:pPr lvl="1"/>
            <a:r>
              <a:rPr lang="en-US" altLang="zh-CN" dirty="0" smtClean="0"/>
              <a:t>Reinforcement learning</a:t>
            </a:r>
          </a:p>
          <a:p>
            <a:pPr lvl="1"/>
            <a:r>
              <a:rPr lang="en-US" altLang="zh-CN" dirty="0" smtClean="0"/>
              <a:t>Learning to learn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3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391400" cy="41148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zh-CN" b="1" dirty="0" smtClean="0"/>
              <a:t>Decision Tree LEARNING</a:t>
            </a:r>
            <a:endParaRPr lang="en-US" altLang="zh-CN" b="1" dirty="0"/>
          </a:p>
          <a:p>
            <a:pPr marL="342900" lvl="1" indent="-342900"/>
            <a:r>
              <a:rPr lang="en-US" altLang="zh-CN" b="1" dirty="0" smtClean="0"/>
              <a:t>K-Nearest Neighbor </a:t>
            </a:r>
          </a:p>
          <a:p>
            <a:pPr marL="342900" lvl="1" indent="-342900"/>
            <a:r>
              <a:rPr lang="en-US" altLang="zh-CN" b="1" dirty="0"/>
              <a:t>Support Vector Machine </a:t>
            </a:r>
          </a:p>
          <a:p>
            <a:pPr marL="342900" lvl="1" indent="-342900"/>
            <a:r>
              <a:rPr lang="en-US" altLang="zh-CN" b="1" dirty="0" smtClean="0"/>
              <a:t>Artificial Neutral Networks </a:t>
            </a:r>
          </a:p>
          <a:p>
            <a:pPr marL="342900" lvl="1" indent="-342900"/>
            <a:r>
              <a:rPr lang="en-US" altLang="zh-CN" b="1" dirty="0" smtClean="0"/>
              <a:t>Naïve Bayes </a:t>
            </a:r>
            <a:r>
              <a:rPr lang="en-US" altLang="zh-CN" b="1" dirty="0"/>
              <a:t>Classifier</a:t>
            </a:r>
          </a:p>
          <a:p>
            <a:pPr marL="342900" lvl="1" indent="-342900"/>
            <a:r>
              <a:rPr lang="en-US" altLang="zh-CN" dirty="0"/>
              <a:t>Bayes </a:t>
            </a:r>
            <a:r>
              <a:rPr lang="en-US" altLang="zh-CN" dirty="0" smtClean="0"/>
              <a:t>Network</a:t>
            </a:r>
          </a:p>
          <a:p>
            <a:pPr marL="342900" lvl="1" indent="-342900"/>
            <a:r>
              <a:rPr lang="en-US" altLang="zh-CN" dirty="0"/>
              <a:t>Expectation </a:t>
            </a:r>
            <a:r>
              <a:rPr lang="en-US" altLang="zh-CN" dirty="0" smtClean="0"/>
              <a:t>Maximization (</a:t>
            </a:r>
            <a:r>
              <a:rPr lang="en-US" altLang="zh-CN" dirty="0"/>
              <a:t>EM</a:t>
            </a:r>
            <a:r>
              <a:rPr lang="en-US" altLang="zh-CN" dirty="0" smtClean="0"/>
              <a:t>)</a:t>
            </a:r>
          </a:p>
          <a:p>
            <a:pPr marL="342900" lvl="1" indent="-342900"/>
            <a:r>
              <a:rPr lang="en-US" altLang="zh-CN" dirty="0" smtClean="0">
                <a:hlinkClick r:id="rId2"/>
              </a:rPr>
              <a:t>Ant </a:t>
            </a:r>
            <a:r>
              <a:rPr lang="en-US" altLang="zh-CN" dirty="0">
                <a:hlinkClick r:id="rId2"/>
              </a:rPr>
              <a:t>colony optimization </a:t>
            </a:r>
            <a:r>
              <a:rPr lang="en-US" altLang="zh-CN" dirty="0" smtClean="0">
                <a:hlinkClick r:id="rId2"/>
              </a:rPr>
              <a:t>algorithms (ACO)</a:t>
            </a:r>
            <a:endParaRPr lang="en-US" altLang="zh-CN" dirty="0" smtClean="0"/>
          </a:p>
          <a:p>
            <a:pPr marL="342900" lvl="1" indent="-342900"/>
            <a:r>
              <a:rPr lang="en-US" altLang="zh-CN" dirty="0" smtClean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5181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PageRank</a:t>
            </a:r>
          </a:p>
          <a:p>
            <a:pPr lvl="1"/>
            <a:r>
              <a:rPr lang="en-US" altLang="zh-CN" dirty="0" smtClean="0"/>
              <a:t>K-Means</a:t>
            </a:r>
            <a:endParaRPr lang="en-US" altLang="zh-CN" dirty="0"/>
          </a:p>
          <a:p>
            <a:pPr lvl="1"/>
            <a:r>
              <a:rPr lang="en-US" altLang="zh-CN" dirty="0" smtClean="0"/>
              <a:t>Apriori</a:t>
            </a:r>
            <a:endParaRPr lang="zh-CN" altLang="en-US" dirty="0"/>
          </a:p>
          <a:p>
            <a:pPr lvl="1"/>
            <a:r>
              <a:rPr lang="en-US" altLang="zh-CN" dirty="0" smtClean="0"/>
              <a:t>Ada Boost</a:t>
            </a:r>
          </a:p>
          <a:p>
            <a:pPr lvl="1"/>
            <a:r>
              <a:rPr lang="en-US" altLang="zh-CN" dirty="0" smtClean="0"/>
              <a:t>Genetic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7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u="sng" dirty="0" smtClean="0"/>
              <a:t>Decision tree learning</a:t>
            </a:r>
            <a:r>
              <a:rPr lang="en-US" altLang="zh-CN" dirty="0" smtClean="0"/>
              <a:t> uses </a:t>
            </a:r>
            <a:r>
              <a:rPr lang="en-US" altLang="zh-CN" dirty="0"/>
              <a:t>a </a:t>
            </a:r>
            <a:r>
              <a:rPr lang="en-US" altLang="zh-CN" dirty="0" smtClean="0"/>
              <a:t>decision tree</a:t>
            </a:r>
            <a:r>
              <a:rPr lang="en-US" altLang="zh-CN" dirty="0"/>
              <a:t> as a </a:t>
            </a:r>
            <a:r>
              <a:rPr lang="en-US" altLang="zh-CN" dirty="0" smtClean="0"/>
              <a:t>predictive model</a:t>
            </a:r>
            <a:r>
              <a:rPr lang="en-US" altLang="zh-CN" dirty="0"/>
              <a:t> which maps observations about an item to conclusions about the item's target value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these tree structures, </a:t>
            </a:r>
            <a:r>
              <a:rPr lang="en-US" altLang="zh-CN" dirty="0" smtClean="0"/>
              <a:t>leaves</a:t>
            </a:r>
            <a:r>
              <a:rPr lang="en-US" altLang="zh-CN" dirty="0"/>
              <a:t> represent class labels and branches </a:t>
            </a:r>
            <a:r>
              <a:rPr lang="en-US" altLang="zh-CN" dirty="0" smtClean="0"/>
              <a:t>represent conjunctions</a:t>
            </a:r>
            <a:r>
              <a:rPr lang="en-US" altLang="zh-CN" dirty="0"/>
              <a:t> of features that lead to those class </a:t>
            </a:r>
            <a:r>
              <a:rPr lang="en-US" altLang="zh-CN" dirty="0" smtClean="0"/>
              <a:t>labels.</a:t>
            </a:r>
          </a:p>
          <a:p>
            <a:endParaRPr lang="en-US" altLang="zh-CN" dirty="0"/>
          </a:p>
          <a:p>
            <a:r>
              <a:rPr lang="en-US" altLang="zh-CN" b="1" u="sng" dirty="0" smtClean="0"/>
              <a:t>Types:</a:t>
            </a:r>
            <a:endParaRPr lang="en-US" altLang="zh-CN" b="1" u="sng" dirty="0"/>
          </a:p>
          <a:p>
            <a:pPr lvl="1"/>
            <a:r>
              <a:rPr lang="en-US" altLang="zh-CN" dirty="0"/>
              <a:t>Classification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dirty="0"/>
              <a:t>Regression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b="1" u="sng" dirty="0" smtClean="0"/>
              <a:t>Notable algorithms of creating tree:</a:t>
            </a:r>
          </a:p>
          <a:p>
            <a:pPr marL="742950" lvl="2" indent="-342900"/>
            <a:r>
              <a:rPr lang="en-US" altLang="zh-CN" dirty="0"/>
              <a:t>ID3 (Iterative </a:t>
            </a:r>
            <a:r>
              <a:rPr lang="en-US" altLang="zh-CN" dirty="0" err="1"/>
              <a:t>Dichotomiser</a:t>
            </a:r>
            <a:r>
              <a:rPr lang="en-US" altLang="zh-CN" dirty="0"/>
              <a:t> 3)</a:t>
            </a:r>
          </a:p>
          <a:p>
            <a:pPr marL="742950" lvl="2" indent="-342900"/>
            <a:r>
              <a:rPr lang="en-US" altLang="zh-CN" dirty="0"/>
              <a:t>C4.5 </a:t>
            </a:r>
            <a:r>
              <a:rPr lang="en-US" altLang="zh-CN" dirty="0" smtClean="0"/>
              <a:t>algorithm : </a:t>
            </a:r>
            <a:r>
              <a:rPr lang="en-US" altLang="zh-CN" dirty="0"/>
              <a:t>successor of ID3</a:t>
            </a:r>
          </a:p>
          <a:p>
            <a:pPr marL="742950" lvl="2" indent="-342900"/>
            <a:r>
              <a:rPr lang="en-US" altLang="zh-CN" dirty="0"/>
              <a:t>CART (Classification And Regression Tree)</a:t>
            </a:r>
          </a:p>
          <a:p>
            <a:pPr marL="742950" lvl="2" indent="-342900"/>
            <a:r>
              <a:rPr lang="en-US" altLang="zh-CN" dirty="0" smtClean="0"/>
              <a:t>CHAID(Chi-squared </a:t>
            </a:r>
            <a:r>
              <a:rPr lang="en-US" altLang="zh-CN" dirty="0"/>
              <a:t>Automatic Interaction </a:t>
            </a:r>
            <a:r>
              <a:rPr lang="en-US" altLang="zh-CN" dirty="0" smtClean="0"/>
              <a:t>Detector)</a:t>
            </a:r>
          </a:p>
          <a:p>
            <a:pPr marL="742950" lvl="2" indent="-342900"/>
            <a:r>
              <a:rPr lang="en-US" altLang="zh-CN" dirty="0" smtClean="0"/>
              <a:t>MARS : </a:t>
            </a:r>
            <a:r>
              <a:rPr lang="en-US" altLang="zh-CN" dirty="0"/>
              <a:t>extends decision trees to better handle numerical data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  <a:p>
            <a:pPr marL="742950" lvl="2" indent="-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85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</a:t>
            </a:r>
            <a:r>
              <a:rPr lang="en-US" altLang="zh-CN" dirty="0" smtClean="0"/>
              <a:t>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b="1" u="sng" dirty="0"/>
              <a:t>Implementations:</a:t>
            </a:r>
          </a:p>
          <a:p>
            <a:pPr marL="742950" lvl="2" indent="-342900"/>
            <a:r>
              <a:rPr lang="en-US" altLang="zh-CN" b="1" dirty="0" err="1"/>
              <a:t>Weka</a:t>
            </a:r>
            <a:r>
              <a:rPr lang="en-US" altLang="zh-CN" dirty="0"/>
              <a:t>: a free and open-source data mining </a:t>
            </a:r>
            <a:r>
              <a:rPr lang="en-US" altLang="zh-CN" dirty="0" smtClean="0"/>
              <a:t>suite.</a:t>
            </a:r>
            <a:endParaRPr lang="en-US" altLang="zh-CN" dirty="0"/>
          </a:p>
          <a:p>
            <a:pPr marL="742950" lvl="2" indent="-342900"/>
            <a:r>
              <a:rPr lang="en-US" altLang="zh-CN" b="1" dirty="0"/>
              <a:t>Orange: </a:t>
            </a:r>
            <a:r>
              <a:rPr lang="en-US" altLang="zh-CN" dirty="0"/>
              <a:t>a free data mining software suite.</a:t>
            </a:r>
          </a:p>
          <a:p>
            <a:pPr marL="742950" lvl="2" indent="-342900"/>
            <a:r>
              <a:rPr lang="en-US" altLang="zh-CN" b="1" dirty="0"/>
              <a:t>KNIME: </a:t>
            </a:r>
            <a:r>
              <a:rPr lang="en-US" altLang="zh-CN" dirty="0" smtClean="0"/>
              <a:t>an</a:t>
            </a:r>
            <a:r>
              <a:rPr lang="en-US" altLang="zh-CN" dirty="0"/>
              <a:t> open source </a:t>
            </a:r>
            <a:r>
              <a:rPr lang="en-US" altLang="zh-CN" dirty="0" smtClean="0"/>
              <a:t>data </a:t>
            </a:r>
            <a:r>
              <a:rPr lang="en-US" altLang="zh-CN" dirty="0"/>
              <a:t>analytics, reporting and integration platform</a:t>
            </a:r>
            <a:r>
              <a:rPr lang="en-US" altLang="zh-CN" dirty="0" smtClean="0"/>
              <a:t>.</a:t>
            </a:r>
            <a:r>
              <a:rPr lang="en-US" altLang="zh-CN" dirty="0"/>
              <a:t> (the Konstanz Information </a:t>
            </a:r>
            <a:r>
              <a:rPr lang="en-US" altLang="zh-CN" dirty="0" smtClean="0"/>
              <a:t>Miner)</a:t>
            </a:r>
            <a:endParaRPr lang="en-US" altLang="zh-CN" dirty="0"/>
          </a:p>
          <a:p>
            <a:r>
              <a:rPr lang="en-US" altLang="zh-CN" b="1" u="sng" dirty="0" smtClean="0"/>
              <a:t>Advantage:</a:t>
            </a:r>
          </a:p>
          <a:p>
            <a:pPr lvl="1"/>
            <a:r>
              <a:rPr lang="en-US" altLang="zh-CN" dirty="0"/>
              <a:t>Simple to understand and interpret.</a:t>
            </a:r>
          </a:p>
          <a:p>
            <a:pPr lvl="1"/>
            <a:r>
              <a:rPr lang="en-US" altLang="zh-CN" dirty="0"/>
              <a:t>Requires little data preparation.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Use a white box model.</a:t>
            </a:r>
          </a:p>
          <a:p>
            <a:pPr lvl="1"/>
            <a:r>
              <a:rPr lang="en-US" altLang="zh-CN" dirty="0"/>
              <a:t>Able to handle both numerical and categorical data.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/>
              <a:t>Performs well with large data in a short time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9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 TREE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Limitation:</a:t>
            </a:r>
          </a:p>
          <a:p>
            <a:pPr lvl="1"/>
            <a:r>
              <a:rPr lang="en-US" altLang="zh-CN" dirty="0"/>
              <a:t>Learning optimal decision tree problem can be NP-complete.</a:t>
            </a:r>
          </a:p>
          <a:p>
            <a:pPr lvl="1"/>
            <a:r>
              <a:rPr lang="en-US" altLang="zh-CN" dirty="0"/>
              <a:t>An over-complex trees that do not generalize the data well.</a:t>
            </a:r>
          </a:p>
          <a:p>
            <a:r>
              <a:rPr lang="en-US" altLang="zh-CN" b="1" u="sng" dirty="0" smtClean="0"/>
              <a:t>Ensemble</a:t>
            </a:r>
            <a:r>
              <a:rPr lang="en-US" altLang="zh-CN" b="1" u="sng" dirty="0"/>
              <a:t> </a:t>
            </a:r>
            <a:r>
              <a:rPr lang="en-US" altLang="zh-CN" b="1" u="sng" dirty="0" smtClean="0"/>
              <a:t>methods:</a:t>
            </a:r>
          </a:p>
          <a:p>
            <a:pPr lvl="1"/>
            <a:r>
              <a:rPr lang="en-US" altLang="zh-CN" dirty="0" smtClean="0"/>
              <a:t>Bagging</a:t>
            </a:r>
            <a:r>
              <a:rPr lang="en-US" altLang="zh-CN" dirty="0"/>
              <a:t> </a:t>
            </a:r>
            <a:r>
              <a:rPr lang="en-US" altLang="zh-CN" dirty="0" smtClean="0"/>
              <a:t>decision tree</a:t>
            </a:r>
          </a:p>
          <a:p>
            <a:pPr lvl="1"/>
            <a:r>
              <a:rPr lang="en-US" altLang="zh-CN" dirty="0" smtClean="0"/>
              <a:t>Boosted Trees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 smtClean="0"/>
              <a:t>Rotation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954656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视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视图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图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2744</TotalTime>
  <Words>1045</Words>
  <Application>Microsoft Macintosh PowerPoint</Application>
  <PresentationFormat>全屏显示(4:3)</PresentationFormat>
  <Paragraphs>351</Paragraphs>
  <Slides>30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Calibri</vt:lpstr>
      <vt:lpstr>Cambria Math</vt:lpstr>
      <vt:lpstr>Century Schoolbook</vt:lpstr>
      <vt:lpstr>Cordia New</vt:lpstr>
      <vt:lpstr>Courier New</vt:lpstr>
      <vt:lpstr>GungsuhChe</vt:lpstr>
      <vt:lpstr>Wingdings</vt:lpstr>
      <vt:lpstr>Wingdings 2</vt:lpstr>
      <vt:lpstr>宋体</vt:lpstr>
      <vt:lpstr>Arial</vt:lpstr>
      <vt:lpstr>视图</vt:lpstr>
      <vt:lpstr>Introduction to Machine Learning Algorithm</vt:lpstr>
      <vt:lpstr>WHAT IS MACHINE LEARNING</vt:lpstr>
      <vt:lpstr>Content</vt:lpstr>
      <vt:lpstr>Algorithm types</vt:lpstr>
      <vt:lpstr>Algorithm LIST</vt:lpstr>
      <vt:lpstr>DECISION TREE LEARNING</vt:lpstr>
      <vt:lpstr>DECISION TREE LEARNING</vt:lpstr>
      <vt:lpstr>DECISION TREE LEARNING</vt:lpstr>
      <vt:lpstr>DECISION TREE LEARNING</vt:lpstr>
      <vt:lpstr>DECISION TREE LEARNING</vt:lpstr>
      <vt:lpstr>K-Nearest Neighbor ALGORITHM</vt:lpstr>
      <vt:lpstr>K-Nearest Neighbor ALGORITHM</vt:lpstr>
      <vt:lpstr>K-Nearest Neighbor ALGORITHM</vt:lpstr>
      <vt:lpstr>SUPPORT VECTOR MACHINE</vt:lpstr>
      <vt:lpstr>SUPPORT VECTOR MACHINE</vt:lpstr>
      <vt:lpstr>SUPPORT VECTOR MACHINE</vt:lpstr>
      <vt:lpstr>SUPPORT VECTOR MACHINE</vt:lpstr>
      <vt:lpstr>SUPPORT VECTOR MACHINE</vt:lpstr>
      <vt:lpstr>ARITIFICIAL NEUTRAL NETWORKS</vt:lpstr>
      <vt:lpstr>ARITIFICIAL NEUTRAL NETWORKS</vt:lpstr>
      <vt:lpstr>ARITIFICIAL NEUTRAL NETWORKS</vt:lpstr>
      <vt:lpstr>ARITIFICIAL NEUTRAL NETWORKS</vt:lpstr>
      <vt:lpstr>ARITIFICIAL NEUTRAL NETWORKS </vt:lpstr>
      <vt:lpstr>NAÏVE BAYES CLASSIFIER</vt:lpstr>
      <vt:lpstr>NAÏVE BAYES CLASSIFIER</vt:lpstr>
      <vt:lpstr>application in moderation</vt:lpstr>
      <vt:lpstr>application in moderation</vt:lpstr>
      <vt:lpstr>application in moderation</vt:lpstr>
      <vt:lpstr>application in moderation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 its application in moderation</dc:title>
  <dc:creator>Junchao Yu (Person Consulting)</dc:creator>
  <cp:lastModifiedBy>Junchao Yu</cp:lastModifiedBy>
  <cp:revision>417</cp:revision>
  <dcterms:created xsi:type="dcterms:W3CDTF">2006-08-16T00:00:00Z</dcterms:created>
  <dcterms:modified xsi:type="dcterms:W3CDTF">2017-07-26T10:01:47Z</dcterms:modified>
</cp:coreProperties>
</file>