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73" r:id="rId5"/>
  </p:sldMasterIdLst>
  <p:notesMasterIdLst>
    <p:notesMasterId r:id="rId11"/>
  </p:notesMasterIdLst>
  <p:handoutMasterIdLst>
    <p:handoutMasterId r:id="rId12"/>
  </p:handoutMasterIdLst>
  <p:sldIdLst>
    <p:sldId id="2147470445" r:id="rId6"/>
    <p:sldId id="2147470446" r:id="rId7"/>
    <p:sldId id="2147470447" r:id="rId8"/>
    <p:sldId id="2147470448" r:id="rId9"/>
    <p:sldId id="214747044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089" userDrawn="1">
          <p15:clr>
            <a:srgbClr val="A4A3A4"/>
          </p15:clr>
        </p15:guide>
        <p15:guide id="3" pos="8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6A99157-AA21-FF4E-4CD0-4CAF13440388}" name="Stefan Schneider" initials="SS" userId="S::stefan.schneider@iqgeo.com::32fc0490-85a4-40ae-9c95-e463bd2b1260" providerId="AD"/>
  <p188:author id="{E17194A7-491B-0EE4-D864-2BAD6EBB0440}" name="Crawford Frazer" initials="CF" userId="S::crawford.frazer@iqgeo.com::6d2102ed-3ca4-4689-ab42-c5cfe553baa0" providerId="AD"/>
  <p188:author id="{0B73E7CC-2A9F-D354-51E4-A61743D61968}" name="James Wheatley" initials="JW" userId="S::james.wheatley@iqgeo.com::7e5d7644-0b32-4f6a-9c19-a313a3973d08" providerId="AD"/>
  <p188:author id="{522A5BF9-CDC4-7DA7-90D6-3A96DE563FD3}" name="Troy Freissle-Lewis" initials="TFL" userId="S::troy.freissle-lewis@iqgeo.com::b5f67a8c-a0a6-4f44-bc23-4248c8867a7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CAD300"/>
    <a:srgbClr val="00559A"/>
    <a:srgbClr val="13E248"/>
    <a:srgbClr val="3335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>
        <p:guide orient="horz" pos="2160"/>
        <p:guide pos="4089"/>
        <p:guide pos="80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6D7C7-7F34-AB4D-9946-22009F29DBE2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AA5FB-C6C4-C044-BC7D-10E65FAFD4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292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A343F-4BB8-9D42-BE5E-9B15635177DC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579D6-803B-454A-8744-A8046C318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189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579D6-803B-454A-8744-A8046C318F0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27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579D6-803B-454A-8744-A8046C318F0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984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579D6-803B-454A-8744-A8046C318F0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994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579D6-803B-454A-8744-A8046C318F0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321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4614E1A2-5AD2-0B4A-A8C1-41A999A5E0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01858" y="2526170"/>
            <a:ext cx="4544464" cy="1319848"/>
          </a:xfrm>
          <a:prstGeom prst="rect">
            <a:avLst/>
          </a:prstGeom>
        </p:spPr>
        <p:txBody>
          <a:bodyPr/>
          <a:lstStyle>
            <a:lvl1pPr algn="l">
              <a:defRPr sz="48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to go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075BF-E96D-7449-9850-0B798D72AF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01858" y="3989047"/>
            <a:ext cx="3896526" cy="11715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00">
                <a:solidFill>
                  <a:schemeClr val="accent1"/>
                </a:solidFill>
                <a:latin typeface="+mj-lt"/>
              </a:defRPr>
            </a:lvl1pPr>
            <a:lvl2pPr marL="457200" indent="0" algn="r">
              <a:buNone/>
              <a:defRPr>
                <a:latin typeface="+mj-lt"/>
              </a:defRPr>
            </a:lvl2pPr>
            <a:lvl3pPr marL="914400" indent="0" algn="r">
              <a:buNone/>
              <a:defRPr>
                <a:latin typeface="+mj-lt"/>
              </a:defRPr>
            </a:lvl3pPr>
            <a:lvl4pPr marL="1371600" indent="0" algn="r">
              <a:buNone/>
              <a:defRPr>
                <a:latin typeface="+mj-lt"/>
              </a:defRPr>
            </a:lvl4pPr>
            <a:lvl5pPr marL="1828800" indent="0" algn="r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Subtitle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B31373-3178-F34D-9643-9F6F9A61133A}"/>
              </a:ext>
            </a:extLst>
          </p:cNvPr>
          <p:cNvSpPr txBox="1"/>
          <p:nvPr userDrawn="1"/>
        </p:nvSpPr>
        <p:spPr>
          <a:xfrm>
            <a:off x="1301858" y="5850709"/>
            <a:ext cx="38965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900">
                <a:solidFill>
                  <a:schemeClr val="tx2">
                    <a:lumMod val="60000"/>
                    <a:lumOff val="40000"/>
                  </a:schemeClr>
                </a:solidFill>
              </a:rPr>
              <a:t>Copyright © 2024, IQGeo UK Limited. IQGeo is a registered ® trademark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AC8EC50-47DD-1B4D-9C63-08786386B07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70839" y="-1160749"/>
            <a:ext cx="5505297" cy="5450920"/>
          </a:xfrm>
          <a:prstGeom prst="donut">
            <a:avLst>
              <a:gd name="adj" fmla="val 31501"/>
            </a:avLst>
          </a:prstGeo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1D2D13F0-C9CA-8C4D-AA53-A3976FB419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3063"/>
            <a:ext cx="12192000" cy="157163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Green box</a:t>
            </a:r>
          </a:p>
        </p:txBody>
      </p:sp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9F78C49-18F1-418D-8A30-85EDE2135C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6850" y="900751"/>
            <a:ext cx="2113281" cy="60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6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4614E1A2-5AD2-0B4A-A8C1-41A999A5E0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01858" y="2764654"/>
            <a:ext cx="4544464" cy="814780"/>
          </a:xfrm>
          <a:prstGeom prst="rect">
            <a:avLst/>
          </a:prstGeom>
        </p:spPr>
        <p:txBody>
          <a:bodyPr/>
          <a:lstStyle>
            <a:lvl1pPr algn="l">
              <a:defRPr sz="48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Thank you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075BF-E96D-7449-9850-0B798D72AF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01858" y="3579434"/>
            <a:ext cx="3896526" cy="11715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00">
                <a:solidFill>
                  <a:schemeClr val="accent1"/>
                </a:solidFill>
                <a:latin typeface="+mj-lt"/>
              </a:defRPr>
            </a:lvl1pPr>
            <a:lvl2pPr marL="457200" indent="0" algn="r">
              <a:buNone/>
              <a:defRPr>
                <a:latin typeface="+mj-lt"/>
              </a:defRPr>
            </a:lvl2pPr>
            <a:lvl3pPr marL="914400" indent="0" algn="r">
              <a:buNone/>
              <a:defRPr>
                <a:latin typeface="+mj-lt"/>
              </a:defRPr>
            </a:lvl3pPr>
            <a:lvl4pPr marL="1371600" indent="0" algn="r">
              <a:buNone/>
              <a:defRPr>
                <a:latin typeface="+mj-lt"/>
              </a:defRPr>
            </a:lvl4pPr>
            <a:lvl5pPr marL="1828800" indent="0" algn="r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Any questions?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72CA19-4024-7446-8EDB-FB9043D98A10}"/>
              </a:ext>
            </a:extLst>
          </p:cNvPr>
          <p:cNvSpPr txBox="1"/>
          <p:nvPr userDrawn="1"/>
        </p:nvSpPr>
        <p:spPr>
          <a:xfrm>
            <a:off x="1301858" y="5850709"/>
            <a:ext cx="38965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900">
                <a:solidFill>
                  <a:schemeClr val="tx2">
                    <a:lumMod val="60000"/>
                    <a:lumOff val="40000"/>
                  </a:schemeClr>
                </a:solidFill>
              </a:rPr>
              <a:t>Copyright © 2024, IQGeo UK Limited. IQGeo is a registered ® trademark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BEA09387-BD98-B145-83A4-78C70972ADB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70839" y="-1160749"/>
            <a:ext cx="5505297" cy="5450920"/>
          </a:xfrm>
          <a:prstGeom prst="donut">
            <a:avLst>
              <a:gd name="adj" fmla="val 31501"/>
            </a:avLst>
          </a:prstGeo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59749968-4667-1A45-9841-C2DD202A18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3063"/>
            <a:ext cx="12192000" cy="157163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Green box</a:t>
            </a:r>
          </a:p>
        </p:txBody>
      </p:sp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D7981BBA-24A9-4888-A4A1-D5940D96E3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3690" y="1598320"/>
            <a:ext cx="1659260" cy="47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8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A7B95198-B850-A7A6-2EE0-A0F874E1AEE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7" progId="TCLayout.ActiveDocument.1">
                  <p:embed/>
                </p:oleObj>
              </mc:Choice>
              <mc:Fallback>
                <p:oleObj name="think-cell Slide" r:id="rId3" imgW="353" imgH="357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7B95198-B850-A7A6-2EE0-A0F874E1AE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4">
            <a:extLst>
              <a:ext uri="{FF2B5EF4-FFF2-40B4-BE49-F238E27FC236}">
                <a16:creationId xmlns:a16="http://schemas.microsoft.com/office/drawing/2014/main" id="{4614E1A2-5AD2-0B4A-A8C1-41A999A5E0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01858" y="2526170"/>
            <a:ext cx="4544464" cy="1319848"/>
          </a:xfrm>
          <a:prstGeom prst="rect">
            <a:avLst/>
          </a:prstGeom>
        </p:spPr>
        <p:txBody>
          <a:bodyPr vert="horz"/>
          <a:lstStyle>
            <a:lvl1pPr algn="l">
              <a:defRPr sz="48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to go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075BF-E96D-7449-9850-0B798D72AF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01858" y="3989047"/>
            <a:ext cx="3896526" cy="11715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00">
                <a:solidFill>
                  <a:schemeClr val="accent1"/>
                </a:solidFill>
                <a:latin typeface="+mj-lt"/>
              </a:defRPr>
            </a:lvl1pPr>
            <a:lvl2pPr marL="457200" indent="0" algn="r">
              <a:buNone/>
              <a:defRPr>
                <a:latin typeface="+mj-lt"/>
              </a:defRPr>
            </a:lvl2pPr>
            <a:lvl3pPr marL="914400" indent="0" algn="r">
              <a:buNone/>
              <a:defRPr>
                <a:latin typeface="+mj-lt"/>
              </a:defRPr>
            </a:lvl3pPr>
            <a:lvl4pPr marL="1371600" indent="0" algn="r">
              <a:buNone/>
              <a:defRPr>
                <a:latin typeface="+mj-lt"/>
              </a:defRPr>
            </a:lvl4pPr>
            <a:lvl5pPr marL="1828800" indent="0" algn="r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Subtitle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B31373-3178-F34D-9643-9F6F9A61133A}"/>
              </a:ext>
            </a:extLst>
          </p:cNvPr>
          <p:cNvSpPr txBox="1"/>
          <p:nvPr userDrawn="1"/>
        </p:nvSpPr>
        <p:spPr>
          <a:xfrm>
            <a:off x="1301858" y="5850709"/>
            <a:ext cx="38965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900">
                <a:solidFill>
                  <a:schemeClr val="tx2">
                    <a:lumMod val="60000"/>
                    <a:lumOff val="40000"/>
                  </a:schemeClr>
                </a:solidFill>
              </a:rPr>
              <a:t>Copyright © 2024, IQGeo UK Limited. IQGeo is a registered ® trademark</a:t>
            </a:r>
          </a:p>
        </p:txBody>
      </p:sp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9F78C49-18F1-418D-8A30-85EDE2135C7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6850" y="900751"/>
            <a:ext cx="2113281" cy="603000"/>
          </a:xfrm>
          <a:prstGeom prst="rect">
            <a:avLst/>
          </a:prstGeom>
        </p:spPr>
      </p:pic>
      <p:pic>
        <p:nvPicPr>
          <p:cNvPr id="2" name="Picture Placeholder 25" descr="A circle of houses and a river&#10;&#10;Description automatically generated with medium confidence">
            <a:extLst>
              <a:ext uri="{FF2B5EF4-FFF2-40B4-BE49-F238E27FC236}">
                <a16:creationId xmlns:a16="http://schemas.microsoft.com/office/drawing/2014/main" id="{9026F2D1-8595-7260-C734-C82E1D5CBA9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 l="26" r="26"/>
          <a:stretch>
            <a:fillRect/>
          </a:stretch>
        </p:blipFill>
        <p:spPr>
          <a:xfrm>
            <a:off x="7546848" y="0"/>
            <a:ext cx="4645152" cy="43159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ECA732-4D74-E05F-BC82-8FFE544E9119}"/>
              </a:ext>
            </a:extLst>
          </p:cNvPr>
          <p:cNvSpPr/>
          <p:nvPr userDrawn="1"/>
        </p:nvSpPr>
        <p:spPr>
          <a:xfrm>
            <a:off x="0" y="0"/>
            <a:ext cx="12192000" cy="147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28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03459" y="6276648"/>
            <a:ext cx="2191263" cy="230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21F348-4BDE-E545-80A2-7562F7475C2A}" type="slidenum">
              <a:rPr lang="en-GB" sz="900" b="1" i="0" smtClean="0">
                <a:solidFill>
                  <a:schemeClr val="tx2"/>
                </a:solidFill>
                <a:latin typeface="+mj-lt"/>
                <a:ea typeface="Source Sans Pro" charset="0"/>
                <a:cs typeface="Futura" panose="020B0602020204020303" pitchFamily="34" charset="-79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900" kern="1200">
              <a:solidFill>
                <a:schemeClr val="tx2">
                  <a:lumMod val="60000"/>
                  <a:lumOff val="40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EA8496-39F9-4C46-BF4B-6120249ECA1D}"/>
              </a:ext>
            </a:extLst>
          </p:cNvPr>
          <p:cNvSpPr/>
          <p:nvPr userDrawn="1"/>
        </p:nvSpPr>
        <p:spPr>
          <a:xfrm>
            <a:off x="0" y="0"/>
            <a:ext cx="12192000" cy="147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05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68" userDrawn="1">
          <p15:clr>
            <a:srgbClr val="FBAE40"/>
          </p15:clr>
        </p15:guide>
        <p15:guide id="2" pos="7401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pos="18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03459" y="6276648"/>
            <a:ext cx="2191263" cy="230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21F348-4BDE-E545-80A2-7562F7475C2A}" type="slidenum">
              <a:rPr lang="en-GB" sz="900" b="1" i="0" smtClean="0">
                <a:solidFill>
                  <a:schemeClr val="tx2"/>
                </a:solidFill>
                <a:latin typeface="+mj-lt"/>
                <a:ea typeface="Source Sans Pro" charset="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900" kern="1200">
              <a:solidFill>
                <a:schemeClr val="tx2">
                  <a:lumMod val="60000"/>
                  <a:lumOff val="40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A5A5A66A-0150-1F4C-983A-E104F75054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7036" y="925603"/>
            <a:ext cx="10515600" cy="47344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800" b="1" i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page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EA8496-39F9-4C46-BF4B-6120249ECA1D}"/>
              </a:ext>
            </a:extLst>
          </p:cNvPr>
          <p:cNvSpPr/>
          <p:nvPr userDrawn="1"/>
        </p:nvSpPr>
        <p:spPr>
          <a:xfrm>
            <a:off x="0" y="0"/>
            <a:ext cx="12192000" cy="147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D3AB42-0061-6A4E-9BAA-4640C749A08E}"/>
              </a:ext>
            </a:extLst>
          </p:cNvPr>
          <p:cNvSpPr txBox="1"/>
          <p:nvPr userDrawn="1"/>
        </p:nvSpPr>
        <p:spPr>
          <a:xfrm>
            <a:off x="4141065" y="6276648"/>
            <a:ext cx="39098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900">
                <a:solidFill>
                  <a:schemeClr val="tx2">
                    <a:lumMod val="60000"/>
                    <a:lumOff val="40000"/>
                  </a:schemeClr>
                </a:solidFill>
              </a:rPr>
              <a:t>Copyright © 2024, IQGeo UK Limited. IQGeo is a registered ® trademark</a:t>
            </a:r>
          </a:p>
        </p:txBody>
      </p:sp>
    </p:spTree>
    <p:extLst>
      <p:ext uri="{BB962C8B-B14F-4D97-AF65-F5344CB8AC3E}">
        <p14:creationId xmlns:p14="http://schemas.microsoft.com/office/powerpoint/2010/main" val="559236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70">
          <p15:clr>
            <a:srgbClr val="FBAE40"/>
          </p15:clr>
        </p15:guide>
        <p15:guide id="2" pos="7401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pos="18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423D1ACD-5526-D0C2-E43D-8DF56888E88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7" progId="TCLayout.ActiveDocument.1">
                  <p:embed/>
                </p:oleObj>
              </mc:Choice>
              <mc:Fallback>
                <p:oleObj name="think-cell Slide" r:id="rId3" imgW="353" imgH="357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23D1ACD-5526-D0C2-E43D-8DF56888E8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CD025F17-B54B-1949-A339-57B4BBD0E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5028" y="3090676"/>
            <a:ext cx="7486092" cy="473448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3800" b="1" i="0">
                <a:solidFill>
                  <a:schemeClr val="tx2"/>
                </a:solidFill>
                <a:latin typeface="+mj-lt"/>
                <a:cs typeface="Futura" panose="020B0602020204020303" pitchFamily="34" charset="-79"/>
              </a:defRPr>
            </a:lvl1pPr>
          </a:lstStyle>
          <a:p>
            <a:r>
              <a:rPr lang="en-US"/>
              <a:t>Click to edit Divider 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7F7C4C7-A5FD-4142-A2E0-AA24CFDAC61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1267" y="3636463"/>
            <a:ext cx="5224500" cy="47345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000" b="0" i="0">
                <a:solidFill>
                  <a:schemeClr val="accent1"/>
                </a:solidFill>
                <a:latin typeface="+mj-lt"/>
                <a:cs typeface="Futura" panose="020B0602020204020303" pitchFamily="34" charset="-79"/>
              </a:defRPr>
            </a:lvl1pPr>
            <a:lvl2pPr marL="457200" indent="0">
              <a:buNone/>
              <a:defRPr sz="1600" b="0" i="0">
                <a:solidFill>
                  <a:schemeClr val="tx1"/>
                </a:solidFill>
                <a:latin typeface="+mn-lt"/>
                <a:cs typeface="Futura" panose="020B0602020204020303" pitchFamily="34" charset="-79"/>
              </a:defRPr>
            </a:lvl2pPr>
            <a:lvl3pPr marL="914400" indent="0">
              <a:buNone/>
              <a:defRPr sz="1600" b="1" i="0">
                <a:solidFill>
                  <a:schemeClr val="tx1"/>
                </a:solidFill>
                <a:latin typeface="+mn-lt"/>
                <a:cs typeface="Futura" panose="020B0602020204020303" pitchFamily="34" charset="-79"/>
              </a:defRPr>
            </a:lvl3pPr>
            <a:lvl4pPr>
              <a:defRPr sz="1600" b="1" i="0">
                <a:solidFill>
                  <a:schemeClr val="tx1"/>
                </a:solidFill>
                <a:latin typeface="Futura" panose="020B0602020204020303" pitchFamily="34" charset="-79"/>
                <a:cs typeface="Futura" panose="020B0602020204020303" pitchFamily="34" charset="-79"/>
              </a:defRPr>
            </a:lvl4pPr>
            <a:lvl5pPr>
              <a:defRPr sz="1600" b="1" i="0">
                <a:solidFill>
                  <a:schemeClr val="tx1"/>
                </a:solidFill>
                <a:latin typeface="Futura" panose="020B0602020204020303" pitchFamily="34" charset="-79"/>
                <a:cs typeface="Futura" panose="020B0602020204020303" pitchFamily="34" charset="-79"/>
              </a:defRPr>
            </a:lvl5pPr>
          </a:lstStyle>
          <a:p>
            <a:pPr lvl="0"/>
            <a:r>
              <a:rPr lang="en-US"/>
              <a:t>Click to edit Sub-header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73024A-C3B2-C840-819B-EFDCB769FCC9}"/>
              </a:ext>
            </a:extLst>
          </p:cNvPr>
          <p:cNvSpPr txBox="1"/>
          <p:nvPr userDrawn="1"/>
        </p:nvSpPr>
        <p:spPr>
          <a:xfrm>
            <a:off x="303459" y="6276648"/>
            <a:ext cx="1167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21F348-4BDE-E545-80A2-7562F7475C2A}" type="slidenum">
              <a:rPr lang="en-GB" sz="900" b="1" i="0" smtClean="0">
                <a:solidFill>
                  <a:schemeClr val="tx2"/>
                </a:solidFill>
                <a:latin typeface="+mj-lt"/>
                <a:ea typeface="Source Sans Pro" charset="0"/>
                <a:cs typeface="Futura" panose="020B0602020204020303" pitchFamily="34" charset="-79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900" kern="1200">
              <a:solidFill>
                <a:schemeClr val="tx2">
                  <a:lumMod val="60000"/>
                  <a:lumOff val="40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1B211CF-361B-4200-AAB9-1F98E560D4D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4203" y="2109707"/>
            <a:ext cx="1659260" cy="473451"/>
          </a:xfrm>
          <a:prstGeom prst="rect">
            <a:avLst/>
          </a:prstGeom>
        </p:spPr>
      </p:pic>
      <p:pic>
        <p:nvPicPr>
          <p:cNvPr id="2" name="Picture 2" descr="A circle of houses and a river&#10;&#10;Description automatically generated with medium confidence">
            <a:extLst>
              <a:ext uri="{FF2B5EF4-FFF2-40B4-BE49-F238E27FC236}">
                <a16:creationId xmlns:a16="http://schemas.microsoft.com/office/drawing/2014/main" id="{BCA1C619-0061-1266-43B5-A87D8C862F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944" y="0"/>
            <a:ext cx="3541056" cy="328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9B9BF32-26BB-67B3-D559-BEBDD241B9A1}"/>
              </a:ext>
            </a:extLst>
          </p:cNvPr>
          <p:cNvSpPr/>
          <p:nvPr userDrawn="1"/>
        </p:nvSpPr>
        <p:spPr>
          <a:xfrm>
            <a:off x="0" y="0"/>
            <a:ext cx="12192000" cy="147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27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70">
          <p15:clr>
            <a:srgbClr val="FBAE40"/>
          </p15:clr>
        </p15:guide>
        <p15:guide id="2" pos="7287">
          <p15:clr>
            <a:srgbClr val="FBAE40"/>
          </p15:clr>
        </p15:guide>
        <p15:guide id="3" orient="horz" pos="391">
          <p15:clr>
            <a:srgbClr val="FBAE40"/>
          </p15:clr>
        </p15:guide>
        <p15:guide id="4" pos="37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448D41B0-DB4F-660A-F3B3-3E9543A8CD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7" progId="TCLayout.ActiveDocument.1">
                  <p:embed/>
                </p:oleObj>
              </mc:Choice>
              <mc:Fallback>
                <p:oleObj name="think-cell Slide" r:id="rId3" imgW="353" imgH="3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48D41B0-DB4F-660A-F3B3-3E9543A8CD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4">
            <a:extLst>
              <a:ext uri="{FF2B5EF4-FFF2-40B4-BE49-F238E27FC236}">
                <a16:creationId xmlns:a16="http://schemas.microsoft.com/office/drawing/2014/main" id="{4614E1A2-5AD2-0B4A-A8C1-41A999A5E0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01858" y="2764654"/>
            <a:ext cx="4544464" cy="814780"/>
          </a:xfrm>
          <a:prstGeom prst="rect">
            <a:avLst/>
          </a:prstGeom>
        </p:spPr>
        <p:txBody>
          <a:bodyPr vert="horz"/>
          <a:lstStyle>
            <a:lvl1pPr algn="l">
              <a:defRPr sz="48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Thank you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075BF-E96D-7449-9850-0B798D72AF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01858" y="3579434"/>
            <a:ext cx="3896526" cy="11715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00">
                <a:solidFill>
                  <a:schemeClr val="accent1"/>
                </a:solidFill>
                <a:latin typeface="+mj-lt"/>
              </a:defRPr>
            </a:lvl1pPr>
            <a:lvl2pPr marL="457200" indent="0" algn="r">
              <a:buNone/>
              <a:defRPr>
                <a:latin typeface="+mj-lt"/>
              </a:defRPr>
            </a:lvl2pPr>
            <a:lvl3pPr marL="914400" indent="0" algn="r">
              <a:buNone/>
              <a:defRPr>
                <a:latin typeface="+mj-lt"/>
              </a:defRPr>
            </a:lvl3pPr>
            <a:lvl4pPr marL="1371600" indent="0" algn="r">
              <a:buNone/>
              <a:defRPr>
                <a:latin typeface="+mj-lt"/>
              </a:defRPr>
            </a:lvl4pPr>
            <a:lvl5pPr marL="1828800" indent="0" algn="r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Any questions?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72CA19-4024-7446-8EDB-FB9043D98A10}"/>
              </a:ext>
            </a:extLst>
          </p:cNvPr>
          <p:cNvSpPr txBox="1"/>
          <p:nvPr userDrawn="1"/>
        </p:nvSpPr>
        <p:spPr>
          <a:xfrm>
            <a:off x="1301858" y="5850709"/>
            <a:ext cx="38965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900">
                <a:solidFill>
                  <a:schemeClr val="tx2">
                    <a:lumMod val="60000"/>
                    <a:lumOff val="40000"/>
                  </a:schemeClr>
                </a:solidFill>
              </a:rPr>
              <a:t>Copyright © 2024, IQGeo UK Limited. IQGeo is a registered ® trademark</a:t>
            </a:r>
          </a:p>
        </p:txBody>
      </p:sp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D7981BBA-24A9-4888-A4A1-D5940D96E30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3690" y="1598320"/>
            <a:ext cx="1659260" cy="473451"/>
          </a:xfrm>
          <a:prstGeom prst="rect">
            <a:avLst/>
          </a:prstGeom>
        </p:spPr>
      </p:pic>
      <p:pic>
        <p:nvPicPr>
          <p:cNvPr id="2" name="Picture Placeholder 25" descr="A circle of houses and a river&#10;&#10;Description automatically generated with medium confidence">
            <a:extLst>
              <a:ext uri="{FF2B5EF4-FFF2-40B4-BE49-F238E27FC236}">
                <a16:creationId xmlns:a16="http://schemas.microsoft.com/office/drawing/2014/main" id="{46CE6448-5DEA-FD8D-C5DD-7FEA33208CE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 l="26" r="26"/>
          <a:stretch>
            <a:fillRect/>
          </a:stretch>
        </p:blipFill>
        <p:spPr>
          <a:xfrm>
            <a:off x="7546848" y="0"/>
            <a:ext cx="4645152" cy="43159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16C931D-27FA-85E1-20B1-A418BDCCD68F}"/>
              </a:ext>
            </a:extLst>
          </p:cNvPr>
          <p:cNvSpPr/>
          <p:nvPr userDrawn="1"/>
        </p:nvSpPr>
        <p:spPr>
          <a:xfrm>
            <a:off x="0" y="0"/>
            <a:ext cx="12192000" cy="147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2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BA4A-BA11-0CFD-40B7-B2BCE324E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BA149-32A0-1226-C2FA-F7C52E51F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87BBF-0FDB-131E-C0A2-2AA07F6E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A029-2B9D-49D4-9688-A36E14521D21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97156-A7E5-3310-EB75-C7C6B774B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B91E9-42D4-B133-D8B9-86B9CF5C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A6AF-9250-4E90-AE19-C6A1EE233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983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5136-D9DC-8C1F-3FA3-5B4531DD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FE77B-67CA-74AA-15D5-86B619F56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57994-F299-6B22-7D2C-F12F0E52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A029-2B9D-49D4-9688-A36E14521D21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E0550-4BF8-FAC5-99D8-D63848B5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D1528-CA20-92C3-4C5B-7C1F66F9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A6AF-9250-4E90-AE19-C6A1EE233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4271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8697-1643-6C72-FFFF-B8F74D503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C9EC3-1A17-1C5B-16DF-A8095AA4D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EE0D5-5DE5-435E-9C0C-A474E857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A029-2B9D-49D4-9688-A36E14521D21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ECA34-BE0F-5EF3-2805-401F75C6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A42CC-52D8-AED5-BD51-EF05DD6E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A6AF-9250-4E90-AE19-C6A1EE233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302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2C3D-3D33-45AB-B7A2-E6036D7E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B11EF-2C69-FED3-2A2C-80A87A6666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2D28C-70E4-2512-85D9-22C0B3986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E37C7-C08A-9E9B-48B3-0CB4DD1B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A029-2B9D-49D4-9688-A36E14521D21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E462A-1E59-E78B-38AE-1AB62EC7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938BE-238C-5279-33F8-5468DE77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A6AF-9250-4E90-AE19-C6A1EE233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75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03459" y="6276648"/>
            <a:ext cx="2191263" cy="230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21F348-4BDE-E545-80A2-7562F7475C2A}" type="slidenum">
              <a:rPr lang="en-GB" sz="900" b="1" i="0" smtClean="0">
                <a:solidFill>
                  <a:schemeClr val="tx2"/>
                </a:solidFill>
                <a:latin typeface="+mj-lt"/>
                <a:ea typeface="Source Sans Pro" charset="0"/>
                <a:cs typeface="Futura" panose="020B0602020204020303" pitchFamily="34" charset="-79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900" kern="1200">
              <a:solidFill>
                <a:schemeClr val="tx2">
                  <a:lumMod val="60000"/>
                  <a:lumOff val="40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A5A5A66A-0150-1F4C-983A-E104F75054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7036" y="925603"/>
            <a:ext cx="10515600" cy="47344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800" b="1" i="0">
                <a:solidFill>
                  <a:schemeClr val="tx2"/>
                </a:solidFill>
                <a:latin typeface="+mj-lt"/>
                <a:cs typeface="Futura" panose="020B0602020204020303" pitchFamily="34" charset="-79"/>
              </a:defRPr>
            </a:lvl1pPr>
          </a:lstStyle>
          <a:p>
            <a:r>
              <a:rPr lang="en-US"/>
              <a:t>Click to edit page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EA8496-39F9-4C46-BF4B-6120249ECA1D}"/>
              </a:ext>
            </a:extLst>
          </p:cNvPr>
          <p:cNvSpPr/>
          <p:nvPr userDrawn="1"/>
        </p:nvSpPr>
        <p:spPr>
          <a:xfrm>
            <a:off x="0" y="0"/>
            <a:ext cx="12192000" cy="147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D3AB42-0061-6A4E-9BAA-4640C749A08E}"/>
              </a:ext>
            </a:extLst>
          </p:cNvPr>
          <p:cNvSpPr txBox="1"/>
          <p:nvPr userDrawn="1"/>
        </p:nvSpPr>
        <p:spPr>
          <a:xfrm>
            <a:off x="4092297" y="6275823"/>
            <a:ext cx="40074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900">
                <a:solidFill>
                  <a:schemeClr val="tx2">
                    <a:lumMod val="60000"/>
                    <a:lumOff val="40000"/>
                  </a:schemeClr>
                </a:solidFill>
              </a:rPr>
              <a:t>Copyright © 2024, IQGeo UK Limited. IQGeo is a registered ® trademark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83A3A7-FA56-D841-9265-D70AB8CC119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07036" y="1810040"/>
            <a:ext cx="10515600" cy="3813520"/>
          </a:xfrm>
        </p:spPr>
        <p:txBody>
          <a:bodyPr/>
          <a:lstStyle>
            <a:lvl1pPr marL="0" indent="0">
              <a:spcBef>
                <a:spcPts val="8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00"/>
            </a:lvl1pPr>
            <a:lvl2pPr>
              <a:buClr>
                <a:schemeClr val="accent1"/>
              </a:buClr>
              <a:defRPr sz="2400"/>
            </a:lvl2pPr>
            <a:lvl3pPr>
              <a:buClr>
                <a:schemeClr val="accent1"/>
              </a:buClr>
              <a:defRPr sz="2400"/>
            </a:lvl3pPr>
            <a:lvl4pPr marL="1371600" indent="0">
              <a:buNone/>
              <a:defRPr/>
            </a:lvl4pPr>
          </a:lstStyle>
          <a:p>
            <a:r>
              <a:rPr lang="en-US"/>
              <a:t>Top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2"/>
            <a:r>
              <a:rPr lang="en-US"/>
              <a:t>Top Level 2</a:t>
            </a:r>
          </a:p>
          <a:p>
            <a:pPr lvl="0"/>
            <a:r>
              <a:rPr lang="en-US"/>
              <a:t>This is another point</a:t>
            </a:r>
          </a:p>
          <a:p>
            <a:pPr lvl="1"/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70">
          <p15:clr>
            <a:srgbClr val="FBAE40"/>
          </p15:clr>
        </p15:guide>
        <p15:guide id="2" pos="7401" userDrawn="1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pos="189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8E3D4-79E2-66F6-6310-04BBD0FB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7C174-B7DC-096F-5B17-297980A50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75698-2DAE-2C94-C805-E9FA83504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5B4FE-1464-AF48-2364-CE8499E9E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CF232-8EC6-B808-61D2-B54AA9C4A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43AB98-6C64-B574-CCE8-17EE7339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A029-2B9D-49D4-9688-A36E14521D21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99276-C08E-54D2-B389-EFF8E496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D06370-24D2-CCEF-E469-163269EB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A6AF-9250-4E90-AE19-C6A1EE233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480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9B39-036A-95A8-0C40-ADA04817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5066C-03FD-9CC1-0435-FA4B8116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A029-2B9D-49D4-9688-A36E14521D21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4AED8-0B7A-F7FF-01A6-BCC22B11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C11B3-1A63-68C7-A3CE-1FC744DB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A6AF-9250-4E90-AE19-C6A1EE233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066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643F19-B3DD-A075-E6C1-E3E4D4C57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A029-2B9D-49D4-9688-A36E14521D21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DC1E5-6A69-AFAC-5B10-1A9A3EA6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E9BFA-E938-8677-CD59-BD5D6834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A6AF-9250-4E90-AE19-C6A1EE233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8458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038D-DDC2-C23A-4724-EB4DF701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03183-6806-7C4F-216E-51BF741CC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514C1-E3A9-EF79-7625-D52FFB94E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27106-A2AB-CCB7-2B6C-D08D065B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A029-2B9D-49D4-9688-A36E14521D21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7C0E7-68F9-C0CC-BB2E-3534737C4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0709F-0CA9-6E30-DAC7-036793A4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A6AF-9250-4E90-AE19-C6A1EE233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5130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59A6-91C7-9DB1-68FB-3B4D82481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DC4180-82C5-10FC-98D2-267208996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025AA-8170-55B6-57AD-C49D017E4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9014F-B635-1C00-769C-DFFF4293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A029-2B9D-49D4-9688-A36E14521D21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D5CDC-8AC8-6EEF-50D6-797D83F5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1B95C-5783-112E-1A79-B0AB2EDC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A6AF-9250-4E90-AE19-C6A1EE233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3949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88AF-C25C-F56C-5C43-222CC953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FCC07-B23E-2529-FB53-54FFA2E79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F3666-CA6A-1C83-FC56-BB69E6A0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A029-2B9D-49D4-9688-A36E14521D21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1C7B9-7F24-1522-3D11-54D23C72B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26D08-946C-2472-378A-0B381B63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A6AF-9250-4E90-AE19-C6A1EE233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0902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EE300-3E79-3407-BFC0-49297D0BA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93871-5986-9328-B55D-A5FFE76F5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94B37-C0CE-FF69-D155-79060075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A029-2B9D-49D4-9688-A36E14521D21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23659-2CAC-9950-8D26-740BB9E9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97D56-B8F9-31F8-C5CE-ED5F9A0A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A6AF-9250-4E90-AE19-C6A1EE233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85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025F17-B54B-1949-A339-57B4BBD0E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5028" y="3090676"/>
            <a:ext cx="7486092" cy="47344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800" b="1" i="0">
                <a:solidFill>
                  <a:schemeClr val="tx2"/>
                </a:solidFill>
                <a:latin typeface="+mj-lt"/>
                <a:cs typeface="Futura" panose="020B0602020204020303" pitchFamily="34" charset="-79"/>
              </a:defRPr>
            </a:lvl1pPr>
          </a:lstStyle>
          <a:p>
            <a:r>
              <a:rPr lang="en-US"/>
              <a:t>Click to edit Divider 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7F7C4C7-A5FD-4142-A2E0-AA24CFDAC61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1267" y="3636463"/>
            <a:ext cx="5224500" cy="47345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000" b="0" i="0">
                <a:solidFill>
                  <a:schemeClr val="accent1"/>
                </a:solidFill>
                <a:latin typeface="+mj-lt"/>
                <a:cs typeface="Futura" panose="020B0602020204020303" pitchFamily="34" charset="-79"/>
              </a:defRPr>
            </a:lvl1pPr>
            <a:lvl2pPr marL="457200" indent="0">
              <a:buNone/>
              <a:defRPr sz="1600" b="0" i="0">
                <a:solidFill>
                  <a:schemeClr val="tx1"/>
                </a:solidFill>
                <a:latin typeface="+mn-lt"/>
                <a:cs typeface="Futura" panose="020B0602020204020303" pitchFamily="34" charset="-79"/>
              </a:defRPr>
            </a:lvl2pPr>
            <a:lvl3pPr marL="914400" indent="0">
              <a:buNone/>
              <a:defRPr sz="1600" b="1" i="0">
                <a:solidFill>
                  <a:schemeClr val="tx1"/>
                </a:solidFill>
                <a:latin typeface="+mn-lt"/>
                <a:cs typeface="Futura" panose="020B0602020204020303" pitchFamily="34" charset="-79"/>
              </a:defRPr>
            </a:lvl3pPr>
            <a:lvl4pPr>
              <a:defRPr sz="1600" b="1" i="0">
                <a:solidFill>
                  <a:schemeClr val="tx1"/>
                </a:solidFill>
                <a:latin typeface="Futura" panose="020B0602020204020303" pitchFamily="34" charset="-79"/>
                <a:cs typeface="Futura" panose="020B0602020204020303" pitchFamily="34" charset="-79"/>
              </a:defRPr>
            </a:lvl4pPr>
            <a:lvl5pPr>
              <a:defRPr sz="1600" b="1" i="0">
                <a:solidFill>
                  <a:schemeClr val="tx1"/>
                </a:solidFill>
                <a:latin typeface="Futura" panose="020B0602020204020303" pitchFamily="34" charset="-79"/>
                <a:cs typeface="Futura" panose="020B0602020204020303" pitchFamily="34" charset="-79"/>
              </a:defRPr>
            </a:lvl5pPr>
          </a:lstStyle>
          <a:p>
            <a:pPr lvl="0"/>
            <a:r>
              <a:rPr lang="en-US"/>
              <a:t>Click to edit Sub-header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87403-1766-BD4E-A188-0354128C63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084165" y="-683229"/>
            <a:ext cx="3768451" cy="3731229"/>
          </a:xfrm>
          <a:prstGeom prst="donut">
            <a:avLst>
              <a:gd name="adj" fmla="val 31501"/>
            </a:avLst>
          </a:prstGeo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83F8BD3-B078-174A-A75B-26463F6F81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3063"/>
            <a:ext cx="12192000" cy="157163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Green box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73024A-C3B2-C840-819B-EFDCB769FCC9}"/>
              </a:ext>
            </a:extLst>
          </p:cNvPr>
          <p:cNvSpPr txBox="1"/>
          <p:nvPr userDrawn="1"/>
        </p:nvSpPr>
        <p:spPr>
          <a:xfrm>
            <a:off x="303459" y="6276648"/>
            <a:ext cx="1167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21F348-4BDE-E545-80A2-7562F7475C2A}" type="slidenum">
              <a:rPr lang="en-GB" sz="900" b="1" i="0" smtClean="0">
                <a:solidFill>
                  <a:schemeClr val="tx2"/>
                </a:solidFill>
                <a:latin typeface="+mj-lt"/>
                <a:ea typeface="Source Sans Pro" charset="0"/>
                <a:cs typeface="Futura" panose="020B0602020204020303" pitchFamily="34" charset="-79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900" kern="1200">
              <a:solidFill>
                <a:schemeClr val="tx2">
                  <a:lumMod val="60000"/>
                  <a:lumOff val="40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096B9C-6856-FD47-9916-2AFC7EE9C406}"/>
              </a:ext>
            </a:extLst>
          </p:cNvPr>
          <p:cNvSpPr txBox="1"/>
          <p:nvPr userDrawn="1"/>
        </p:nvSpPr>
        <p:spPr>
          <a:xfrm>
            <a:off x="4098393" y="6262224"/>
            <a:ext cx="39952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900">
                <a:solidFill>
                  <a:schemeClr val="tx2">
                    <a:lumMod val="60000"/>
                    <a:lumOff val="40000"/>
                  </a:schemeClr>
                </a:solidFill>
              </a:rPr>
              <a:t>Copyright © 2024, IQGeo UK Limited. IQGeo is a registered ® trademark</a:t>
            </a: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01B211CF-361B-4200-AAB9-1F98E560D4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4203" y="2109707"/>
            <a:ext cx="1659260" cy="47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69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70">
          <p15:clr>
            <a:srgbClr val="FBAE40"/>
          </p15:clr>
        </p15:guide>
        <p15:guide id="2" pos="7287">
          <p15:clr>
            <a:srgbClr val="FBAE40"/>
          </p15:clr>
        </p15:guide>
        <p15:guide id="3" orient="horz" pos="391">
          <p15:clr>
            <a:srgbClr val="FBAE40"/>
          </p15:clr>
        </p15:guide>
        <p15:guide id="4" pos="37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03459" y="6276648"/>
            <a:ext cx="2191263" cy="230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21F348-4BDE-E545-80A2-7562F7475C2A}" type="slidenum">
              <a:rPr lang="en-GB" sz="900" b="1" i="0" smtClean="0">
                <a:solidFill>
                  <a:schemeClr val="tx2"/>
                </a:solidFill>
                <a:latin typeface="+mj-lt"/>
                <a:ea typeface="Source Sans Pro" charset="0"/>
                <a:cs typeface="Futura" panose="020B0602020204020303" pitchFamily="34" charset="-79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900" kern="1200">
              <a:solidFill>
                <a:schemeClr val="tx2">
                  <a:lumMod val="60000"/>
                  <a:lumOff val="40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A5A5A66A-0150-1F4C-983A-E104F75054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7036" y="925603"/>
            <a:ext cx="10515600" cy="47344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800" b="1" i="0">
                <a:solidFill>
                  <a:schemeClr val="tx2"/>
                </a:solidFill>
                <a:latin typeface="+mj-lt"/>
                <a:cs typeface="Futura" panose="020B0602020204020303" pitchFamily="34" charset="-79"/>
              </a:defRPr>
            </a:lvl1pPr>
          </a:lstStyle>
          <a:p>
            <a:r>
              <a:rPr lang="en-US"/>
              <a:t>Click to edit page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EA8496-39F9-4C46-BF4B-6120249ECA1D}"/>
              </a:ext>
            </a:extLst>
          </p:cNvPr>
          <p:cNvSpPr/>
          <p:nvPr userDrawn="1"/>
        </p:nvSpPr>
        <p:spPr>
          <a:xfrm>
            <a:off x="0" y="0"/>
            <a:ext cx="12192000" cy="147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D3AB42-0061-6A4E-9BAA-4640C749A08E}"/>
              </a:ext>
            </a:extLst>
          </p:cNvPr>
          <p:cNvSpPr txBox="1"/>
          <p:nvPr userDrawn="1"/>
        </p:nvSpPr>
        <p:spPr>
          <a:xfrm>
            <a:off x="4092297" y="6276648"/>
            <a:ext cx="40074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900">
                <a:solidFill>
                  <a:schemeClr val="tx2">
                    <a:lumMod val="60000"/>
                    <a:lumOff val="40000"/>
                  </a:schemeClr>
                </a:solidFill>
              </a:rPr>
              <a:t>Copyright © 2024, IQGeo UK Limited. IQGeo is a registered ® trademark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83A3A7-FA56-D841-9265-D70AB8CC119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07036" y="1810040"/>
            <a:ext cx="5111496" cy="3813520"/>
          </a:xfrm>
        </p:spPr>
        <p:txBody>
          <a:bodyPr/>
          <a:lstStyle>
            <a:lvl1pPr marL="0" indent="0">
              <a:spcBef>
                <a:spcPts val="8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00"/>
            </a:lvl1pPr>
            <a:lvl2pPr>
              <a:buClr>
                <a:schemeClr val="accent1"/>
              </a:buClr>
              <a:defRPr sz="2400"/>
            </a:lvl2pPr>
            <a:lvl3pPr>
              <a:buClr>
                <a:schemeClr val="accent1"/>
              </a:buClr>
              <a:defRPr sz="2400"/>
            </a:lvl3pPr>
            <a:lvl4pPr marL="1371600" indent="0">
              <a:buNone/>
              <a:defRPr/>
            </a:lvl4pPr>
          </a:lstStyle>
          <a:p>
            <a:r>
              <a:rPr lang="en-US"/>
              <a:t>Top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r>
              <a:rPr lang="en-US"/>
              <a:t>Another top level</a:t>
            </a:r>
          </a:p>
          <a:p>
            <a:pPr lvl="0"/>
            <a:r>
              <a:rPr lang="en-US"/>
              <a:t>Another top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3667561-EA52-5A4D-9533-791A0D9DCB0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11140" y="1810040"/>
            <a:ext cx="5111496" cy="3813520"/>
          </a:xfrm>
        </p:spPr>
        <p:txBody>
          <a:bodyPr/>
          <a:lstStyle>
            <a:lvl1pPr marL="0" indent="0">
              <a:spcBef>
                <a:spcPts val="8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00"/>
            </a:lvl1pPr>
            <a:lvl2pPr>
              <a:buClr>
                <a:schemeClr val="accent1"/>
              </a:buClr>
              <a:defRPr sz="2400"/>
            </a:lvl2pPr>
            <a:lvl3pPr>
              <a:buClr>
                <a:schemeClr val="accent1"/>
              </a:buClr>
              <a:defRPr sz="2400"/>
            </a:lvl3pPr>
            <a:lvl4pPr marL="1371600" indent="0">
              <a:buNone/>
              <a:defRPr/>
            </a:lvl4pPr>
          </a:lstStyle>
          <a:p>
            <a:r>
              <a:rPr lang="en-US"/>
              <a:t>Top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447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70">
          <p15:clr>
            <a:srgbClr val="FBAE40"/>
          </p15:clr>
        </p15:guide>
        <p15:guide id="2" pos="7401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pos="18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03459" y="6276648"/>
            <a:ext cx="2191263" cy="230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21F348-4BDE-E545-80A2-7562F7475C2A}" type="slidenum">
              <a:rPr lang="en-GB" sz="900" b="1" i="0" smtClean="0">
                <a:solidFill>
                  <a:schemeClr val="tx2"/>
                </a:solidFill>
                <a:latin typeface="+mj-lt"/>
                <a:ea typeface="Source Sans Pro" charset="0"/>
                <a:cs typeface="Futura" panose="020B0602020204020303" pitchFamily="34" charset="-79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900" kern="1200">
              <a:solidFill>
                <a:schemeClr val="tx2">
                  <a:lumMod val="60000"/>
                  <a:lumOff val="40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A5A5A66A-0150-1F4C-983A-E104F75054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7036" y="925603"/>
            <a:ext cx="10515600" cy="47344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800" b="1" i="0">
                <a:solidFill>
                  <a:schemeClr val="tx2"/>
                </a:solidFill>
                <a:latin typeface="+mj-lt"/>
                <a:cs typeface="Futura" panose="020B0602020204020303" pitchFamily="34" charset="-79"/>
              </a:defRPr>
            </a:lvl1pPr>
          </a:lstStyle>
          <a:p>
            <a:r>
              <a:rPr lang="en-US"/>
              <a:t>Click to edit page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EA8496-39F9-4C46-BF4B-6120249ECA1D}"/>
              </a:ext>
            </a:extLst>
          </p:cNvPr>
          <p:cNvSpPr/>
          <p:nvPr userDrawn="1"/>
        </p:nvSpPr>
        <p:spPr>
          <a:xfrm>
            <a:off x="0" y="0"/>
            <a:ext cx="12192000" cy="147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D3AB42-0061-6A4E-9BAA-4640C749A08E}"/>
              </a:ext>
            </a:extLst>
          </p:cNvPr>
          <p:cNvSpPr txBox="1"/>
          <p:nvPr userDrawn="1"/>
        </p:nvSpPr>
        <p:spPr>
          <a:xfrm>
            <a:off x="4097709" y="6273739"/>
            <a:ext cx="3934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900">
                <a:solidFill>
                  <a:schemeClr val="tx2">
                    <a:lumMod val="60000"/>
                    <a:lumOff val="40000"/>
                  </a:schemeClr>
                </a:solidFill>
              </a:rPr>
              <a:t>Copyright © 2024, IQGeo UK Limited. IQGeo is a registered ® trademark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83A3A7-FA56-D841-9265-D70AB8CC119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07036" y="2280062"/>
            <a:ext cx="5111496" cy="3343498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00"/>
            </a:lvl1pPr>
            <a:lvl2pPr>
              <a:buClr>
                <a:schemeClr val="accent1"/>
              </a:buClr>
              <a:defRPr sz="2400"/>
            </a:lvl2pPr>
            <a:lvl3pPr>
              <a:buClr>
                <a:schemeClr val="accent1"/>
              </a:buClr>
              <a:defRPr sz="2400"/>
            </a:lvl3pPr>
            <a:lvl4pPr marL="1371600" indent="0">
              <a:buNone/>
              <a:defRPr/>
            </a:lvl4pPr>
          </a:lstStyle>
          <a:p>
            <a:r>
              <a:rPr lang="en-US"/>
              <a:t>Top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1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3667561-EA52-5A4D-9533-791A0D9DCB0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11140" y="2280062"/>
            <a:ext cx="5111496" cy="3343498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800"/>
            </a:lvl1pPr>
            <a:lvl2pPr>
              <a:buClr>
                <a:schemeClr val="accent1"/>
              </a:buClr>
              <a:defRPr sz="2400"/>
            </a:lvl2pPr>
            <a:lvl3pPr>
              <a:buClr>
                <a:schemeClr val="accent1"/>
              </a:buClr>
              <a:defRPr sz="2400"/>
            </a:lvl3pPr>
            <a:lvl4pPr marL="1371600" indent="0">
              <a:buNone/>
              <a:defRPr/>
            </a:lvl4pPr>
          </a:lstStyle>
          <a:p>
            <a:r>
              <a:rPr lang="en-US"/>
              <a:t>Top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1"/>
            <a:endParaRPr lang="en-US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E6058BF-E6D6-EF48-B421-119698E4E80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07037" y="1576174"/>
            <a:ext cx="5111496" cy="632763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B78442DA-C563-A149-943B-A9807974C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1140" y="1576174"/>
            <a:ext cx="5144248" cy="632763"/>
          </a:xfrm>
        </p:spPr>
        <p:txBody>
          <a:bodyPr anchor="b" anchorCtr="0">
            <a:normAutofit/>
          </a:bodyPr>
          <a:lstStyle>
            <a:lvl1pPr marL="0" indent="0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7634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70">
          <p15:clr>
            <a:srgbClr val="FBAE40"/>
          </p15:clr>
        </p15:guide>
        <p15:guide id="2" pos="7401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pos="18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03459" y="6276648"/>
            <a:ext cx="2191263" cy="230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21F348-4BDE-E545-80A2-7562F7475C2A}" type="slidenum">
              <a:rPr lang="en-GB" sz="900" b="1" i="0" smtClean="0">
                <a:solidFill>
                  <a:schemeClr val="tx2"/>
                </a:solidFill>
                <a:latin typeface="+mj-lt"/>
                <a:ea typeface="Source Sans Pro" charset="0"/>
                <a:cs typeface="Futura" panose="020B0602020204020303" pitchFamily="34" charset="-79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900" kern="1200">
              <a:solidFill>
                <a:schemeClr val="tx2">
                  <a:lumMod val="60000"/>
                  <a:lumOff val="40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A5A5A66A-0150-1F4C-983A-E104F75054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7036" y="925603"/>
            <a:ext cx="10515600" cy="47344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800" b="1" i="0">
                <a:solidFill>
                  <a:schemeClr val="tx2"/>
                </a:solidFill>
                <a:latin typeface="+mj-lt"/>
                <a:cs typeface="Futura" panose="020B0602020204020303" pitchFamily="34" charset="-79"/>
              </a:defRPr>
            </a:lvl1pPr>
          </a:lstStyle>
          <a:p>
            <a:r>
              <a:rPr lang="en-US"/>
              <a:t>Click to edit page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EA8496-39F9-4C46-BF4B-6120249ECA1D}"/>
              </a:ext>
            </a:extLst>
          </p:cNvPr>
          <p:cNvSpPr/>
          <p:nvPr userDrawn="1"/>
        </p:nvSpPr>
        <p:spPr>
          <a:xfrm>
            <a:off x="0" y="0"/>
            <a:ext cx="12192000" cy="147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D3AB42-0061-6A4E-9BAA-4640C749A08E}"/>
              </a:ext>
            </a:extLst>
          </p:cNvPr>
          <p:cNvSpPr txBox="1"/>
          <p:nvPr userDrawn="1"/>
        </p:nvSpPr>
        <p:spPr>
          <a:xfrm>
            <a:off x="4141065" y="6276648"/>
            <a:ext cx="39098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900">
                <a:solidFill>
                  <a:schemeClr val="tx2">
                    <a:lumMod val="60000"/>
                    <a:lumOff val="40000"/>
                  </a:schemeClr>
                </a:solidFill>
              </a:rPr>
              <a:t>Copyright © 2024, IQGeo UK Limited. IQGeo is a registered ® trademark</a:t>
            </a:r>
          </a:p>
        </p:txBody>
      </p:sp>
    </p:spTree>
    <p:extLst>
      <p:ext uri="{BB962C8B-B14F-4D97-AF65-F5344CB8AC3E}">
        <p14:creationId xmlns:p14="http://schemas.microsoft.com/office/powerpoint/2010/main" val="3972466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70">
          <p15:clr>
            <a:srgbClr val="FBAE40"/>
          </p15:clr>
        </p15:guide>
        <p15:guide id="2" pos="7401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pos="18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03459" y="6276648"/>
            <a:ext cx="2191263" cy="230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21F348-4BDE-E545-80A2-7562F7475C2A}" type="slidenum">
              <a:rPr lang="en-GB" sz="900" b="1" i="0" smtClean="0">
                <a:solidFill>
                  <a:schemeClr val="tx2"/>
                </a:solidFill>
                <a:latin typeface="+mj-lt"/>
                <a:ea typeface="Source Sans Pro" charset="0"/>
                <a:cs typeface="Futura" panose="020B0602020204020303" pitchFamily="34" charset="-79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900" kern="1200">
              <a:solidFill>
                <a:schemeClr val="tx2">
                  <a:lumMod val="60000"/>
                  <a:lumOff val="40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EA8496-39F9-4C46-BF4B-6120249ECA1D}"/>
              </a:ext>
            </a:extLst>
          </p:cNvPr>
          <p:cNvSpPr/>
          <p:nvPr userDrawn="1"/>
        </p:nvSpPr>
        <p:spPr>
          <a:xfrm>
            <a:off x="0" y="0"/>
            <a:ext cx="12192000" cy="147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D3AB42-0061-6A4E-9BAA-4640C749A08E}"/>
              </a:ext>
            </a:extLst>
          </p:cNvPr>
          <p:cNvSpPr txBox="1"/>
          <p:nvPr userDrawn="1"/>
        </p:nvSpPr>
        <p:spPr>
          <a:xfrm>
            <a:off x="4122777" y="6276648"/>
            <a:ext cx="39464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900">
                <a:solidFill>
                  <a:schemeClr val="tx2">
                    <a:lumMod val="60000"/>
                    <a:lumOff val="40000"/>
                  </a:schemeClr>
                </a:solidFill>
              </a:rPr>
              <a:t>Copyright © 2024, IQGeo UK Limited. IQGeo is a registered ® trademark</a:t>
            </a:r>
          </a:p>
        </p:txBody>
      </p:sp>
    </p:spTree>
    <p:extLst>
      <p:ext uri="{BB962C8B-B14F-4D97-AF65-F5344CB8AC3E}">
        <p14:creationId xmlns:p14="http://schemas.microsoft.com/office/powerpoint/2010/main" val="3181093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70">
          <p15:clr>
            <a:srgbClr val="FBAE40"/>
          </p15:clr>
        </p15:guide>
        <p15:guide id="2" pos="7401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pos="18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EA8496-39F9-4C46-BF4B-6120249ECA1D}"/>
              </a:ext>
            </a:extLst>
          </p:cNvPr>
          <p:cNvSpPr/>
          <p:nvPr userDrawn="1"/>
        </p:nvSpPr>
        <p:spPr>
          <a:xfrm>
            <a:off x="0" y="0"/>
            <a:ext cx="12192000" cy="147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14E80-4440-F349-8DF9-3AFB3090D54C}"/>
              </a:ext>
            </a:extLst>
          </p:cNvPr>
          <p:cNvSpPr txBox="1"/>
          <p:nvPr userDrawn="1"/>
        </p:nvSpPr>
        <p:spPr>
          <a:xfrm>
            <a:off x="303459" y="6276648"/>
            <a:ext cx="8603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21F348-4BDE-E545-80A2-7562F7475C2A}" type="slidenum">
              <a:rPr lang="en-GB" sz="900" b="1" i="0" smtClean="0">
                <a:solidFill>
                  <a:schemeClr val="tx2"/>
                </a:solidFill>
                <a:latin typeface="+mj-lt"/>
                <a:ea typeface="Source Sans Pro" charset="0"/>
                <a:cs typeface="Futura" panose="020B0602020204020303" pitchFamily="34" charset="-79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900" kern="1200">
              <a:solidFill>
                <a:schemeClr val="tx2">
                  <a:lumMod val="60000"/>
                  <a:lumOff val="40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8C8E7-8D9A-1C4C-93CF-5C6F259FC4EF}"/>
              </a:ext>
            </a:extLst>
          </p:cNvPr>
          <p:cNvSpPr txBox="1"/>
          <p:nvPr userDrawn="1"/>
        </p:nvSpPr>
        <p:spPr>
          <a:xfrm>
            <a:off x="4463520" y="6276648"/>
            <a:ext cx="3922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900">
                <a:solidFill>
                  <a:schemeClr val="tx2">
                    <a:lumMod val="60000"/>
                    <a:lumOff val="40000"/>
                  </a:schemeClr>
                </a:solidFill>
              </a:rPr>
              <a:t>Copyright © 2024, IQGeo UK Limited. IQGeo is a registered ® trademark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E005D-46B7-294B-B499-F6F5F28586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54813" y="908051"/>
            <a:ext cx="4670425" cy="4933950"/>
          </a:xfrm>
        </p:spPr>
        <p:txBody>
          <a:bodyPr/>
          <a:lstStyle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C17EEA6-9E56-EB4A-8DED-F386F3F54E7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3275" y="1938912"/>
            <a:ext cx="5292725" cy="3378523"/>
          </a:xfrm>
          <a:prstGeom prst="rect">
            <a:avLst/>
          </a:prstGeom>
        </p:spPr>
        <p:txBody>
          <a:bodyPr numCol="1" spcCol="360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0" i="0">
                <a:solidFill>
                  <a:schemeClr val="tx1"/>
                </a:solidFill>
                <a:latin typeface="+mn-lt"/>
                <a:cs typeface="Futura" panose="020B0602020204020303" pitchFamily="34" charset="-79"/>
              </a:defRPr>
            </a:lvl1pPr>
            <a:lvl2pPr marL="4513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 sz="2400" b="0" i="0">
                <a:solidFill>
                  <a:schemeClr val="tx1"/>
                </a:solidFill>
                <a:latin typeface="+mn-lt"/>
                <a:cs typeface="Futura" panose="020B0602020204020303" pitchFamily="34" charset="-79"/>
              </a:defRPr>
            </a:lvl2pPr>
            <a:lvl3pPr marL="789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 sz="2400" b="0" i="0">
                <a:solidFill>
                  <a:schemeClr val="tx1"/>
                </a:solidFill>
                <a:latin typeface="+mn-lt"/>
                <a:cs typeface="Futura" panose="020B0602020204020303" pitchFamily="34" charset="-79"/>
              </a:defRPr>
            </a:lvl3pPr>
            <a:lvl4pPr>
              <a:defRPr sz="1600" b="1" i="0">
                <a:solidFill>
                  <a:schemeClr val="tx1"/>
                </a:solidFill>
                <a:latin typeface="Futura" panose="020B0602020204020303" pitchFamily="34" charset="-79"/>
                <a:cs typeface="Futura" panose="020B0602020204020303" pitchFamily="34" charset="-79"/>
              </a:defRPr>
            </a:lvl4pPr>
            <a:lvl5pPr>
              <a:defRPr sz="1600" b="1" i="0">
                <a:solidFill>
                  <a:schemeClr val="tx1"/>
                </a:solidFill>
                <a:latin typeface="Futura" panose="020B0602020204020303" pitchFamily="34" charset="-79"/>
                <a:cs typeface="Futura" panose="020B0602020204020303" pitchFamily="34" charset="-79"/>
              </a:defRPr>
            </a:lvl5pPr>
          </a:lstStyle>
          <a:p>
            <a:r>
              <a:rPr lang="en-US"/>
              <a:t>Top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r>
              <a:rPr lang="en-US"/>
              <a:t>Another top level</a:t>
            </a:r>
          </a:p>
          <a:p>
            <a:pPr lvl="0"/>
            <a:endParaRPr lang="en-US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DA131CC9-FDF5-554D-A1D7-1A7F2A9BF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036" y="795644"/>
            <a:ext cx="5617515" cy="97377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3800" b="1" i="0">
                <a:solidFill>
                  <a:schemeClr val="tx2"/>
                </a:solidFill>
                <a:latin typeface="+mj-lt"/>
                <a:cs typeface="Futura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2903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80">
          <p15:clr>
            <a:srgbClr val="FBAE40"/>
          </p15:clr>
        </p15:guide>
        <p15:guide id="2" pos="7197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pos="50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EED7E15-041D-1C49-BDF9-85862EE56F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3275" y="1938912"/>
            <a:ext cx="5292725" cy="3506848"/>
          </a:xfrm>
          <a:prstGeom prst="rect">
            <a:avLst/>
          </a:prstGeom>
        </p:spPr>
        <p:txBody>
          <a:bodyPr numCol="1" spcCol="360000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800" b="0" i="0">
                <a:solidFill>
                  <a:schemeClr val="tx1"/>
                </a:solidFill>
                <a:latin typeface="+mn-lt"/>
                <a:cs typeface="Futura" panose="020B0602020204020303" pitchFamily="34" charset="-79"/>
              </a:defRPr>
            </a:lvl1pPr>
            <a:lvl2pPr marL="381600" indent="-2160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>
                <a:solidFill>
                  <a:schemeClr val="tx1"/>
                </a:solidFill>
                <a:latin typeface="+mn-lt"/>
                <a:cs typeface="Futura" panose="020B0602020204020303" pitchFamily="34" charset="-79"/>
              </a:defRPr>
            </a:lvl2pPr>
            <a:lvl3pPr marL="720000" indent="-2160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 b="0" i="0">
                <a:solidFill>
                  <a:schemeClr val="tx1"/>
                </a:solidFill>
                <a:latin typeface="+mn-lt"/>
                <a:cs typeface="Futura" panose="020B0602020204020303" pitchFamily="34" charset="-79"/>
              </a:defRPr>
            </a:lvl3pPr>
            <a:lvl4pPr>
              <a:defRPr sz="1600" b="1" i="0">
                <a:solidFill>
                  <a:schemeClr val="tx1"/>
                </a:solidFill>
                <a:latin typeface="Futura" panose="020B0602020204020303" pitchFamily="34" charset="-79"/>
                <a:cs typeface="Futura" panose="020B0602020204020303" pitchFamily="34" charset="-79"/>
              </a:defRPr>
            </a:lvl4pPr>
            <a:lvl5pPr>
              <a:defRPr sz="1600" b="1" i="0">
                <a:solidFill>
                  <a:schemeClr val="tx1"/>
                </a:solidFill>
                <a:latin typeface="Futura" panose="020B0602020204020303" pitchFamily="34" charset="-79"/>
                <a:cs typeface="Futura" panose="020B0602020204020303" pitchFamily="34" charset="-79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Top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0"/>
            <a:r>
              <a:rPr lang="en-US"/>
              <a:t>Another top level</a:t>
            </a:r>
          </a:p>
          <a:p>
            <a:pPr lvl="0"/>
            <a:r>
              <a:rPr lang="en-US"/>
              <a:t>Another top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A5A5A66A-0150-1F4C-983A-E104F7505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036" y="795644"/>
            <a:ext cx="5617515" cy="97377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3800" b="1" i="0">
                <a:solidFill>
                  <a:schemeClr val="tx2"/>
                </a:solidFill>
                <a:latin typeface="+mj-lt"/>
                <a:cs typeface="Futura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EA8496-39F9-4C46-BF4B-6120249ECA1D}"/>
              </a:ext>
            </a:extLst>
          </p:cNvPr>
          <p:cNvSpPr/>
          <p:nvPr userDrawn="1"/>
        </p:nvSpPr>
        <p:spPr>
          <a:xfrm>
            <a:off x="0" y="0"/>
            <a:ext cx="12192000" cy="147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0948B4-D4F1-AB42-B63A-45BED654907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54813" y="925603"/>
            <a:ext cx="5437187" cy="49163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14E80-4440-F349-8DF9-3AFB3090D54C}"/>
              </a:ext>
            </a:extLst>
          </p:cNvPr>
          <p:cNvSpPr txBox="1"/>
          <p:nvPr userDrawn="1"/>
        </p:nvSpPr>
        <p:spPr>
          <a:xfrm>
            <a:off x="303459" y="6276648"/>
            <a:ext cx="8603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21F348-4BDE-E545-80A2-7562F7475C2A}" type="slidenum">
              <a:rPr lang="en-GB" sz="900" b="1" i="0" smtClean="0">
                <a:solidFill>
                  <a:schemeClr val="tx2"/>
                </a:solidFill>
                <a:latin typeface="+mj-lt"/>
                <a:ea typeface="Source Sans Pro" charset="0"/>
                <a:cs typeface="Futura" panose="020B0602020204020303" pitchFamily="34" charset="-79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900" kern="1200">
              <a:solidFill>
                <a:schemeClr val="tx2">
                  <a:lumMod val="60000"/>
                  <a:lumOff val="40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8C8E7-8D9A-1C4C-93CF-5C6F259FC4EF}"/>
              </a:ext>
            </a:extLst>
          </p:cNvPr>
          <p:cNvSpPr txBox="1"/>
          <p:nvPr userDrawn="1"/>
        </p:nvSpPr>
        <p:spPr>
          <a:xfrm>
            <a:off x="4469616" y="6276648"/>
            <a:ext cx="39098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900">
                <a:solidFill>
                  <a:schemeClr val="tx2">
                    <a:lumMod val="60000"/>
                    <a:lumOff val="40000"/>
                  </a:schemeClr>
                </a:solidFill>
              </a:rPr>
              <a:t>Copyright © 2024, IQGeo UK Limited. IQGeo is a registered ® trademark</a:t>
            </a:r>
          </a:p>
        </p:txBody>
      </p:sp>
    </p:spTree>
    <p:extLst>
      <p:ext uri="{BB962C8B-B14F-4D97-AF65-F5344CB8AC3E}">
        <p14:creationId xmlns:p14="http://schemas.microsoft.com/office/powerpoint/2010/main" val="20600069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80">
          <p15:clr>
            <a:srgbClr val="FBAE40"/>
          </p15:clr>
        </p15:guide>
        <p15:guide id="2" pos="7197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pos="50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62545551-2BEF-2B49-A23F-E8C638E5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Title to go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C2A9868-2815-7C45-A2C1-1E55A99D3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1" spcCol="36000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– 1 column with image to the right</a:t>
            </a:r>
          </a:p>
          <a:p>
            <a:pPr marL="381600" marR="0" lvl="1" indent="-21600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lang="en-US"/>
              <a:t>Test Here</a:t>
            </a:r>
          </a:p>
          <a:p>
            <a:pPr marL="720000" marR="0" lvl="2" indent="-21600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lang="en-US"/>
              <a:t>And Here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BBAA59E-4181-2344-9916-23F9E7F10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0887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z="900">
                <a:solidFill>
                  <a:schemeClr val="tx2">
                    <a:lumMod val="60000"/>
                    <a:lumOff val="40000"/>
                  </a:schemeClr>
                </a:solidFill>
              </a:rPr>
              <a:t>Copyright © 2024, IQGeo UK Limited. IQGeo is a registered ® trademark</a:t>
            </a:r>
          </a:p>
        </p:txBody>
      </p:sp>
      <p:sp>
        <p:nvSpPr>
          <p:cNvPr id="14" name="Slide Number Placeholder 12">
            <a:extLst>
              <a:ext uri="{FF2B5EF4-FFF2-40B4-BE49-F238E27FC236}">
                <a16:creationId xmlns:a16="http://schemas.microsoft.com/office/drawing/2014/main" id="{F95827C8-4447-654A-9FCF-14DC70970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3459" y="620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900" b="1" i="0" smtClean="0">
                <a:solidFill>
                  <a:schemeClr val="tx2"/>
                </a:solidFill>
                <a:ea typeface="Source Sans Pro" charset="0"/>
                <a:cs typeface="Futura" panose="020B0602020204020303" pitchFamily="34" charset="-79"/>
              </a:defRPr>
            </a:lvl1pPr>
          </a:lstStyle>
          <a:p>
            <a:fld id="{2721F348-4BDE-E545-80A2-7562F7475C2A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F549314C-B9FA-45CC-8E79-3AAA6D270162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7289" y="6151488"/>
            <a:ext cx="127962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1" r:id="rId2"/>
    <p:sldLayoutId id="2147483658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59" r:id="rId9"/>
    <p:sldLayoutId id="2147483661" r:id="rId10"/>
    <p:sldLayoutId id="2147483685" r:id="rId11"/>
    <p:sldLayoutId id="2147483686" r:id="rId12"/>
    <p:sldLayoutId id="2147483687" r:id="rId13"/>
    <p:sldLayoutId id="2147483688" r:id="rId14"/>
    <p:sldLayoutId id="2147483689" r:id="rId15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en-US" sz="3800" b="1" i="0" kern="1200" noProof="0" dirty="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857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2800" b="0" i="0" kern="1200" baseline="0" noProof="0" dirty="0" smtClean="0">
          <a:solidFill>
            <a:schemeClr val="tx1"/>
          </a:solidFill>
          <a:latin typeface="+mn-lt"/>
          <a:ea typeface="+mn-ea"/>
          <a:cs typeface="Futura" panose="020B0602020204020303" pitchFamily="34" charset="-79"/>
        </a:defRPr>
      </a:lvl1pPr>
      <a:lvl2pPr marL="4513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2400" b="0" i="0" kern="1200" baseline="0" noProof="0" dirty="0" smtClean="0">
          <a:solidFill>
            <a:schemeClr val="tx1"/>
          </a:solidFill>
          <a:latin typeface="+mn-lt"/>
          <a:ea typeface="+mn-ea"/>
          <a:cs typeface="Futura" panose="020B0602020204020303" pitchFamily="34" charset="-79"/>
        </a:defRPr>
      </a:lvl2pPr>
      <a:lvl3pPr marL="7897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2400" b="0" i="0" kern="1200" baseline="0" noProof="0" dirty="0">
          <a:solidFill>
            <a:schemeClr val="tx1"/>
          </a:solidFill>
          <a:latin typeface="+mn-lt"/>
          <a:ea typeface="+mn-ea"/>
          <a:cs typeface="Futura" panose="020B0602020204020303" pitchFamily="34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6E8FE4-F346-27F2-F3E3-A64A98679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83F87-7FEE-E031-DB51-DE8D67DCB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0F2B1-BDCD-EE30-4329-E65E7E6D1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BA029-2B9D-49D4-9688-A36E14521D21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25378-D9C8-301D-7C75-42ED7813A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52C87-5779-249E-C48B-D7FFDA4EF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AA6AF-9250-4E90-AE19-C6A1EE2339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45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7441-00EB-4ED9-8BC0-9651D79A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/>
              <a:t>Asset Inspections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A97A92-47CF-B94B-5CE3-7460CA6671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With Inspection &amp; Survey (I&amp;S)</a:t>
            </a:r>
          </a:p>
        </p:txBody>
      </p:sp>
    </p:spTree>
    <p:extLst>
      <p:ext uri="{BB962C8B-B14F-4D97-AF65-F5344CB8AC3E}">
        <p14:creationId xmlns:p14="http://schemas.microsoft.com/office/powerpoint/2010/main" val="305565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78AB88-DBAA-7C0A-2C28-C5513B574AD1}"/>
              </a:ext>
            </a:extLst>
          </p:cNvPr>
          <p:cNvSpPr/>
          <p:nvPr/>
        </p:nvSpPr>
        <p:spPr>
          <a:xfrm>
            <a:off x="0" y="2065658"/>
            <a:ext cx="12192000" cy="33682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749C4EDB-1761-4562-B504-2CD0F6522F32}"/>
              </a:ext>
            </a:extLst>
          </p:cNvPr>
          <p:cNvSpPr txBox="1"/>
          <p:nvPr/>
        </p:nvSpPr>
        <p:spPr>
          <a:xfrm>
            <a:off x="303459" y="4847405"/>
            <a:ext cx="2191263" cy="230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1" i="0">
                <a:solidFill>
                  <a:schemeClr val="tx2"/>
                </a:solidFill>
                <a:latin typeface="+mj-lt"/>
                <a:ea typeface="Source Sans Pro" charset="0"/>
                <a:cs typeface="Futura" panose="020B0602020204020303" pitchFamily="34" charset="-79"/>
              </a:defRPr>
            </a:lvl1pPr>
          </a:lstStyle>
          <a:p>
            <a:fld id="{2721F348-4BDE-E545-80A2-7562F7475C2A}" type="slidenum">
              <a:rPr lang="en-GB" dirty="0" smtClean="0"/>
              <a:pPr/>
              <a:t>2</a:t>
            </a:fld>
            <a:endParaRPr lang="en-GB"/>
          </a:p>
        </p:txBody>
      </p:sp>
      <p:sp>
        <p:nvSpPr>
          <p:cNvPr id="264" name="Title 4">
            <a:extLst>
              <a:ext uri="{FF2B5EF4-FFF2-40B4-BE49-F238E27FC236}">
                <a16:creationId xmlns:a16="http://schemas.microsoft.com/office/drawing/2014/main" id="{2CA9B6DB-8E78-4ED3-8C91-A8760EE7DBE0}"/>
              </a:ext>
            </a:extLst>
          </p:cNvPr>
          <p:cNvSpPr txBox="1">
            <a:spLocks/>
          </p:cNvSpPr>
          <p:nvPr/>
        </p:nvSpPr>
        <p:spPr>
          <a:xfrm>
            <a:off x="489536" y="303917"/>
            <a:ext cx="11207164" cy="473448"/>
          </a:xfrm>
          <a:prstGeom prst="rect">
            <a:avLst/>
          </a:prstGeom>
        </p:spPr>
        <p:txBody>
          <a:bodyPr vert="horz" lIns="0" tIns="0" rIns="9144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800" b="1" i="0" kern="1200" noProof="0">
                <a:solidFill>
                  <a:schemeClr val="tx2"/>
                </a:solidFill>
                <a:latin typeface="+mj-lt"/>
                <a:ea typeface="+mj-ea"/>
                <a:cs typeface="Futura" panose="020B0602020204020303" pitchFamily="34" charset="-79"/>
              </a:defRPr>
            </a:lvl1pPr>
          </a:lstStyle>
          <a:p>
            <a:r>
              <a:rPr lang="en-US" sz="2800">
                <a:latin typeface="+mn-lt"/>
                <a:cs typeface="Futura"/>
              </a:rPr>
              <a:t>The business challenges</a:t>
            </a:r>
            <a:endParaRPr lang="en-US" sz="280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864DC-7C08-5106-2D37-8C3034C6DD96}"/>
              </a:ext>
            </a:extLst>
          </p:cNvPr>
          <p:cNvSpPr txBox="1">
            <a:spLocks/>
          </p:cNvSpPr>
          <p:nvPr/>
        </p:nvSpPr>
        <p:spPr>
          <a:xfrm>
            <a:off x="466050" y="2290553"/>
            <a:ext cx="305036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,Sans-Serif" panose="020B0604020202020204" pitchFamily="34" charset="0"/>
              <a:buChar char="§"/>
              <a:defRPr/>
            </a:pPr>
            <a:r>
              <a:rPr lang="en-US">
                <a:solidFill>
                  <a:srgbClr val="000000"/>
                </a:solidFill>
                <a:latin typeface="Arial" panose="020B0604020202020204"/>
                <a:ea typeface="+mn-lt"/>
                <a:cs typeface="Arial" panose="020B0604020202020204"/>
              </a:rPr>
              <a:t>Poor GPS accuracy</a:t>
            </a:r>
          </a:p>
          <a:p>
            <a:pPr marL="285750" indent="-285750">
              <a:buFont typeface="Wingdings,Sans-Serif" panose="020B0604020202020204" pitchFamily="34" charset="0"/>
              <a:buChar char="§"/>
              <a:defRPr/>
            </a:pPr>
            <a:r>
              <a:rPr lang="en-US">
                <a:solidFill>
                  <a:srgbClr val="000000"/>
                </a:solidFill>
                <a:latin typeface="Arial" panose="020B0604020202020204"/>
                <a:ea typeface="+mn-lt"/>
                <a:cs typeface="Arial" panose="020B0604020202020204"/>
              </a:rPr>
              <a:t>Intermittent cell coverage and accessibility</a:t>
            </a:r>
          </a:p>
          <a:p>
            <a:pPr marL="285750" indent="-285750">
              <a:buFont typeface="Wingdings,Sans-Serif" panose="020B0604020202020204" pitchFamily="34" charset="0"/>
              <a:buChar char="§"/>
              <a:defRPr/>
            </a:pPr>
            <a:r>
              <a:rPr lang="en-US">
                <a:solidFill>
                  <a:srgbClr val="000000"/>
                </a:solidFill>
                <a:latin typeface="Arial" panose="020B0604020202020204"/>
                <a:ea typeface="+mn-lt"/>
                <a:cs typeface="Arial" panose="020B0604020202020204"/>
              </a:rPr>
              <a:t>Lack of organizational data access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9EEF0B-A0E6-9BB9-368C-9BFAAD5901C3}"/>
              </a:ext>
            </a:extLst>
          </p:cNvPr>
          <p:cNvSpPr txBox="1">
            <a:spLocks/>
          </p:cNvSpPr>
          <p:nvPr/>
        </p:nvSpPr>
        <p:spPr>
          <a:xfrm>
            <a:off x="8397287" y="2290553"/>
            <a:ext cx="340013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,Sans-Serif" panose="020B0604020202020204" pitchFamily="34" charset="0"/>
              <a:buChar char="§"/>
              <a:defRPr/>
            </a:pPr>
            <a:r>
              <a:rPr lang="en-US">
                <a:solidFill>
                  <a:srgbClr val="000000"/>
                </a:solidFill>
                <a:latin typeface="Arial" panose="020B0604020202020204"/>
                <a:ea typeface="+mn-lt"/>
                <a:cs typeface="Arial" panose="020B0604020202020204"/>
              </a:rPr>
              <a:t>Difficulty in tracking and archiving historical user locations for forensics</a:t>
            </a:r>
          </a:p>
          <a:p>
            <a:pPr marL="285750" indent="-285750">
              <a:buFont typeface="Wingdings,Sans-Serif" panose="020B0604020202020204" pitchFamily="34" charset="0"/>
              <a:buChar char="§"/>
              <a:defRPr/>
            </a:pPr>
            <a:r>
              <a:rPr lang="en-US">
                <a:solidFill>
                  <a:srgbClr val="000000"/>
                </a:solidFill>
                <a:latin typeface="Arial" panose="020B0604020202020204"/>
                <a:ea typeface="+mn-lt"/>
                <a:cs typeface="Arial" panose="020B0604020202020204"/>
              </a:rPr>
              <a:t>Complex data storage and management requirements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5E7E9D-6DE7-E21D-D33D-D88EF4A318D9}"/>
              </a:ext>
            </a:extLst>
          </p:cNvPr>
          <p:cNvSpPr/>
          <p:nvPr/>
        </p:nvSpPr>
        <p:spPr>
          <a:xfrm>
            <a:off x="0" y="1275249"/>
            <a:ext cx="12192000" cy="809263"/>
          </a:xfrm>
          <a:prstGeom prst="rect">
            <a:avLst/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D9C428B-5C84-4358-AFB6-D469DC4F4AED}"/>
              </a:ext>
            </a:extLst>
          </p:cNvPr>
          <p:cNvSpPr txBox="1">
            <a:spLocks/>
          </p:cNvSpPr>
          <p:nvPr/>
        </p:nvSpPr>
        <p:spPr>
          <a:xfrm>
            <a:off x="8281559" y="1532163"/>
            <a:ext cx="36346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2000" b="1">
                <a:solidFill>
                  <a:schemeClr val="accent1"/>
                </a:solidFill>
                <a:latin typeface="Arial" panose="020B0604020202020204"/>
                <a:ea typeface="+mn-lt"/>
                <a:cs typeface="Arial" panose="020B0604020202020204"/>
              </a:rPr>
              <a:t>Compliance challenges</a:t>
            </a:r>
            <a:endParaRPr lang="en-US">
              <a:solidFill>
                <a:schemeClr val="accent1"/>
              </a:solidFill>
              <a:cs typeface="Arial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93AE7B3-3AB0-4FD0-97FA-877A2C3DEA18}"/>
              </a:ext>
            </a:extLst>
          </p:cNvPr>
          <p:cNvSpPr txBox="1">
            <a:spLocks/>
          </p:cNvSpPr>
          <p:nvPr/>
        </p:nvSpPr>
        <p:spPr>
          <a:xfrm>
            <a:off x="593244" y="1378612"/>
            <a:ext cx="2795973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2000" b="1">
                <a:solidFill>
                  <a:schemeClr val="accent1"/>
                </a:solidFill>
                <a:latin typeface="Arial" panose="020B0604020202020204"/>
                <a:ea typeface="+mn-lt"/>
                <a:cs typeface="Arial" panose="020B0604020202020204"/>
              </a:rPr>
              <a:t>Limited data access &amp; office-only data</a:t>
            </a:r>
            <a:endParaRPr lang="en-US" sz="20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+mn-lt"/>
              <a:cs typeface="Arial" panose="020B0604020202020204"/>
            </a:endParaRPr>
          </a:p>
        </p:txBody>
      </p: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45B2EBEA-643D-B742-F4E4-5703530C8F5A}"/>
              </a:ext>
            </a:extLst>
          </p:cNvPr>
          <p:cNvGrpSpPr/>
          <p:nvPr/>
        </p:nvGrpSpPr>
        <p:grpSpPr>
          <a:xfrm>
            <a:off x="3921081" y="1407212"/>
            <a:ext cx="0" cy="2255072"/>
            <a:chOff x="2686353" y="2831278"/>
            <a:chExt cx="0" cy="2255072"/>
          </a:xfrm>
        </p:grpSpPr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934DAD51-40C4-5819-CD60-99A37E97A7B0}"/>
                </a:ext>
              </a:extLst>
            </p:cNvPr>
            <p:cNvCxnSpPr>
              <a:cxnSpLocks/>
            </p:cNvCxnSpPr>
            <p:nvPr/>
          </p:nvCxnSpPr>
          <p:spPr>
            <a:xfrm>
              <a:off x="2686353" y="3643802"/>
              <a:ext cx="0" cy="1442548"/>
            </a:xfrm>
            <a:prstGeom prst="line">
              <a:avLst/>
            </a:prstGeom>
            <a:ln w="9525">
              <a:solidFill>
                <a:schemeClr val="tx2">
                  <a:alpha val="20000"/>
                </a:schemeClr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D3D8CA9C-273F-3983-2B87-C89D45E2CE4F}"/>
                </a:ext>
              </a:extLst>
            </p:cNvPr>
            <p:cNvCxnSpPr>
              <a:cxnSpLocks/>
            </p:cNvCxnSpPr>
            <p:nvPr/>
          </p:nvCxnSpPr>
          <p:spPr>
            <a:xfrm>
              <a:off x="2686353" y="2831278"/>
              <a:ext cx="0" cy="545337"/>
            </a:xfrm>
            <a:prstGeom prst="line">
              <a:avLst/>
            </a:prstGeom>
            <a:ln w="9525">
              <a:solidFill>
                <a:schemeClr val="accent1">
                  <a:alpha val="20000"/>
                </a:schemeClr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18B86978-F302-9F81-B263-A3377559CDA2}"/>
              </a:ext>
            </a:extLst>
          </p:cNvPr>
          <p:cNvGrpSpPr/>
          <p:nvPr/>
        </p:nvGrpSpPr>
        <p:grpSpPr>
          <a:xfrm>
            <a:off x="8005774" y="1407212"/>
            <a:ext cx="0" cy="2255072"/>
            <a:chOff x="9486400" y="2831278"/>
            <a:chExt cx="0" cy="2255072"/>
          </a:xfrm>
        </p:grpSpPr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6A6CA23E-3BC5-FCF9-C91D-8B3DC2BCE5CF}"/>
                </a:ext>
              </a:extLst>
            </p:cNvPr>
            <p:cNvCxnSpPr>
              <a:cxnSpLocks/>
            </p:cNvCxnSpPr>
            <p:nvPr/>
          </p:nvCxnSpPr>
          <p:spPr>
            <a:xfrm>
              <a:off x="9486400" y="3643802"/>
              <a:ext cx="0" cy="1442548"/>
            </a:xfrm>
            <a:prstGeom prst="line">
              <a:avLst/>
            </a:prstGeom>
            <a:ln w="9525">
              <a:solidFill>
                <a:schemeClr val="tx2">
                  <a:alpha val="20000"/>
                </a:schemeClr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9C4BB602-2CF1-2825-7A41-F014F38AE637}"/>
                </a:ext>
              </a:extLst>
            </p:cNvPr>
            <p:cNvCxnSpPr>
              <a:cxnSpLocks/>
            </p:cNvCxnSpPr>
            <p:nvPr/>
          </p:nvCxnSpPr>
          <p:spPr>
            <a:xfrm>
              <a:off x="9486400" y="2831278"/>
              <a:ext cx="0" cy="545337"/>
            </a:xfrm>
            <a:prstGeom prst="line">
              <a:avLst/>
            </a:prstGeom>
            <a:ln w="9525">
              <a:solidFill>
                <a:schemeClr val="accent1">
                  <a:alpha val="20000"/>
                </a:schemeClr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1D8CEE0-897A-FE5B-3262-B8CFCE9EDCFD}"/>
              </a:ext>
            </a:extLst>
          </p:cNvPr>
          <p:cNvSpPr txBox="1">
            <a:spLocks/>
          </p:cNvSpPr>
          <p:nvPr/>
        </p:nvSpPr>
        <p:spPr>
          <a:xfrm>
            <a:off x="4319242" y="2290553"/>
            <a:ext cx="3683461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,Sans-Serif" panose="020B0604020202020204" pitchFamily="34" charset="0"/>
              <a:buChar char="§"/>
              <a:defRPr/>
            </a:pPr>
            <a:r>
              <a:rPr lang="en-US">
                <a:solidFill>
                  <a:srgbClr val="000000"/>
                </a:solidFill>
                <a:latin typeface="Arial" panose="020B0604020202020204"/>
                <a:ea typeface="+mn-lt"/>
                <a:cs typeface="Arial" panose="020B0604020202020204"/>
              </a:rPr>
              <a:t>Tedious breakdown of features into inspectable/surveyable items</a:t>
            </a:r>
          </a:p>
          <a:p>
            <a:pPr marL="285750" indent="-285750">
              <a:buFont typeface="Wingdings,Sans-Serif" panose="020B0604020202020204" pitchFamily="34" charset="0"/>
              <a:buChar char="§"/>
              <a:defRPr/>
            </a:pPr>
            <a:r>
              <a:rPr lang="en-US">
                <a:solidFill>
                  <a:srgbClr val="000000"/>
                </a:solidFill>
                <a:latin typeface="Arial" panose="020B0604020202020204"/>
                <a:ea typeface="+mn-lt"/>
                <a:cs typeface="Arial" panose="020B0604020202020204"/>
              </a:rPr>
              <a:t>Progress reporting</a:t>
            </a:r>
          </a:p>
          <a:p>
            <a:pPr marL="285750" indent="-285750">
              <a:buFont typeface="Wingdings,Sans-Serif" panose="020B0604020202020204" pitchFamily="34" charset="0"/>
              <a:buChar char="§"/>
              <a:defRPr/>
            </a:pPr>
            <a:r>
              <a:rPr lang="en-US">
                <a:solidFill>
                  <a:srgbClr val="000000"/>
                </a:solidFill>
                <a:latin typeface="Arial" panose="020B0604020202020204"/>
                <a:ea typeface="+mn-lt"/>
                <a:cs typeface="Arial" panose="020B0604020202020204"/>
              </a:rPr>
              <a:t>Scheduling efforts for r</a:t>
            </a:r>
            <a:r>
              <a:rPr lang="en-GB">
                <a:solidFill>
                  <a:srgbClr val="000000"/>
                </a:solidFill>
                <a:latin typeface="Arial" panose="020B0604020202020204"/>
                <a:ea typeface="+mn-lt"/>
                <a:cs typeface="Arial" panose="020B0604020202020204"/>
              </a:rPr>
              <a:t>ecurring inspections</a:t>
            </a:r>
            <a:endParaRPr lang="en-GB">
              <a:solidFill>
                <a:srgbClr val="0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lt"/>
              <a:cs typeface="Arial" panose="020B060402020202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118F7A-2C6D-4279-A170-07818A784966}"/>
              </a:ext>
            </a:extLst>
          </p:cNvPr>
          <p:cNvSpPr txBox="1">
            <a:spLocks/>
          </p:cNvSpPr>
          <p:nvPr/>
        </p:nvSpPr>
        <p:spPr>
          <a:xfrm>
            <a:off x="4645936" y="1372102"/>
            <a:ext cx="2894364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2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Manual </a:t>
            </a:r>
            <a:r>
              <a:rPr lang="en-US" sz="2000" b="1">
                <a:solidFill>
                  <a:schemeClr val="accent1"/>
                </a:solidFill>
                <a:latin typeface="Arial" panose="020B0604020202020204"/>
                <a:ea typeface="+mn-lt"/>
                <a:cs typeface="Arial" panose="020B0604020202020204"/>
              </a:rPr>
              <a:t>breakdown</a:t>
            </a:r>
            <a:r>
              <a:rPr lang="en-US" sz="2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 of </a:t>
            </a:r>
            <a:r>
              <a:rPr lang="en-US" sz="2000" b="1">
                <a:solidFill>
                  <a:schemeClr val="accent1"/>
                </a:solidFill>
                <a:latin typeface="Arial" panose="020B0604020202020204"/>
                <a:ea typeface="+mn-lt"/>
                <a:cs typeface="Arial" panose="020B0604020202020204"/>
              </a:rPr>
              <a:t>inspection tasks</a:t>
            </a:r>
            <a:endParaRPr lang="en-US" sz="20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+mn-lt"/>
              <a:cs typeface="Arial" panose="020B0604020202020204"/>
            </a:endParaRPr>
          </a:p>
        </p:txBody>
      </p:sp>
      <p:pic>
        <p:nvPicPr>
          <p:cNvPr id="16" name="Picture 15" descr="A aerial view of a town&#10;&#10;Description automatically generated">
            <a:extLst>
              <a:ext uri="{FF2B5EF4-FFF2-40B4-BE49-F238E27FC236}">
                <a16:creationId xmlns:a16="http://schemas.microsoft.com/office/drawing/2014/main" id="{F03BFD23-CA47-8A03-5858-8E16452F207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153347"/>
            <a:ext cx="12192000" cy="192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1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038A99-56AE-409D-895E-738EADE9A594}"/>
              </a:ext>
            </a:extLst>
          </p:cNvPr>
          <p:cNvSpPr/>
          <p:nvPr/>
        </p:nvSpPr>
        <p:spPr>
          <a:xfrm>
            <a:off x="2" y="104124"/>
            <a:ext cx="5455217" cy="59199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A7A7AD8-DCD7-4F36-9108-C7CEC0DBC816}"/>
              </a:ext>
            </a:extLst>
          </p:cNvPr>
          <p:cNvSpPr/>
          <p:nvPr/>
        </p:nvSpPr>
        <p:spPr>
          <a:xfrm>
            <a:off x="0" y="0"/>
            <a:ext cx="12192000" cy="147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6" name="Picture 165" descr="A black rectangular frame with a white background&#10;&#10;Description automatically generated">
            <a:extLst>
              <a:ext uri="{FF2B5EF4-FFF2-40B4-BE49-F238E27FC236}">
                <a16:creationId xmlns:a16="http://schemas.microsoft.com/office/drawing/2014/main" id="{9610F47D-79B3-4BAF-968A-1133E93ACE4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6824619" y="3671303"/>
            <a:ext cx="2386135" cy="3121483"/>
          </a:xfrm>
          <a:prstGeom prst="roundRect">
            <a:avLst>
              <a:gd name="adj" fmla="val 6442"/>
            </a:avLst>
          </a:prstGeom>
        </p:spPr>
      </p:pic>
      <p:pic>
        <p:nvPicPr>
          <p:cNvPr id="168" name="Picture 167" descr="A cell phone with a blank screen&#10;&#10;Description automatically generated">
            <a:extLst>
              <a:ext uri="{FF2B5EF4-FFF2-40B4-BE49-F238E27FC236}">
                <a16:creationId xmlns:a16="http://schemas.microsoft.com/office/drawing/2014/main" id="{73FF93C3-0621-4263-B53D-B936AA953F7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5047" y="3722121"/>
            <a:ext cx="1610300" cy="2316976"/>
          </a:xfrm>
          <a:prstGeom prst="rect">
            <a:avLst/>
          </a:prstGeom>
        </p:spPr>
      </p:pic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0DB23058-C0AC-436E-AFBF-18A9E0245153}"/>
              </a:ext>
            </a:extLst>
          </p:cNvPr>
          <p:cNvSpPr txBox="1">
            <a:spLocks/>
          </p:cNvSpPr>
          <p:nvPr/>
        </p:nvSpPr>
        <p:spPr>
          <a:xfrm>
            <a:off x="467542" y="1770319"/>
            <a:ext cx="4782484" cy="390876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800" b="0" i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Futura" panose="020B0602020204020303" pitchFamily="34" charset="-79"/>
              </a:defRPr>
            </a:lvl1pPr>
            <a:lvl2pPr marL="4513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400" b="0" i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Futura" panose="020B0602020204020303" pitchFamily="34" charset="-79"/>
              </a:defRPr>
            </a:lvl2pPr>
            <a:lvl3pPr marL="789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400" b="0" i="0" kern="1200" baseline="0" noProof="0" dirty="0">
                <a:solidFill>
                  <a:schemeClr val="tx1"/>
                </a:solidFill>
                <a:latin typeface="+mn-lt"/>
                <a:ea typeface="+mn-ea"/>
                <a:cs typeface="Futura" panose="020B06020202040203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FB969"/>
              </a:buClr>
              <a:buNone/>
            </a:pPr>
            <a:r>
              <a:rPr lang="en-US" sz="1800" b="1">
                <a:solidFill>
                  <a:schemeClr val="accent1"/>
                </a:solidFill>
                <a:ea typeface="+mj-ea"/>
                <a:cs typeface="Futura"/>
              </a:rPr>
              <a:t>Ready to fit your operational processes</a:t>
            </a:r>
          </a:p>
          <a:p>
            <a:pPr>
              <a:buClr>
                <a:srgbClr val="6FB969"/>
              </a:buClr>
            </a:pPr>
            <a:r>
              <a:rPr lang="en-GB" sz="1600">
                <a:ea typeface="+mj-ea"/>
                <a:cs typeface="Futura"/>
              </a:rPr>
              <a:t>Out-of-the-box handling for both pessimistic (inspection) and optimistic (survey) approaches</a:t>
            </a:r>
          </a:p>
          <a:p>
            <a:pPr marL="0" indent="0">
              <a:buClr>
                <a:srgbClr val="6FB969"/>
              </a:buClr>
              <a:buNone/>
            </a:pPr>
            <a:endParaRPr lang="en-GB" sz="1800">
              <a:ea typeface="+mj-ea"/>
            </a:endParaRPr>
          </a:p>
          <a:p>
            <a:pPr marL="0" indent="0">
              <a:buClr>
                <a:srgbClr val="6FB969"/>
              </a:buClr>
              <a:buNone/>
            </a:pPr>
            <a:r>
              <a:rPr lang="en-US" sz="1800" b="1">
                <a:solidFill>
                  <a:schemeClr val="accent1"/>
                </a:solidFill>
                <a:ea typeface="+mj-ea"/>
                <a:cs typeface="Futura"/>
              </a:rPr>
              <a:t>Automated compliance</a:t>
            </a:r>
          </a:p>
          <a:p>
            <a:pPr>
              <a:buClr>
                <a:srgbClr val="6FB969"/>
              </a:buClr>
            </a:pPr>
            <a:r>
              <a:rPr lang="en-GB" sz="1600">
                <a:ea typeface="+mj-ea"/>
                <a:cs typeface="Futura"/>
              </a:rPr>
              <a:t>Powerful breadcrumbing and archiving is handled seamlessly while your crews perform their work</a:t>
            </a:r>
          </a:p>
          <a:p>
            <a:pPr>
              <a:buClr>
                <a:srgbClr val="6FB969"/>
              </a:buClr>
            </a:pPr>
            <a:endParaRPr lang="en-US" sz="1800">
              <a:ea typeface="+mj-ea"/>
            </a:endParaRPr>
          </a:p>
          <a:p>
            <a:pPr marL="0" indent="0">
              <a:buClr>
                <a:srgbClr val="6FB969"/>
              </a:buClr>
              <a:buNone/>
            </a:pPr>
            <a:r>
              <a:rPr lang="en-US" sz="1800" b="1">
                <a:solidFill>
                  <a:schemeClr val="accent1"/>
                </a:solidFill>
                <a:ea typeface="+mj-ea"/>
                <a:cs typeface="Futura"/>
              </a:rPr>
              <a:t>Persona-based</a:t>
            </a:r>
          </a:p>
          <a:p>
            <a:pPr>
              <a:buClr>
                <a:srgbClr val="6FB969"/>
              </a:buClr>
            </a:pPr>
            <a:r>
              <a:rPr lang="en-GB" sz="1600">
                <a:ea typeface="+mj-ea"/>
                <a:cs typeface="Futura"/>
              </a:rPr>
              <a:t>Role-based views and workflows for all key resources in your operational team</a:t>
            </a:r>
          </a:p>
          <a:p>
            <a:pPr marL="0" indent="0">
              <a:buClr>
                <a:srgbClr val="6FB969"/>
              </a:buClr>
              <a:buNone/>
            </a:pPr>
            <a:endParaRPr lang="en-US" sz="1800">
              <a:ea typeface="+mj-ea"/>
            </a:endParaRPr>
          </a:p>
          <a:p>
            <a:pPr marL="0" indent="0">
              <a:buClr>
                <a:srgbClr val="6FB969"/>
              </a:buClr>
              <a:buNone/>
            </a:pPr>
            <a:r>
              <a:rPr lang="en-US" sz="1800" b="1">
                <a:solidFill>
                  <a:schemeClr val="accent1"/>
                </a:solidFill>
                <a:ea typeface="+mj-ea"/>
                <a:cs typeface="Futura"/>
              </a:rPr>
              <a:t>Integrated workflows</a:t>
            </a:r>
            <a:endParaRPr lang="en-US" sz="1800" b="1">
              <a:solidFill>
                <a:schemeClr val="accent1"/>
              </a:solidFill>
              <a:ea typeface="+mj-ea"/>
            </a:endParaRPr>
          </a:p>
          <a:p>
            <a:pPr>
              <a:buClr>
                <a:srgbClr val="6FB969"/>
              </a:buClr>
            </a:pPr>
            <a:r>
              <a:rPr lang="en-GB" sz="1600">
                <a:ea typeface="+mj-ea"/>
                <a:cs typeface="Futura"/>
              </a:rPr>
              <a:t>Configurable and dynamic smart forms to capture every inspection and survey detail</a:t>
            </a:r>
          </a:p>
        </p:txBody>
      </p:sp>
      <p:sp>
        <p:nvSpPr>
          <p:cNvPr id="68" name="Title 4">
            <a:extLst>
              <a:ext uri="{FF2B5EF4-FFF2-40B4-BE49-F238E27FC236}">
                <a16:creationId xmlns:a16="http://schemas.microsoft.com/office/drawing/2014/main" id="{D79CBE1D-CA07-4BA5-868D-4E4BA5330752}"/>
              </a:ext>
            </a:extLst>
          </p:cNvPr>
          <p:cNvSpPr txBox="1">
            <a:spLocks/>
          </p:cNvSpPr>
          <p:nvPr/>
        </p:nvSpPr>
        <p:spPr>
          <a:xfrm>
            <a:off x="489536" y="303917"/>
            <a:ext cx="11207164" cy="473448"/>
          </a:xfrm>
          <a:prstGeom prst="rect">
            <a:avLst/>
          </a:prstGeom>
        </p:spPr>
        <p:txBody>
          <a:bodyPr vert="horz" lIns="0" tIns="0" rIns="9144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800" b="1" i="0" kern="1200" noProof="0">
                <a:solidFill>
                  <a:schemeClr val="tx2"/>
                </a:solidFill>
                <a:latin typeface="+mj-lt"/>
                <a:ea typeface="+mj-ea"/>
                <a:cs typeface="Futura" panose="020B0602020204020303" pitchFamily="34" charset="-79"/>
              </a:defRPr>
            </a:lvl1pPr>
          </a:lstStyle>
          <a:p>
            <a:r>
              <a:rPr lang="en-US" sz="2800">
                <a:latin typeface="+mn-lt"/>
              </a:rPr>
              <a:t>I&amp;S – Asset Inspections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752636-1383-2D6E-E378-FDCBFA350980}"/>
              </a:ext>
            </a:extLst>
          </p:cNvPr>
          <p:cNvSpPr txBox="1"/>
          <p:nvPr/>
        </p:nvSpPr>
        <p:spPr>
          <a:xfrm>
            <a:off x="303459" y="6276648"/>
            <a:ext cx="2191263" cy="230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1" i="0">
                <a:solidFill>
                  <a:schemeClr val="tx2"/>
                </a:solidFill>
                <a:latin typeface="+mj-lt"/>
                <a:ea typeface="Source Sans Pro" charset="0"/>
                <a:cs typeface="Futura" panose="020B0602020204020303" pitchFamily="34" charset="-79"/>
              </a:defRPr>
            </a:lvl1pPr>
          </a:lstStyle>
          <a:p>
            <a:fld id="{2721F348-4BDE-E545-80A2-7562F7475C2A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21BECD7-F7FC-0138-F1E0-E44CB164DED5}"/>
              </a:ext>
            </a:extLst>
          </p:cNvPr>
          <p:cNvSpPr txBox="1">
            <a:spLocks/>
          </p:cNvSpPr>
          <p:nvPr/>
        </p:nvSpPr>
        <p:spPr>
          <a:xfrm>
            <a:off x="503913" y="840057"/>
            <a:ext cx="4937828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800" b="0" i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Futura" panose="020B0602020204020303" pitchFamily="34" charset="-79"/>
              </a:defRPr>
            </a:lvl1pPr>
            <a:lvl2pPr marL="4513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400" b="0" i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Futura" panose="020B0602020204020303" pitchFamily="34" charset="-79"/>
              </a:defRPr>
            </a:lvl2pPr>
            <a:lvl3pPr marL="789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400" b="0" i="0" kern="1200" baseline="0" noProof="0" dirty="0">
                <a:solidFill>
                  <a:schemeClr val="tx1"/>
                </a:solidFill>
                <a:latin typeface="+mn-lt"/>
                <a:ea typeface="+mn-ea"/>
                <a:cs typeface="Futura" panose="020B06020202040203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b="1">
                <a:solidFill>
                  <a:srgbClr val="000000"/>
                </a:solidFill>
                <a:latin typeface="Calibri"/>
                <a:ea typeface="+mj-ea"/>
                <a:cs typeface="Calibri"/>
              </a:rPr>
              <a:t>Fully integrated inspection &amp; survey capabilities </a:t>
            </a:r>
            <a:r>
              <a:rPr lang="en-US" sz="2000">
                <a:solidFill>
                  <a:srgbClr val="000000"/>
                </a:solidFill>
                <a:latin typeface="Calibri"/>
                <a:ea typeface="+mj-ea"/>
                <a:cs typeface="Calibri"/>
              </a:rPr>
              <a:t>for oversight and compliance</a:t>
            </a:r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B4747248-E44B-2B2B-973C-03B6082AA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470" y="4323564"/>
            <a:ext cx="2924432" cy="1700550"/>
          </a:xfrm>
          <a:prstGeom prst="rect">
            <a:avLst/>
          </a:prstGeom>
        </p:spPr>
      </p:pic>
      <p:pic>
        <p:nvPicPr>
          <p:cNvPr id="6" name="Content Placeholder 40">
            <a:extLst>
              <a:ext uri="{FF2B5EF4-FFF2-40B4-BE49-F238E27FC236}">
                <a16:creationId xmlns:a16="http://schemas.microsoft.com/office/drawing/2014/main" id="{3AAA47DE-7874-79B2-086D-DF8B5D8091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5681" y="432888"/>
            <a:ext cx="4190757" cy="2125196"/>
          </a:xfrm>
          <a:prstGeom prst="rect">
            <a:avLst/>
          </a:prstGeom>
        </p:spPr>
      </p:pic>
      <p:pic>
        <p:nvPicPr>
          <p:cNvPr id="2" name="Picture 1" descr="A computer monitor with a blank screen&#10;&#10;Description automatically generated with medium confidence">
            <a:extLst>
              <a:ext uri="{FF2B5EF4-FFF2-40B4-BE49-F238E27FC236}">
                <a16:creationId xmlns:a16="http://schemas.microsoft.com/office/drawing/2014/main" id="{0D194825-594A-BD6D-D47F-8F4B7812F9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7696" y="25160"/>
            <a:ext cx="5495386" cy="356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2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276">
            <a:extLst>
              <a:ext uri="{FF2B5EF4-FFF2-40B4-BE49-F238E27FC236}">
                <a16:creationId xmlns:a16="http://schemas.microsoft.com/office/drawing/2014/main" id="{3E5B6E91-4315-76AE-3A35-BE09DB430BB8}"/>
              </a:ext>
            </a:extLst>
          </p:cNvPr>
          <p:cNvSpPr/>
          <p:nvPr/>
        </p:nvSpPr>
        <p:spPr>
          <a:xfrm>
            <a:off x="6481229" y="284270"/>
            <a:ext cx="5710771" cy="56823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271" name="Title 4">
            <a:extLst>
              <a:ext uri="{FF2B5EF4-FFF2-40B4-BE49-F238E27FC236}">
                <a16:creationId xmlns:a16="http://schemas.microsoft.com/office/drawing/2014/main" id="{132B9545-D627-4A74-95C6-AC94AC5A5C2D}"/>
              </a:ext>
            </a:extLst>
          </p:cNvPr>
          <p:cNvSpPr txBox="1">
            <a:spLocks/>
          </p:cNvSpPr>
          <p:nvPr/>
        </p:nvSpPr>
        <p:spPr>
          <a:xfrm>
            <a:off x="489536" y="303917"/>
            <a:ext cx="11207164" cy="473448"/>
          </a:xfrm>
          <a:prstGeom prst="rect">
            <a:avLst/>
          </a:prstGeom>
        </p:spPr>
        <p:txBody>
          <a:bodyPr vert="horz" lIns="0" tIns="0" rIns="9144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800" b="1" i="0" kern="1200" noProof="0">
                <a:solidFill>
                  <a:schemeClr val="tx2"/>
                </a:solidFill>
                <a:latin typeface="+mj-lt"/>
                <a:ea typeface="+mj-ea"/>
                <a:cs typeface="Futura" panose="020B0602020204020303" pitchFamily="34" charset="-79"/>
              </a:defRPr>
            </a:lvl1pPr>
          </a:lstStyle>
          <a:p>
            <a:r>
              <a:rPr lang="en-US" sz="2800">
                <a:latin typeface="+mn-lt"/>
              </a:rPr>
              <a:t>I&amp;S – Asset Inspections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864B3F69-EA51-47A5-B74C-877C8942D96F}"/>
              </a:ext>
            </a:extLst>
          </p:cNvPr>
          <p:cNvSpPr txBox="1"/>
          <p:nvPr/>
        </p:nvSpPr>
        <p:spPr>
          <a:xfrm>
            <a:off x="303459" y="6276648"/>
            <a:ext cx="2191263" cy="230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1" i="0">
                <a:solidFill>
                  <a:schemeClr val="tx2"/>
                </a:solidFill>
                <a:latin typeface="+mj-lt"/>
                <a:ea typeface="Source Sans Pro" charset="0"/>
                <a:cs typeface="Futura" panose="020B0602020204020303" pitchFamily="34" charset="-79"/>
              </a:defRPr>
            </a:lvl1pPr>
          </a:lstStyle>
          <a:p>
            <a:fld id="{2721F348-4BDE-E545-80A2-7562F7475C2A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CEE46-ADBC-9EDB-2665-9B7BE785E5BB}"/>
              </a:ext>
            </a:extLst>
          </p:cNvPr>
          <p:cNvSpPr txBox="1">
            <a:spLocks/>
          </p:cNvSpPr>
          <p:nvPr/>
        </p:nvSpPr>
        <p:spPr>
          <a:xfrm>
            <a:off x="489536" y="911943"/>
            <a:ext cx="6001752" cy="2215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800" b="0" i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Futura" panose="020B0602020204020303" pitchFamily="34" charset="-79"/>
              </a:defRPr>
            </a:lvl1pPr>
            <a:lvl2pPr marL="4513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400" b="0" i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Futura" panose="020B0602020204020303" pitchFamily="34" charset="-79"/>
              </a:defRPr>
            </a:lvl2pPr>
            <a:lvl3pPr marL="789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400" b="0" i="0" kern="1200" baseline="0" noProof="0" dirty="0">
                <a:solidFill>
                  <a:schemeClr val="tx1"/>
                </a:solidFill>
                <a:latin typeface="+mn-lt"/>
                <a:ea typeface="+mn-ea"/>
                <a:cs typeface="Futura" panose="020B06020202040203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600" b="1">
                <a:solidFill>
                  <a:srgbClr val="6FB969"/>
                </a:solidFill>
                <a:ea typeface="+mj-ea"/>
                <a:cs typeface="Futura"/>
              </a:rPr>
              <a:t>Functional overview</a:t>
            </a:r>
            <a:endParaRPr lang="en-US" sz="1600" b="1">
              <a:solidFill>
                <a:srgbClr val="6FB969"/>
              </a:solidFill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78EF36-5F35-20E8-D570-2A95674F2763}"/>
              </a:ext>
            </a:extLst>
          </p:cNvPr>
          <p:cNvSpPr txBox="1"/>
          <p:nvPr/>
        </p:nvSpPr>
        <p:spPr>
          <a:xfrm>
            <a:off x="297971" y="1250829"/>
            <a:ext cx="5626578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600" b="1">
                <a:solidFill>
                  <a:srgbClr val="2F2F2F"/>
                </a:solidFill>
                <a:latin typeface="Arial"/>
                <a:cs typeface="Arial"/>
              </a:rPr>
              <a:t>Survey Supervisor – </a:t>
            </a:r>
            <a:r>
              <a:rPr lang="en-US" sz="1600">
                <a:solidFill>
                  <a:srgbClr val="2F2F2F"/>
                </a:solidFill>
                <a:latin typeface="Arial"/>
                <a:cs typeface="Arial"/>
              </a:rPr>
              <a:t>Set up and manage dispatchers and crews</a:t>
            </a:r>
          </a:p>
          <a:p>
            <a:pPr marL="171450" indent="-171450">
              <a:buFont typeface="Arial"/>
              <a:buChar char="•"/>
            </a:pPr>
            <a:endParaRPr lang="en-US" sz="1600" b="1">
              <a:solidFill>
                <a:srgbClr val="2F2F2F"/>
              </a:solidFill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 sz="1600" b="1">
                <a:solidFill>
                  <a:srgbClr val="2F2F2F"/>
                </a:solidFill>
                <a:latin typeface="Arial"/>
                <a:cs typeface="Arial"/>
              </a:rPr>
              <a:t>Survey Office – </a:t>
            </a:r>
            <a:r>
              <a:rPr lang="en-US" sz="1600">
                <a:solidFill>
                  <a:srgbClr val="2F2F2F"/>
                </a:solidFill>
                <a:latin typeface="Arial"/>
                <a:cs typeface="Arial"/>
              </a:rPr>
              <a:t>Setup inspections and surveys with asset-based inspectable/surveyable items, order recurrence and crew assignments</a:t>
            </a:r>
          </a:p>
          <a:p>
            <a:pPr marL="171450" indent="-171450">
              <a:buFont typeface="Arial"/>
              <a:buChar char="•"/>
            </a:pPr>
            <a:endParaRPr lang="en-US" sz="1600" b="1">
              <a:solidFill>
                <a:srgbClr val="2F2F2F"/>
              </a:solidFill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 sz="1600" b="1">
                <a:solidFill>
                  <a:srgbClr val="2F2F2F"/>
                </a:solidFill>
                <a:latin typeface="Arial"/>
                <a:cs typeface="Arial"/>
              </a:rPr>
              <a:t>Survey Field – </a:t>
            </a:r>
            <a:r>
              <a:rPr lang="en-US" sz="1600">
                <a:solidFill>
                  <a:srgbClr val="2F2F2F"/>
                </a:solidFill>
                <a:latin typeface="Arial"/>
                <a:cs typeface="Arial"/>
              </a:rPr>
              <a:t>Complete inspections and surveys in the field with smart forms and breadcrumbing</a:t>
            </a:r>
          </a:p>
          <a:p>
            <a:pPr marL="171450" indent="-171450">
              <a:buFont typeface="Arial"/>
              <a:buChar char="•"/>
            </a:pPr>
            <a:endParaRPr lang="en-US" sz="1600" b="1">
              <a:solidFill>
                <a:srgbClr val="2F2F2F"/>
              </a:solidFill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 sz="1600" b="1">
                <a:solidFill>
                  <a:srgbClr val="2F2F2F"/>
                </a:solidFill>
                <a:latin typeface="Arial"/>
                <a:cs typeface="Arial"/>
              </a:rPr>
              <a:t>Survey Dashboard – </a:t>
            </a:r>
            <a:r>
              <a:rPr lang="en-US" sz="1600">
                <a:solidFill>
                  <a:srgbClr val="2F2F2F"/>
                </a:solidFill>
                <a:latin typeface="Arial"/>
                <a:cs typeface="Arial"/>
              </a:rPr>
              <a:t>Monitor survey progress, view availability of crews for surveys/inspections and generate reports</a:t>
            </a:r>
          </a:p>
          <a:p>
            <a:pPr marL="171450" indent="-171450">
              <a:buFont typeface="Arial"/>
              <a:buChar char="•"/>
            </a:pPr>
            <a:endParaRPr lang="en-US" sz="1600" b="1">
              <a:solidFill>
                <a:srgbClr val="2F2F2F"/>
              </a:solidFill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 sz="1600" b="1">
                <a:solidFill>
                  <a:srgbClr val="2F2F2F"/>
                </a:solidFill>
                <a:latin typeface="Arial"/>
                <a:cs typeface="Arial"/>
              </a:rPr>
              <a:t>Survey History – </a:t>
            </a:r>
            <a:r>
              <a:rPr lang="en-US" sz="1600">
                <a:solidFill>
                  <a:srgbClr val="2F2F2F"/>
                </a:solidFill>
                <a:latin typeface="Arial"/>
                <a:cs typeface="Arial"/>
              </a:rPr>
              <a:t>Access, review and download historical inspection and survey data archives</a:t>
            </a:r>
          </a:p>
          <a:p>
            <a:pPr marL="171450" indent="-171450">
              <a:buFont typeface="Arial"/>
              <a:buChar char="•"/>
            </a:pPr>
            <a:endParaRPr lang="en-US" sz="1600" b="1">
              <a:solidFill>
                <a:srgbClr val="2F2F2F"/>
              </a:solidFill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 sz="1600" b="1">
                <a:solidFill>
                  <a:srgbClr val="2F2F2F"/>
                </a:solidFill>
                <a:latin typeface="Arial"/>
                <a:cs typeface="Arial"/>
              </a:rPr>
              <a:t>Survey Admin – </a:t>
            </a:r>
            <a:r>
              <a:rPr lang="en-US" sz="1600">
                <a:solidFill>
                  <a:srgbClr val="2F2F2F"/>
                </a:solidFill>
                <a:latin typeface="Arial"/>
                <a:cs typeface="Arial"/>
              </a:rPr>
              <a:t>Configure dynamic smart forms and add/manage supervisors and organizations</a:t>
            </a:r>
          </a:p>
          <a:p>
            <a:endParaRPr lang="en-GB" sz="1600" b="1">
              <a:solidFill>
                <a:srgbClr val="2F2F2F"/>
              </a:solidFill>
              <a:latin typeface="Arial"/>
              <a:cs typeface="Arial"/>
            </a:endParaRPr>
          </a:p>
          <a:p>
            <a:endParaRPr lang="en-GB" sz="1600">
              <a:solidFill>
                <a:srgbClr val="2F2F2F"/>
              </a:solidFill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 sz="1600" b="1">
              <a:solidFill>
                <a:srgbClr val="2F2F2F"/>
              </a:solidFill>
              <a:latin typeface="Arial"/>
              <a:cs typeface="Arial"/>
            </a:endParaRPr>
          </a:p>
        </p:txBody>
      </p:sp>
      <p:pic>
        <p:nvPicPr>
          <p:cNvPr id="15" name="Picture 14" descr="A black rectangular frame with a white background&#10;&#10;Description automatically generated">
            <a:extLst>
              <a:ext uri="{FF2B5EF4-FFF2-40B4-BE49-F238E27FC236}">
                <a16:creationId xmlns:a16="http://schemas.microsoft.com/office/drawing/2014/main" id="{11B5C5BB-2C32-DF4B-2950-2F21C2E77E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8593207" y="-138421"/>
            <a:ext cx="2562838" cy="3505196"/>
          </a:xfrm>
          <a:prstGeom prst="roundRect">
            <a:avLst>
              <a:gd name="adj" fmla="val 6442"/>
            </a:avLst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C7E689D-1CB3-A8BA-4696-10CE9F060856}"/>
              </a:ext>
            </a:extLst>
          </p:cNvPr>
          <p:cNvSpPr txBox="1"/>
          <p:nvPr/>
        </p:nvSpPr>
        <p:spPr>
          <a:xfrm>
            <a:off x="6743373" y="5836669"/>
            <a:ext cx="37788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6FB969"/>
                </a:solidFill>
                <a:cs typeface="Arial"/>
              </a:rPr>
              <a:t>Survey field application</a:t>
            </a:r>
          </a:p>
        </p:txBody>
      </p:sp>
      <p:pic>
        <p:nvPicPr>
          <p:cNvPr id="17" name="Picture 16" descr="A black rectangular frame with a white background&#10;&#10;Description automatically generated">
            <a:extLst>
              <a:ext uri="{FF2B5EF4-FFF2-40B4-BE49-F238E27FC236}">
                <a16:creationId xmlns:a16="http://schemas.microsoft.com/office/drawing/2014/main" id="{EEAA6E3F-77E5-1A27-1CC6-D72BC72EFA3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7351152" y="3039259"/>
            <a:ext cx="2505249" cy="3447130"/>
          </a:xfrm>
          <a:prstGeom prst="roundRect">
            <a:avLst>
              <a:gd name="adj" fmla="val 6442"/>
            </a:avLst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D194ED7-B605-0BED-5C88-44CE20B662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679" t="3142" r="19549" b="3275"/>
          <a:stretch/>
        </p:blipFill>
        <p:spPr>
          <a:xfrm>
            <a:off x="7001348" y="3634424"/>
            <a:ext cx="3262921" cy="20780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B70A886-5CE1-75EF-68F2-8A4D950FC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7640" y="428956"/>
            <a:ext cx="3337265" cy="21151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A4C12AC-5D93-DF44-CF93-389C7821A07B}"/>
              </a:ext>
            </a:extLst>
          </p:cNvPr>
          <p:cNvSpPr txBox="1"/>
          <p:nvPr/>
        </p:nvSpPr>
        <p:spPr>
          <a:xfrm>
            <a:off x="7864204" y="2702019"/>
            <a:ext cx="40520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6FB969"/>
                </a:solidFill>
                <a:cs typeface="Arial"/>
              </a:rPr>
              <a:t>Survey history application</a:t>
            </a:r>
          </a:p>
        </p:txBody>
      </p:sp>
    </p:spTree>
    <p:extLst>
      <p:ext uri="{BB962C8B-B14F-4D97-AF65-F5344CB8AC3E}">
        <p14:creationId xmlns:p14="http://schemas.microsoft.com/office/powerpoint/2010/main" val="259989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78AB88-DBAA-7C0A-2C28-C5513B574AD1}"/>
              </a:ext>
            </a:extLst>
          </p:cNvPr>
          <p:cNvSpPr/>
          <p:nvPr/>
        </p:nvSpPr>
        <p:spPr>
          <a:xfrm>
            <a:off x="0" y="3460969"/>
            <a:ext cx="12148868" cy="24912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749C4EDB-1761-4562-B504-2CD0F6522F32}"/>
              </a:ext>
            </a:extLst>
          </p:cNvPr>
          <p:cNvSpPr txBox="1"/>
          <p:nvPr/>
        </p:nvSpPr>
        <p:spPr>
          <a:xfrm>
            <a:off x="303459" y="6271471"/>
            <a:ext cx="2191263" cy="230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1" i="0">
                <a:solidFill>
                  <a:schemeClr val="tx2"/>
                </a:solidFill>
                <a:latin typeface="+mj-lt"/>
                <a:ea typeface="Source Sans Pro" charset="0"/>
                <a:cs typeface="Futura" panose="020B0602020204020303" pitchFamily="34" charset="-79"/>
              </a:defRPr>
            </a:lvl1pPr>
          </a:lstStyle>
          <a:p>
            <a:fld id="{2721F348-4BDE-E545-80A2-7562F7475C2A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264" name="Title 4">
            <a:extLst>
              <a:ext uri="{FF2B5EF4-FFF2-40B4-BE49-F238E27FC236}">
                <a16:creationId xmlns:a16="http://schemas.microsoft.com/office/drawing/2014/main" id="{2CA9B6DB-8E78-4ED3-8C91-A8760EE7DBE0}"/>
              </a:ext>
            </a:extLst>
          </p:cNvPr>
          <p:cNvSpPr txBox="1">
            <a:spLocks/>
          </p:cNvSpPr>
          <p:nvPr/>
        </p:nvSpPr>
        <p:spPr>
          <a:xfrm>
            <a:off x="489536" y="303917"/>
            <a:ext cx="11207164" cy="473448"/>
          </a:xfrm>
          <a:prstGeom prst="rect">
            <a:avLst/>
          </a:prstGeom>
        </p:spPr>
        <p:txBody>
          <a:bodyPr vert="horz" lIns="0" tIns="0" rIns="9144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800" b="1" i="0" kern="1200" noProof="0">
                <a:solidFill>
                  <a:schemeClr val="tx2"/>
                </a:solidFill>
                <a:latin typeface="+mj-lt"/>
                <a:ea typeface="+mj-ea"/>
                <a:cs typeface="Futura" panose="020B0602020204020303" pitchFamily="34" charset="-79"/>
              </a:defRPr>
            </a:lvl1pPr>
          </a:lstStyle>
          <a:p>
            <a:pPr lvl="0"/>
            <a:r>
              <a:rPr lang="en-US" sz="2800">
                <a:latin typeface="+mn-lt"/>
              </a:rPr>
              <a:t>I&amp;S – Asset Inspections</a:t>
            </a:r>
            <a:endParaRPr lang="en-US" sz="2800">
              <a:latin typeface="+mn-lt"/>
              <a:cs typeface="Futura"/>
            </a:endParaRPr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0D1922DF-867B-FE8B-7A0C-62F8D775830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7289" y="6151488"/>
            <a:ext cx="1279620" cy="365125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C2605B2-FC92-CDD8-B908-F90494414B7C}"/>
              </a:ext>
            </a:extLst>
          </p:cNvPr>
          <p:cNvSpPr txBox="1">
            <a:spLocks/>
          </p:cNvSpPr>
          <p:nvPr/>
        </p:nvSpPr>
        <p:spPr>
          <a:xfrm>
            <a:off x="489536" y="911943"/>
            <a:ext cx="6001752" cy="2769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800" b="0" i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Futura" panose="020B0602020204020303" pitchFamily="34" charset="-79"/>
              </a:defRPr>
            </a:lvl1pPr>
            <a:lvl2pPr marL="4513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400" b="0" i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Futura" panose="020B0602020204020303" pitchFamily="34" charset="-79"/>
              </a:defRPr>
            </a:lvl2pPr>
            <a:lvl3pPr marL="789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400" b="0" i="0" kern="1200" baseline="0" noProof="0" dirty="0">
                <a:solidFill>
                  <a:schemeClr val="tx1"/>
                </a:solidFill>
                <a:latin typeface="+mn-lt"/>
                <a:ea typeface="+mn-ea"/>
                <a:cs typeface="Futura" panose="020B06020202040203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b="1">
                <a:solidFill>
                  <a:schemeClr val="accent1"/>
                </a:solidFill>
                <a:ea typeface="+mj-ea"/>
                <a:cs typeface="Futura"/>
              </a:rPr>
              <a:t>Benefits</a:t>
            </a:r>
            <a:endParaRPr lang="en-US" sz="1600" b="1">
              <a:solidFill>
                <a:schemeClr val="accent1"/>
              </a:solidFill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864DC-7C08-5106-2D37-8C3034C6DD96}"/>
              </a:ext>
            </a:extLst>
          </p:cNvPr>
          <p:cNvSpPr txBox="1">
            <a:spLocks/>
          </p:cNvSpPr>
          <p:nvPr/>
        </p:nvSpPr>
        <p:spPr>
          <a:xfrm>
            <a:off x="153756" y="3714619"/>
            <a:ext cx="3600000" cy="17389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marR="0" lvl="0" indent="-1714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>
                <a:latin typeface="Arial" panose="020B0604020202020204"/>
                <a:ea typeface="+mn-lt"/>
                <a:cs typeface="Arial" panose="020B0604020202020204"/>
              </a:rPr>
              <a:t>Know who inspected what, when they did it and exactly where they were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>
                <a:latin typeface="Arial" panose="020B0604020202020204"/>
                <a:ea typeface="+mn-lt"/>
                <a:cs typeface="Arial" panose="020B0604020202020204"/>
              </a:rPr>
              <a:t>Streamline historical research and forensics</a:t>
            </a:r>
          </a:p>
          <a:p>
            <a:pPr marL="171450" marR="0" lvl="0" indent="-17145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>
                <a:latin typeface="Arial" panose="020B0604020202020204"/>
                <a:ea typeface="+mn-lt"/>
                <a:cs typeface="Arial" panose="020B0604020202020204"/>
              </a:rPr>
              <a:t>View active and historical progress for orders</a:t>
            </a:r>
            <a:endParaRPr lang="en-IN" sz="1400">
              <a:latin typeface="Arial" panose="020B0604020202020204"/>
              <a:ea typeface="+mn-lt"/>
              <a:cs typeface="Arial" panose="020B0604020202020204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GB" sz="1400">
              <a:latin typeface="Arial" panose="020B0604020202020204"/>
              <a:ea typeface="+mn-lt"/>
              <a:cs typeface="Arial" panose="020B060402020202020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9EEF0B-A0E6-9BB9-368C-9BFAAD5901C3}"/>
              </a:ext>
            </a:extLst>
          </p:cNvPr>
          <p:cNvSpPr txBox="1">
            <a:spLocks/>
          </p:cNvSpPr>
          <p:nvPr/>
        </p:nvSpPr>
        <p:spPr>
          <a:xfrm>
            <a:off x="8209910" y="3714619"/>
            <a:ext cx="3600000" cy="13080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>
                <a:latin typeface="Arial" panose="020B0604020202020204"/>
                <a:ea typeface="+mn-lt"/>
                <a:cs typeface="Arial" panose="020B0604020202020204"/>
              </a:rPr>
              <a:t>Keeps inspection crews working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>
                <a:latin typeface="Arial" panose="020B0604020202020204"/>
                <a:ea typeface="+mn-lt"/>
                <a:cs typeface="Arial" panose="020B0604020202020204"/>
              </a:rPr>
              <a:t>Self-assign multiple orders simultaneously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>
                <a:latin typeface="Arial" panose="020B0604020202020204"/>
                <a:ea typeface="+mn-lt"/>
                <a:cs typeface="Arial" panose="020B0604020202020204"/>
              </a:rPr>
              <a:t>Preserve device availability and battery life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>
                <a:latin typeface="Arial" panose="020B0604020202020204"/>
                <a:ea typeface="+mn-lt"/>
                <a:cs typeface="Arial" panose="020B0604020202020204"/>
              </a:rPr>
              <a:t>Stay in sync between the back office and the field</a:t>
            </a:r>
            <a:endParaRPr lang="en-IN" sz="1400">
              <a:latin typeface="Arial" panose="020B0604020202020204"/>
              <a:ea typeface="+mn-lt"/>
              <a:cs typeface="Arial" panose="020B06040202020202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5E7E9D-6DE7-E21D-D33D-D88EF4A318D9}"/>
              </a:ext>
            </a:extLst>
          </p:cNvPr>
          <p:cNvSpPr/>
          <p:nvPr/>
        </p:nvSpPr>
        <p:spPr>
          <a:xfrm>
            <a:off x="0" y="2699315"/>
            <a:ext cx="12192000" cy="809263"/>
          </a:xfrm>
          <a:prstGeom prst="rect">
            <a:avLst/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D9C428B-5C84-4358-AFB6-D469DC4F4AED}"/>
              </a:ext>
            </a:extLst>
          </p:cNvPr>
          <p:cNvSpPr txBox="1">
            <a:spLocks/>
          </p:cNvSpPr>
          <p:nvPr/>
        </p:nvSpPr>
        <p:spPr>
          <a:xfrm>
            <a:off x="8580770" y="2889031"/>
            <a:ext cx="285828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>
                <a:solidFill>
                  <a:schemeClr val="accent1"/>
                </a:solidFill>
                <a:latin typeface="Arial" panose="020B0604020202020204"/>
                <a:ea typeface="+mn-lt"/>
                <a:cs typeface="Arial" panose="020B0604020202020204"/>
              </a:rPr>
              <a:t>Breadcrumb and archiving performance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+mn-lt"/>
              <a:cs typeface="Arial" panose="020B0604020202020204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93AE7B3-3AB0-4FD0-97FA-877A2C3DEA18}"/>
              </a:ext>
            </a:extLst>
          </p:cNvPr>
          <p:cNvSpPr txBox="1">
            <a:spLocks/>
          </p:cNvSpPr>
          <p:nvPr/>
        </p:nvSpPr>
        <p:spPr>
          <a:xfrm>
            <a:off x="561428" y="2889031"/>
            <a:ext cx="278465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>
                <a:solidFill>
                  <a:schemeClr val="accent1"/>
                </a:solidFill>
                <a:latin typeface="Arial" panose="020B0604020202020204"/>
                <a:ea typeface="+mn-lt"/>
                <a:cs typeface="Arial" panose="020B0604020202020204"/>
              </a:rPr>
              <a:t>Automated compliance</a:t>
            </a:r>
          </a:p>
        </p:txBody>
      </p: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45B2EBEA-643D-B742-F4E4-5703530C8F5A}"/>
              </a:ext>
            </a:extLst>
          </p:cNvPr>
          <p:cNvGrpSpPr/>
          <p:nvPr/>
        </p:nvGrpSpPr>
        <p:grpSpPr>
          <a:xfrm>
            <a:off x="3921081" y="2831278"/>
            <a:ext cx="0" cy="2255072"/>
            <a:chOff x="2686353" y="2831278"/>
            <a:chExt cx="0" cy="2255072"/>
          </a:xfrm>
        </p:grpSpPr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934DAD51-40C4-5819-CD60-99A37E97A7B0}"/>
                </a:ext>
              </a:extLst>
            </p:cNvPr>
            <p:cNvCxnSpPr>
              <a:cxnSpLocks/>
            </p:cNvCxnSpPr>
            <p:nvPr/>
          </p:nvCxnSpPr>
          <p:spPr>
            <a:xfrm>
              <a:off x="2686353" y="3643802"/>
              <a:ext cx="0" cy="1442548"/>
            </a:xfrm>
            <a:prstGeom prst="line">
              <a:avLst/>
            </a:prstGeom>
            <a:ln w="9525">
              <a:solidFill>
                <a:schemeClr val="tx2">
                  <a:alpha val="20000"/>
                </a:schemeClr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D3D8CA9C-273F-3983-2B87-C89D45E2CE4F}"/>
                </a:ext>
              </a:extLst>
            </p:cNvPr>
            <p:cNvCxnSpPr>
              <a:cxnSpLocks/>
            </p:cNvCxnSpPr>
            <p:nvPr/>
          </p:nvCxnSpPr>
          <p:spPr>
            <a:xfrm>
              <a:off x="2686353" y="2831278"/>
              <a:ext cx="0" cy="545337"/>
            </a:xfrm>
            <a:prstGeom prst="line">
              <a:avLst/>
            </a:prstGeom>
            <a:ln w="9525">
              <a:solidFill>
                <a:schemeClr val="accent1">
                  <a:alpha val="20000"/>
                </a:schemeClr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18B86978-F302-9F81-B263-A3377559CDA2}"/>
              </a:ext>
            </a:extLst>
          </p:cNvPr>
          <p:cNvGrpSpPr/>
          <p:nvPr/>
        </p:nvGrpSpPr>
        <p:grpSpPr>
          <a:xfrm>
            <a:off x="8005774" y="2831278"/>
            <a:ext cx="0" cy="2255072"/>
            <a:chOff x="9486400" y="2831278"/>
            <a:chExt cx="0" cy="2255072"/>
          </a:xfrm>
        </p:grpSpPr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6A6CA23E-3BC5-FCF9-C91D-8B3DC2BCE5CF}"/>
                </a:ext>
              </a:extLst>
            </p:cNvPr>
            <p:cNvCxnSpPr>
              <a:cxnSpLocks/>
            </p:cNvCxnSpPr>
            <p:nvPr/>
          </p:nvCxnSpPr>
          <p:spPr>
            <a:xfrm>
              <a:off x="9486400" y="3643802"/>
              <a:ext cx="0" cy="1442548"/>
            </a:xfrm>
            <a:prstGeom prst="line">
              <a:avLst/>
            </a:prstGeom>
            <a:ln w="9525">
              <a:solidFill>
                <a:schemeClr val="tx2">
                  <a:alpha val="20000"/>
                </a:schemeClr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9C4BB602-2CF1-2825-7A41-F014F38AE637}"/>
                </a:ext>
              </a:extLst>
            </p:cNvPr>
            <p:cNvCxnSpPr>
              <a:cxnSpLocks/>
            </p:cNvCxnSpPr>
            <p:nvPr/>
          </p:nvCxnSpPr>
          <p:spPr>
            <a:xfrm>
              <a:off x="9486400" y="2831278"/>
              <a:ext cx="0" cy="545337"/>
            </a:xfrm>
            <a:prstGeom prst="line">
              <a:avLst/>
            </a:prstGeom>
            <a:ln w="9525">
              <a:solidFill>
                <a:schemeClr val="accent1">
                  <a:alpha val="20000"/>
                </a:schemeClr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1D8CEE0-897A-FE5B-3262-B8CFCE9EDCFD}"/>
              </a:ext>
            </a:extLst>
          </p:cNvPr>
          <p:cNvSpPr txBox="1">
            <a:spLocks/>
          </p:cNvSpPr>
          <p:nvPr/>
        </p:nvSpPr>
        <p:spPr>
          <a:xfrm>
            <a:off x="4181833" y="3714619"/>
            <a:ext cx="3600000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>
                <a:latin typeface="Arial" panose="020B0604020202020204"/>
                <a:ea typeface="+mn-lt"/>
                <a:cs typeface="Arial" panose="020B0604020202020204"/>
              </a:rPr>
              <a:t>Reduces onboarding time and efforts with role-based interfaces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>
                <a:latin typeface="Arial" panose="020B0604020202020204"/>
                <a:ea typeface="+mn-lt"/>
                <a:cs typeface="Arial" panose="020B0604020202020204"/>
              </a:rPr>
              <a:t>Dynamic smart forms adapt to evolving business processes without additional coding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>
                <a:latin typeface="Arial" panose="020B0604020202020204"/>
                <a:ea typeface="+mn-lt"/>
                <a:cs typeface="Arial" panose="020B0604020202020204"/>
              </a:rPr>
              <a:t>React effortlessly to loss in cell coverage and GPS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118F7A-2C6D-4279-A170-07818A784966}"/>
              </a:ext>
            </a:extLst>
          </p:cNvPr>
          <p:cNvSpPr txBox="1">
            <a:spLocks/>
          </p:cNvSpPr>
          <p:nvPr/>
        </p:nvSpPr>
        <p:spPr>
          <a:xfrm>
            <a:off x="4532889" y="2889031"/>
            <a:ext cx="289788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accent1"/>
                </a:solidFill>
                <a:latin typeface="Arial" panose="020B0604020202020204"/>
                <a:ea typeface="+mn-lt"/>
                <a:cs typeface="Arial" panose="020B0604020202020204"/>
              </a:rPr>
              <a:t>Flexible digital  workflows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6F7B0B8-9423-A362-586A-CD25A62B3886}"/>
              </a:ext>
            </a:extLst>
          </p:cNvPr>
          <p:cNvGrpSpPr/>
          <p:nvPr/>
        </p:nvGrpSpPr>
        <p:grpSpPr>
          <a:xfrm>
            <a:off x="1498937" y="1460807"/>
            <a:ext cx="909637" cy="909638"/>
            <a:chOff x="1034269" y="1597824"/>
            <a:chExt cx="909637" cy="909638"/>
          </a:xfrm>
        </p:grpSpPr>
        <p:sp>
          <p:nvSpPr>
            <p:cNvPr id="6" name="Oval 75">
              <a:extLst>
                <a:ext uri="{FF2B5EF4-FFF2-40B4-BE49-F238E27FC236}">
                  <a16:creationId xmlns:a16="http://schemas.microsoft.com/office/drawing/2014/main" id="{B1CFC111-79CC-4C58-A6D3-19BED9825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269" y="1597824"/>
              <a:ext cx="909637" cy="909638"/>
            </a:xfrm>
            <a:prstGeom prst="ellipse">
              <a:avLst/>
            </a:prstGeom>
            <a:noFill/>
            <a:ln w="19050" cap="flat">
              <a:solidFill>
                <a:srgbClr val="6FB96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76">
              <a:extLst>
                <a:ext uri="{FF2B5EF4-FFF2-40B4-BE49-F238E27FC236}">
                  <a16:creationId xmlns:a16="http://schemas.microsoft.com/office/drawing/2014/main" id="{C552AF8A-F3A9-A7E4-98D2-7AE4E9316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894" y="1924849"/>
              <a:ext cx="263525" cy="261938"/>
            </a:xfrm>
            <a:prstGeom prst="ellipse">
              <a:avLst/>
            </a:prstGeom>
            <a:noFill/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7">
              <a:extLst>
                <a:ext uri="{FF2B5EF4-FFF2-40B4-BE49-F238E27FC236}">
                  <a16:creationId xmlns:a16="http://schemas.microsoft.com/office/drawing/2014/main" id="{D3F04E2B-5987-92BF-EC9C-26ED25B8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3369" y="1867699"/>
              <a:ext cx="141287" cy="68263"/>
            </a:xfrm>
            <a:custGeom>
              <a:avLst/>
              <a:gdLst>
                <a:gd name="T0" fmla="*/ 0 w 89"/>
                <a:gd name="T1" fmla="*/ 43 h 43"/>
                <a:gd name="T2" fmla="*/ 36 w 89"/>
                <a:gd name="T3" fmla="*/ 43 h 43"/>
                <a:gd name="T4" fmla="*/ 89 w 89"/>
                <a:gd name="T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9" h="43">
                  <a:moveTo>
                    <a:pt x="0" y="43"/>
                  </a:moveTo>
                  <a:lnTo>
                    <a:pt x="36" y="43"/>
                  </a:lnTo>
                  <a:lnTo>
                    <a:pt x="89" y="0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579D45B9-ABE5-3EA6-AF47-22A5A2E8F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9407" y="1996287"/>
              <a:ext cx="177800" cy="19050"/>
            </a:xfrm>
            <a:custGeom>
              <a:avLst/>
              <a:gdLst>
                <a:gd name="T0" fmla="*/ 0 w 112"/>
                <a:gd name="T1" fmla="*/ 12 h 12"/>
                <a:gd name="T2" fmla="*/ 55 w 112"/>
                <a:gd name="T3" fmla="*/ 12 h 12"/>
                <a:gd name="T4" fmla="*/ 112 w 112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12">
                  <a:moveTo>
                    <a:pt x="0" y="12"/>
                  </a:moveTo>
                  <a:lnTo>
                    <a:pt x="55" y="12"/>
                  </a:lnTo>
                  <a:lnTo>
                    <a:pt x="112" y="0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79">
              <a:extLst>
                <a:ext uri="{FF2B5EF4-FFF2-40B4-BE49-F238E27FC236}">
                  <a16:creationId xmlns:a16="http://schemas.microsoft.com/office/drawing/2014/main" id="{0B02C2B4-13DD-B79B-8943-3139B6E41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9407" y="2096299"/>
              <a:ext cx="0" cy="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0">
              <a:extLst>
                <a:ext uri="{FF2B5EF4-FFF2-40B4-BE49-F238E27FC236}">
                  <a16:creationId xmlns:a16="http://schemas.microsoft.com/office/drawing/2014/main" id="{2227130A-C7FB-EC99-BF9C-2F450EBF4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9407" y="2096299"/>
              <a:ext cx="177800" cy="26988"/>
            </a:xfrm>
            <a:custGeom>
              <a:avLst/>
              <a:gdLst>
                <a:gd name="T0" fmla="*/ 0 w 112"/>
                <a:gd name="T1" fmla="*/ 0 h 17"/>
                <a:gd name="T2" fmla="*/ 52 w 112"/>
                <a:gd name="T3" fmla="*/ 0 h 17"/>
                <a:gd name="T4" fmla="*/ 112 w 11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17">
                  <a:moveTo>
                    <a:pt x="0" y="0"/>
                  </a:moveTo>
                  <a:lnTo>
                    <a:pt x="52" y="0"/>
                  </a:lnTo>
                  <a:lnTo>
                    <a:pt x="112" y="17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1">
              <a:extLst>
                <a:ext uri="{FF2B5EF4-FFF2-40B4-BE49-F238E27FC236}">
                  <a16:creationId xmlns:a16="http://schemas.microsoft.com/office/drawing/2014/main" id="{90A06B67-E817-6236-5F70-81D6F4C9D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5432" y="2172499"/>
              <a:ext cx="136525" cy="68263"/>
            </a:xfrm>
            <a:custGeom>
              <a:avLst/>
              <a:gdLst>
                <a:gd name="T0" fmla="*/ 0 w 86"/>
                <a:gd name="T1" fmla="*/ 0 h 43"/>
                <a:gd name="T2" fmla="*/ 41 w 86"/>
                <a:gd name="T3" fmla="*/ 0 h 43"/>
                <a:gd name="T4" fmla="*/ 86 w 86"/>
                <a:gd name="T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43">
                  <a:moveTo>
                    <a:pt x="0" y="0"/>
                  </a:moveTo>
                  <a:lnTo>
                    <a:pt x="41" y="0"/>
                  </a:lnTo>
                  <a:lnTo>
                    <a:pt x="86" y="43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82">
              <a:extLst>
                <a:ext uri="{FF2B5EF4-FFF2-40B4-BE49-F238E27FC236}">
                  <a16:creationId xmlns:a16="http://schemas.microsoft.com/office/drawing/2014/main" id="{61CD9BAC-841A-2596-5D84-278343B8B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1957" y="1783562"/>
              <a:ext cx="92075" cy="92075"/>
            </a:xfrm>
            <a:prstGeom prst="ellipse">
              <a:avLst/>
            </a:prstGeom>
            <a:noFill/>
            <a:ln w="19050" cap="rnd">
              <a:solidFill>
                <a:srgbClr val="6FB96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83">
              <a:extLst>
                <a:ext uri="{FF2B5EF4-FFF2-40B4-BE49-F238E27FC236}">
                  <a16:creationId xmlns:a16="http://schemas.microsoft.com/office/drawing/2014/main" id="{6EA41B40-BB9F-8720-9458-D2E14F75D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7207" y="1935962"/>
              <a:ext cx="92075" cy="92075"/>
            </a:xfrm>
            <a:prstGeom prst="ellipse">
              <a:avLst/>
            </a:prstGeom>
            <a:noFill/>
            <a:ln w="19050" cap="rnd">
              <a:solidFill>
                <a:srgbClr val="6FB96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84">
              <a:extLst>
                <a:ext uri="{FF2B5EF4-FFF2-40B4-BE49-F238E27FC236}">
                  <a16:creationId xmlns:a16="http://schemas.microsoft.com/office/drawing/2014/main" id="{592BF272-47AB-2B75-CE89-41D1D16D7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7207" y="2080424"/>
              <a:ext cx="92075" cy="92075"/>
            </a:xfrm>
            <a:prstGeom prst="ellipse">
              <a:avLst/>
            </a:prstGeom>
            <a:noFill/>
            <a:ln w="19050" cap="rnd">
              <a:solidFill>
                <a:srgbClr val="6FB96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85">
              <a:extLst>
                <a:ext uri="{FF2B5EF4-FFF2-40B4-BE49-F238E27FC236}">
                  <a16:creationId xmlns:a16="http://schemas.microsoft.com/office/drawing/2014/main" id="{E6C1508F-B7E3-2FD5-F536-63272792F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0844" y="2229649"/>
              <a:ext cx="92075" cy="90488"/>
            </a:xfrm>
            <a:prstGeom prst="ellipse">
              <a:avLst/>
            </a:prstGeom>
            <a:noFill/>
            <a:ln w="19050" cap="rnd">
              <a:solidFill>
                <a:srgbClr val="6FB96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E2C6F3B-373F-F820-87EE-8023A93EABE8}"/>
              </a:ext>
            </a:extLst>
          </p:cNvPr>
          <p:cNvGrpSpPr/>
          <p:nvPr/>
        </p:nvGrpSpPr>
        <p:grpSpPr>
          <a:xfrm>
            <a:off x="5527014" y="1539019"/>
            <a:ext cx="909638" cy="909638"/>
            <a:chOff x="5607993" y="1581949"/>
            <a:chExt cx="909638" cy="909638"/>
          </a:xfrm>
        </p:grpSpPr>
        <p:sp>
          <p:nvSpPr>
            <p:cNvPr id="31" name="Oval 248">
              <a:extLst>
                <a:ext uri="{FF2B5EF4-FFF2-40B4-BE49-F238E27FC236}">
                  <a16:creationId xmlns:a16="http://schemas.microsoft.com/office/drawing/2014/main" id="{335197DA-7D35-4F82-EE3A-06F1B3335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7993" y="1581949"/>
              <a:ext cx="909638" cy="909638"/>
            </a:xfrm>
            <a:prstGeom prst="ellipse">
              <a:avLst/>
            </a:prstGeom>
            <a:noFill/>
            <a:ln w="19050" cap="flat">
              <a:solidFill>
                <a:srgbClr val="6FB96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9">
              <a:extLst>
                <a:ext uri="{FF2B5EF4-FFF2-40B4-BE49-F238E27FC236}">
                  <a16:creationId xmlns:a16="http://schemas.microsoft.com/office/drawing/2014/main" id="{B814A2D8-F10B-03F0-6867-6D8C39681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7706" y="2026449"/>
              <a:ext cx="479425" cy="266700"/>
            </a:xfrm>
            <a:custGeom>
              <a:avLst/>
              <a:gdLst>
                <a:gd name="T0" fmla="*/ 126 w 126"/>
                <a:gd name="T1" fmla="*/ 0 h 70"/>
                <a:gd name="T2" fmla="*/ 56 w 126"/>
                <a:gd name="T3" fmla="*/ 70 h 70"/>
                <a:gd name="T4" fmla="*/ 2 w 126"/>
                <a:gd name="T5" fmla="*/ 39 h 70"/>
                <a:gd name="T6" fmla="*/ 0 w 126"/>
                <a:gd name="T7" fmla="*/ 59 h 70"/>
                <a:gd name="T8" fmla="*/ 2 w 126"/>
                <a:gd name="T9" fmla="*/ 39 h 70"/>
                <a:gd name="T10" fmla="*/ 22 w 126"/>
                <a:gd name="T11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70">
                  <a:moveTo>
                    <a:pt x="126" y="0"/>
                  </a:moveTo>
                  <a:cubicBezTo>
                    <a:pt x="126" y="39"/>
                    <a:pt x="95" y="70"/>
                    <a:pt x="56" y="70"/>
                  </a:cubicBezTo>
                  <a:cubicBezTo>
                    <a:pt x="20" y="70"/>
                    <a:pt x="2" y="39"/>
                    <a:pt x="2" y="3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2" y="40"/>
                    <a:pt x="22" y="40"/>
                    <a:pt x="22" y="40"/>
                  </a:cubicBez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0">
              <a:extLst>
                <a:ext uri="{FF2B5EF4-FFF2-40B4-BE49-F238E27FC236}">
                  <a16:creationId xmlns:a16="http://schemas.microsoft.com/office/drawing/2014/main" id="{7C80FACB-3196-300F-EB3F-44E98A227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3731" y="1778799"/>
              <a:ext cx="484188" cy="266700"/>
            </a:xfrm>
            <a:custGeom>
              <a:avLst/>
              <a:gdLst>
                <a:gd name="T0" fmla="*/ 0 w 127"/>
                <a:gd name="T1" fmla="*/ 70 h 70"/>
                <a:gd name="T2" fmla="*/ 70 w 127"/>
                <a:gd name="T3" fmla="*/ 0 h 70"/>
                <a:gd name="T4" fmla="*/ 125 w 127"/>
                <a:gd name="T5" fmla="*/ 31 h 70"/>
                <a:gd name="T6" fmla="*/ 127 w 127"/>
                <a:gd name="T7" fmla="*/ 11 h 70"/>
                <a:gd name="T8" fmla="*/ 125 w 127"/>
                <a:gd name="T9" fmla="*/ 31 h 70"/>
                <a:gd name="T10" fmla="*/ 104 w 127"/>
                <a:gd name="T11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70">
                  <a:moveTo>
                    <a:pt x="0" y="70"/>
                  </a:moveTo>
                  <a:cubicBezTo>
                    <a:pt x="0" y="31"/>
                    <a:pt x="32" y="0"/>
                    <a:pt x="70" y="0"/>
                  </a:cubicBezTo>
                  <a:cubicBezTo>
                    <a:pt x="106" y="0"/>
                    <a:pt x="125" y="31"/>
                    <a:pt x="125" y="31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104" y="30"/>
                    <a:pt x="104" y="30"/>
                    <a:pt x="104" y="30"/>
                  </a:cubicBez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1">
              <a:extLst>
                <a:ext uri="{FF2B5EF4-FFF2-40B4-BE49-F238E27FC236}">
                  <a16:creationId xmlns:a16="http://schemas.microsoft.com/office/drawing/2014/main" id="{45262E7B-1444-24A3-7DE8-190782403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081" y="1901037"/>
              <a:ext cx="269875" cy="269875"/>
            </a:xfrm>
            <a:custGeom>
              <a:avLst/>
              <a:gdLst>
                <a:gd name="T0" fmla="*/ 43 w 71"/>
                <a:gd name="T1" fmla="*/ 1 h 71"/>
                <a:gd name="T2" fmla="*/ 36 w 71"/>
                <a:gd name="T3" fmla="*/ 9 h 71"/>
                <a:gd name="T4" fmla="*/ 34 w 71"/>
                <a:gd name="T5" fmla="*/ 9 h 71"/>
                <a:gd name="T6" fmla="*/ 28 w 71"/>
                <a:gd name="T7" fmla="*/ 10 h 71"/>
                <a:gd name="T8" fmla="*/ 22 w 71"/>
                <a:gd name="T9" fmla="*/ 2 h 71"/>
                <a:gd name="T10" fmla="*/ 17 w 71"/>
                <a:gd name="T11" fmla="*/ 5 h 71"/>
                <a:gd name="T12" fmla="*/ 13 w 71"/>
                <a:gd name="T13" fmla="*/ 8 h 71"/>
                <a:gd name="T14" fmla="*/ 15 w 71"/>
                <a:gd name="T15" fmla="*/ 18 h 71"/>
                <a:gd name="T16" fmla="*/ 12 w 71"/>
                <a:gd name="T17" fmla="*/ 21 h 71"/>
                <a:gd name="T18" fmla="*/ 3 w 71"/>
                <a:gd name="T19" fmla="*/ 21 h 71"/>
                <a:gd name="T20" fmla="*/ 0 w 71"/>
                <a:gd name="T21" fmla="*/ 32 h 71"/>
                <a:gd name="T22" fmla="*/ 8 w 71"/>
                <a:gd name="T23" fmla="*/ 36 h 71"/>
                <a:gd name="T24" fmla="*/ 10 w 71"/>
                <a:gd name="T25" fmla="*/ 44 h 71"/>
                <a:gd name="T26" fmla="*/ 8 w 71"/>
                <a:gd name="T27" fmla="*/ 58 h 71"/>
                <a:gd name="T28" fmla="*/ 16 w 71"/>
                <a:gd name="T29" fmla="*/ 54 h 71"/>
                <a:gd name="T30" fmla="*/ 18 w 71"/>
                <a:gd name="T31" fmla="*/ 56 h 71"/>
                <a:gd name="T32" fmla="*/ 23 w 71"/>
                <a:gd name="T33" fmla="*/ 59 h 71"/>
                <a:gd name="T34" fmla="*/ 25 w 71"/>
                <a:gd name="T35" fmla="*/ 70 h 71"/>
                <a:gd name="T36" fmla="*/ 31 w 71"/>
                <a:gd name="T37" fmla="*/ 71 h 71"/>
                <a:gd name="T38" fmla="*/ 36 w 71"/>
                <a:gd name="T39" fmla="*/ 62 h 71"/>
                <a:gd name="T40" fmla="*/ 40 w 71"/>
                <a:gd name="T41" fmla="*/ 62 h 71"/>
                <a:gd name="T42" fmla="*/ 43 w 71"/>
                <a:gd name="T43" fmla="*/ 61 h 71"/>
                <a:gd name="T44" fmla="*/ 50 w 71"/>
                <a:gd name="T45" fmla="*/ 68 h 71"/>
                <a:gd name="T46" fmla="*/ 58 w 71"/>
                <a:gd name="T47" fmla="*/ 63 h 71"/>
                <a:gd name="T48" fmla="*/ 54 w 71"/>
                <a:gd name="T49" fmla="*/ 55 h 71"/>
                <a:gd name="T50" fmla="*/ 58 w 71"/>
                <a:gd name="T51" fmla="*/ 50 h 71"/>
                <a:gd name="T52" fmla="*/ 59 w 71"/>
                <a:gd name="T53" fmla="*/ 48 h 71"/>
                <a:gd name="T54" fmla="*/ 69 w 71"/>
                <a:gd name="T55" fmla="*/ 46 h 71"/>
                <a:gd name="T56" fmla="*/ 70 w 71"/>
                <a:gd name="T57" fmla="*/ 44 h 71"/>
                <a:gd name="T58" fmla="*/ 62 w 71"/>
                <a:gd name="T59" fmla="*/ 36 h 71"/>
                <a:gd name="T60" fmla="*/ 62 w 71"/>
                <a:gd name="T61" fmla="*/ 31 h 71"/>
                <a:gd name="T62" fmla="*/ 68 w 71"/>
                <a:gd name="T63" fmla="*/ 22 h 71"/>
                <a:gd name="T64" fmla="*/ 63 w 71"/>
                <a:gd name="T65" fmla="*/ 13 h 71"/>
                <a:gd name="T66" fmla="*/ 55 w 71"/>
                <a:gd name="T67" fmla="*/ 17 h 71"/>
                <a:gd name="T68" fmla="*/ 49 w 71"/>
                <a:gd name="T69" fmla="*/ 13 h 71"/>
                <a:gd name="T70" fmla="*/ 50 w 71"/>
                <a:gd name="T71" fmla="*/ 3 h 71"/>
                <a:gd name="T72" fmla="*/ 44 w 71"/>
                <a:gd name="T73" fmla="*/ 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1" h="71">
                  <a:moveTo>
                    <a:pt x="44" y="1"/>
                  </a:moveTo>
                  <a:cubicBezTo>
                    <a:pt x="44" y="1"/>
                    <a:pt x="44" y="1"/>
                    <a:pt x="43" y="1"/>
                  </a:cubicBezTo>
                  <a:cubicBezTo>
                    <a:pt x="42" y="1"/>
                    <a:pt x="41" y="0"/>
                    <a:pt x="39" y="0"/>
                  </a:cubicBezTo>
                  <a:cubicBezTo>
                    <a:pt x="38" y="3"/>
                    <a:pt x="37" y="6"/>
                    <a:pt x="36" y="9"/>
                  </a:cubicBezTo>
                  <a:cubicBezTo>
                    <a:pt x="36" y="9"/>
                    <a:pt x="35" y="9"/>
                    <a:pt x="35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2" y="9"/>
                    <a:pt x="31" y="9"/>
                  </a:cubicBezTo>
                  <a:cubicBezTo>
                    <a:pt x="30" y="9"/>
                    <a:pt x="29" y="10"/>
                    <a:pt x="28" y="10"/>
                  </a:cubicBezTo>
                  <a:cubicBezTo>
                    <a:pt x="26" y="7"/>
                    <a:pt x="24" y="5"/>
                    <a:pt x="22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19" y="4"/>
                    <a:pt x="18" y="4"/>
                    <a:pt x="17" y="5"/>
                  </a:cubicBezTo>
                  <a:cubicBezTo>
                    <a:pt x="16" y="6"/>
                    <a:pt x="14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1"/>
                    <a:pt x="16" y="13"/>
                    <a:pt x="17" y="16"/>
                  </a:cubicBezTo>
                  <a:cubicBezTo>
                    <a:pt x="16" y="17"/>
                    <a:pt x="15" y="17"/>
                    <a:pt x="15" y="18"/>
                  </a:cubicBezTo>
                  <a:cubicBezTo>
                    <a:pt x="14" y="19"/>
                    <a:pt x="13" y="20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2"/>
                    <a:pt x="12" y="22"/>
                    <a:pt x="12" y="23"/>
                  </a:cubicBezTo>
                  <a:cubicBezTo>
                    <a:pt x="9" y="22"/>
                    <a:pt x="6" y="22"/>
                    <a:pt x="3" y="21"/>
                  </a:cubicBezTo>
                  <a:cubicBezTo>
                    <a:pt x="2" y="23"/>
                    <a:pt x="1" y="24"/>
                    <a:pt x="1" y="25"/>
                  </a:cubicBezTo>
                  <a:cubicBezTo>
                    <a:pt x="1" y="28"/>
                    <a:pt x="0" y="30"/>
                    <a:pt x="0" y="32"/>
                  </a:cubicBezTo>
                  <a:cubicBezTo>
                    <a:pt x="3" y="33"/>
                    <a:pt x="6" y="34"/>
                    <a:pt x="8" y="35"/>
                  </a:cubicBezTo>
                  <a:cubicBezTo>
                    <a:pt x="8" y="35"/>
                    <a:pt x="8" y="36"/>
                    <a:pt x="8" y="36"/>
                  </a:cubicBezTo>
                  <a:cubicBezTo>
                    <a:pt x="8" y="38"/>
                    <a:pt x="9" y="39"/>
                    <a:pt x="9" y="40"/>
                  </a:cubicBezTo>
                  <a:cubicBezTo>
                    <a:pt x="9" y="41"/>
                    <a:pt x="9" y="42"/>
                    <a:pt x="10" y="44"/>
                  </a:cubicBezTo>
                  <a:cubicBezTo>
                    <a:pt x="7" y="45"/>
                    <a:pt x="5" y="47"/>
                    <a:pt x="2" y="49"/>
                  </a:cubicBezTo>
                  <a:cubicBezTo>
                    <a:pt x="4" y="52"/>
                    <a:pt x="5" y="55"/>
                    <a:pt x="8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10" y="57"/>
                    <a:pt x="13" y="56"/>
                    <a:pt x="16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7" y="55"/>
                    <a:pt x="17" y="55"/>
                    <a:pt x="18" y="56"/>
                  </a:cubicBezTo>
                  <a:cubicBezTo>
                    <a:pt x="19" y="57"/>
                    <a:pt x="20" y="58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2" y="62"/>
                    <a:pt x="22" y="65"/>
                    <a:pt x="21" y="68"/>
                  </a:cubicBezTo>
                  <a:cubicBezTo>
                    <a:pt x="22" y="69"/>
                    <a:pt x="24" y="69"/>
                    <a:pt x="25" y="70"/>
                  </a:cubicBezTo>
                  <a:cubicBezTo>
                    <a:pt x="25" y="70"/>
                    <a:pt x="26" y="70"/>
                    <a:pt x="27" y="70"/>
                  </a:cubicBezTo>
                  <a:cubicBezTo>
                    <a:pt x="28" y="71"/>
                    <a:pt x="30" y="71"/>
                    <a:pt x="31" y="71"/>
                  </a:cubicBezTo>
                  <a:cubicBezTo>
                    <a:pt x="33" y="68"/>
                    <a:pt x="34" y="65"/>
                    <a:pt x="35" y="62"/>
                  </a:cubicBezTo>
                  <a:cubicBezTo>
                    <a:pt x="35" y="62"/>
                    <a:pt x="36" y="62"/>
                    <a:pt x="36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7" y="62"/>
                    <a:pt x="39" y="62"/>
                    <a:pt x="40" y="62"/>
                  </a:cubicBezTo>
                  <a:cubicBezTo>
                    <a:pt x="41" y="62"/>
                    <a:pt x="42" y="61"/>
                    <a:pt x="43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5" y="64"/>
                    <a:pt x="47" y="66"/>
                    <a:pt x="49" y="69"/>
                  </a:cubicBezTo>
                  <a:cubicBezTo>
                    <a:pt x="49" y="68"/>
                    <a:pt x="50" y="68"/>
                    <a:pt x="50" y="68"/>
                  </a:cubicBezTo>
                  <a:cubicBezTo>
                    <a:pt x="51" y="68"/>
                    <a:pt x="52" y="67"/>
                    <a:pt x="53" y="66"/>
                  </a:cubicBezTo>
                  <a:cubicBezTo>
                    <a:pt x="55" y="65"/>
                    <a:pt x="56" y="64"/>
                    <a:pt x="58" y="63"/>
                  </a:cubicBezTo>
                  <a:cubicBezTo>
                    <a:pt x="57" y="60"/>
                    <a:pt x="55" y="58"/>
                    <a:pt x="54" y="55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5" y="54"/>
                    <a:pt x="55" y="53"/>
                    <a:pt x="56" y="53"/>
                  </a:cubicBezTo>
                  <a:cubicBezTo>
                    <a:pt x="57" y="52"/>
                    <a:pt x="57" y="51"/>
                    <a:pt x="58" y="50"/>
                  </a:cubicBezTo>
                  <a:cubicBezTo>
                    <a:pt x="58" y="50"/>
                    <a:pt x="58" y="50"/>
                    <a:pt x="58" y="49"/>
                  </a:cubicBezTo>
                  <a:cubicBezTo>
                    <a:pt x="58" y="49"/>
                    <a:pt x="58" y="49"/>
                    <a:pt x="59" y="48"/>
                  </a:cubicBezTo>
                  <a:cubicBezTo>
                    <a:pt x="62" y="49"/>
                    <a:pt x="65" y="49"/>
                    <a:pt x="68" y="50"/>
                  </a:cubicBezTo>
                  <a:cubicBezTo>
                    <a:pt x="68" y="49"/>
                    <a:pt x="69" y="47"/>
                    <a:pt x="69" y="46"/>
                  </a:cubicBezTo>
                  <a:cubicBezTo>
                    <a:pt x="69" y="46"/>
                    <a:pt x="70" y="45"/>
                    <a:pt x="70" y="45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2"/>
                    <a:pt x="71" y="41"/>
                    <a:pt x="71" y="40"/>
                  </a:cubicBezTo>
                  <a:cubicBezTo>
                    <a:pt x="68" y="38"/>
                    <a:pt x="65" y="37"/>
                    <a:pt x="62" y="36"/>
                  </a:cubicBezTo>
                  <a:cubicBezTo>
                    <a:pt x="62" y="36"/>
                    <a:pt x="62" y="35"/>
                    <a:pt x="62" y="35"/>
                  </a:cubicBezTo>
                  <a:cubicBezTo>
                    <a:pt x="62" y="34"/>
                    <a:pt x="62" y="32"/>
                    <a:pt x="62" y="31"/>
                  </a:cubicBezTo>
                  <a:cubicBezTo>
                    <a:pt x="61" y="30"/>
                    <a:pt x="61" y="29"/>
                    <a:pt x="61" y="28"/>
                  </a:cubicBezTo>
                  <a:cubicBezTo>
                    <a:pt x="63" y="26"/>
                    <a:pt x="66" y="24"/>
                    <a:pt x="68" y="2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7" y="19"/>
                    <a:pt x="65" y="16"/>
                    <a:pt x="63" y="13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0" y="15"/>
                    <a:pt x="57" y="16"/>
                    <a:pt x="55" y="17"/>
                  </a:cubicBezTo>
                  <a:cubicBezTo>
                    <a:pt x="54" y="16"/>
                    <a:pt x="53" y="16"/>
                    <a:pt x="52" y="15"/>
                  </a:cubicBezTo>
                  <a:cubicBezTo>
                    <a:pt x="51" y="14"/>
                    <a:pt x="50" y="13"/>
                    <a:pt x="49" y="13"/>
                  </a:cubicBezTo>
                  <a:cubicBezTo>
                    <a:pt x="49" y="13"/>
                    <a:pt x="49" y="12"/>
                    <a:pt x="48" y="12"/>
                  </a:cubicBezTo>
                  <a:cubicBezTo>
                    <a:pt x="49" y="9"/>
                    <a:pt x="49" y="6"/>
                    <a:pt x="50" y="3"/>
                  </a:cubicBezTo>
                  <a:cubicBezTo>
                    <a:pt x="48" y="2"/>
                    <a:pt x="47" y="2"/>
                    <a:pt x="46" y="1"/>
                  </a:cubicBezTo>
                  <a:cubicBezTo>
                    <a:pt x="45" y="1"/>
                    <a:pt x="45" y="1"/>
                    <a:pt x="44" y="1"/>
                  </a:cubicBezTo>
                  <a:close/>
                </a:path>
              </a:pathLst>
            </a:custGeom>
            <a:noFill/>
            <a:ln w="19050" cap="rnd">
              <a:solidFill>
                <a:srgbClr val="6FB96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A16F340-2CD6-CE7E-962D-1844389FA35D}"/>
              </a:ext>
            </a:extLst>
          </p:cNvPr>
          <p:cNvGrpSpPr/>
          <p:nvPr/>
        </p:nvGrpSpPr>
        <p:grpSpPr>
          <a:xfrm>
            <a:off x="9555091" y="1547750"/>
            <a:ext cx="909638" cy="909638"/>
            <a:chOff x="10249285" y="1581949"/>
            <a:chExt cx="909638" cy="909638"/>
          </a:xfrm>
        </p:grpSpPr>
        <p:sp>
          <p:nvSpPr>
            <p:cNvPr id="37" name="Oval 224">
              <a:extLst>
                <a:ext uri="{FF2B5EF4-FFF2-40B4-BE49-F238E27FC236}">
                  <a16:creationId xmlns:a16="http://schemas.microsoft.com/office/drawing/2014/main" id="{7C62C0A3-5F14-FF61-C006-8CFC4425B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9285" y="1581949"/>
              <a:ext cx="909638" cy="909638"/>
            </a:xfrm>
            <a:prstGeom prst="ellipse">
              <a:avLst/>
            </a:prstGeom>
            <a:noFill/>
            <a:ln w="19050" cap="flat">
              <a:solidFill>
                <a:srgbClr val="6FB96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225">
              <a:extLst>
                <a:ext uri="{FF2B5EF4-FFF2-40B4-BE49-F238E27FC236}">
                  <a16:creationId xmlns:a16="http://schemas.microsoft.com/office/drawing/2014/main" id="{15929553-CAEC-B7A0-A1C8-70AD336C20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33460" y="2042324"/>
              <a:ext cx="73025" cy="117475"/>
            </a:xfrm>
            <a:prstGeom prst="line">
              <a:avLst/>
            </a:prstGeom>
            <a:noFill/>
            <a:ln w="19050" cap="rnd">
              <a:solidFill>
                <a:srgbClr val="6FB96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26">
              <a:extLst>
                <a:ext uri="{FF2B5EF4-FFF2-40B4-BE49-F238E27FC236}">
                  <a16:creationId xmlns:a16="http://schemas.microsoft.com/office/drawing/2014/main" id="{83324E7B-C6BA-D87E-0186-17ADCB4A7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9785" y="1805787"/>
              <a:ext cx="533400" cy="460375"/>
            </a:xfrm>
            <a:custGeom>
              <a:avLst/>
              <a:gdLst>
                <a:gd name="T0" fmla="*/ 252 w 336"/>
                <a:gd name="T1" fmla="*/ 0 h 290"/>
                <a:gd name="T2" fmla="*/ 84 w 336"/>
                <a:gd name="T3" fmla="*/ 0 h 290"/>
                <a:gd name="T4" fmla="*/ 0 w 336"/>
                <a:gd name="T5" fmla="*/ 146 h 290"/>
                <a:gd name="T6" fmla="*/ 84 w 336"/>
                <a:gd name="T7" fmla="*/ 290 h 290"/>
                <a:gd name="T8" fmla="*/ 252 w 336"/>
                <a:gd name="T9" fmla="*/ 290 h 290"/>
                <a:gd name="T10" fmla="*/ 336 w 336"/>
                <a:gd name="T11" fmla="*/ 146 h 290"/>
                <a:gd name="T12" fmla="*/ 252 w 336"/>
                <a:gd name="T1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290">
                  <a:moveTo>
                    <a:pt x="252" y="0"/>
                  </a:moveTo>
                  <a:lnTo>
                    <a:pt x="84" y="0"/>
                  </a:lnTo>
                  <a:lnTo>
                    <a:pt x="0" y="146"/>
                  </a:lnTo>
                  <a:lnTo>
                    <a:pt x="84" y="290"/>
                  </a:lnTo>
                  <a:lnTo>
                    <a:pt x="252" y="290"/>
                  </a:lnTo>
                  <a:lnTo>
                    <a:pt x="336" y="146"/>
                  </a:lnTo>
                  <a:lnTo>
                    <a:pt x="252" y="0"/>
                  </a:lnTo>
                  <a:close/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27">
              <a:extLst>
                <a:ext uri="{FF2B5EF4-FFF2-40B4-BE49-F238E27FC236}">
                  <a16:creationId xmlns:a16="http://schemas.microsoft.com/office/drawing/2014/main" id="{87D3F7A1-18B1-F700-3ACE-F382FAAFF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8222" y="1931199"/>
              <a:ext cx="204788" cy="106363"/>
            </a:xfrm>
            <a:custGeom>
              <a:avLst/>
              <a:gdLst>
                <a:gd name="T0" fmla="*/ 0 w 129"/>
                <a:gd name="T1" fmla="*/ 0 h 67"/>
                <a:gd name="T2" fmla="*/ 43 w 129"/>
                <a:gd name="T3" fmla="*/ 67 h 67"/>
                <a:gd name="T4" fmla="*/ 129 w 129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67">
                  <a:moveTo>
                    <a:pt x="0" y="0"/>
                  </a:moveTo>
                  <a:lnTo>
                    <a:pt x="43" y="67"/>
                  </a:lnTo>
                  <a:lnTo>
                    <a:pt x="129" y="67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228">
              <a:extLst>
                <a:ext uri="{FF2B5EF4-FFF2-40B4-BE49-F238E27FC236}">
                  <a16:creationId xmlns:a16="http://schemas.microsoft.com/office/drawing/2014/main" id="{6C1C6136-477A-C3E1-C910-BD338C658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5360" y="1881987"/>
              <a:ext cx="49213" cy="49213"/>
            </a:xfrm>
            <a:prstGeom prst="ellipse">
              <a:avLst/>
            </a:prstGeom>
            <a:noFill/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229">
              <a:extLst>
                <a:ext uri="{FF2B5EF4-FFF2-40B4-BE49-F238E27FC236}">
                  <a16:creationId xmlns:a16="http://schemas.microsoft.com/office/drawing/2014/main" id="{88F60080-7080-734A-A9D9-0FB4F9F15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3010" y="2012162"/>
              <a:ext cx="49213" cy="49213"/>
            </a:xfrm>
            <a:prstGeom prst="ellipse">
              <a:avLst/>
            </a:prstGeom>
            <a:noFill/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230">
              <a:extLst>
                <a:ext uri="{FF2B5EF4-FFF2-40B4-BE49-F238E27FC236}">
                  <a16:creationId xmlns:a16="http://schemas.microsoft.com/office/drawing/2014/main" id="{9B9494B4-C43B-0EA7-D66E-A66EF84EE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5360" y="2159799"/>
              <a:ext cx="49213" cy="49213"/>
            </a:xfrm>
            <a:prstGeom prst="ellipse">
              <a:avLst/>
            </a:prstGeom>
            <a:noFill/>
            <a:ln w="19050" cap="rnd">
              <a:solidFill>
                <a:srgbClr val="6FB96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591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QGeo Theme">
  <a:themeElements>
    <a:clrScheme name="IQ Geo Colours">
      <a:dk1>
        <a:srgbClr val="000000"/>
      </a:dk1>
      <a:lt1>
        <a:srgbClr val="FFFFFF"/>
      </a:lt1>
      <a:dk2>
        <a:srgbClr val="5C6061"/>
      </a:dk2>
      <a:lt2>
        <a:srgbClr val="A7A8AA"/>
      </a:lt2>
      <a:accent1>
        <a:srgbClr val="6FB969"/>
      </a:accent1>
      <a:accent2>
        <a:srgbClr val="A7A8AA"/>
      </a:accent2>
      <a:accent3>
        <a:srgbClr val="5C6061"/>
      </a:accent3>
      <a:accent4>
        <a:srgbClr val="0069B3"/>
      </a:accent4>
      <a:accent5>
        <a:srgbClr val="702283"/>
      </a:accent5>
      <a:accent6>
        <a:srgbClr val="F39200"/>
      </a:accent6>
      <a:hlink>
        <a:srgbClr val="F39200"/>
      </a:hlink>
      <a:folHlink>
        <a:srgbClr val="F392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QGEO-PowerPoint-Presentation V9 MINIMAL" id="{D9AFA257-99EF-DF4A-82C1-89F32CEE2C33}" vid="{25D9C610-FD00-9546-A118-F5D1DE13AA1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BD5D5B7C5C8744944EF41C0BA32F45" ma:contentTypeVersion="8" ma:contentTypeDescription="Create a new document." ma:contentTypeScope="" ma:versionID="a1ae9b0146c5084c6cc2a9732cb72254">
  <xsd:schema xmlns:xsd="http://www.w3.org/2001/XMLSchema" xmlns:xs="http://www.w3.org/2001/XMLSchema" xmlns:p="http://schemas.microsoft.com/office/2006/metadata/properties" xmlns:ns2="c3572c9e-d4ae-41bd-a0b8-3112b171783e" targetNamespace="http://schemas.microsoft.com/office/2006/metadata/properties" ma:root="true" ma:fieldsID="40c9bc5db31a398321389377b86fe2e4" ns2:_="">
    <xsd:import namespace="c3572c9e-d4ae-41bd-a0b8-3112b17178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572c9e-d4ae-41bd-a0b8-3112b17178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262818-17E1-4BE8-9EE2-49E7B577AEE5}"/>
</file>

<file path=customXml/itemProps2.xml><?xml version="1.0" encoding="utf-8"?>
<ds:datastoreItem xmlns:ds="http://schemas.openxmlformats.org/officeDocument/2006/customXml" ds:itemID="{F38B4CEC-E559-4B35-8605-0218019CC14E}">
  <ds:schemaRefs>
    <ds:schemaRef ds:uri="13180ac6-53b7-4b67-8d64-4d8b08f494f1"/>
    <ds:schemaRef ds:uri="19360621-ed0b-4eab-9509-0fe5df75a662"/>
    <ds:schemaRef ds:uri="2752eb46-876b-4fdc-bef3-54a13b66b565"/>
    <ds:schemaRef ds:uri="a7019c1f-1417-46d3-a9c3-6651cdcf2b4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AC63753-84B3-4A01-87F9-E68FD474B5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IQGeo_company_overview_Oct20</Template>
  <TotalTime>0</TotalTime>
  <Words>357</Words>
  <Application>Microsoft Office PowerPoint</Application>
  <PresentationFormat>Widescreen</PresentationFormat>
  <Paragraphs>66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Futura</vt:lpstr>
      <vt:lpstr>Wingdings,Sans-Serif</vt:lpstr>
      <vt:lpstr>IQGeo Theme</vt:lpstr>
      <vt:lpstr>Custom Design</vt:lpstr>
      <vt:lpstr>think-cell Slide</vt:lpstr>
      <vt:lpstr>Asset Inspections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overview</dc:title>
  <dc:creator>Steve Tongish</dc:creator>
  <cp:lastModifiedBy>Crawford Frazer</cp:lastModifiedBy>
  <cp:revision>3</cp:revision>
  <dcterms:created xsi:type="dcterms:W3CDTF">2020-09-28T14:44:21Z</dcterms:created>
  <dcterms:modified xsi:type="dcterms:W3CDTF">2024-08-05T20:06:57Z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0x01010047BD5D5B7C5C8744944EF41C0BA32F45</vt:lpwstr>
  </property>
</Properties>
</file>