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A8DBB8-A1EA-4A54-9658-87E0214C3021}">
  <a:tblStyle styleId="{72A8DBB8-A1EA-4A54-9658-87E0214C30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italic.fntdata"/><Relationship Id="rId16" Type="http://schemas.openxmlformats.org/officeDocument/2006/relationships/slide" Target="slides/slide10.xml"/><Relationship Id="rId38" Type="http://schemas.openxmlformats.org/officeDocument/2006/relationships/font" Target="fonts/Raleway-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67106cc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67106cc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c5ba8dbd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c5ba8dbd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c5ba8dbd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c5ba8dbd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c5ba8dbd4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c5ba8dbd4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5ba8dbd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cc5ba8dbd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c5ba8dbd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c5ba8dbd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c5ba8dbd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c5ba8dbd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c5ba8dbd4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c5ba8dbd4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c5ba8dbd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c5ba8dbd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c5ba8dbd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c5ba8dbd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c5ba8d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c5ba8d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c5ba8dbd4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c5ba8dbd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c5ba8dbd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c5ba8dbd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c5ba8dbd4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cc5ba8dbd4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c5ba8dbd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cc5ba8dbd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c5ba8dbd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c5ba8dbd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c5ba8dbd4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cc5ba8dbd4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cc5ba8dbd4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cc5ba8dbd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cc5ba8dbd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cc5ba8dbd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c67106cc1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c67106cc1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c67106cc1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c67106cc1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c5ba8dbd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c5ba8dbd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c67106cc1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c67106cc1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c5ba8dbd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c5ba8dbd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c5ba8dbd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c5ba8dbd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c5ba8dbd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c5ba8dbd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c5ba8dbd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c5ba8dbd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c5ba8dbd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c5ba8dbd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67106cc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67106cc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Data Science </a:t>
            </a:r>
            <a:endParaRPr/>
          </a:p>
          <a:p>
            <a:pPr indent="0" lvl="0" marL="0" rtl="0" algn="l">
              <a:spcBef>
                <a:spcPts val="0"/>
              </a:spcBef>
              <a:spcAft>
                <a:spcPts val="0"/>
              </a:spcAft>
              <a:buNone/>
            </a:pPr>
            <a:r>
              <a:rPr lang="zh-TW"/>
              <a:t>Term Project</a:t>
            </a:r>
            <a:endParaRPr/>
          </a:p>
        </p:txBody>
      </p:sp>
      <p:sp>
        <p:nvSpPr>
          <p:cNvPr id="87" name="Google Shape;87;p13"/>
          <p:cNvSpPr txBox="1"/>
          <p:nvPr>
            <p:ph idx="1" type="subTitle"/>
          </p:nvPr>
        </p:nvSpPr>
        <p:spPr>
          <a:xfrm>
            <a:off x="729625" y="3172900"/>
            <a:ext cx="7688100" cy="10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TW" sz="1700">
                <a:solidFill>
                  <a:schemeClr val="dk1"/>
                </a:solidFill>
              </a:rPr>
              <a:t>Team: 12</a:t>
            </a:r>
            <a:endParaRPr sz="1700">
              <a:solidFill>
                <a:schemeClr val="dk1"/>
              </a:solidFill>
            </a:endParaRPr>
          </a:p>
          <a:p>
            <a:pPr indent="0" lvl="0" marL="0" rtl="0" algn="l">
              <a:spcBef>
                <a:spcPts val="0"/>
              </a:spcBef>
              <a:spcAft>
                <a:spcPts val="0"/>
              </a:spcAft>
              <a:buClr>
                <a:schemeClr val="dk1"/>
              </a:buClr>
              <a:buSzPts val="1100"/>
              <a:buFont typeface="Arial"/>
              <a:buNone/>
            </a:pPr>
            <a:r>
              <a:rPr lang="zh-TW" sz="1700">
                <a:solidFill>
                  <a:schemeClr val="dk1"/>
                </a:solidFill>
              </a:rPr>
              <a:t> r11942104、r11942163、r11921078、r10942061、r11942180</a:t>
            </a:r>
            <a:endParaRPr sz="1700">
              <a:solidFill>
                <a:schemeClr val="dk1"/>
              </a:solidFill>
            </a:endParaRPr>
          </a:p>
          <a:p>
            <a:pPr indent="0" lvl="0" marL="0" rtl="0" algn="l">
              <a:spcBef>
                <a:spcPts val="0"/>
              </a:spcBef>
              <a:spcAft>
                <a:spcPts val="0"/>
              </a:spcAft>
              <a:buClr>
                <a:schemeClr val="dk1"/>
              </a:buClr>
              <a:buSzPts val="1100"/>
              <a:buFont typeface="Arial"/>
              <a:buNone/>
            </a:pPr>
            <a:r>
              <a:rPr lang="zh-TW" sz="1700">
                <a:solidFill>
                  <a:schemeClr val="dk1"/>
                </a:solidFill>
              </a:rPr>
              <a:t>魏廷宇、陳泳源、李鎮宇、陳奕舟、黃湛元</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Training Data</a:t>
            </a:r>
            <a:endParaRPr/>
          </a:p>
        </p:txBody>
      </p:sp>
      <p:graphicFrame>
        <p:nvGraphicFramePr>
          <p:cNvPr id="149" name="Google Shape;149;p22"/>
          <p:cNvGraphicFramePr/>
          <p:nvPr/>
        </p:nvGraphicFramePr>
        <p:xfrm>
          <a:off x="123963" y="1853854"/>
          <a:ext cx="3000000" cy="3000000"/>
        </p:xfrm>
        <a:graphic>
          <a:graphicData uri="http://schemas.openxmlformats.org/drawingml/2006/table">
            <a:tbl>
              <a:tblPr>
                <a:noFill/>
                <a:tableStyleId>{72A8DBB8-A1EA-4A54-9658-87E0214C3021}</a:tableStyleId>
              </a:tblPr>
              <a:tblGrid>
                <a:gridCol w="893800"/>
                <a:gridCol w="1373025"/>
                <a:gridCol w="2829925"/>
              </a:tblGrid>
              <a:tr h="319775">
                <a:tc>
                  <a:txBody>
                    <a:bodyPr/>
                    <a:lstStyle/>
                    <a:p>
                      <a:pPr indent="0" lvl="0" marL="0" rtl="0" algn="ctr">
                        <a:spcBef>
                          <a:spcPts val="0"/>
                        </a:spcBef>
                        <a:spcAft>
                          <a:spcPts val="0"/>
                        </a:spcAft>
                        <a:buNone/>
                      </a:pPr>
                      <a:r>
                        <a:rPr b="1" lang="zh-TW"/>
                        <a:t>欄位 No.</a:t>
                      </a:r>
                      <a:endParaRPr b="1"/>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a:t>欄位名稱</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a:t>資料說明</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6725">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2</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‘sexo’</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50">
                          <a:solidFill>
                            <a:schemeClr val="dk1"/>
                          </a:solidFill>
                          <a:highlight>
                            <a:srgbClr val="FFFFFF"/>
                          </a:highlight>
                        </a:rPr>
                        <a:t>Customer's sex</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8175">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3</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‘age’</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100">
                          <a:solidFill>
                            <a:schemeClr val="dk1"/>
                          </a:solidFill>
                          <a:highlight>
                            <a:srgbClr val="FFFFFF"/>
                          </a:highlight>
                        </a:rPr>
                        <a:t>Spouse index. 1 if the customer is spouse of an employee</a:t>
                      </a:r>
                      <a:endParaRPr sz="110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8175">
                <a:tc>
                  <a:txBody>
                    <a:bodyPr/>
                    <a:lstStyle/>
                    <a:p>
                      <a:pPr indent="0" lvl="0" marL="0" rtl="0" algn="ctr">
                        <a:lnSpc>
                          <a:spcPct val="115000"/>
                        </a:lnSpc>
                        <a:spcBef>
                          <a:spcPts val="0"/>
                        </a:spcBef>
                        <a:spcAft>
                          <a:spcPts val="0"/>
                        </a:spcAft>
                        <a:buNone/>
                      </a:pPr>
                      <a:r>
                        <a:rPr b="1" lang="zh-TW" sz="1150">
                          <a:solidFill>
                            <a:schemeClr val="dk1"/>
                          </a:solidFill>
                        </a:rPr>
                        <a:t>4</a:t>
                      </a:r>
                      <a:endParaRPr b="1" sz="11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CECE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150">
                          <a:solidFill>
                            <a:schemeClr val="dk1"/>
                          </a:solidFill>
                        </a:rPr>
                        <a:t>‘fecha_alta’</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CECED"/>
                      </a:solidFill>
                      <a:prstDash val="solid"/>
                      <a:round/>
                      <a:headEnd len="sm" w="sm" type="none"/>
                      <a:tailEnd len="sm" w="sm" type="none"/>
                    </a:lnB>
                  </a:tcPr>
                </a:tc>
                <a:tc>
                  <a:txBody>
                    <a:bodyPr/>
                    <a:lstStyle/>
                    <a:p>
                      <a:pPr indent="0" lvl="0" marL="0" rtl="0" algn="ctr">
                        <a:spcBef>
                          <a:spcPts val="0"/>
                        </a:spcBef>
                        <a:spcAft>
                          <a:spcPts val="0"/>
                        </a:spcAft>
                        <a:buNone/>
                      </a:pPr>
                      <a:r>
                        <a:rPr lang="zh-TW" sz="1100">
                          <a:solidFill>
                            <a:schemeClr val="dk1"/>
                          </a:solidFill>
                          <a:highlight>
                            <a:srgbClr val="FFFFFF"/>
                          </a:highlight>
                        </a:rPr>
                        <a:t>The date in which the customer became as the first holder of a contract in the bank</a:t>
                      </a:r>
                      <a:endParaRPr sz="110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ECECED"/>
                      </a:solidFill>
                      <a:prstDash val="solid"/>
                      <a:round/>
                      <a:headEnd len="sm" w="sm" type="none"/>
                      <a:tailEnd len="sm" w="sm" type="none"/>
                    </a:lnB>
                  </a:tcPr>
                </a:tc>
              </a:tr>
              <a:tr h="573775">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10</a:t>
                      </a:r>
                      <a:endParaRPr b="1" sz="1050">
                        <a:solidFill>
                          <a:schemeClr val="dk1"/>
                        </a:solidFill>
                        <a:highlight>
                          <a:srgbClr val="FFFFFF"/>
                        </a:highlight>
                      </a:endParaRPr>
                    </a:p>
                  </a:txBody>
                  <a:tcPr marT="91425" marB="91425" marR="91425" marL="91425" anchor="ctr">
                    <a:lnT cap="flat" cmpd="sng" w="9525">
                      <a:solidFill>
                        <a:srgbClr val="ECECED"/>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‘tiprel_1mes’</a:t>
                      </a:r>
                      <a:endParaRPr b="1"/>
                    </a:p>
                  </a:txBody>
                  <a:tcPr marT="91425" marB="91425" marR="91425" marL="91425" anchor="ctr">
                    <a:lnT cap="flat" cmpd="sng" w="9525">
                      <a:solidFill>
                        <a:srgbClr val="ECECED"/>
                      </a:solidFill>
                      <a:prstDash val="solid"/>
                      <a:round/>
                      <a:headEnd len="sm" w="sm" type="none"/>
                      <a:tailEnd len="sm" w="sm" type="none"/>
                    </a:lnT>
                  </a:tcPr>
                </a:tc>
                <a:tc>
                  <a:txBody>
                    <a:bodyPr/>
                    <a:lstStyle/>
                    <a:p>
                      <a:pPr indent="0" lvl="0" marL="0" rtl="0" algn="ctr">
                        <a:lnSpc>
                          <a:spcPct val="115000"/>
                        </a:lnSpc>
                        <a:spcBef>
                          <a:spcPts val="0"/>
                        </a:spcBef>
                        <a:spcAft>
                          <a:spcPts val="0"/>
                        </a:spcAft>
                        <a:buClr>
                          <a:schemeClr val="dk1"/>
                        </a:buClr>
                        <a:buSzPts val="1100"/>
                        <a:buFont typeface="Arial"/>
                        <a:buNone/>
                      </a:pPr>
                      <a:r>
                        <a:rPr lang="zh-TW" sz="1050">
                          <a:solidFill>
                            <a:schemeClr val="dk1"/>
                          </a:solidFill>
                          <a:highlight>
                            <a:srgbClr val="FFFFFF"/>
                          </a:highlight>
                        </a:rPr>
                        <a:t>Customer relation type at the beginning of the month, A (active), I (inactive), P (former customer),R (Potential)</a:t>
                      </a:r>
                      <a:endParaRPr sz="1100"/>
                    </a:p>
                  </a:txBody>
                  <a:tcPr marT="91425" marB="91425" marR="91425" marL="91425" anchor="ctr">
                    <a:lnT cap="flat" cmpd="sng" w="9525">
                      <a:solidFill>
                        <a:srgbClr val="ECECED"/>
                      </a:solidFill>
                      <a:prstDash val="solid"/>
                      <a:round/>
                      <a:headEnd len="sm" w="sm" type="none"/>
                      <a:tailEnd len="sm" w="sm" type="none"/>
                    </a:lnT>
                  </a:tcPr>
                </a:tc>
              </a:tr>
            </a:tbl>
          </a:graphicData>
        </a:graphic>
      </p:graphicFrame>
      <p:graphicFrame>
        <p:nvGraphicFramePr>
          <p:cNvPr id="150" name="Google Shape;150;p22"/>
          <p:cNvGraphicFramePr/>
          <p:nvPr/>
        </p:nvGraphicFramePr>
        <p:xfrm>
          <a:off x="5220713" y="2592922"/>
          <a:ext cx="3000000" cy="3000000"/>
        </p:xfrm>
        <a:graphic>
          <a:graphicData uri="http://schemas.openxmlformats.org/drawingml/2006/table">
            <a:tbl>
              <a:tblPr>
                <a:noFill/>
                <a:tableStyleId>{72A8DBB8-A1EA-4A54-9658-87E0214C3021}</a:tableStyleId>
              </a:tblPr>
              <a:tblGrid>
                <a:gridCol w="589500"/>
                <a:gridCol w="1212450"/>
                <a:gridCol w="2098875"/>
              </a:tblGrid>
              <a:tr h="51815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13</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‘canal_entrada’</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50">
                          <a:solidFill>
                            <a:schemeClr val="dk1"/>
                          </a:solidFill>
                          <a:highlight>
                            <a:srgbClr val="FFFFFF"/>
                          </a:highlight>
                        </a:rPr>
                        <a:t>channel used by the customer to join</a:t>
                      </a:r>
                      <a:endParaRPr sz="11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67700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18</a:t>
                      </a:r>
                      <a:endParaRPr b="1" sz="1050">
                        <a:solidFill>
                          <a:schemeClr val="dk1"/>
                        </a:solidFill>
                        <a:highlight>
                          <a:srgbClr val="FFFFFF"/>
                        </a:highlight>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‘ind_actividad_cliente’</a:t>
                      </a:r>
                      <a:endParaRPr b="1" sz="1150">
                        <a:solidFill>
                          <a:schemeClr val="dk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sz="1050">
                          <a:solidFill>
                            <a:schemeClr val="dk1"/>
                          </a:solidFill>
                          <a:highlight>
                            <a:srgbClr val="FFFFFF"/>
                          </a:highlight>
                        </a:rPr>
                        <a:t>Activity index (1, active customer; 0, inactive customer)</a:t>
                      </a:r>
                      <a:endParaRPr sz="1100">
                        <a:solidFill>
                          <a:schemeClr val="dk1"/>
                        </a:solidFill>
                        <a:highlight>
                          <a:srgbClr val="FFFFFF"/>
                        </a:highlight>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9675">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20</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‘segmento’</a:t>
                      </a:r>
                      <a:endParaRPr b="1" sz="10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50">
                          <a:solidFill>
                            <a:schemeClr val="dk1"/>
                          </a:solidFill>
                          <a:highlight>
                            <a:srgbClr val="FFFFFF"/>
                          </a:highlight>
                        </a:rPr>
                        <a:t>segmentation: 01 - VIP, 02 - Individuals 03 - college graduated</a:t>
                      </a:r>
                      <a:endParaRPr sz="110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Preprocess Results</a:t>
            </a:r>
            <a:endParaRPr/>
          </a:p>
        </p:txBody>
      </p:sp>
      <p:sp>
        <p:nvSpPr>
          <p:cNvPr id="156" name="Google Shape;156;p23"/>
          <p:cNvSpPr txBox="1"/>
          <p:nvPr/>
        </p:nvSpPr>
        <p:spPr>
          <a:xfrm>
            <a:off x="775850" y="1853850"/>
            <a:ext cx="59853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zh-TW" sz="1500">
                <a:solidFill>
                  <a:schemeClr val="dk1"/>
                </a:solidFill>
                <a:latin typeface="Lato"/>
                <a:ea typeface="Lato"/>
                <a:cs typeface="Lato"/>
                <a:sym typeface="Lato"/>
              </a:rPr>
              <a:t>依照趨勢以及購買情況，我們可以將產品分成幾個類別：</a:t>
            </a:r>
            <a:endParaRPr>
              <a:latin typeface="Lato"/>
              <a:ea typeface="Lato"/>
              <a:cs typeface="Lato"/>
              <a:sym typeface="Lato"/>
            </a:endParaRPr>
          </a:p>
        </p:txBody>
      </p:sp>
      <p:graphicFrame>
        <p:nvGraphicFramePr>
          <p:cNvPr id="157" name="Google Shape;157;p23"/>
          <p:cNvGraphicFramePr/>
          <p:nvPr/>
        </p:nvGraphicFramePr>
        <p:xfrm>
          <a:off x="775850" y="2374200"/>
          <a:ext cx="3000000" cy="3000000"/>
        </p:xfrm>
        <a:graphic>
          <a:graphicData uri="http://schemas.openxmlformats.org/drawingml/2006/table">
            <a:tbl>
              <a:tblPr>
                <a:noFill/>
                <a:tableStyleId>{72A8DBB8-A1EA-4A54-9658-87E0214C3021}</a:tableStyleId>
              </a:tblPr>
              <a:tblGrid>
                <a:gridCol w="1010225"/>
                <a:gridCol w="3815775"/>
                <a:gridCol w="2413000"/>
              </a:tblGrid>
              <a:tr h="1177900">
                <a:tc>
                  <a:txBody>
                    <a:bodyPr/>
                    <a:lstStyle/>
                    <a:p>
                      <a:pPr indent="0" lvl="0" marL="0" rtl="0" algn="just">
                        <a:lnSpc>
                          <a:spcPct val="115000"/>
                        </a:lnSpc>
                        <a:spcBef>
                          <a:spcPts val="0"/>
                        </a:spcBef>
                        <a:spcAft>
                          <a:spcPts val="0"/>
                        </a:spcAft>
                        <a:buNone/>
                      </a:pPr>
                      <a:r>
                        <a:rPr b="1" lang="zh-TW" sz="1200">
                          <a:solidFill>
                            <a:schemeClr val="dk1"/>
                          </a:solidFill>
                          <a:highlight>
                            <a:srgbClr val="FFFFFF"/>
                          </a:highlight>
                        </a:rPr>
                        <a:t>穩定低落型</a:t>
                      </a:r>
                      <a:endParaRPr b="1"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chemeClr val="dk1"/>
                          </a:solidFill>
                          <a:highlight>
                            <a:srgbClr val="FFFFFF"/>
                          </a:highlight>
                        </a:rPr>
                        <a:t>ind_ahor_fin_ult1 (Saving Account)</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ind_aval_fin_ult1 (Guarantees)</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ind_cder_fin_ult1 (Derivada Account)</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ind_viv_fin_ult1  (Home Account)</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ind_ctju_fin_ult1 (Junior Account)</a:t>
                      </a:r>
                      <a:endParaRPr sz="1200">
                        <a:solidFill>
                          <a:schemeClr val="dk1"/>
                        </a:solidFill>
                        <a:highlight>
                          <a:srgbClr val="FFFFFF"/>
                        </a:highlight>
                      </a:endParaRPr>
                    </a:p>
                  </a:txBody>
                  <a:tcPr marT="91425" marB="91425" marR="91425" marL="91425"/>
                </a:tc>
                <a:tc>
                  <a:txBody>
                    <a:bodyPr/>
                    <a:lstStyle/>
                    <a:p>
                      <a:pPr indent="0" lvl="0" marL="0" rtl="0" algn="just">
                        <a:lnSpc>
                          <a:spcPct val="115000"/>
                        </a:lnSpc>
                        <a:spcBef>
                          <a:spcPts val="0"/>
                        </a:spcBef>
                        <a:spcAft>
                          <a:spcPts val="0"/>
                        </a:spcAft>
                        <a:buNone/>
                      </a:pPr>
                      <a:r>
                        <a:rPr lang="zh-TW" sz="1200">
                          <a:solidFill>
                            <a:schemeClr val="dk1"/>
                          </a:solidFill>
                          <a:highlight>
                            <a:srgbClr val="FFFFFF"/>
                          </a:highlight>
                        </a:rPr>
                        <a:t>產品的銷售額非常的差，且並沒有隨著時間成長。</a:t>
                      </a:r>
                      <a:endParaRPr sz="1200">
                        <a:solidFill>
                          <a:schemeClr val="dk1"/>
                        </a:solidFill>
                        <a:highlight>
                          <a:srgbClr val="FFFFFF"/>
                        </a:highlight>
                      </a:endParaRPr>
                    </a:p>
                  </a:txBody>
                  <a:tcPr marT="91425" marB="91425" marR="91425" marL="91425"/>
                </a:tc>
              </a:tr>
              <a:tr h="381000">
                <a:tc>
                  <a:txBody>
                    <a:bodyPr/>
                    <a:lstStyle/>
                    <a:p>
                      <a:pPr indent="0" lvl="0" marL="0" rtl="0" algn="just">
                        <a:lnSpc>
                          <a:spcPct val="115000"/>
                        </a:lnSpc>
                        <a:spcBef>
                          <a:spcPts val="0"/>
                        </a:spcBef>
                        <a:spcAft>
                          <a:spcPts val="0"/>
                        </a:spcAft>
                        <a:buNone/>
                      </a:pPr>
                      <a:r>
                        <a:rPr b="1" lang="zh-TW" sz="1200">
                          <a:solidFill>
                            <a:schemeClr val="dk1"/>
                          </a:solidFill>
                          <a:highlight>
                            <a:srgbClr val="FFFFFF"/>
                          </a:highlight>
                        </a:rPr>
                        <a:t>瞬間成長型</a:t>
                      </a:r>
                      <a:endParaRPr b="1" sz="1200">
                        <a:solidFill>
                          <a:schemeClr val="dk1"/>
                        </a:solidFill>
                        <a:highlight>
                          <a:srgbClr val="FFFFFF"/>
                        </a:highlight>
                      </a:endParaRPr>
                    </a:p>
                  </a:txBody>
                  <a:tcPr marT="91425" marB="91425" marR="91425" marL="91425"/>
                </a:tc>
                <a:tc>
                  <a:txBody>
                    <a:bodyPr/>
                    <a:lstStyle/>
                    <a:p>
                      <a:pPr indent="0" lvl="0" marL="0" rtl="0" algn="just">
                        <a:lnSpc>
                          <a:spcPct val="115000"/>
                        </a:lnSpc>
                        <a:spcBef>
                          <a:spcPts val="0"/>
                        </a:spcBef>
                        <a:spcAft>
                          <a:spcPts val="0"/>
                        </a:spcAft>
                        <a:buNone/>
                      </a:pPr>
                      <a:r>
                        <a:rPr lang="zh-TW" sz="1200">
                          <a:solidFill>
                            <a:schemeClr val="dk1"/>
                          </a:solidFill>
                          <a:highlight>
                            <a:srgbClr val="FFFFFF"/>
                          </a:highlight>
                        </a:rPr>
                        <a:t>ind_cco_fin_ult1  (Current Accounts)</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ind_valo_fin_ult1 (Securities)</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ind_nomina_ult1   (Payroll)</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ind_reca_fin_ult1 (Taxes)</a:t>
                      </a:r>
                      <a:endParaRPr sz="12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zh-TW" sz="1200">
                          <a:solidFill>
                            <a:schemeClr val="dk1"/>
                          </a:solidFill>
                          <a:highlight>
                            <a:srgbClr val="FFFFFF"/>
                          </a:highlight>
                        </a:rPr>
                        <a:t>產品的銷售在某些月份特別突出</a:t>
                      </a:r>
                      <a:endParaRPr sz="1200">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24"/>
          <p:cNvGraphicFramePr/>
          <p:nvPr/>
        </p:nvGraphicFramePr>
        <p:xfrm>
          <a:off x="952500" y="1853850"/>
          <a:ext cx="3000000" cy="3000000"/>
        </p:xfrm>
        <a:graphic>
          <a:graphicData uri="http://schemas.openxmlformats.org/drawingml/2006/table">
            <a:tbl>
              <a:tblPr>
                <a:noFill/>
                <a:tableStyleId>{72A8DBB8-A1EA-4A54-9658-87E0214C3021}</a:tableStyleId>
              </a:tblPr>
              <a:tblGrid>
                <a:gridCol w="1010225"/>
                <a:gridCol w="3815775"/>
                <a:gridCol w="2413000"/>
              </a:tblGrid>
              <a:tr h="381000">
                <a:tc>
                  <a:txBody>
                    <a:bodyPr/>
                    <a:lstStyle/>
                    <a:p>
                      <a:pPr indent="0" lvl="0" marL="0" rtl="0" algn="just">
                        <a:lnSpc>
                          <a:spcPct val="115000"/>
                        </a:lnSpc>
                        <a:spcBef>
                          <a:spcPts val="0"/>
                        </a:spcBef>
                        <a:spcAft>
                          <a:spcPts val="0"/>
                        </a:spcAft>
                        <a:buNone/>
                      </a:pPr>
                      <a:r>
                        <a:rPr b="1" lang="zh-TW" sz="1200">
                          <a:solidFill>
                            <a:schemeClr val="dk1"/>
                          </a:solidFill>
                          <a:highlight>
                            <a:srgbClr val="FFFFFF"/>
                          </a:highlight>
                        </a:rPr>
                        <a:t>穩定型</a:t>
                      </a:r>
                      <a:endParaRPr b="1" sz="1200">
                        <a:solidFill>
                          <a:schemeClr val="dk1"/>
                        </a:solidFill>
                      </a:endParaRPr>
                    </a:p>
                  </a:txBody>
                  <a:tcPr marT="91425" marB="91425" marR="91425" marL="91425"/>
                </a:tc>
                <a:tc>
                  <a:txBody>
                    <a:bodyPr/>
                    <a:lstStyle/>
                    <a:p>
                      <a:pPr indent="0" lvl="0" marL="0" rtl="0" algn="just">
                        <a:lnSpc>
                          <a:spcPct val="115000"/>
                        </a:lnSpc>
                        <a:spcBef>
                          <a:spcPts val="0"/>
                        </a:spcBef>
                        <a:spcAft>
                          <a:spcPts val="0"/>
                        </a:spcAft>
                        <a:buNone/>
                      </a:pPr>
                      <a:r>
                        <a:rPr lang="zh-TW" sz="1200">
                          <a:solidFill>
                            <a:schemeClr val="dk1"/>
                          </a:solidFill>
                          <a:highlight>
                            <a:srgbClr val="FFFFFF"/>
                          </a:highlight>
                        </a:rPr>
                        <a:t>ind_cno_fin_ult1  (Payroll Account)</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ind_tjcr_fin_ult1 (Credit Card)</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ind_recibo_ult</a:t>
                      </a:r>
                      <a:r>
                        <a:rPr lang="zh-TW" sz="1200">
                          <a:solidFill>
                            <a:schemeClr val="dk1"/>
                          </a:solidFill>
                          <a:highlight>
                            <a:srgbClr val="FFFFFF"/>
                          </a:highlight>
                        </a:rPr>
                        <a:t>1   </a:t>
                      </a:r>
                      <a:r>
                        <a:rPr lang="zh-TW" sz="1200">
                          <a:solidFill>
                            <a:schemeClr val="dk1"/>
                          </a:solidFill>
                          <a:highlight>
                            <a:srgbClr val="FFFFFF"/>
                          </a:highlight>
                        </a:rPr>
                        <a:t>(Direct Debit)</a:t>
                      </a:r>
                      <a:endParaRPr sz="1200">
                        <a:solidFill>
                          <a:schemeClr val="dk1"/>
                        </a:solidFill>
                        <a:highlight>
                          <a:srgbClr val="FFFFFF"/>
                        </a:highlight>
                      </a:endParaRPr>
                    </a:p>
                    <a:p>
                      <a:pPr indent="0" lvl="0" marL="0" rtl="0" algn="just">
                        <a:lnSpc>
                          <a:spcPct val="115000"/>
                        </a:lnSpc>
                        <a:spcBef>
                          <a:spcPts val="0"/>
                        </a:spcBef>
                        <a:spcAft>
                          <a:spcPts val="0"/>
                        </a:spcAft>
                        <a:buNone/>
                      </a:pPr>
                      <a:r>
                        <a:rPr lang="zh-TW" sz="1200">
                          <a:solidFill>
                            <a:schemeClr val="dk1"/>
                          </a:solidFill>
                          <a:highlight>
                            <a:srgbClr val="FFFFFF"/>
                          </a:highlight>
                        </a:rPr>
                        <a:t>ind_hip_fin_ult1、ind_plan_fin_ult1、ind_pres_fin_ult1 (Mortgage、Pensions &amp; Loans)</a:t>
                      </a:r>
                      <a:endParaRPr sz="1200">
                        <a:solidFill>
                          <a:schemeClr val="dk1"/>
                        </a:solidFill>
                        <a:highlight>
                          <a:srgbClr val="FFFFFF"/>
                        </a:highlight>
                      </a:endParaRPr>
                    </a:p>
                  </a:txBody>
                  <a:tcPr marT="91425" marB="91425" marR="91425" marL="91425"/>
                </a:tc>
                <a:tc>
                  <a:txBody>
                    <a:bodyPr/>
                    <a:lstStyle/>
                    <a:p>
                      <a:pPr indent="0" lvl="0" marL="0" rtl="0" algn="just">
                        <a:lnSpc>
                          <a:spcPct val="115000"/>
                        </a:lnSpc>
                        <a:spcBef>
                          <a:spcPts val="0"/>
                        </a:spcBef>
                        <a:spcAft>
                          <a:spcPts val="0"/>
                        </a:spcAft>
                        <a:buNone/>
                      </a:pPr>
                      <a:r>
                        <a:rPr lang="zh-TW" sz="1200">
                          <a:solidFill>
                            <a:schemeClr val="dk1"/>
                          </a:solidFill>
                          <a:highlight>
                            <a:srgbClr val="FFFFFF"/>
                          </a:highlight>
                        </a:rPr>
                        <a:t>每個月銷售量大致相同</a:t>
                      </a:r>
                      <a:endParaRPr sz="1200">
                        <a:solidFill>
                          <a:schemeClr val="dk1"/>
                        </a:solidFill>
                      </a:endParaRPr>
                    </a:p>
                  </a:txBody>
                  <a:tcPr marT="91425" marB="91425" marR="91425" marL="91425"/>
                </a:tc>
              </a:tr>
              <a:tr h="381000">
                <a:tc>
                  <a:txBody>
                    <a:bodyPr/>
                    <a:lstStyle/>
                    <a:p>
                      <a:pPr indent="0" lvl="0" marL="0" rtl="0" algn="just">
                        <a:lnSpc>
                          <a:spcPct val="115000"/>
                        </a:lnSpc>
                        <a:spcBef>
                          <a:spcPts val="0"/>
                        </a:spcBef>
                        <a:spcAft>
                          <a:spcPts val="0"/>
                        </a:spcAft>
                        <a:buNone/>
                      </a:pPr>
                      <a:r>
                        <a:rPr b="1" lang="zh-TW" sz="1200">
                          <a:solidFill>
                            <a:schemeClr val="dk1"/>
                          </a:solidFill>
                          <a:highlight>
                            <a:srgbClr val="FFFFFF"/>
                          </a:highlight>
                        </a:rPr>
                        <a:t>穩定成長型</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chemeClr val="dk1"/>
                          </a:solidFill>
                          <a:highlight>
                            <a:srgbClr val="FFFFFF"/>
                          </a:highlight>
                        </a:rPr>
                        <a:t>ind_ctma_fin_ult1、ind_ctop_fin_ult1</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ind_ctpp_fin_ult1 (Más particular Account、particular Account &amp; particular Plus Account)</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ind_ecue_fin_ult1 (e-account)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sz="1200">
                          <a:solidFill>
                            <a:schemeClr val="dk1"/>
                          </a:solidFill>
                        </a:rPr>
                        <a:t>需求有逐年成長之趨勢</a:t>
                      </a:r>
                      <a:endParaRPr sz="1200">
                        <a:solidFill>
                          <a:schemeClr val="dk1"/>
                        </a:solidFill>
                      </a:endParaRPr>
                    </a:p>
                  </a:txBody>
                  <a:tcPr marT="91425" marB="91425" marR="91425" marL="91425"/>
                </a:tc>
              </a:tr>
              <a:tr h="381000">
                <a:tc>
                  <a:txBody>
                    <a:bodyPr/>
                    <a:lstStyle/>
                    <a:p>
                      <a:pPr indent="0" lvl="0" marL="0" rtl="0" algn="just">
                        <a:lnSpc>
                          <a:spcPct val="115000"/>
                        </a:lnSpc>
                        <a:spcBef>
                          <a:spcPts val="0"/>
                        </a:spcBef>
                        <a:spcAft>
                          <a:spcPts val="0"/>
                        </a:spcAft>
                        <a:buNone/>
                      </a:pPr>
                      <a:r>
                        <a:rPr b="1" lang="zh-TW" sz="1200">
                          <a:solidFill>
                            <a:schemeClr val="dk1"/>
                          </a:solidFill>
                          <a:highlight>
                            <a:srgbClr val="FFFFFF"/>
                          </a:highlight>
                        </a:rPr>
                        <a:t>穩定衰退型</a:t>
                      </a:r>
                      <a:endParaRPr b="1" sz="12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zh-TW" sz="1200">
                          <a:solidFill>
                            <a:schemeClr val="dk1"/>
                          </a:solidFill>
                          <a:highlight>
                            <a:srgbClr val="FFFFFF"/>
                          </a:highlight>
                        </a:rPr>
                        <a:t>ind_deco_fin_ult1、ind_deme_fin_ult1、</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ind_dela_fin_ult1 (Short-term deposits、Medium-term deposits &amp; Long-term deposits)</a:t>
                      </a:r>
                      <a:endParaRPr sz="1200">
                        <a:solidFill>
                          <a:schemeClr val="dk1"/>
                        </a:solidFill>
                        <a:highlight>
                          <a:srgbClr val="FFFFFF"/>
                        </a:highlight>
                      </a:endParaRPr>
                    </a:p>
                    <a:p>
                      <a:pPr indent="0" lvl="0" marL="0" rtl="0" algn="l">
                        <a:lnSpc>
                          <a:spcPct val="115000"/>
                        </a:lnSpc>
                        <a:spcBef>
                          <a:spcPts val="0"/>
                        </a:spcBef>
                        <a:spcAft>
                          <a:spcPts val="0"/>
                        </a:spcAft>
                        <a:buNone/>
                      </a:pPr>
                      <a:r>
                        <a:rPr lang="zh-TW" sz="1200">
                          <a:solidFill>
                            <a:schemeClr val="dk1"/>
                          </a:solidFill>
                          <a:highlight>
                            <a:srgbClr val="FFFFFF"/>
                          </a:highlight>
                        </a:rPr>
                        <a:t>ind_fond_fin_ult1 (funds)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sz="1200">
                          <a:solidFill>
                            <a:schemeClr val="dk1"/>
                          </a:solidFill>
                        </a:rPr>
                        <a:t>需求有逐年降低之趨勢</a:t>
                      </a:r>
                      <a:endParaRPr sz="1200">
                        <a:solidFill>
                          <a:schemeClr val="dk1"/>
                        </a:solidFill>
                      </a:endParaRPr>
                    </a:p>
                    <a:p>
                      <a:pPr indent="0" lvl="0" marL="0" rtl="0" algn="l">
                        <a:spcBef>
                          <a:spcPts val="0"/>
                        </a:spcBef>
                        <a:spcAft>
                          <a:spcPts val="0"/>
                        </a:spcAft>
                        <a:buNone/>
                      </a:pPr>
                      <a:r>
                        <a:rPr lang="zh-TW" sz="1200">
                          <a:solidFill>
                            <a:schemeClr val="dk1"/>
                          </a:solidFill>
                        </a:rPr>
                        <a:t>(儲蓄類)</a:t>
                      </a:r>
                      <a:endParaRPr sz="1200">
                        <a:solidFill>
                          <a:schemeClr val="dk1"/>
                        </a:solidFill>
                      </a:endParaRPr>
                    </a:p>
                  </a:txBody>
                  <a:tcPr marT="91425" marB="91425" marR="91425" marL="91425"/>
                </a:tc>
              </a:tr>
            </a:tbl>
          </a:graphicData>
        </a:graphic>
      </p:graphicFrame>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Preprocess Results </a:t>
            </a:r>
            <a:r>
              <a:rPr lang="zh-TW"/>
              <a:t>(con’t)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169" name="Google Shape;169;p25"/>
          <p:cNvPicPr preferRelativeResize="0"/>
          <p:nvPr/>
        </p:nvPicPr>
        <p:blipFill>
          <a:blip r:embed="rId3">
            <a:alphaModFix/>
          </a:blip>
          <a:stretch>
            <a:fillRect/>
          </a:stretch>
        </p:blipFill>
        <p:spPr>
          <a:xfrm>
            <a:off x="968425" y="-74812"/>
            <a:ext cx="7053175" cy="529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175" name="Google Shape;175;p26"/>
          <p:cNvPicPr preferRelativeResize="0"/>
          <p:nvPr/>
        </p:nvPicPr>
        <p:blipFill>
          <a:blip r:embed="rId3">
            <a:alphaModFix/>
          </a:blip>
          <a:stretch>
            <a:fillRect/>
          </a:stretch>
        </p:blipFill>
        <p:spPr>
          <a:xfrm>
            <a:off x="1140927" y="0"/>
            <a:ext cx="6862148"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181" name="Google Shape;181;p27"/>
          <p:cNvPicPr preferRelativeResize="0"/>
          <p:nvPr/>
        </p:nvPicPr>
        <p:blipFill>
          <a:blip r:embed="rId3">
            <a:alphaModFix/>
          </a:blip>
          <a:stretch>
            <a:fillRect/>
          </a:stretch>
        </p:blipFill>
        <p:spPr>
          <a:xfrm>
            <a:off x="1139200" y="0"/>
            <a:ext cx="6865601"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Observation (1 - Purchasing Interval)</a:t>
            </a:r>
            <a:endParaRPr/>
          </a:p>
        </p:txBody>
      </p:sp>
      <p:sp>
        <p:nvSpPr>
          <p:cNvPr id="187" name="Google Shape;18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大部分的消費者連續購買商品的時間間隔主要分布在一個月到四個月之間</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消費者平均大約是落在三個月購買產品一次。</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由這項資訊可以推估消費者大致上的購買習性</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193" name="Google Shape;193;p29"/>
          <p:cNvPicPr preferRelativeResize="0"/>
          <p:nvPr/>
        </p:nvPicPr>
        <p:blipFill>
          <a:blip r:embed="rId3">
            <a:alphaModFix/>
          </a:blip>
          <a:stretch>
            <a:fillRect/>
          </a:stretch>
        </p:blipFill>
        <p:spPr>
          <a:xfrm>
            <a:off x="711163" y="0"/>
            <a:ext cx="7721663"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199" name="Google Shape;199;p30"/>
          <p:cNvPicPr preferRelativeResize="0"/>
          <p:nvPr/>
        </p:nvPicPr>
        <p:blipFill>
          <a:blip r:embed="rId3">
            <a:alphaModFix/>
          </a:blip>
          <a:stretch>
            <a:fillRect/>
          </a:stretch>
        </p:blipFill>
        <p:spPr>
          <a:xfrm>
            <a:off x="1139200" y="0"/>
            <a:ext cx="6865604"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Observation (2 - Gender)</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男性用戶數量比例大於女性用戶</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可推測男性購買力大於女性 (Gender ratio &gt; 56:44)</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男性相較於女性特別喜歡ind_ahor_fin_ult1 (Saving Account) 和 ind_cder_fin_ult1 (Derivada Account)</a:t>
            </a:r>
            <a:endParaRPr sz="1500">
              <a:solidFill>
                <a:schemeClr val="dk1"/>
              </a:solidFill>
              <a:highlight>
                <a:srgbClr val="FFFFFF"/>
              </a:highlight>
            </a:endParaRPr>
          </a:p>
          <a:p>
            <a:pPr indent="-323850" lvl="1" marL="914400" rtl="0" algn="l">
              <a:spcBef>
                <a:spcPts val="0"/>
              </a:spcBef>
              <a:spcAft>
                <a:spcPts val="0"/>
              </a:spcAft>
              <a:buClr>
                <a:schemeClr val="dk1"/>
              </a:buClr>
              <a:buSzPts val="1500"/>
              <a:buChar char="○"/>
            </a:pPr>
            <a:r>
              <a:rPr lang="zh-TW" sz="1500">
                <a:solidFill>
                  <a:schemeClr val="dk1"/>
                </a:solidFill>
                <a:highlight>
                  <a:srgbClr val="FFFFFF"/>
                </a:highlight>
              </a:rPr>
              <a:t>女性則無特別的喜好</a:t>
            </a:r>
            <a:endParaRPr sz="1200">
              <a:solidFill>
                <a:schemeClr val="dk1"/>
              </a:solidFill>
              <a:highlight>
                <a:srgbClr val="FFFFFF"/>
              </a:highlight>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1"/>
              </a:buClr>
              <a:buSzPts val="1300"/>
              <a:buChar char="●"/>
            </a:pPr>
            <a:r>
              <a:rPr b="1" lang="zh-TW">
                <a:solidFill>
                  <a:schemeClr val="dk1"/>
                </a:solidFill>
              </a:rPr>
              <a:t>Dataset and Motivation</a:t>
            </a:r>
            <a:endParaRPr b="1">
              <a:solidFill>
                <a:schemeClr val="dk1"/>
              </a:solidFill>
            </a:endParaRPr>
          </a:p>
          <a:p>
            <a:pPr indent="-311150" lvl="0" marL="457200" rtl="0" algn="l">
              <a:lnSpc>
                <a:spcPct val="150000"/>
              </a:lnSpc>
              <a:spcBef>
                <a:spcPts val="0"/>
              </a:spcBef>
              <a:spcAft>
                <a:spcPts val="0"/>
              </a:spcAft>
              <a:buClr>
                <a:schemeClr val="dk1"/>
              </a:buClr>
              <a:buSzPts val="1300"/>
              <a:buChar char="●"/>
            </a:pPr>
            <a:r>
              <a:rPr b="1" lang="zh-TW">
                <a:solidFill>
                  <a:schemeClr val="dk1"/>
                </a:solidFill>
              </a:rPr>
              <a:t>Preprocess</a:t>
            </a:r>
            <a:endParaRPr b="1">
              <a:solidFill>
                <a:schemeClr val="dk1"/>
              </a:solidFill>
            </a:endParaRPr>
          </a:p>
          <a:p>
            <a:pPr indent="-311150" lvl="0" marL="457200" rtl="0" algn="l">
              <a:lnSpc>
                <a:spcPct val="150000"/>
              </a:lnSpc>
              <a:spcBef>
                <a:spcPts val="0"/>
              </a:spcBef>
              <a:spcAft>
                <a:spcPts val="0"/>
              </a:spcAft>
              <a:buClr>
                <a:schemeClr val="dk1"/>
              </a:buClr>
              <a:buSzPts val="1300"/>
              <a:buChar char="●"/>
            </a:pPr>
            <a:r>
              <a:rPr b="1" lang="zh-TW">
                <a:solidFill>
                  <a:schemeClr val="dk1"/>
                </a:solidFill>
              </a:rPr>
              <a:t>Feature Selection</a:t>
            </a:r>
            <a:endParaRPr b="1">
              <a:solidFill>
                <a:schemeClr val="dk1"/>
              </a:solidFill>
            </a:endParaRPr>
          </a:p>
          <a:p>
            <a:pPr indent="-311150" lvl="0" marL="457200" rtl="0" algn="l">
              <a:lnSpc>
                <a:spcPct val="150000"/>
              </a:lnSpc>
              <a:spcBef>
                <a:spcPts val="0"/>
              </a:spcBef>
              <a:spcAft>
                <a:spcPts val="0"/>
              </a:spcAft>
              <a:buClr>
                <a:schemeClr val="dk1"/>
              </a:buClr>
              <a:buSzPts val="1300"/>
              <a:buChar char="●"/>
            </a:pPr>
            <a:r>
              <a:rPr b="1" lang="zh-TW">
                <a:solidFill>
                  <a:schemeClr val="dk1"/>
                </a:solidFill>
              </a:rPr>
              <a:t>Preprocess Results &amp; Observations</a:t>
            </a:r>
            <a:endParaRPr b="1">
              <a:solidFill>
                <a:schemeClr val="dk1"/>
              </a:solidFill>
            </a:endParaRPr>
          </a:p>
          <a:p>
            <a:pPr indent="-311150" lvl="0" marL="457200" rtl="0" algn="l">
              <a:lnSpc>
                <a:spcPct val="150000"/>
              </a:lnSpc>
              <a:spcBef>
                <a:spcPts val="0"/>
              </a:spcBef>
              <a:spcAft>
                <a:spcPts val="0"/>
              </a:spcAft>
              <a:buClr>
                <a:schemeClr val="dk1"/>
              </a:buClr>
              <a:buSzPts val="1300"/>
              <a:buChar char="●"/>
            </a:pPr>
            <a:r>
              <a:rPr b="1" lang="zh-TW">
                <a:solidFill>
                  <a:schemeClr val="dk1"/>
                </a:solidFill>
              </a:rPr>
              <a:t>Model</a:t>
            </a:r>
            <a:endParaRPr b="1">
              <a:solidFill>
                <a:schemeClr val="dk1"/>
              </a:solidFill>
            </a:endParaRPr>
          </a:p>
          <a:p>
            <a:pPr indent="-311150" lvl="0" marL="457200" rtl="0" algn="l">
              <a:lnSpc>
                <a:spcPct val="150000"/>
              </a:lnSpc>
              <a:spcBef>
                <a:spcPts val="0"/>
              </a:spcBef>
              <a:spcAft>
                <a:spcPts val="0"/>
              </a:spcAft>
              <a:buClr>
                <a:schemeClr val="dk1"/>
              </a:buClr>
              <a:buSzPts val="1300"/>
              <a:buChar char="●"/>
            </a:pPr>
            <a:r>
              <a:rPr b="1" lang="zh-TW">
                <a:solidFill>
                  <a:schemeClr val="dk1"/>
                </a:solidFill>
              </a:rPr>
              <a:t>Result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211" name="Google Shape;211;p32"/>
          <p:cNvPicPr preferRelativeResize="0"/>
          <p:nvPr/>
        </p:nvPicPr>
        <p:blipFill>
          <a:blip r:embed="rId3">
            <a:alphaModFix/>
          </a:blip>
          <a:stretch>
            <a:fillRect/>
          </a:stretch>
        </p:blipFill>
        <p:spPr>
          <a:xfrm>
            <a:off x="1134513" y="0"/>
            <a:ext cx="6874975"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217" name="Google Shape;217;p33"/>
          <p:cNvPicPr preferRelativeResize="0"/>
          <p:nvPr/>
        </p:nvPicPr>
        <p:blipFill>
          <a:blip r:embed="rId3">
            <a:alphaModFix/>
          </a:blip>
          <a:stretch>
            <a:fillRect/>
          </a:stretch>
        </p:blipFill>
        <p:spPr>
          <a:xfrm>
            <a:off x="1136738" y="0"/>
            <a:ext cx="6870514"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Observation (3 - Age)</a:t>
            </a:r>
            <a:endParaRPr/>
          </a:p>
        </p:txBody>
      </p:sp>
      <p:sp>
        <p:nvSpPr>
          <p:cNvPr id="223" name="Google Shape;223;p34"/>
          <p:cNvSpPr txBox="1"/>
          <p:nvPr>
            <p:ph idx="1" type="body"/>
          </p:nvPr>
        </p:nvSpPr>
        <p:spPr>
          <a:xfrm>
            <a:off x="729450" y="2078875"/>
            <a:ext cx="7688700" cy="2769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這些產品的</a:t>
            </a:r>
            <a:r>
              <a:rPr lang="zh-TW" sz="1500">
                <a:solidFill>
                  <a:schemeClr val="dk1"/>
                </a:solidFill>
                <a:highlight>
                  <a:srgbClr val="FFFFFF"/>
                </a:highlight>
              </a:rPr>
              <a:t>平均購買年齡，與其他商品的年齡有明顯差距:</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ind_cco_fin_ult1 (Current Accounts)</a:t>
            </a:r>
            <a:r>
              <a:rPr lang="zh-TW" sz="1500">
                <a:solidFill>
                  <a:schemeClr val="dk1"/>
                </a:solidFill>
                <a:highlight>
                  <a:srgbClr val="FFFFFF"/>
                </a:highlight>
              </a:rPr>
              <a:t>、</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ind_cno_fin_ult1 (Payroll Account)</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ind_ctju_fin_ult1 (Junior Account)</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ind_nomina_ult1 (Payroll)</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ind_nom_pens_ult1 (Pensions)</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ind_recibo_ult1 (Direct Debit)</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此外，Junior Account的使用者年齡分佈</a:t>
            </a:r>
            <a:r>
              <a:rPr lang="zh-TW" sz="1500">
                <a:solidFill>
                  <a:schemeClr val="dk1"/>
                </a:solidFill>
                <a:highlight>
                  <a:srgbClr val="FFFFFF"/>
                </a:highlight>
              </a:rPr>
              <a:t>，</a:t>
            </a:r>
            <a:r>
              <a:rPr lang="zh-TW" sz="1500">
                <a:solidFill>
                  <a:schemeClr val="dk1"/>
                </a:solidFill>
                <a:highlight>
                  <a:srgbClr val="FFFFFF"/>
                </a:highlight>
              </a:rPr>
              <a:t>與其他服務使用者的年齡基本上並沒有太多重疊</a:t>
            </a:r>
            <a:endParaRPr sz="1200">
              <a:solidFill>
                <a:schemeClr val="dk1"/>
              </a:solidFill>
              <a:highlight>
                <a:srgbClr val="FFFFFF"/>
              </a:highlight>
              <a:latin typeface="DFKai-SB"/>
              <a:ea typeface="DFKai-SB"/>
              <a:cs typeface="DFKai-SB"/>
              <a:sym typeface="DFKai-S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229" name="Google Shape;229;p35"/>
          <p:cNvPicPr preferRelativeResize="0"/>
          <p:nvPr/>
        </p:nvPicPr>
        <p:blipFill>
          <a:blip r:embed="rId3">
            <a:alphaModFix/>
          </a:blip>
          <a:stretch>
            <a:fillRect/>
          </a:stretch>
        </p:blipFill>
        <p:spPr>
          <a:xfrm>
            <a:off x="1139125" y="0"/>
            <a:ext cx="6865758"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235" name="Google Shape;235;p36"/>
          <p:cNvPicPr preferRelativeResize="0"/>
          <p:nvPr/>
        </p:nvPicPr>
        <p:blipFill>
          <a:blip r:embed="rId3">
            <a:alphaModFix/>
          </a:blip>
          <a:stretch>
            <a:fillRect/>
          </a:stretch>
        </p:blipFill>
        <p:spPr>
          <a:xfrm>
            <a:off x="1139200" y="0"/>
            <a:ext cx="6865604"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p:nvPr/>
        </p:nvSpPr>
        <p:spPr>
          <a:xfrm>
            <a:off x="594350" y="933100"/>
            <a:ext cx="1683300" cy="57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241" name="Google Shape;241;p37"/>
          <p:cNvPicPr preferRelativeResize="0"/>
          <p:nvPr/>
        </p:nvPicPr>
        <p:blipFill>
          <a:blip r:embed="rId3">
            <a:alphaModFix/>
          </a:blip>
          <a:stretch>
            <a:fillRect/>
          </a:stretch>
        </p:blipFill>
        <p:spPr>
          <a:xfrm>
            <a:off x="1139200" y="0"/>
            <a:ext cx="6865604"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Observation (3 - Purchasing Behavior)</a:t>
            </a:r>
            <a:endParaRPr/>
          </a:p>
        </p:txBody>
      </p:sp>
      <p:sp>
        <p:nvSpPr>
          <p:cNvPr id="247" name="Google Shape;247;p38"/>
          <p:cNvSpPr txBox="1"/>
          <p:nvPr>
            <p:ph idx="1" type="body"/>
          </p:nvPr>
        </p:nvSpPr>
        <p:spPr>
          <a:xfrm>
            <a:off x="729450" y="2078875"/>
            <a:ext cx="7688700" cy="2769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tiprel_1mes </a:t>
            </a:r>
            <a:r>
              <a:rPr lang="zh-TW" sz="1500">
                <a:solidFill>
                  <a:schemeClr val="dk1"/>
                </a:solidFill>
                <a:highlight>
                  <a:srgbClr val="FFFFFF"/>
                </a:highlight>
              </a:rPr>
              <a:t>(Customer relation type at the beginning of the month)</a:t>
            </a:r>
            <a:r>
              <a:rPr lang="zh-TW" sz="1500">
                <a:solidFill>
                  <a:schemeClr val="dk1"/>
                </a:solidFill>
                <a:highlight>
                  <a:srgbClr val="FFFFFF"/>
                </a:highlight>
              </a:rPr>
              <a:t>在不同商品的分佈相對的有分常明顯的差距</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ind_ctju_fin_ult1 (Junior Account)的Inactive消費者明顯的比其他商品的多，適合用來分類</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canal_entrada (channel used by the customer to join)同樣也是非常好的特徵</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zh-TW" sz="1500">
                <a:solidFill>
                  <a:schemeClr val="dk1"/>
                </a:solidFill>
                <a:highlight>
                  <a:srgbClr val="FFFFFF"/>
                </a:highlight>
              </a:rPr>
              <a:t>在不同商品下，每個途徑加入的比例分佈都相差甚大</a:t>
            </a:r>
            <a:endParaRPr sz="1500">
              <a:solidFill>
                <a:schemeClr val="dk1"/>
              </a:solidFill>
              <a:highlight>
                <a:srgbClr val="FFFFFF"/>
              </a:highlight>
            </a:endParaRPr>
          </a:p>
          <a:p>
            <a:pPr indent="-323850" lvl="1" marL="914400" rtl="0" algn="just">
              <a:spcBef>
                <a:spcPts val="0"/>
              </a:spcBef>
              <a:spcAft>
                <a:spcPts val="0"/>
              </a:spcAft>
              <a:buClr>
                <a:schemeClr val="dk1"/>
              </a:buClr>
              <a:buSzPts val="1500"/>
              <a:buChar char="○"/>
            </a:pPr>
            <a:r>
              <a:rPr lang="zh-TW" sz="1500">
                <a:solidFill>
                  <a:schemeClr val="dk1"/>
                </a:solidFill>
                <a:highlight>
                  <a:srgbClr val="FFFFFF"/>
                </a:highlight>
              </a:rPr>
              <a:t>e.g. 通過KAT途徑加入的消費者的消費能力是所有途徑中最高的</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在segmento ( VIP/Individuals/College graduated)中，individuals的購買力最高，VIP以及college graduated則是在消費數量特別突出。</a:t>
            </a:r>
            <a:endParaRPr sz="1500">
              <a:solidFill>
                <a:schemeClr val="dk1"/>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Training and Results</a:t>
            </a:r>
            <a:endParaRPr/>
          </a:p>
        </p:txBody>
      </p:sp>
      <p:sp>
        <p:nvSpPr>
          <p:cNvPr id="253" name="Google Shape;253;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solidFill>
                  <a:schemeClr val="dk1"/>
                </a:solidFill>
                <a:highlight>
                  <a:srgbClr val="FFFFFF"/>
                </a:highlight>
              </a:rPr>
              <a:t>我們主要利用 CatBoost 之模型架構，並以 feature selection 挑出來的 7 個最重要資料特徵當作訓練資料集:</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rPr lang="zh-TW" sz="1500">
                <a:solidFill>
                  <a:schemeClr val="dk1"/>
                </a:solidFill>
                <a:highlight>
                  <a:srgbClr val="FFFFFF"/>
                </a:highlight>
              </a:rPr>
              <a:t>結果 1 - 使用 preprocessing 過後的原始資料進行訓練。</a:t>
            </a:r>
            <a:endParaRPr sz="1200">
              <a:solidFill>
                <a:srgbClr val="000000"/>
              </a:solidFill>
              <a:highlight>
                <a:srgbClr val="FFFFFF"/>
              </a:highlight>
              <a:latin typeface="Arial"/>
              <a:ea typeface="Arial"/>
              <a:cs typeface="Arial"/>
              <a:sym typeface="Arial"/>
            </a:endParaRPr>
          </a:p>
        </p:txBody>
      </p:sp>
      <p:pic>
        <p:nvPicPr>
          <p:cNvPr id="254" name="Google Shape;254;p39"/>
          <p:cNvPicPr preferRelativeResize="0"/>
          <p:nvPr/>
        </p:nvPicPr>
        <p:blipFill>
          <a:blip r:embed="rId3">
            <a:alphaModFix/>
          </a:blip>
          <a:stretch>
            <a:fillRect/>
          </a:stretch>
        </p:blipFill>
        <p:spPr>
          <a:xfrm>
            <a:off x="1800" y="3239930"/>
            <a:ext cx="9144000" cy="10584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Training and Results (cont’)</a:t>
            </a:r>
            <a:endParaRPr/>
          </a:p>
        </p:txBody>
      </p:sp>
      <p:sp>
        <p:nvSpPr>
          <p:cNvPr id="260" name="Google Shape;260;p40"/>
          <p:cNvSpPr txBox="1"/>
          <p:nvPr/>
        </p:nvSpPr>
        <p:spPr>
          <a:xfrm>
            <a:off x="729450" y="1755350"/>
            <a:ext cx="8011500" cy="1727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此資料集會將客戶已購買的商品呈現在往後的月份。</a:t>
            </a:r>
            <a:endParaRPr sz="1500">
              <a:solidFill>
                <a:schemeClr val="dk1"/>
              </a:solidFill>
              <a:highlight>
                <a:srgbClr val="FFFFFF"/>
              </a:highlight>
              <a:latin typeface="Lato"/>
              <a:ea typeface="Lato"/>
              <a:cs typeface="Lato"/>
              <a:sym typeface="Lato"/>
            </a:endParaRPr>
          </a:p>
          <a:p>
            <a:pPr indent="-323850" lvl="1" marL="9144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客戶一般不會再購買前幾個月之前已購買的商品</a:t>
            </a:r>
            <a:endParaRPr sz="1500">
              <a:solidFill>
                <a:schemeClr val="dk1"/>
              </a:solidFill>
              <a:highlight>
                <a:srgbClr val="FFFFFF"/>
              </a:highlight>
              <a:latin typeface="Lato"/>
              <a:ea typeface="Lato"/>
              <a:cs typeface="Lato"/>
              <a:sym typeface="Lato"/>
            </a:endParaRPr>
          </a:p>
          <a:p>
            <a:pPr indent="-323850" lvl="1" marL="9144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相同客戶在不同月份的資料若有同樣的商品購買紀錄，則是重複性資料。</a:t>
            </a:r>
            <a:endParaRPr sz="1500">
              <a:solidFill>
                <a:schemeClr val="dk1"/>
              </a:solidFill>
              <a:highlight>
                <a:srgbClr val="FFFFFF"/>
              </a:highlight>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相對這些重複的紀錄，只考慮客戶購買新商品的紀錄對於訓練上更有幫助</a:t>
            </a:r>
            <a:endParaRPr sz="1500">
              <a:solidFill>
                <a:schemeClr val="dk1"/>
              </a:solidFill>
              <a:highlight>
                <a:srgbClr val="FFFFFF"/>
              </a:highlight>
              <a:latin typeface="Lato"/>
              <a:ea typeface="Lato"/>
              <a:cs typeface="Lato"/>
              <a:sym typeface="Lato"/>
            </a:endParaRPr>
          </a:p>
          <a:p>
            <a:pPr indent="-323850" lvl="1" marL="9144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減少這些重複資料也能降低訓練資料集的大小。</a:t>
            </a:r>
            <a:endParaRPr sz="15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1" name="Google Shape;261;p40"/>
          <p:cNvPicPr preferRelativeResize="0"/>
          <p:nvPr/>
        </p:nvPicPr>
        <p:blipFill>
          <a:blip r:embed="rId3">
            <a:alphaModFix/>
          </a:blip>
          <a:stretch>
            <a:fillRect/>
          </a:stretch>
        </p:blipFill>
        <p:spPr>
          <a:xfrm>
            <a:off x="1269826" y="3109625"/>
            <a:ext cx="6607949" cy="1912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Training and Results (cont’)</a:t>
            </a:r>
            <a:endParaRPr/>
          </a:p>
        </p:txBody>
      </p:sp>
      <p:sp>
        <p:nvSpPr>
          <p:cNvPr id="267" name="Google Shape;267;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500">
                <a:solidFill>
                  <a:schemeClr val="dk1"/>
                </a:solidFill>
                <a:highlight>
                  <a:srgbClr val="FFFFFF"/>
                </a:highlight>
              </a:rPr>
              <a:t>結果 2 - 使用</a:t>
            </a:r>
            <a:r>
              <a:rPr lang="zh-TW" sz="1500">
                <a:solidFill>
                  <a:schemeClr val="dk1"/>
                </a:solidFill>
                <a:highlight>
                  <a:srgbClr val="FFFFFF"/>
                </a:highlight>
              </a:rPr>
              <a:t>以上方法在</a:t>
            </a:r>
            <a:r>
              <a:rPr lang="zh-TW" sz="1500">
                <a:solidFill>
                  <a:schemeClr val="dk1"/>
                </a:solidFill>
                <a:highlight>
                  <a:srgbClr val="FFFFFF"/>
                </a:highlight>
              </a:rPr>
              <a:t>原始資料進行訓練</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rPr lang="zh-TW" sz="1500">
                <a:solidFill>
                  <a:schemeClr val="dk1"/>
                </a:solidFill>
                <a:highlight>
                  <a:schemeClr val="lt1"/>
                </a:highlight>
              </a:rPr>
              <a:t>結果 3 - 使用以上方法在feature selection後進行訓練</a:t>
            </a:r>
            <a:endParaRPr sz="1500">
              <a:solidFill>
                <a:schemeClr val="dk1"/>
              </a:solidFill>
              <a:highlight>
                <a:srgbClr val="FFFFFF"/>
              </a:highlight>
            </a:endParaRPr>
          </a:p>
        </p:txBody>
      </p:sp>
      <p:pic>
        <p:nvPicPr>
          <p:cNvPr id="268" name="Google Shape;268;p41"/>
          <p:cNvPicPr preferRelativeResize="0"/>
          <p:nvPr/>
        </p:nvPicPr>
        <p:blipFill>
          <a:blip r:embed="rId3">
            <a:alphaModFix/>
          </a:blip>
          <a:stretch>
            <a:fillRect/>
          </a:stretch>
        </p:blipFill>
        <p:spPr>
          <a:xfrm>
            <a:off x="43325" y="2477970"/>
            <a:ext cx="9100676" cy="687105"/>
          </a:xfrm>
          <a:prstGeom prst="rect">
            <a:avLst/>
          </a:prstGeom>
          <a:noFill/>
          <a:ln>
            <a:noFill/>
          </a:ln>
        </p:spPr>
      </p:pic>
      <p:pic>
        <p:nvPicPr>
          <p:cNvPr id="269" name="Google Shape;269;p41"/>
          <p:cNvPicPr preferRelativeResize="0"/>
          <p:nvPr/>
        </p:nvPicPr>
        <p:blipFill rotWithShape="1">
          <a:blip r:embed="rId4">
            <a:alphaModFix/>
          </a:blip>
          <a:srcRect b="0" l="0" r="0" t="32478"/>
          <a:stretch/>
        </p:blipFill>
        <p:spPr>
          <a:xfrm>
            <a:off x="1800" y="3560600"/>
            <a:ext cx="9143999" cy="687100"/>
          </a:xfrm>
          <a:prstGeom prst="rect">
            <a:avLst/>
          </a:prstGeom>
          <a:noFill/>
          <a:ln>
            <a:noFill/>
          </a:ln>
        </p:spPr>
      </p:pic>
      <p:sp>
        <p:nvSpPr>
          <p:cNvPr id="270" name="Google Shape;270;p41"/>
          <p:cNvSpPr txBox="1"/>
          <p:nvPr/>
        </p:nvSpPr>
        <p:spPr>
          <a:xfrm>
            <a:off x="428550" y="4247700"/>
            <a:ext cx="82905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ato"/>
              <a:buChar char="●"/>
            </a:pPr>
            <a:r>
              <a:rPr lang="zh-TW" sz="1500">
                <a:solidFill>
                  <a:schemeClr val="dk1"/>
                </a:solidFill>
                <a:highlight>
                  <a:srgbClr val="FFFFFF"/>
                </a:highlight>
                <a:latin typeface="Lato"/>
                <a:ea typeface="Lato"/>
                <a:cs typeface="Lato"/>
                <a:sym typeface="Lato"/>
              </a:rPr>
              <a:t>對原始資料集使用上述 data cleaning 以及 feature selection 的處理當作訓練資料，有助於提升 CatBoost 模型在 Kaggle 上的測試表現。</a:t>
            </a:r>
            <a:endParaRPr sz="17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zh-TW" sz="1500">
                <a:solidFill>
                  <a:schemeClr val="dk1"/>
                </a:solidFill>
              </a:rPr>
              <a:t>Motivation</a:t>
            </a:r>
            <a:r>
              <a:rPr lang="zh-TW" sz="1500">
                <a:solidFill>
                  <a:schemeClr val="dk1"/>
                </a:solidFill>
              </a:rPr>
              <a:t>：支持客戶財務決策的需求，通過分析客戶行為推薦客戶各種貸款服務</a:t>
            </a:r>
            <a:endParaRPr sz="1500">
              <a:solidFill>
                <a:schemeClr val="dk1"/>
              </a:solidFill>
            </a:endParaRPr>
          </a:p>
          <a:p>
            <a:pPr indent="-323850" lvl="1" marL="914400" rtl="0" algn="l">
              <a:spcBef>
                <a:spcPts val="0"/>
              </a:spcBef>
              <a:spcAft>
                <a:spcPts val="0"/>
              </a:spcAft>
              <a:buClr>
                <a:schemeClr val="dk1"/>
              </a:buClr>
              <a:buSzPts val="1500"/>
              <a:buChar char="○"/>
            </a:pPr>
            <a:r>
              <a:rPr lang="zh-TW" sz="1500">
                <a:solidFill>
                  <a:schemeClr val="dk1"/>
                </a:solidFill>
              </a:rPr>
              <a:t>預測顧客在未來可能購買的產品</a:t>
            </a:r>
            <a:endParaRPr sz="1500">
              <a:solidFill>
                <a:schemeClr val="dk1"/>
              </a:solidFill>
            </a:endParaRPr>
          </a:p>
          <a:p>
            <a:pPr indent="-323850" lvl="0" marL="457200" rtl="0" algn="l">
              <a:spcBef>
                <a:spcPts val="0"/>
              </a:spcBef>
              <a:spcAft>
                <a:spcPts val="0"/>
              </a:spcAft>
              <a:buClr>
                <a:schemeClr val="dk1"/>
              </a:buClr>
              <a:buSzPts val="1500"/>
              <a:buChar char="●"/>
            </a:pPr>
            <a:r>
              <a:rPr lang="zh-TW" sz="1500">
                <a:solidFill>
                  <a:schemeClr val="dk1"/>
                </a:solidFill>
              </a:rPr>
              <a:t>Goal : 預測成績能越高越好，解決不均勻的產品推薦</a:t>
            </a:r>
            <a:endParaRPr sz="1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276" name="Google Shape;27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使用ANOVA演算法選擇出的特徵，和直接觀察資料分布再手動進行特徵選取的結果十分相近。</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zh-TW" sz="1500">
                <a:solidFill>
                  <a:schemeClr val="dk1"/>
                </a:solidFill>
                <a:highlight>
                  <a:srgbClr val="FFFFFF"/>
                </a:highlight>
              </a:rPr>
              <a:t>利用結合特徵選擇和資料清理這些技巧所篩選出的資料集進行訓練，對預測模型的訓練是有幫助的。</a:t>
            </a:r>
            <a:endParaRPr sz="1500">
              <a:solidFill>
                <a:schemeClr val="dk1"/>
              </a:solidFill>
              <a:highlight>
                <a:srgbClr val="FFFFFF"/>
              </a:highlight>
            </a:endParaRPr>
          </a:p>
          <a:p>
            <a:pPr indent="-323850" lvl="1" marL="914400" rtl="0" algn="l">
              <a:spcBef>
                <a:spcPts val="0"/>
              </a:spcBef>
              <a:spcAft>
                <a:spcPts val="0"/>
              </a:spcAft>
              <a:buClr>
                <a:schemeClr val="dk1"/>
              </a:buClr>
              <a:buSzPts val="1500"/>
              <a:buChar char="○"/>
            </a:pPr>
            <a:r>
              <a:rPr lang="zh-TW" sz="1500">
                <a:solidFill>
                  <a:schemeClr val="dk1"/>
                </a:solidFill>
                <a:highlight>
                  <a:srgbClr val="FFFFFF"/>
                </a:highlight>
              </a:rPr>
              <a:t>以Catboost模型訓練的public score結果為0.03，能在Kaggle上排名150內</a:t>
            </a:r>
            <a:endParaRPr sz="1500">
              <a:solidFill>
                <a:schemeClr val="dk1"/>
              </a:solidFill>
              <a:highlight>
                <a:srgbClr val="FFFFFF"/>
              </a:highlight>
            </a:endParaRPr>
          </a:p>
        </p:txBody>
      </p:sp>
      <p:sp>
        <p:nvSpPr>
          <p:cNvPr id="277" name="Google Shape;277;p42"/>
          <p:cNvSpPr txBox="1"/>
          <p:nvPr/>
        </p:nvSpPr>
        <p:spPr>
          <a:xfrm>
            <a:off x="1774500" y="4079450"/>
            <a:ext cx="5598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TW" sz="1900">
                <a:solidFill>
                  <a:schemeClr val="dk1"/>
                </a:solidFill>
                <a:latin typeface="Lato"/>
                <a:ea typeface="Lato"/>
                <a:cs typeface="Lato"/>
                <a:sym typeface="Lato"/>
              </a:rPr>
              <a:t>Thanks for your attention!</a:t>
            </a:r>
            <a:endParaRPr b="1" sz="19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 Chart</a:t>
            </a:r>
            <a:endParaRPr/>
          </a:p>
        </p:txBody>
      </p:sp>
      <p:sp>
        <p:nvSpPr>
          <p:cNvPr id="105" name="Google Shape;105;p16"/>
          <p:cNvSpPr/>
          <p:nvPr/>
        </p:nvSpPr>
        <p:spPr>
          <a:xfrm>
            <a:off x="729450" y="2460325"/>
            <a:ext cx="1324200" cy="8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Data Preprocess</a:t>
            </a:r>
            <a:endParaRPr/>
          </a:p>
        </p:txBody>
      </p:sp>
      <p:sp>
        <p:nvSpPr>
          <p:cNvPr id="106" name="Google Shape;106;p16"/>
          <p:cNvSpPr/>
          <p:nvPr/>
        </p:nvSpPr>
        <p:spPr>
          <a:xfrm>
            <a:off x="2894248" y="2460325"/>
            <a:ext cx="1324200" cy="8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Feature</a:t>
            </a:r>
            <a:endParaRPr/>
          </a:p>
          <a:p>
            <a:pPr indent="0" lvl="0" marL="0" rtl="0" algn="ctr">
              <a:spcBef>
                <a:spcPts val="0"/>
              </a:spcBef>
              <a:spcAft>
                <a:spcPts val="0"/>
              </a:spcAft>
              <a:buNone/>
            </a:pPr>
            <a:r>
              <a:rPr lang="zh-TW"/>
              <a:t>Selection</a:t>
            </a:r>
            <a:endParaRPr/>
          </a:p>
        </p:txBody>
      </p:sp>
      <p:sp>
        <p:nvSpPr>
          <p:cNvPr id="107" name="Google Shape;107;p16"/>
          <p:cNvSpPr/>
          <p:nvPr/>
        </p:nvSpPr>
        <p:spPr>
          <a:xfrm>
            <a:off x="5059045" y="2460325"/>
            <a:ext cx="1324200" cy="8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Model</a:t>
            </a:r>
            <a:endParaRPr/>
          </a:p>
          <a:p>
            <a:pPr indent="0" lvl="0" marL="0" rtl="0" algn="ctr">
              <a:spcBef>
                <a:spcPts val="0"/>
              </a:spcBef>
              <a:spcAft>
                <a:spcPts val="0"/>
              </a:spcAft>
              <a:buNone/>
            </a:pPr>
            <a:r>
              <a:rPr lang="zh-TW"/>
              <a:t>Predict</a:t>
            </a:r>
            <a:endParaRPr/>
          </a:p>
        </p:txBody>
      </p:sp>
      <p:sp>
        <p:nvSpPr>
          <p:cNvPr id="108" name="Google Shape;108;p16"/>
          <p:cNvSpPr/>
          <p:nvPr/>
        </p:nvSpPr>
        <p:spPr>
          <a:xfrm>
            <a:off x="7223843" y="2460325"/>
            <a:ext cx="1324200" cy="8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Result</a:t>
            </a:r>
            <a:endParaRPr/>
          </a:p>
        </p:txBody>
      </p:sp>
      <p:sp>
        <p:nvSpPr>
          <p:cNvPr id="109" name="Google Shape;109;p16"/>
          <p:cNvSpPr/>
          <p:nvPr/>
        </p:nvSpPr>
        <p:spPr>
          <a:xfrm>
            <a:off x="2257875" y="2788900"/>
            <a:ext cx="4230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4427250" y="2765725"/>
            <a:ext cx="4230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592050" y="2765725"/>
            <a:ext cx="4230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Dataset</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zh-TW" sz="1500">
                <a:solidFill>
                  <a:schemeClr val="dk1"/>
                </a:solidFill>
              </a:rPr>
              <a:t>Standard Product Recommendation</a:t>
            </a:r>
            <a:endParaRPr b="1" sz="1500">
              <a:solidFill>
                <a:schemeClr val="dk1"/>
              </a:solidFill>
            </a:endParaRPr>
          </a:p>
          <a:p>
            <a:pPr indent="-323850" lvl="0" marL="914400" rtl="0" algn="l">
              <a:spcBef>
                <a:spcPts val="0"/>
              </a:spcBef>
              <a:spcAft>
                <a:spcPts val="0"/>
              </a:spcAft>
              <a:buClr>
                <a:schemeClr val="dk1"/>
              </a:buClr>
              <a:buSzPts val="1500"/>
              <a:buAutoNum type="arabicPeriod"/>
            </a:pPr>
            <a:r>
              <a:rPr lang="zh-TW" sz="1500">
                <a:solidFill>
                  <a:schemeClr val="dk1"/>
                </a:solidFill>
              </a:rPr>
              <a:t>客戶資料：13,647,309 customers</a:t>
            </a:r>
            <a:endParaRPr sz="1500">
              <a:solidFill>
                <a:schemeClr val="dk1"/>
              </a:solidFill>
            </a:endParaRPr>
          </a:p>
          <a:p>
            <a:pPr indent="-323850" lvl="0" marL="914400" rtl="0" algn="l">
              <a:spcBef>
                <a:spcPts val="0"/>
              </a:spcBef>
              <a:spcAft>
                <a:spcPts val="0"/>
              </a:spcAft>
              <a:buClr>
                <a:schemeClr val="dk1"/>
              </a:buClr>
              <a:buSzPts val="1500"/>
              <a:buAutoNum type="arabicPeriod"/>
            </a:pPr>
            <a:r>
              <a:rPr lang="zh-TW" sz="1500">
                <a:solidFill>
                  <a:schemeClr val="dk1"/>
                </a:solidFill>
              </a:rPr>
              <a:t>資料時間：2015-01-28 – 2016-06-28 (18 months)</a:t>
            </a:r>
            <a:endParaRPr sz="1500">
              <a:solidFill>
                <a:schemeClr val="dk1"/>
              </a:solidFill>
            </a:endParaRPr>
          </a:p>
          <a:p>
            <a:pPr indent="-323850" lvl="0" marL="914400" rtl="0" algn="l">
              <a:spcBef>
                <a:spcPts val="0"/>
              </a:spcBef>
              <a:spcAft>
                <a:spcPts val="0"/>
              </a:spcAft>
              <a:buClr>
                <a:schemeClr val="dk1"/>
              </a:buClr>
              <a:buSzPts val="1500"/>
              <a:buAutoNum type="arabicPeriod"/>
            </a:pPr>
            <a:r>
              <a:rPr lang="zh-TW" sz="1500">
                <a:solidFill>
                  <a:schemeClr val="dk1"/>
                </a:solidFill>
              </a:rPr>
              <a:t>簡介：</a:t>
            </a:r>
            <a:br>
              <a:rPr lang="zh-TW" sz="1500">
                <a:solidFill>
                  <a:schemeClr val="dk1"/>
                </a:solidFill>
              </a:rPr>
            </a:br>
            <a:r>
              <a:rPr lang="zh-TW" sz="1500">
                <a:solidFill>
                  <a:schemeClr val="dk1"/>
                </a:solidFill>
              </a:rPr>
              <a:t>記錄時間內客戶購買或擁有的產品項目，例如：信用卡、儲蓄帳戶等。</a:t>
            </a:r>
            <a:br>
              <a:rPr lang="zh-TW" sz="1500">
                <a:solidFill>
                  <a:schemeClr val="dk1"/>
                </a:solidFill>
              </a:rPr>
            </a:br>
            <a:r>
              <a:rPr lang="zh-TW" sz="1500">
                <a:solidFill>
                  <a:schemeClr val="dk1"/>
                </a:solidFill>
              </a:rPr>
              <a:t>欄位 1-24 : 客戶基本資料 / 欄位 25-48 : 產品資料</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Preprocess</a:t>
            </a:r>
            <a:endParaRPr/>
          </a:p>
        </p:txBody>
      </p:sp>
      <p:graphicFrame>
        <p:nvGraphicFramePr>
          <p:cNvPr id="123" name="Google Shape;123;p18"/>
          <p:cNvGraphicFramePr/>
          <p:nvPr/>
        </p:nvGraphicFramePr>
        <p:xfrm>
          <a:off x="973725" y="1853850"/>
          <a:ext cx="3000000" cy="3000000"/>
        </p:xfrm>
        <a:graphic>
          <a:graphicData uri="http://schemas.openxmlformats.org/drawingml/2006/table">
            <a:tbl>
              <a:tblPr>
                <a:noFill/>
                <a:tableStyleId>{72A8DBB8-A1EA-4A54-9658-87E0214C3021}</a:tableStyleId>
              </a:tblPr>
              <a:tblGrid>
                <a:gridCol w="1417375"/>
                <a:gridCol w="3301875"/>
                <a:gridCol w="2359625"/>
              </a:tblGrid>
              <a:tr h="389425">
                <a:tc>
                  <a:txBody>
                    <a:bodyPr/>
                    <a:lstStyle/>
                    <a:p>
                      <a:pPr indent="0" lvl="0" marL="0" rtl="0" algn="ctr">
                        <a:spcBef>
                          <a:spcPts val="0"/>
                        </a:spcBef>
                        <a:spcAft>
                          <a:spcPts val="0"/>
                        </a:spcAft>
                        <a:buNone/>
                      </a:pPr>
                      <a:r>
                        <a:rPr b="1" lang="zh-TW"/>
                        <a:t>欄位名稱</a:t>
                      </a:r>
                      <a:endParaRPr b="1"/>
                    </a:p>
                  </a:txBody>
                  <a:tcPr marT="91425" marB="91425" marR="91425" marL="91425" anchor="ctr"/>
                </a:tc>
                <a:tc>
                  <a:txBody>
                    <a:bodyPr/>
                    <a:lstStyle/>
                    <a:p>
                      <a:pPr indent="0" lvl="0" marL="0" rtl="0" algn="ctr">
                        <a:spcBef>
                          <a:spcPts val="0"/>
                        </a:spcBef>
                        <a:spcAft>
                          <a:spcPts val="0"/>
                        </a:spcAft>
                        <a:buNone/>
                      </a:pPr>
                      <a:r>
                        <a:rPr b="1" lang="zh-TW"/>
                        <a:t>資料說明</a:t>
                      </a:r>
                      <a:endParaRPr b="1"/>
                    </a:p>
                  </a:txBody>
                  <a:tcPr marT="91425" marB="91425" marR="91425" marL="91425" anchor="ctr"/>
                </a:tc>
                <a:tc>
                  <a:txBody>
                    <a:bodyPr/>
                    <a:lstStyle/>
                    <a:p>
                      <a:pPr indent="0" lvl="0" marL="0" rtl="0" algn="ctr">
                        <a:spcBef>
                          <a:spcPts val="0"/>
                        </a:spcBef>
                        <a:spcAft>
                          <a:spcPts val="0"/>
                        </a:spcAft>
                        <a:buNone/>
                      </a:pPr>
                      <a:r>
                        <a:rPr b="1" lang="zh-TW"/>
                        <a:t>處理方式</a:t>
                      </a:r>
                      <a:endParaRPr b="1"/>
                    </a:p>
                  </a:txBody>
                  <a:tcPr marT="91425" marB="91425" marR="91425" marL="91425" anchor="ctr"/>
                </a:tc>
              </a:tr>
              <a:tr h="436700">
                <a:tc>
                  <a:txBody>
                    <a:bodyPr/>
                    <a:lstStyle/>
                    <a:p>
                      <a:pPr indent="0" lvl="0" marL="0" rtl="0" algn="ctr">
                        <a:lnSpc>
                          <a:spcPct val="115000"/>
                        </a:lnSpc>
                        <a:spcBef>
                          <a:spcPts val="0"/>
                        </a:spcBef>
                        <a:spcAft>
                          <a:spcPts val="0"/>
                        </a:spcAft>
                        <a:buClr>
                          <a:schemeClr val="dk1"/>
                        </a:buClr>
                        <a:buSzPts val="1100"/>
                        <a:buFont typeface="Arial"/>
                        <a:buNone/>
                      </a:pPr>
                      <a:r>
                        <a:rPr b="1" lang="zh-TW" sz="1100">
                          <a:solidFill>
                            <a:schemeClr val="dk1"/>
                          </a:solidFill>
                        </a:rPr>
                        <a:t>‘ind_empleado’</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Employee index: A active, B ex employed, F filial, N not employee, P pasive</a:t>
                      </a:r>
                      <a:endParaRPr sz="1100"/>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b="1" lang="zh-TW" sz="1100">
                          <a:solidFill>
                            <a:schemeClr val="dk1"/>
                          </a:solidFill>
                          <a:highlight>
                            <a:srgbClr val="FFFFFF"/>
                          </a:highlight>
                        </a:rPr>
                        <a:t>NaN -&gt; N</a:t>
                      </a:r>
                      <a:endParaRPr b="1" sz="1100"/>
                    </a:p>
                  </a:txBody>
                  <a:tcPr marT="91425" marB="91425" marR="91425" marL="91425" anchor="ctr"/>
                </a:tc>
              </a:tr>
              <a:tr h="258275">
                <a:tc>
                  <a:txBody>
                    <a:bodyPr/>
                    <a:lstStyle/>
                    <a:p>
                      <a:pPr indent="0" lvl="0" marL="0" rtl="0" algn="ctr">
                        <a:lnSpc>
                          <a:spcPct val="115000"/>
                        </a:lnSpc>
                        <a:spcBef>
                          <a:spcPts val="0"/>
                        </a:spcBef>
                        <a:spcAft>
                          <a:spcPts val="0"/>
                        </a:spcAft>
                        <a:buClr>
                          <a:schemeClr val="dk1"/>
                        </a:buClr>
                        <a:buSzPts val="1100"/>
                        <a:buFont typeface="Arial"/>
                        <a:buNone/>
                      </a:pPr>
                      <a:r>
                        <a:rPr b="1" lang="zh-TW" sz="1050">
                          <a:solidFill>
                            <a:schemeClr val="dk1"/>
                          </a:solidFill>
                          <a:highlight>
                            <a:srgbClr val="FFFFFF"/>
                          </a:highlight>
                        </a:rPr>
                        <a:t>‘ult_fec_cli_1t’</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Last date as primary customer (if he isn't at the end of the month)</a:t>
                      </a:r>
                      <a:endParaRPr sz="1100"/>
                    </a:p>
                  </a:txBody>
                  <a:tcPr marT="91425" marB="91425" marR="91425" marL="91425" anchor="ctr"/>
                </a:tc>
                <a:tc>
                  <a:txBody>
                    <a:bodyPr/>
                    <a:lstStyle/>
                    <a:p>
                      <a:pPr indent="0" lvl="0" marL="0" rtl="0" algn="ctr">
                        <a:spcBef>
                          <a:spcPts val="0"/>
                        </a:spcBef>
                        <a:spcAft>
                          <a:spcPts val="0"/>
                        </a:spcAft>
                        <a:buNone/>
                      </a:pPr>
                      <a:r>
                        <a:rPr b="1" lang="zh-TW" sz="1100">
                          <a:solidFill>
                            <a:schemeClr val="dk1"/>
                          </a:solidFill>
                        </a:rPr>
                        <a:t>NaN </a:t>
                      </a:r>
                      <a:br>
                        <a:rPr b="1" lang="zh-TW" sz="1100">
                          <a:solidFill>
                            <a:schemeClr val="dk1"/>
                          </a:solidFill>
                        </a:rPr>
                      </a:br>
                      <a:r>
                        <a:rPr b="1" lang="zh-TW" sz="1100">
                          <a:solidFill>
                            <a:schemeClr val="dk1"/>
                          </a:solidFill>
                        </a:rPr>
                        <a:t>(不是primary customer) -&gt; 0</a:t>
                      </a:r>
                      <a:endParaRPr b="1" sz="1100">
                        <a:solidFill>
                          <a:schemeClr val="dk1"/>
                        </a:solidFill>
                      </a:endParaRPr>
                    </a:p>
                    <a:p>
                      <a:pPr indent="0" lvl="0" marL="0" rtl="0" algn="ctr">
                        <a:spcBef>
                          <a:spcPts val="0"/>
                        </a:spcBef>
                        <a:spcAft>
                          <a:spcPts val="0"/>
                        </a:spcAft>
                        <a:buNone/>
                      </a:pPr>
                      <a:r>
                        <a:rPr b="1" lang="zh-TW" sz="1100">
                          <a:solidFill>
                            <a:schemeClr val="dk1"/>
                          </a:solidFill>
                        </a:rPr>
                        <a:t>otherwise -&gt; 1</a:t>
                      </a:r>
                      <a:endParaRPr b="1" sz="1100">
                        <a:solidFill>
                          <a:schemeClr val="dk1"/>
                        </a:solidFill>
                      </a:endParaRPr>
                    </a:p>
                  </a:txBody>
                  <a:tcPr marT="91425" marB="91425" marR="91425" marL="91425" anchor="ctr"/>
                </a:tc>
              </a:tr>
              <a:tr h="443500">
                <a:tc>
                  <a:txBody>
                    <a:bodyPr/>
                    <a:lstStyle/>
                    <a:p>
                      <a:pPr indent="0" lvl="0" marL="0" rtl="0" algn="ctr">
                        <a:lnSpc>
                          <a:spcPct val="115000"/>
                        </a:lnSpc>
                        <a:spcBef>
                          <a:spcPts val="0"/>
                        </a:spcBef>
                        <a:spcAft>
                          <a:spcPts val="0"/>
                        </a:spcAft>
                        <a:buClr>
                          <a:schemeClr val="dk1"/>
                        </a:buClr>
                        <a:buSzPts val="1100"/>
                        <a:buFont typeface="Arial"/>
                        <a:buNone/>
                      </a:pPr>
                      <a:r>
                        <a:rPr b="1" lang="zh-TW" sz="1050">
                          <a:solidFill>
                            <a:schemeClr val="dk1"/>
                          </a:solidFill>
                          <a:highlight>
                            <a:srgbClr val="FFFFFF"/>
                          </a:highlight>
                        </a:rPr>
                        <a:t>‘conyuemp’</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Spouse index. 1 if the customer is spouse of an employee</a:t>
                      </a:r>
                      <a:endParaRPr sz="1100"/>
                    </a:p>
                  </a:txBody>
                  <a:tcPr marT="91425" marB="91425" marR="91425" marL="91425" anchor="ctr"/>
                </a:tc>
                <a:tc>
                  <a:txBody>
                    <a:bodyPr/>
                    <a:lstStyle/>
                    <a:p>
                      <a:pPr indent="0" lvl="0" marL="0" rtl="0" algn="ctr">
                        <a:spcBef>
                          <a:spcPts val="0"/>
                        </a:spcBef>
                        <a:spcAft>
                          <a:spcPts val="0"/>
                        </a:spcAft>
                        <a:buNone/>
                      </a:pPr>
                      <a:r>
                        <a:rPr b="1" lang="zh-TW" sz="1100">
                          <a:solidFill>
                            <a:schemeClr val="dk1"/>
                          </a:solidFill>
                        </a:rPr>
                        <a:t>捨棄此欄位</a:t>
                      </a:r>
                      <a:endParaRPr b="1" sz="1100">
                        <a:solidFill>
                          <a:schemeClr val="dk1"/>
                        </a:solidFill>
                      </a:endParaRPr>
                    </a:p>
                  </a:txBody>
                  <a:tcPr marT="91425" marB="91425" marR="91425" marL="91425" anchor="ctr"/>
                </a:tc>
              </a:tr>
              <a:tr h="130725">
                <a:tc>
                  <a:txBody>
                    <a:bodyPr/>
                    <a:lstStyle/>
                    <a:p>
                      <a:pPr indent="0" lvl="0" marL="0" rtl="0" algn="ctr">
                        <a:lnSpc>
                          <a:spcPct val="115000"/>
                        </a:lnSpc>
                        <a:spcBef>
                          <a:spcPts val="0"/>
                        </a:spcBef>
                        <a:spcAft>
                          <a:spcPts val="0"/>
                        </a:spcAft>
                        <a:buClr>
                          <a:schemeClr val="dk1"/>
                        </a:buClr>
                        <a:buSzPts val="1100"/>
                        <a:buFont typeface="Arial"/>
                        <a:buNone/>
                      </a:pPr>
                      <a:r>
                        <a:rPr b="1" lang="zh-TW" sz="1050">
                          <a:solidFill>
                            <a:schemeClr val="dk1"/>
                          </a:solidFill>
                          <a:highlight>
                            <a:srgbClr val="FFFFFF"/>
                          </a:highlight>
                        </a:rPr>
                        <a:t>'renta'</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Gross income of the household</a:t>
                      </a:r>
                      <a:endParaRPr sz="1100"/>
                    </a:p>
                  </a:txBody>
                  <a:tcPr marT="91425" marB="91425" marR="91425" marL="91425" anchor="ctr"/>
                </a:tc>
                <a:tc>
                  <a:txBody>
                    <a:bodyPr/>
                    <a:lstStyle/>
                    <a:p>
                      <a:pPr indent="0" lvl="0" marL="0" rtl="0" algn="ctr">
                        <a:spcBef>
                          <a:spcPts val="0"/>
                        </a:spcBef>
                        <a:spcAft>
                          <a:spcPts val="0"/>
                        </a:spcAft>
                        <a:buNone/>
                      </a:pPr>
                      <a:r>
                        <a:rPr b="1" lang="zh-TW" sz="1100">
                          <a:solidFill>
                            <a:schemeClr val="dk1"/>
                          </a:solidFill>
                        </a:rPr>
                        <a:t>NaN -&gt; 占比最高的value</a:t>
                      </a:r>
                      <a:endParaRPr b="1" sz="1100">
                        <a:solidFill>
                          <a:schemeClr val="dk1"/>
                        </a:solidFill>
                      </a:endParaRPr>
                    </a:p>
                  </a:txBody>
                  <a:tcPr marT="91425" marB="91425" marR="91425" marL="91425" anchor="ctr"/>
                </a:tc>
              </a:tr>
              <a:tr h="100000">
                <a:tc>
                  <a:txBody>
                    <a:bodyPr/>
                    <a:lstStyle/>
                    <a:p>
                      <a:pPr indent="0" lvl="0" marL="0" rtl="0" algn="ctr">
                        <a:lnSpc>
                          <a:spcPct val="115000"/>
                        </a:lnSpc>
                        <a:spcBef>
                          <a:spcPts val="0"/>
                        </a:spcBef>
                        <a:spcAft>
                          <a:spcPts val="0"/>
                        </a:spcAft>
                        <a:buClr>
                          <a:schemeClr val="dk1"/>
                        </a:buClr>
                        <a:buSzPts val="1100"/>
                        <a:buFont typeface="Arial"/>
                        <a:buNone/>
                      </a:pPr>
                      <a:r>
                        <a:rPr b="1" lang="zh-TW" sz="1150">
                          <a:solidFill>
                            <a:schemeClr val="dk1"/>
                          </a:solidFill>
                        </a:rPr>
                        <a:t>‘fecha_alta’</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The date in which the customer became as the first holder of a contract in the bank</a:t>
                      </a:r>
                      <a:endParaRPr sz="1100"/>
                    </a:p>
                  </a:txBody>
                  <a:tcPr marT="91425" marB="91425" marR="91425" marL="91425" anchor="ctr"/>
                </a:tc>
                <a:tc>
                  <a:txBody>
                    <a:bodyPr/>
                    <a:lstStyle/>
                    <a:p>
                      <a:pPr indent="0" lvl="0" marL="0" rtl="0" algn="ctr">
                        <a:spcBef>
                          <a:spcPts val="0"/>
                        </a:spcBef>
                        <a:spcAft>
                          <a:spcPts val="0"/>
                        </a:spcAft>
                        <a:buNone/>
                      </a:pPr>
                      <a:r>
                        <a:rPr b="1" lang="zh-TW" sz="1100">
                          <a:solidFill>
                            <a:schemeClr val="dk1"/>
                          </a:solidFill>
                        </a:rPr>
                        <a:t>轉換成 timestamp 的形式</a:t>
                      </a:r>
                      <a:endParaRPr b="1" sz="1100">
                        <a:solidFill>
                          <a:schemeClr val="dk1"/>
                        </a:solidFill>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Preprocess (con’t)</a:t>
            </a:r>
            <a:endParaRPr/>
          </a:p>
        </p:txBody>
      </p:sp>
      <p:graphicFrame>
        <p:nvGraphicFramePr>
          <p:cNvPr id="129" name="Google Shape;129;p19"/>
          <p:cNvGraphicFramePr/>
          <p:nvPr/>
        </p:nvGraphicFramePr>
        <p:xfrm>
          <a:off x="872050" y="1853838"/>
          <a:ext cx="3000000" cy="3000000"/>
        </p:xfrm>
        <a:graphic>
          <a:graphicData uri="http://schemas.openxmlformats.org/drawingml/2006/table">
            <a:tbl>
              <a:tblPr>
                <a:noFill/>
                <a:tableStyleId>{72A8DBB8-A1EA-4A54-9658-87E0214C3021}</a:tableStyleId>
              </a:tblPr>
              <a:tblGrid>
                <a:gridCol w="1481650"/>
                <a:gridCol w="3451600"/>
                <a:gridCol w="2466625"/>
              </a:tblGrid>
              <a:tr h="335125">
                <a:tc>
                  <a:txBody>
                    <a:bodyPr/>
                    <a:lstStyle/>
                    <a:p>
                      <a:pPr indent="0" lvl="0" marL="0" rtl="0" algn="ctr">
                        <a:spcBef>
                          <a:spcPts val="0"/>
                        </a:spcBef>
                        <a:spcAft>
                          <a:spcPts val="0"/>
                        </a:spcAft>
                        <a:buNone/>
                      </a:pPr>
                      <a:r>
                        <a:rPr b="1" lang="zh-TW"/>
                        <a:t>欄位名稱</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a:t>資料說明</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a:t>處理方式</a:t>
                      </a:r>
                      <a:endParaRPr b="1"/>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185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‘segmento’</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TW" sz="1050">
                          <a:solidFill>
                            <a:schemeClr val="dk1"/>
                          </a:solidFill>
                          <a:highlight>
                            <a:srgbClr val="FFFFFF"/>
                          </a:highlight>
                        </a:rPr>
                        <a:t>segmentation: 01 - VIP, 02 - Individuals 03 - college graduated</a:t>
                      </a:r>
                      <a:endParaRPr sz="1100"/>
                    </a:p>
                  </a:txBody>
                  <a:tcPr marT="91425" marB="91425" marR="91425" marL="91425" anchor="ctr">
                    <a:lnT cap="flat" cmpd="sng" w="9525">
                      <a:solidFill>
                        <a:srgbClr val="9E9E9E"/>
                      </a:solidFill>
                      <a:prstDash val="solid"/>
                      <a:round/>
                      <a:headEnd len="sm" w="sm" type="none"/>
                      <a:tailEnd len="sm" w="sm" type="none"/>
                    </a:lnT>
                  </a:tcPr>
                </a:tc>
                <a:tc rowSpan="6">
                  <a:txBody>
                    <a:bodyPr/>
                    <a:lstStyle/>
                    <a:p>
                      <a:pPr indent="0" lvl="0" marL="0" rtl="0" algn="ctr">
                        <a:spcBef>
                          <a:spcPts val="0"/>
                        </a:spcBef>
                        <a:spcAft>
                          <a:spcPts val="0"/>
                        </a:spcAft>
                        <a:buNone/>
                      </a:pPr>
                      <a:r>
                        <a:rPr b="1" lang="zh-TW" sz="1100">
                          <a:solidFill>
                            <a:schemeClr val="dk1"/>
                          </a:solidFill>
                        </a:rPr>
                        <a:t>NaN佔比少 -&gt; 移除NaN之raw</a:t>
                      </a:r>
                      <a:endParaRPr b="1" sz="1100">
                        <a:solidFill>
                          <a:schemeClr val="dk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‘canal_entrada’</a:t>
                      </a:r>
                      <a:endParaRPr/>
                    </a:p>
                  </a:txBody>
                  <a:tcPr marT="91425" marB="91425" marR="91425" marL="91425" anchor="ctr"/>
                </a:tc>
                <a:tc>
                  <a:txBody>
                    <a:bodyPr/>
                    <a:lstStyle/>
                    <a:p>
                      <a:pPr indent="0" lvl="0" marL="0" rtl="0" algn="ctr">
                        <a:spcBef>
                          <a:spcPts val="0"/>
                        </a:spcBef>
                        <a:spcAft>
                          <a:spcPts val="0"/>
                        </a:spcAft>
                        <a:buNone/>
                      </a:pPr>
                      <a:r>
                        <a:rPr lang="zh-TW" sz="1050">
                          <a:solidFill>
                            <a:schemeClr val="dk1"/>
                          </a:solidFill>
                          <a:highlight>
                            <a:srgbClr val="FFFFFF"/>
                          </a:highlight>
                        </a:rPr>
                        <a:t>channel used by the customer to join</a:t>
                      </a:r>
                      <a:endParaRPr sz="1100"/>
                    </a:p>
                  </a:txBody>
                  <a:tcPr marT="91425" marB="91425" marR="91425" marL="91425" anchor="ctr"/>
                </a:tc>
                <a:tc vMerge="1"/>
              </a:tr>
              <a:tr h="10000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‘sexo’</a:t>
                      </a:r>
                      <a:endParaRPr/>
                    </a:p>
                  </a:txBody>
                  <a:tcPr marT="91425" marB="91425" marR="91425" marL="91425" anchor="ctr"/>
                </a:tc>
                <a:tc>
                  <a:txBody>
                    <a:bodyPr/>
                    <a:lstStyle/>
                    <a:p>
                      <a:pPr indent="0" lvl="0" marL="0" rtl="0" algn="ctr">
                        <a:spcBef>
                          <a:spcPts val="0"/>
                        </a:spcBef>
                        <a:spcAft>
                          <a:spcPts val="0"/>
                        </a:spcAft>
                        <a:buNone/>
                      </a:pPr>
                      <a:r>
                        <a:rPr lang="zh-TW" sz="1050">
                          <a:solidFill>
                            <a:schemeClr val="dk1"/>
                          </a:solidFill>
                          <a:highlight>
                            <a:srgbClr val="FFFFFF"/>
                          </a:highlight>
                        </a:rPr>
                        <a:t>Customer's sex</a:t>
                      </a:r>
                      <a:endParaRPr sz="1100"/>
                    </a:p>
                  </a:txBody>
                  <a:tcPr marT="91425" marB="91425" marR="91425" marL="91425" anchor="ctr"/>
                </a:tc>
                <a:tc vMerge="1"/>
              </a:tr>
              <a:tr h="10000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'cod_prov'</a:t>
                      </a:r>
                      <a:endParaRPr/>
                    </a:p>
                  </a:txBody>
                  <a:tcPr marT="91425" marB="91425" marR="91425" marL="91425" anchor="ctr"/>
                </a:tc>
                <a:tc>
                  <a:txBody>
                    <a:bodyPr/>
                    <a:lstStyle/>
                    <a:p>
                      <a:pPr indent="0" lvl="0" marL="0" rtl="0" algn="ctr">
                        <a:spcBef>
                          <a:spcPts val="0"/>
                        </a:spcBef>
                        <a:spcAft>
                          <a:spcPts val="0"/>
                        </a:spcAft>
                        <a:buNone/>
                      </a:pPr>
                      <a:r>
                        <a:rPr lang="zh-TW" sz="1100">
                          <a:solidFill>
                            <a:schemeClr val="dk1"/>
                          </a:solidFill>
                          <a:highlight>
                            <a:srgbClr val="FFFFFF"/>
                          </a:highlight>
                        </a:rPr>
                        <a:t>Province code (customer's address)</a:t>
                      </a:r>
                      <a:endParaRPr sz="1100"/>
                    </a:p>
                  </a:txBody>
                  <a:tcPr marT="91425" marB="91425" marR="91425" marL="91425" anchor="ctr"/>
                </a:tc>
                <a:tc vMerge="1"/>
              </a:tr>
              <a:tr h="100000">
                <a:tc>
                  <a:txBody>
                    <a:bodyPr/>
                    <a:lstStyle/>
                    <a:p>
                      <a:pPr indent="0" lvl="0" marL="0" rtl="0" algn="ctr">
                        <a:lnSpc>
                          <a:spcPct val="115000"/>
                        </a:lnSpc>
                        <a:spcBef>
                          <a:spcPts val="0"/>
                        </a:spcBef>
                        <a:spcAft>
                          <a:spcPts val="0"/>
                        </a:spcAft>
                        <a:buNone/>
                      </a:pPr>
                      <a:r>
                        <a:rPr b="1" lang="zh-TW" sz="950">
                          <a:solidFill>
                            <a:schemeClr val="dk1"/>
                          </a:solidFill>
                          <a:highlight>
                            <a:srgbClr val="FFFFFF"/>
                          </a:highlight>
                        </a:rPr>
                        <a:t>‘ind_nom_pens_ult1’</a:t>
                      </a:r>
                      <a:endParaRPr b="1" sz="950">
                        <a:solidFill>
                          <a:schemeClr val="dk1"/>
                        </a:solidFill>
                        <a:highlight>
                          <a:srgbClr val="FFFFFF"/>
                        </a:highlight>
                      </a:endParaRPr>
                    </a:p>
                  </a:txBody>
                  <a:tcPr marT="91425" marB="91425" marR="91425" marL="91425" anchor="ctr"/>
                </a:tc>
                <a:tc>
                  <a:txBody>
                    <a:bodyPr/>
                    <a:lstStyle/>
                    <a:p>
                      <a:pPr indent="0" lvl="0" marL="0" rtl="0" algn="ctr">
                        <a:spcBef>
                          <a:spcPts val="0"/>
                        </a:spcBef>
                        <a:spcAft>
                          <a:spcPts val="0"/>
                        </a:spcAft>
                        <a:buNone/>
                      </a:pPr>
                      <a:r>
                        <a:rPr lang="zh-TW" sz="1050">
                          <a:solidFill>
                            <a:schemeClr val="dk1"/>
                          </a:solidFill>
                          <a:highlight>
                            <a:srgbClr val="FFFFFF"/>
                          </a:highlight>
                        </a:rPr>
                        <a:t>Pensions</a:t>
                      </a:r>
                      <a:endParaRPr sz="1100">
                        <a:solidFill>
                          <a:schemeClr val="dk1"/>
                        </a:solidFill>
                        <a:highlight>
                          <a:srgbClr val="FFFFFF"/>
                        </a:highlight>
                      </a:endParaRPr>
                    </a:p>
                  </a:txBody>
                  <a:tcPr marT="91425" marB="91425" marR="91425" marL="91425" anchor="ctr"/>
                </a:tc>
                <a:tc vMerge="1"/>
              </a:tr>
              <a:tr h="100000">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‘ind_nomia_ult1’</a:t>
                      </a:r>
                      <a:endParaRPr b="1" sz="1050">
                        <a:solidFill>
                          <a:schemeClr val="dk1"/>
                        </a:solidFill>
                        <a:highlight>
                          <a:srgbClr val="FFFFFF"/>
                        </a:highlight>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50">
                          <a:solidFill>
                            <a:schemeClr val="dk1"/>
                          </a:solidFill>
                          <a:highlight>
                            <a:srgbClr val="FFFFFF"/>
                          </a:highlight>
                        </a:rPr>
                        <a:t>Payroll</a:t>
                      </a:r>
                      <a:endParaRPr sz="1100">
                        <a:solidFill>
                          <a:schemeClr val="dk1"/>
                        </a:solidFill>
                        <a:highlight>
                          <a:srgbClr val="FFFFFF"/>
                        </a:highlight>
                      </a:endParaRPr>
                    </a:p>
                  </a:txBody>
                  <a:tcPr marT="91425" marB="91425" marR="91425" marL="91425" anchor="ctr">
                    <a:lnB cap="flat" cmpd="sng" w="9525">
                      <a:solidFill>
                        <a:srgbClr val="9E9E9E"/>
                      </a:solidFill>
                      <a:prstDash val="solid"/>
                      <a:round/>
                      <a:headEnd len="sm" w="sm" type="none"/>
                      <a:tailEnd len="sm" w="sm" type="none"/>
                    </a:lnB>
                  </a:tcPr>
                </a:tc>
                <a:tc vMerge="1"/>
              </a:tr>
              <a:tr h="238975">
                <a:tc>
                  <a:txBody>
                    <a:bodyPr/>
                    <a:lstStyle/>
                    <a:p>
                      <a:pPr indent="0" lvl="0" marL="0" rtl="0" algn="ctr">
                        <a:lnSpc>
                          <a:spcPct val="115000"/>
                        </a:lnSpc>
                        <a:spcBef>
                          <a:spcPts val="0"/>
                        </a:spcBef>
                        <a:spcAft>
                          <a:spcPts val="0"/>
                        </a:spcAft>
                        <a:buNone/>
                      </a:pPr>
                      <a:r>
                        <a:rPr b="1" lang="zh-TW" sz="1050">
                          <a:solidFill>
                            <a:schemeClr val="dk1"/>
                          </a:solidFill>
                          <a:highlight>
                            <a:srgbClr val="FFFFFF"/>
                          </a:highlight>
                        </a:rPr>
                        <a:t>‘indrel_1mes’</a:t>
                      </a:r>
                      <a:endParaRPr b="1" sz="115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850">
                          <a:solidFill>
                            <a:schemeClr val="dk1"/>
                          </a:solidFill>
                          <a:highlight>
                            <a:srgbClr val="FFFFFF"/>
                          </a:highlight>
                        </a:rPr>
                        <a:t>Customer type at the beginning of the month ,1 (First/Primary customer), 2 (co-owner ),P (Potential),3 (former primary), 4(former co-owner)</a:t>
                      </a:r>
                      <a:endParaRPr sz="900">
                        <a:solidFill>
                          <a:schemeClr val="dk1"/>
                        </a:solidFill>
                        <a:highlight>
                          <a:srgbClr val="FFFFFF"/>
                        </a:high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sz="900">
                          <a:solidFill>
                            <a:schemeClr val="dk1"/>
                          </a:solidFill>
                        </a:rPr>
                        <a:t>NaN -&gt; 1（出現次數最多）</a:t>
                      </a:r>
                      <a:endParaRPr b="1" sz="900">
                        <a:solidFill>
                          <a:schemeClr val="dk1"/>
                        </a:solidFill>
                      </a:endParaRPr>
                    </a:p>
                    <a:p>
                      <a:pPr indent="0" lvl="0" marL="0" rtl="0" algn="ctr">
                        <a:spcBef>
                          <a:spcPts val="0"/>
                        </a:spcBef>
                        <a:spcAft>
                          <a:spcPts val="0"/>
                        </a:spcAft>
                        <a:buNone/>
                      </a:pPr>
                      <a:r>
                        <a:rPr b="1" lang="zh-TW" sz="900">
                          <a:solidFill>
                            <a:schemeClr val="dk1"/>
                          </a:solidFill>
                        </a:rPr>
                        <a:t>並替換Ｐ</a:t>
                      </a:r>
                      <a:endParaRPr b="1" sz="9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0" name="Google Shape;130;p19"/>
          <p:cNvSpPr txBox="1"/>
          <p:nvPr/>
        </p:nvSpPr>
        <p:spPr>
          <a:xfrm>
            <a:off x="3898375" y="1386150"/>
            <a:ext cx="5072100" cy="4002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b="1" lang="zh-TW">
                <a:solidFill>
                  <a:schemeClr val="dk1"/>
                </a:solidFill>
                <a:highlight>
                  <a:srgbClr val="FFFFFF"/>
                </a:highlight>
              </a:rPr>
              <a:t>原資料筆數：</a:t>
            </a:r>
            <a:r>
              <a:rPr b="1" lang="zh-TW">
                <a:solidFill>
                  <a:schemeClr val="dk1"/>
                </a:solidFill>
              </a:rPr>
              <a:t>13,647,309  -&gt; </a:t>
            </a:r>
            <a:r>
              <a:rPr b="1" lang="zh-TW">
                <a:solidFill>
                  <a:schemeClr val="dk1"/>
                </a:solidFill>
                <a:highlight>
                  <a:srgbClr val="FFFFFF"/>
                </a:highlight>
              </a:rPr>
              <a:t>處理後資料筆數：13,391,269</a:t>
            </a:r>
            <a:r>
              <a:rPr lang="zh-TW">
                <a:solidFill>
                  <a:schemeClr val="dk1"/>
                </a:solidFill>
                <a:highlight>
                  <a:srgbClr val="FFFFFF"/>
                </a:highlight>
              </a:rPr>
              <a:t>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Preprocess (con’t)</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DFKai-SB"/>
              <a:buChar char="●"/>
            </a:pPr>
            <a:r>
              <a:rPr lang="zh-TW" sz="1500">
                <a:solidFill>
                  <a:schemeClr val="dk1"/>
                </a:solidFill>
              </a:rPr>
              <a:t>Observation:</a:t>
            </a:r>
            <a:endParaRPr sz="1500">
              <a:solidFill>
                <a:schemeClr val="dk1"/>
              </a:solidFill>
            </a:endParaRPr>
          </a:p>
          <a:p>
            <a:pPr indent="-317500" lvl="1" marL="914400" rtl="0" algn="just">
              <a:spcBef>
                <a:spcPts val="0"/>
              </a:spcBef>
              <a:spcAft>
                <a:spcPts val="0"/>
              </a:spcAft>
              <a:buClr>
                <a:srgbClr val="000000"/>
              </a:buClr>
              <a:buSzPts val="1400"/>
              <a:buFont typeface="DFKai-SB"/>
              <a:buChar char="○"/>
            </a:pPr>
            <a:r>
              <a:rPr lang="zh-TW" sz="1500">
                <a:solidFill>
                  <a:schemeClr val="dk1"/>
                </a:solidFill>
              </a:rPr>
              <a:t>商品會以累加的方式記錄</a:t>
            </a:r>
            <a:endParaRPr sz="1500">
              <a:solidFill>
                <a:schemeClr val="dk1"/>
              </a:solidFill>
            </a:endParaRPr>
          </a:p>
          <a:p>
            <a:pPr indent="-317500" lvl="1" marL="914400" rtl="0" algn="just">
              <a:spcBef>
                <a:spcPts val="0"/>
              </a:spcBef>
              <a:spcAft>
                <a:spcPts val="0"/>
              </a:spcAft>
              <a:buClr>
                <a:srgbClr val="000000"/>
              </a:buClr>
              <a:buSzPts val="1400"/>
              <a:buFont typeface="DFKai-SB"/>
              <a:buChar char="○"/>
            </a:pPr>
            <a:r>
              <a:rPr lang="zh-TW" sz="1500">
                <a:solidFill>
                  <a:schemeClr val="dk1"/>
                </a:solidFill>
              </a:rPr>
              <a:t>好幾個月前購入的商品，會在之後每一個月的資料中出現</a:t>
            </a:r>
            <a:endParaRPr sz="1500">
              <a:solidFill>
                <a:schemeClr val="dk1"/>
              </a:solidFill>
            </a:endParaRPr>
          </a:p>
          <a:p>
            <a:pPr indent="-317500" lvl="1" marL="914400" rtl="0" algn="just">
              <a:spcBef>
                <a:spcPts val="0"/>
              </a:spcBef>
              <a:spcAft>
                <a:spcPts val="0"/>
              </a:spcAft>
              <a:buClr>
                <a:srgbClr val="000000"/>
              </a:buClr>
              <a:buSzPts val="1400"/>
              <a:buFont typeface="DFKai-SB"/>
              <a:buChar char="○"/>
            </a:pPr>
            <a:r>
              <a:rPr lang="zh-TW" sz="1500">
                <a:solidFill>
                  <a:schemeClr val="dk1"/>
                </a:solidFill>
              </a:rPr>
              <a:t>希望能找到每一位顧客在每個月當中會新購入的品項</a:t>
            </a:r>
            <a:endParaRPr sz="1500">
              <a:solidFill>
                <a:schemeClr val="dk1"/>
              </a:solidFill>
            </a:endParaRPr>
          </a:p>
          <a:p>
            <a:pPr indent="-317500" lvl="0" marL="457200" rtl="0" algn="just">
              <a:spcBef>
                <a:spcPts val="0"/>
              </a:spcBef>
              <a:spcAft>
                <a:spcPts val="0"/>
              </a:spcAft>
              <a:buClr>
                <a:srgbClr val="000000"/>
              </a:buClr>
              <a:buSzPts val="1400"/>
              <a:buFont typeface="DFKai-SB"/>
              <a:buChar char="●"/>
            </a:pPr>
            <a:r>
              <a:rPr lang="zh-TW" sz="1500">
                <a:solidFill>
                  <a:schemeClr val="dk1"/>
                </a:solidFill>
              </a:rPr>
              <a:t>Solution:</a:t>
            </a:r>
            <a:endParaRPr sz="1500">
              <a:solidFill>
                <a:schemeClr val="dk1"/>
              </a:solidFill>
            </a:endParaRPr>
          </a:p>
          <a:p>
            <a:pPr indent="-317500" lvl="1" marL="914400" rtl="0" algn="just">
              <a:spcBef>
                <a:spcPts val="0"/>
              </a:spcBef>
              <a:spcAft>
                <a:spcPts val="0"/>
              </a:spcAft>
              <a:buClr>
                <a:srgbClr val="000000"/>
              </a:buClr>
              <a:buSzPts val="1400"/>
              <a:buFont typeface="DFKai-SB"/>
              <a:buChar char="○"/>
            </a:pPr>
            <a:r>
              <a:rPr lang="zh-TW" sz="1500">
                <a:solidFill>
                  <a:schemeClr val="dk1"/>
                </a:solidFill>
              </a:rPr>
              <a:t>先建立一個月份的假資料，全部品項皆為0個</a:t>
            </a:r>
            <a:endParaRPr sz="1500">
              <a:solidFill>
                <a:schemeClr val="dk1"/>
              </a:solidFill>
            </a:endParaRPr>
          </a:p>
          <a:p>
            <a:pPr indent="-317500" lvl="1" marL="914400" rtl="0" algn="just">
              <a:spcBef>
                <a:spcPts val="0"/>
              </a:spcBef>
              <a:spcAft>
                <a:spcPts val="0"/>
              </a:spcAft>
              <a:buClr>
                <a:srgbClr val="000000"/>
              </a:buClr>
              <a:buSzPts val="1400"/>
              <a:buFont typeface="DFKai-SB"/>
              <a:buChar char="○"/>
            </a:pPr>
            <a:r>
              <a:rPr lang="zh-TW" sz="1500">
                <a:solidFill>
                  <a:schemeClr val="dk1"/>
                </a:solidFill>
              </a:rPr>
              <a:t>接著再把每個月往前一個月減，就能得到所有新購入商品的紀錄</a:t>
            </a:r>
            <a:endParaRPr sz="1400">
              <a:solidFill>
                <a:srgbClr val="000000"/>
              </a:solidFill>
              <a:highlight>
                <a:srgbClr val="FFFFFF"/>
              </a:highlight>
              <a:latin typeface="DFKai-SB"/>
              <a:ea typeface="DFKai-SB"/>
              <a:cs typeface="DFKai-SB"/>
              <a:sym typeface="DFKai-SB"/>
            </a:endParaRPr>
          </a:p>
          <a:p>
            <a:pPr indent="0" lvl="0" marL="0" rtl="0" algn="just">
              <a:spcBef>
                <a:spcPts val="0"/>
              </a:spcBef>
              <a:spcAft>
                <a:spcPts val="0"/>
              </a:spcAft>
              <a:buNone/>
            </a:pPr>
            <a:r>
              <a:t/>
            </a:r>
            <a:endParaRPr sz="1200">
              <a:solidFill>
                <a:srgbClr val="000000"/>
              </a:solidFill>
              <a:highlight>
                <a:srgbClr val="FFFFFF"/>
              </a:highlight>
              <a:latin typeface="DFKai-SB"/>
              <a:ea typeface="DFKai-SB"/>
              <a:cs typeface="DFKai-SB"/>
              <a:sym typeface="DFKai-S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Feature Selection</a:t>
            </a:r>
            <a:endParaRPr/>
          </a:p>
        </p:txBody>
      </p:sp>
      <p:sp>
        <p:nvSpPr>
          <p:cNvPr id="142" name="Google Shape;142;p21"/>
          <p:cNvSpPr txBox="1"/>
          <p:nvPr>
            <p:ph idx="1" type="body"/>
          </p:nvPr>
        </p:nvSpPr>
        <p:spPr>
          <a:xfrm>
            <a:off x="311700" y="1954400"/>
            <a:ext cx="5625600" cy="2614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Char char="●"/>
            </a:pPr>
            <a:r>
              <a:rPr b="1" lang="zh-TW">
                <a:solidFill>
                  <a:schemeClr val="dk1"/>
                </a:solidFill>
              </a:rPr>
              <a:t>ANOVA (Analysis Of Variance)</a:t>
            </a:r>
            <a:endParaRPr b="1">
              <a:solidFill>
                <a:schemeClr val="dk1"/>
              </a:solidFill>
            </a:endParaRPr>
          </a:p>
          <a:p>
            <a:pPr indent="0" lvl="0" marL="457200" rtl="0" algn="l">
              <a:spcBef>
                <a:spcPts val="1200"/>
              </a:spcBef>
              <a:spcAft>
                <a:spcPts val="0"/>
              </a:spcAft>
              <a:buNone/>
            </a:pPr>
            <a:r>
              <a:rPr lang="zh-TW">
                <a:solidFill>
                  <a:schemeClr val="dk1"/>
                </a:solidFill>
                <a:highlight>
                  <a:srgbClr val="FFFFFF"/>
                </a:highlight>
              </a:rPr>
              <a:t>方法說明：</a:t>
            </a:r>
            <a:endParaRPr>
              <a:solidFill>
                <a:schemeClr val="dk1"/>
              </a:solidFill>
              <a:highlight>
                <a:srgbClr val="FFFFFF"/>
              </a:highlight>
            </a:endParaRPr>
          </a:p>
          <a:p>
            <a:pPr indent="0" lvl="0" marL="457200" rtl="0" algn="l">
              <a:spcBef>
                <a:spcPts val="0"/>
              </a:spcBef>
              <a:spcAft>
                <a:spcPts val="0"/>
              </a:spcAft>
              <a:buNone/>
            </a:pPr>
            <a:r>
              <a:rPr lang="zh-TW">
                <a:solidFill>
                  <a:schemeClr val="dk1"/>
                </a:solidFill>
                <a:highlight>
                  <a:srgbClr val="FFFFFF"/>
                </a:highlight>
              </a:rPr>
              <a:t>考慮 feature 間的 variance 以及 feature 內的variance。透過 F-test 判斷兩個分布間的平均值是否有顯著的差異。最後取 F value 最大的幾個feature。</a:t>
            </a:r>
            <a:br>
              <a:rPr lang="zh-TW">
                <a:solidFill>
                  <a:schemeClr val="dk1"/>
                </a:solidFill>
                <a:highlight>
                  <a:srgbClr val="FFFFFF"/>
                </a:highlight>
              </a:rPr>
            </a:br>
            <a:br>
              <a:rPr lang="zh-TW">
                <a:solidFill>
                  <a:schemeClr val="dk1"/>
                </a:solidFill>
                <a:highlight>
                  <a:srgbClr val="FFFFFF"/>
                </a:highlight>
              </a:rPr>
            </a:br>
            <a:r>
              <a:rPr lang="zh-TW">
                <a:solidFill>
                  <a:schemeClr val="dk1"/>
                </a:solidFill>
                <a:highlight>
                  <a:srgbClr val="FFFFFF"/>
                </a:highlight>
              </a:rPr>
              <a:t>在 multiclass 的情況下，每個 feature 在不同 class 會得到的分數，最後取平均或是最大值，都能有效地取出富含最多資訊的 feature，使得訓練結果較其他 feature selection 方法優秀。因此針對每一個 label 都進行一次ANOVA test，並將每次得到的 F value 紀錄，最後取平均值得到每個feature 的score。最後將score 取 Log 並 scale 到 0~1 之間</a:t>
            </a:r>
            <a:endParaRPr>
              <a:solidFill>
                <a:schemeClr val="dk1"/>
              </a:solidFill>
            </a:endParaRPr>
          </a:p>
        </p:txBody>
      </p:sp>
      <p:pic>
        <p:nvPicPr>
          <p:cNvPr id="143" name="Google Shape;143;p21"/>
          <p:cNvPicPr preferRelativeResize="0"/>
          <p:nvPr/>
        </p:nvPicPr>
        <p:blipFill>
          <a:blip r:embed="rId3">
            <a:alphaModFix/>
          </a:blip>
          <a:stretch>
            <a:fillRect/>
          </a:stretch>
        </p:blipFill>
        <p:spPr>
          <a:xfrm>
            <a:off x="6219550" y="1872825"/>
            <a:ext cx="2768800" cy="1845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