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cOvybwP//qXkRVM8snxLV4U9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6000" y="6248403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609601" y="6248209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ede med billedtekst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lodret teks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2309018" y="-251616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et titel og teks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4732338" y="2171704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3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3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s">
  <p:cSld name="Titeldia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7" name="Google Shape;137;p3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8" name="Google Shape;13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5" name="Google Shape;14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indholdsobjekt">
  <p:cSld name="Titel og indholdsobjek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795339"/>
            <a:ext cx="9144000" cy="1230312"/>
          </a:xfrm>
          <a:prstGeom prst="rect">
            <a:avLst/>
          </a:prstGeom>
          <a:gradFill>
            <a:gsLst>
              <a:gs pos="0">
                <a:srgbClr val="7DC8DF"/>
              </a:gs>
              <a:gs pos="21000">
                <a:srgbClr val="7DC8DF"/>
              </a:gs>
              <a:gs pos="100000">
                <a:srgbClr val="6699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reamstime_Handsoverlapping.jpg"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3288" y="785816"/>
            <a:ext cx="1890712" cy="122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200" y="2298703"/>
            <a:ext cx="8229600" cy="382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177800" y="833439"/>
            <a:ext cx="45847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177800" y="1447801"/>
            <a:ext cx="5369560" cy="4419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Logo</a:t>
            </a: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snitsoverskrift">
  <p:cSld name="Afsnitsoverskrif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8"/>
          <p:cNvGrpSpPr/>
          <p:nvPr/>
        </p:nvGrpSpPr>
        <p:grpSpPr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27" name="Google Shape;27;p18"/>
            <p:cNvSpPr/>
            <p:nvPr/>
          </p:nvSpPr>
          <p:spPr>
            <a:xfrm>
              <a:off x="0" y="0"/>
              <a:ext cx="9144000" cy="1970099"/>
            </a:xfrm>
            <a:prstGeom prst="rect">
              <a:avLst/>
            </a:prstGeom>
            <a:gradFill>
              <a:gsLst>
                <a:gs pos="0">
                  <a:srgbClr val="7DC8DF"/>
                </a:gs>
                <a:gs pos="21000">
                  <a:srgbClr val="7DC8DF"/>
                </a:gs>
                <a:gs pos="100000">
                  <a:srgbClr val="6699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1430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0" y="1703398"/>
              <a:ext cx="9144000" cy="266701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 scaled="0"/>
            </a:gradFill>
            <a:ln cap="flat" cmpd="sng" w="9525">
              <a:solidFill>
                <a:srgbClr val="227088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8890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2552703"/>
            <a:ext cx="8229600" cy="357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Logo</a:t>
            </a: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dholdsobjekte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4645025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n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hold med billedteks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3575053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33000">
              <a:schemeClr val="dk1"/>
            </a:gs>
            <a:gs pos="34000">
              <a:srgbClr val="D7D8D9">
                <a:alpha val="48627"/>
              </a:srgbClr>
            </a:gs>
            <a:gs pos="68000">
              <a:schemeClr val="dk1"/>
            </a:gs>
            <a:gs pos="100000">
              <a:schemeClr val="dk1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image" Target="../media/image20.png"/><Relationship Id="rId22" Type="http://schemas.openxmlformats.org/officeDocument/2006/relationships/image" Target="../media/image22.jpg"/><Relationship Id="rId10" Type="http://schemas.openxmlformats.org/officeDocument/2006/relationships/image" Target="../media/image15.png"/><Relationship Id="rId21" Type="http://schemas.openxmlformats.org/officeDocument/2006/relationships/image" Target="../media/image6.jpg"/><Relationship Id="rId13" Type="http://schemas.openxmlformats.org/officeDocument/2006/relationships/image" Target="../media/image14.png"/><Relationship Id="rId12" Type="http://schemas.openxmlformats.org/officeDocument/2006/relationships/image" Target="../media/image2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9" Type="http://schemas.openxmlformats.org/officeDocument/2006/relationships/image" Target="../media/image18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4.jpg"/><Relationship Id="rId16" Type="http://schemas.openxmlformats.org/officeDocument/2006/relationships/image" Target="../media/image9.png"/><Relationship Id="rId5" Type="http://schemas.openxmlformats.org/officeDocument/2006/relationships/image" Target="../media/image3.jpg"/><Relationship Id="rId19" Type="http://schemas.openxmlformats.org/officeDocument/2006/relationships/image" Target="../media/image17.png"/><Relationship Id="rId6" Type="http://schemas.openxmlformats.org/officeDocument/2006/relationships/image" Target="../media/image7.jpg"/><Relationship Id="rId18" Type="http://schemas.openxmlformats.org/officeDocument/2006/relationships/image" Target="../media/image19.jpg"/><Relationship Id="rId7" Type="http://schemas.openxmlformats.org/officeDocument/2006/relationships/image" Target="../media/image5.jpg"/><Relationship Id="rId8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287" y="5181076"/>
            <a:ext cx="1024686" cy="91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372" y="4989292"/>
            <a:ext cx="1392036" cy="139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072" y="6244827"/>
            <a:ext cx="152740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5776" y="6304883"/>
            <a:ext cx="1500224" cy="33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3968" y="6214679"/>
            <a:ext cx="757672" cy="451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69" name="Google Shape;16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0463" y="6258485"/>
            <a:ext cx="901897" cy="353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70" name="Google Shape;17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3891" y="6288464"/>
            <a:ext cx="846581" cy="30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4936" y="4933761"/>
            <a:ext cx="632768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97864" y="4793900"/>
            <a:ext cx="574436" cy="57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4266" y="4767016"/>
            <a:ext cx="617654" cy="58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24664" y="4835334"/>
            <a:ext cx="879384" cy="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48264" y="4872361"/>
            <a:ext cx="1051628" cy="35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20072" y="4835313"/>
            <a:ext cx="1397655" cy="3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23528" y="6129288"/>
            <a:ext cx="864684" cy="6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90382" y="6151357"/>
            <a:ext cx="1121378" cy="51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976882" y="5411688"/>
            <a:ext cx="1752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524328" y="5373216"/>
            <a:ext cx="814433" cy="65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34736" y="5396395"/>
            <a:ext cx="696901" cy="6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067403" y="5396395"/>
            <a:ext cx="704397" cy="69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"/>
          <p:cNvSpPr txBox="1"/>
          <p:nvPr/>
        </p:nvSpPr>
        <p:spPr>
          <a:xfrm>
            <a:off x="-7644" y="908720"/>
            <a:ext cx="9143999" cy="1490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Pengarahan PKL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Prodi MI &amp; STMIK LPKIA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Semester Genap </a:t>
            </a:r>
            <a:r>
              <a:rPr lang="en-US" sz="3200">
                <a:solidFill>
                  <a:srgbClr val="262626"/>
                </a:solidFill>
              </a:rPr>
              <a:t>2020</a:t>
            </a:r>
            <a:r>
              <a:rPr b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lpkia.jpg" id="184" name="Google Shape;184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3400" y="1541872"/>
            <a:ext cx="713014" cy="914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06291" y="1447764"/>
            <a:ext cx="1256709" cy="110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 txBox="1"/>
          <p:nvPr/>
        </p:nvSpPr>
        <p:spPr>
          <a:xfrm>
            <a:off x="1452219" y="2448947"/>
            <a:ext cx="61888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51516"/>
                </a:solidFill>
                <a:latin typeface="Overlock"/>
                <a:ea typeface="Overlock"/>
                <a:cs typeface="Overlock"/>
                <a:sym typeface="Overlock"/>
              </a:rPr>
              <a:t>Lulusannya mudah bekerja dan bersertifikasi internasional</a:t>
            </a:r>
            <a:endParaRPr b="0" i="0" sz="1800" u="none" cap="none" strike="noStrike">
              <a:solidFill>
                <a:srgbClr val="151516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85800" y="3501008"/>
            <a:ext cx="7772400" cy="105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51516"/>
                </a:solidFill>
              </a:rPr>
              <a:t>Sabtu</a:t>
            </a:r>
            <a:r>
              <a:rPr b="0" i="0" lang="en-US" sz="2000" u="none" cap="none" strike="noStrike">
                <a:solidFill>
                  <a:srgbClr val="15151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rgbClr val="151516"/>
                </a:solidFill>
              </a:rPr>
              <a:t>24 Juli</a:t>
            </a:r>
            <a:r>
              <a:rPr b="0" i="0" lang="en-US" sz="2000" u="none" cap="none" strike="noStrike">
                <a:solidFill>
                  <a:srgbClr val="151516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sz="2000">
                <a:solidFill>
                  <a:srgbClr val="151516"/>
                </a:solidFill>
              </a:rPr>
              <a:t>1</a:t>
            </a:r>
            <a:br>
              <a:rPr b="0" i="0" lang="en-US" sz="2000" u="none" cap="none" strike="noStrike">
                <a:solidFill>
                  <a:srgbClr val="15151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151516"/>
                </a:solidFill>
                <a:latin typeface="Arial"/>
                <a:ea typeface="Arial"/>
                <a:cs typeface="Arial"/>
                <a:sym typeface="Arial"/>
              </a:rPr>
              <a:t>Via Daring Synchronous (ZOOM – Recorded)</a:t>
            </a:r>
            <a:endParaRPr b="0" i="0" sz="2000" u="none" cap="none" strike="noStrike">
              <a:solidFill>
                <a:srgbClr val="1515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Mekanisme Bimbingan</a:t>
            </a:r>
            <a:endParaRPr/>
          </a:p>
        </p:txBody>
      </p:sp>
      <p:grpSp>
        <p:nvGrpSpPr>
          <p:cNvPr id="348" name="Google Shape;348;p10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349" name="Google Shape;349;p10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0"/>
          <p:cNvSpPr/>
          <p:nvPr/>
        </p:nvSpPr>
        <p:spPr>
          <a:xfrm>
            <a:off x="611560" y="1988840"/>
            <a:ext cx="78867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Materi bimbingan Kedua: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1, 2 dikumpulkan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3 ( Gambaran Umum Perusahaan, Analisis Fungsional, Perancangan Data, Perancangan, Perancangan Antar Muka, Perancangan Prosedural, Lampiran pendukung BAB-III)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4 ( Implementasi dan Pengujian, Lampiran pendukung BAB-IV 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Materi Bimbingan Ketiga: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4 dikumpulkan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5 ( Kesimpulan &amp; saran 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Persiapan Akhir (Pengumpulan Lembar Persetujuan, Pengantar Matakuliah Seminar Program)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Forum</a:t>
            </a:r>
            <a:endParaRPr/>
          </a:p>
        </p:txBody>
      </p:sp>
      <p:grpSp>
        <p:nvGrpSpPr>
          <p:cNvPr id="359" name="Google Shape;359;p11"/>
          <p:cNvGrpSpPr/>
          <p:nvPr/>
        </p:nvGrpSpPr>
        <p:grpSpPr>
          <a:xfrm>
            <a:off x="113656" y="188639"/>
            <a:ext cx="1961727" cy="1152129"/>
            <a:chOff x="0" y="-1"/>
            <a:chExt cx="1961727" cy="1152129"/>
          </a:xfrm>
        </p:grpSpPr>
        <p:sp>
          <p:nvSpPr>
            <p:cNvPr id="360" name="Google Shape;360;p11"/>
            <p:cNvSpPr/>
            <p:nvPr/>
          </p:nvSpPr>
          <p:spPr>
            <a:xfrm>
              <a:off x="0" y="0"/>
              <a:ext cx="1961727" cy="1152128"/>
            </a:xfrm>
            <a:prstGeom prst="roundRect">
              <a:avLst>
                <a:gd fmla="val 5000" name="adj"/>
              </a:avLst>
            </a:prstGeom>
            <a:solidFill>
              <a:srgbClr val="4472C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 txBox="1"/>
            <p:nvPr/>
          </p:nvSpPr>
          <p:spPr>
            <a:xfrm rot="-5400000">
              <a:off x="-276199" y="276199"/>
              <a:ext cx="944744" cy="392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Forum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92345" y="0"/>
              <a:ext cx="1461486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392345" y="0"/>
              <a:ext cx="1461486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5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Diskusi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Tanya Jawab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1"/>
          <p:cNvSpPr txBox="1"/>
          <p:nvPr/>
        </p:nvSpPr>
        <p:spPr>
          <a:xfrm>
            <a:off x="609937" y="2132856"/>
            <a:ext cx="788670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Information</a:t>
            </a: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Contact </a:t>
            </a:r>
            <a:r>
              <a:rPr b="1" lang="en-US" sz="3200">
                <a:solidFill>
                  <a:schemeClr val="dk1"/>
                </a:solidFill>
              </a:rPr>
              <a:t>Rudy Sofian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ST., M.Kom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Mauliate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628650" y="32780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Agenda Pembahasan</a:t>
            </a:r>
            <a:endParaRPr/>
          </a:p>
        </p:txBody>
      </p:sp>
      <p:grpSp>
        <p:nvGrpSpPr>
          <p:cNvPr id="193" name="Google Shape;193;p2"/>
          <p:cNvGrpSpPr/>
          <p:nvPr/>
        </p:nvGrpSpPr>
        <p:grpSpPr>
          <a:xfrm>
            <a:off x="1525175" y="2636912"/>
            <a:ext cx="6093648" cy="1656184"/>
            <a:chOff x="1175" y="0"/>
            <a:chExt cx="6093648" cy="1656184"/>
          </a:xfrm>
        </p:grpSpPr>
        <p:sp>
          <p:nvSpPr>
            <p:cNvPr id="194" name="Google Shape;194;p2"/>
            <p:cNvSpPr/>
            <p:nvPr/>
          </p:nvSpPr>
          <p:spPr>
            <a:xfrm>
              <a:off x="1175" y="0"/>
              <a:ext cx="2994421" cy="1656184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 txBox="1"/>
            <p:nvPr/>
          </p:nvSpPr>
          <p:spPr>
            <a:xfrm rot="-5400000">
              <a:off x="-378417" y="379593"/>
              <a:ext cx="1358070" cy="598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Pengarahan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00060" y="0"/>
              <a:ext cx="2230844" cy="1656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600060" y="0"/>
              <a:ext cx="2230844" cy="1656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9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100402" y="0"/>
              <a:ext cx="2994421" cy="1656184"/>
            </a:xfrm>
            <a:prstGeom prst="roundRect">
              <a:avLst>
                <a:gd fmla="val 5000" name="adj"/>
              </a:avLst>
            </a:prstGeom>
            <a:solidFill>
              <a:srgbClr val="4472C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 txBox="1"/>
            <p:nvPr/>
          </p:nvSpPr>
          <p:spPr>
            <a:xfrm rot="-5400000">
              <a:off x="2720809" y="379593"/>
              <a:ext cx="1358070" cy="598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Forum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 rot="5400000">
              <a:off x="2993707" y="1194866"/>
              <a:ext cx="243333" cy="449163"/>
            </a:xfrm>
            <a:prstGeom prst="flowChartExtract">
              <a:avLst/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699286" y="0"/>
              <a:ext cx="2230844" cy="1656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3699286" y="0"/>
              <a:ext cx="2230844" cy="1656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9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Diskusi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Tanya Jawab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/>
              <a:t>Apa itu PKL</a:t>
            </a:r>
            <a:endParaRPr b="1"/>
          </a:p>
        </p:txBody>
      </p:sp>
      <p:grpSp>
        <p:nvGrpSpPr>
          <p:cNvPr id="208" name="Google Shape;208;p3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209" name="Google Shape;209;p3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"/>
          <p:cNvSpPr txBox="1"/>
          <p:nvPr/>
        </p:nvSpPr>
        <p:spPr>
          <a:xfrm>
            <a:off x="539552" y="1988840"/>
            <a:ext cx="4989022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2004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19" lvl="1" marL="594360" marR="0" rtl="0" algn="just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1" marL="594360" marR="0" rtl="0" algn="just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647564" y="2284711"/>
            <a:ext cx="7814692" cy="10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Praktik Kerja Lapangan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 yang biasa disebut dengan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PKL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adalah salah satu bentuk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implementasi secara sistematis dan sinkron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antara program pendidikan di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lingkungan kampus dengan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 penguasaan keahlian yang diperoleh melalui kegiatan kerja secara langsung di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dunia kerja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mencapai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tingkat keahlian tertentu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696060" y="3660700"/>
            <a:ext cx="7779718" cy="200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Adapun tujuan diadakan pelaksanakan Praktik Kerja Lapangan ( PKL ) antara lain 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memperkenalkan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mahasiswa pada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dunia kerja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Menumbuhkembangkan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serta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meningkatkan sikap profesional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diperlukan siswa untuk memasuki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dunia kerja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Mengaplikasikan kemampuan akademis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(teoritis/praktis) yang diperoleh di perkuliahan ke </a:t>
            </a:r>
            <a:r>
              <a:rPr b="0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dunia industri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Menemukan masalah real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dunia kerja untuk kemudian memberikan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alternatif solusi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sesuai dengan kebutuhan perusahaan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/>
              <a:t>Tata Tertib PKL</a:t>
            </a:r>
            <a:endParaRPr b="1"/>
          </a:p>
        </p:txBody>
      </p:sp>
      <p:grpSp>
        <p:nvGrpSpPr>
          <p:cNvPr id="221" name="Google Shape;221;p4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222" name="Google Shape;222;p4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4"/>
          <p:cNvSpPr txBox="1"/>
          <p:nvPr/>
        </p:nvSpPr>
        <p:spPr>
          <a:xfrm>
            <a:off x="539552" y="1988840"/>
            <a:ext cx="4989022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2004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19" lvl="1" marL="594360" marR="0" rtl="0" algn="just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1" marL="594360" marR="0" rtl="0" algn="just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647564" y="2276872"/>
            <a:ext cx="781469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mahasiswa praktikan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melaksanakan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PKL secara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bersungguh-sungguh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Mematuhi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peraturan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tata tertib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berlaku di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perusahaan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yaitu :</a:t>
            </a:r>
            <a:endParaRPr/>
          </a:p>
          <a:p>
            <a:pPr indent="-273050" lvl="0" marL="631825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Hadir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perusahaan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tepat waktu 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6318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 </a:t>
            </a:r>
            <a:r>
              <a:rPr b="1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sakit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 </a:t>
            </a:r>
            <a:r>
              <a:rPr b="1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berhalangan hadir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perusahaan, hendaknya memberitahukan </a:t>
            </a:r>
            <a:r>
              <a:rPr b="1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sehari sebelumnya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 pada </a:t>
            </a:r>
            <a:r>
              <a:rPr b="1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pagi harinya</a:t>
            </a:r>
            <a:endParaRPr/>
          </a:p>
          <a:p>
            <a:pPr indent="-273050" lvl="0" marL="6318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 terjadi </a:t>
            </a:r>
            <a:r>
              <a:rPr b="1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masalah di tempat PKL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selesaikan dengan baik, dan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tidak meninggalkan perusahaan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tersebut dan mencari perusahaan lain.  Hal ini sangat dilarang.  Bila penyelesaian masalah mengalami hambatan, hubungi Ketua Program Studi untuk mendapatkan bantuan penyelesaian masalah</a:t>
            </a:r>
            <a:endParaRPr/>
          </a:p>
          <a:p>
            <a:pPr indent="-273050" lvl="0" marL="6318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diperkenankan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meminta izin ke perusahaan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bimbingan PKL di kampus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diluar kalender akademis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ditetapkan oleh Program Studi</a:t>
            </a:r>
            <a:endParaRPr/>
          </a:p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Mahasiswa praktikan harap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melaksanakan tugas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tanggungjawab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dibebankan secara baik.  </a:t>
            </a:r>
            <a:endParaRPr/>
          </a:p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AutoNum type="arabicPeriod" startAt="3"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Tidak menggunakan data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kepentingan / keuntungan pribadi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merugikan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perusahaan.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/>
              <a:t>Luaran PKL</a:t>
            </a:r>
            <a:endParaRPr b="1"/>
          </a:p>
        </p:txBody>
      </p:sp>
      <p:grpSp>
        <p:nvGrpSpPr>
          <p:cNvPr id="233" name="Google Shape;233;p5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234" name="Google Shape;234;p5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5"/>
          <p:cNvSpPr/>
          <p:nvPr/>
        </p:nvSpPr>
        <p:spPr>
          <a:xfrm>
            <a:off x="647564" y="1982452"/>
            <a:ext cx="78146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PKL 160 Jam 🡪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Sertifikat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Absensi PKL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Laporan PKL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1 Eksemplar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Aplikasi/Program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(Kompetentsi Inti PS)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Prequisite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Mata Kuliah Seminar Program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(Only at Semester 5 Tk. 3, 2 SKS) 🡪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Pertanggung Jawaban PKL</a:t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Mekanisme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245" name="Google Shape;245;p6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6"/>
          <p:cNvSpPr txBox="1"/>
          <p:nvPr/>
        </p:nvSpPr>
        <p:spPr>
          <a:xfrm>
            <a:off x="539552" y="2060848"/>
            <a:ext cx="7774114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32004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Bimbingan PKL :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Pembimbing 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ditentukan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ditetapkan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oleh Program Studi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Proses pembimbingan dilakukan secara 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klasikal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Jumlah minimal bimbingan adalah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kali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Jika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Bimbingan &lt; 3 Kali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maka akan dinyatakan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gagal PKL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Agenda bimbingan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akan ditentukan oleh program studi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19" lvl="1" marL="594360" marR="0" rtl="0" algn="just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419" lvl="1" marL="594360" marR="0" rtl="0" algn="just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539552" y="4437112"/>
            <a:ext cx="7774114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2004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Dokumen Pendukung Penyusunan Laporan dan Aplikasi :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PKL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Pedoman Umum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Penulisan PKL</a:t>
            </a:r>
            <a:endParaRPr/>
          </a:p>
          <a:p>
            <a:pPr indent="-274319" lvl="1" marL="5943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Pedoman Utama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Penulisan PKL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Kalender PKL</a:t>
            </a: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257" name="Google Shape;257;p7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7"/>
          <p:cNvSpPr/>
          <p:nvPr/>
        </p:nvSpPr>
        <p:spPr>
          <a:xfrm>
            <a:off x="4766252" y="3573016"/>
            <a:ext cx="3456384" cy="505444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>
                <a:solidFill>
                  <a:srgbClr val="7030A0"/>
                </a:solidFill>
              </a:rPr>
              <a:t>2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611560" y="3573016"/>
            <a:ext cx="3456384" cy="50405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>
                <a:solidFill>
                  <a:srgbClr val="00B0F0"/>
                </a:solidFill>
              </a:rPr>
              <a:t>1</a:t>
            </a:r>
            <a:endParaRPr b="0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7"/>
          <p:cNvGrpSpPr/>
          <p:nvPr/>
        </p:nvGrpSpPr>
        <p:grpSpPr>
          <a:xfrm>
            <a:off x="442773" y="3337750"/>
            <a:ext cx="8283265" cy="461553"/>
            <a:chOff x="4757" y="317171"/>
            <a:chExt cx="8283265" cy="461553"/>
          </a:xfrm>
        </p:grpSpPr>
        <p:sp>
          <p:nvSpPr>
            <p:cNvPr id="264" name="Google Shape;264;p7"/>
            <p:cNvSpPr/>
            <p:nvPr/>
          </p:nvSpPr>
          <p:spPr>
            <a:xfrm>
              <a:off x="136762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268766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Juli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4757" y="415943"/>
              <a:ext cx="264008" cy="264008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43420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29784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D8E8">
                <a:alpha val="89803"/>
              </a:srgbClr>
            </a:solidFill>
            <a:ln cap="flat" cmpd="sng" w="12700">
              <a:solidFill>
                <a:srgbClr val="CBD8E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961788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Agus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97780" y="415943"/>
              <a:ext cx="264008" cy="264008"/>
            </a:xfrm>
            <a:prstGeom prst="ellipse">
              <a:avLst/>
            </a:prstGeom>
            <a:solidFill>
              <a:srgbClr val="4387C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736443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522806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DCE8">
                <a:alpha val="89803"/>
              </a:srgbClr>
            </a:solidFill>
            <a:ln cap="flat" cmpd="sng" w="12700">
              <a:solidFill>
                <a:srgbClr val="CBDCE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 txBox="1"/>
            <p:nvPr/>
          </p:nvSpPr>
          <p:spPr>
            <a:xfrm>
              <a:off x="1654810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Sept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390802" y="415943"/>
              <a:ext cx="264008" cy="264008"/>
            </a:xfrm>
            <a:prstGeom prst="ellipse">
              <a:avLst/>
            </a:prstGeom>
            <a:solidFill>
              <a:srgbClr val="439D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 txBox="1"/>
            <p:nvPr/>
          </p:nvSpPr>
          <p:spPr>
            <a:xfrm>
              <a:off x="1429465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215828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2E7">
                <a:alpha val="89803"/>
              </a:srgbClr>
            </a:solidFill>
            <a:ln cap="flat" cmpd="sng" w="12700">
              <a:solidFill>
                <a:srgbClr val="CBE2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2347832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Okt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083824" y="415943"/>
              <a:ext cx="264008" cy="264008"/>
            </a:xfrm>
            <a:prstGeom prst="ellipse">
              <a:avLst/>
            </a:prstGeom>
            <a:solidFill>
              <a:srgbClr val="42B4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 txBox="1"/>
            <p:nvPr/>
          </p:nvSpPr>
          <p:spPr>
            <a:xfrm>
              <a:off x="2122487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908850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6E7">
                <a:alpha val="89803"/>
              </a:srgbClr>
            </a:solidFill>
            <a:ln cap="flat" cmpd="sng" w="12700">
              <a:solidFill>
                <a:srgbClr val="CBE6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3040855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Nov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776846" y="415943"/>
              <a:ext cx="264008" cy="264008"/>
            </a:xfrm>
            <a:prstGeom prst="ellipse">
              <a:avLst/>
            </a:prstGeom>
            <a:solidFill>
              <a:srgbClr val="42BBA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2815509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601873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6E0">
                <a:alpha val="89803"/>
              </a:srgbClr>
            </a:solidFill>
            <a:ln cap="flat" cmpd="sng" w="12700">
              <a:solidFill>
                <a:srgbClr val="CBE6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3733877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469868" y="415943"/>
              <a:ext cx="264008" cy="264008"/>
            </a:xfrm>
            <a:prstGeom prst="ellipse">
              <a:avLst/>
            </a:prstGeom>
            <a:solidFill>
              <a:srgbClr val="43B99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3508531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294895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5DC">
                <a:alpha val="89803"/>
              </a:srgbClr>
            </a:solidFill>
            <a:ln cap="flat" cmpd="sng" w="12700">
              <a:solidFill>
                <a:srgbClr val="CBE5D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 txBox="1"/>
            <p:nvPr/>
          </p:nvSpPr>
          <p:spPr>
            <a:xfrm>
              <a:off x="4426899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162891" y="415943"/>
              <a:ext cx="264008" cy="264008"/>
            </a:xfrm>
            <a:prstGeom prst="ellipse">
              <a:avLst/>
            </a:prstGeom>
            <a:solidFill>
              <a:srgbClr val="43B78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4201554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987917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5D7">
                <a:alpha val="89803"/>
              </a:srgbClr>
            </a:solidFill>
            <a:ln cap="flat" cmpd="sng" w="12700">
              <a:solidFill>
                <a:srgbClr val="CBE5D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5119921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Feb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855913" y="415943"/>
              <a:ext cx="264008" cy="264008"/>
            </a:xfrm>
            <a:prstGeom prst="ellipse">
              <a:avLst/>
            </a:prstGeom>
            <a:solidFill>
              <a:srgbClr val="45B36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 txBox="1"/>
            <p:nvPr/>
          </p:nvSpPr>
          <p:spPr>
            <a:xfrm>
              <a:off x="4894576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680939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4D2">
                <a:alpha val="89803"/>
              </a:srgbClr>
            </a:solidFill>
            <a:ln cap="flat" cmpd="sng" w="12700">
              <a:solidFill>
                <a:srgbClr val="CBE4D2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 txBox="1"/>
            <p:nvPr/>
          </p:nvSpPr>
          <p:spPr>
            <a:xfrm>
              <a:off x="5812943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5548935" y="415943"/>
              <a:ext cx="264008" cy="264008"/>
            </a:xfrm>
            <a:prstGeom prst="ellipse">
              <a:avLst/>
            </a:prstGeom>
            <a:solidFill>
              <a:srgbClr val="45B1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5587598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373961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BE4CE">
                <a:alpha val="89803"/>
              </a:srgbClr>
            </a:solidFill>
            <a:ln cap="flat" cmpd="sng" w="12700">
              <a:solidFill>
                <a:srgbClr val="CBE4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 txBox="1"/>
            <p:nvPr/>
          </p:nvSpPr>
          <p:spPr>
            <a:xfrm>
              <a:off x="6505966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Apr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241957" y="415943"/>
              <a:ext cx="264008" cy="264008"/>
            </a:xfrm>
            <a:prstGeom prst="ellipse">
              <a:avLst/>
            </a:prstGeom>
            <a:solidFill>
              <a:srgbClr val="48AF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 txBox="1"/>
            <p:nvPr/>
          </p:nvSpPr>
          <p:spPr>
            <a:xfrm>
              <a:off x="6280620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066984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CFE2CC">
                <a:alpha val="89803"/>
              </a:srgbClr>
            </a:solidFill>
            <a:ln cap="flat" cmpd="sng" w="12700">
              <a:solidFill>
                <a:srgbClr val="CFE2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 txBox="1"/>
            <p:nvPr/>
          </p:nvSpPr>
          <p:spPr>
            <a:xfrm>
              <a:off x="7198988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Mei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934979" y="415943"/>
              <a:ext cx="264008" cy="264008"/>
            </a:xfrm>
            <a:prstGeom prst="ellipse">
              <a:avLst/>
            </a:prstGeom>
            <a:solidFill>
              <a:srgbClr val="5CAD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 txBox="1"/>
            <p:nvPr/>
          </p:nvSpPr>
          <p:spPr>
            <a:xfrm>
              <a:off x="6973642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760006" y="317171"/>
              <a:ext cx="528016" cy="461553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2E2CB">
                <a:alpha val="89803"/>
              </a:srgbClr>
            </a:solidFill>
            <a:ln cap="flat" cmpd="sng" w="12700">
              <a:solidFill>
                <a:srgbClr val="D2E2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 txBox="1"/>
            <p:nvPr/>
          </p:nvSpPr>
          <p:spPr>
            <a:xfrm>
              <a:off x="7892010" y="386404"/>
              <a:ext cx="257408" cy="323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20300" spcFirstLastPara="1" rIns="10150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Juni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628002" y="415943"/>
              <a:ext cx="264008" cy="264008"/>
            </a:xfrm>
            <a:prstGeom prst="ellipse">
              <a:avLst/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 txBox="1"/>
            <p:nvPr/>
          </p:nvSpPr>
          <p:spPr>
            <a:xfrm>
              <a:off x="7666665" y="454606"/>
              <a:ext cx="186682" cy="186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7"/>
          <p:cNvSpPr/>
          <p:nvPr/>
        </p:nvSpPr>
        <p:spPr>
          <a:xfrm>
            <a:off x="689384" y="3024548"/>
            <a:ext cx="338400" cy="31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711385" y="3468402"/>
            <a:ext cx="294600" cy="200100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610575" y="4365100"/>
            <a:ext cx="246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B050"/>
                </a:solidFill>
              </a:rPr>
              <a:t>Sertifikasi Internasional 29 - 31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 txBox="1"/>
          <p:nvPr/>
        </p:nvSpPr>
        <p:spPr>
          <a:xfrm>
            <a:off x="1593958" y="2255040"/>
            <a:ext cx="407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</a:rPr>
              <a:t>UAS 3 - 14</a:t>
            </a:r>
            <a:endParaRPr sz="11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</a:rPr>
              <a:t>Awal PKL 16</a:t>
            </a:r>
            <a:endParaRPr sz="11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</a:rPr>
              <a:t>Pendaftaran SP 26 - 27</a:t>
            </a:r>
            <a:endParaRPr sz="11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</a:rPr>
              <a:t>Regis SP 30 - 31</a:t>
            </a:r>
            <a:endParaRPr sz="1100">
              <a:solidFill>
                <a:srgbClr val="0070C0"/>
              </a:solidFill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1409693" y="3468402"/>
            <a:ext cx="294600" cy="200100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/>
          <p:nvPr/>
        </p:nvSpPr>
        <p:spPr>
          <a:xfrm>
            <a:off x="2771411" y="3468477"/>
            <a:ext cx="294600" cy="20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3696346" y="2918265"/>
            <a:ext cx="407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PBM Sesi 1 2021-1 (4)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Kalender Bimbingan</a:t>
            </a:r>
            <a:endParaRPr/>
          </a:p>
        </p:txBody>
      </p:sp>
      <p:grpSp>
        <p:nvGrpSpPr>
          <p:cNvPr id="324" name="Google Shape;324;p8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325" name="Google Shape;325;p8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9" name="Google Shape;3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844823"/>
            <a:ext cx="3170195" cy="412125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/>
          <p:nvPr/>
        </p:nvSpPr>
        <p:spPr>
          <a:xfrm>
            <a:off x="323528" y="2841036"/>
            <a:ext cx="264085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Pembimbing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Kelas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5940152" y="3905450"/>
            <a:ext cx="268054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Jadwal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Bimbingan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611560" y="194725"/>
            <a:ext cx="7886700" cy="1146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Mekanisme Bimbingan</a:t>
            </a:r>
            <a:endParaRPr/>
          </a:p>
        </p:txBody>
      </p:sp>
      <p:grpSp>
        <p:nvGrpSpPr>
          <p:cNvPr id="337" name="Google Shape;337;p9"/>
          <p:cNvGrpSpPr/>
          <p:nvPr/>
        </p:nvGrpSpPr>
        <p:grpSpPr>
          <a:xfrm>
            <a:off x="107504" y="188640"/>
            <a:ext cx="1967880" cy="1152128"/>
            <a:chOff x="0" y="0"/>
            <a:chExt cx="1967880" cy="1152128"/>
          </a:xfrm>
        </p:grpSpPr>
        <p:sp>
          <p:nvSpPr>
            <p:cNvPr id="338" name="Google Shape;338;p9"/>
            <p:cNvSpPr/>
            <p:nvPr/>
          </p:nvSpPr>
          <p:spPr>
            <a:xfrm>
              <a:off x="0" y="0"/>
              <a:ext cx="1967880" cy="1152128"/>
            </a:xfrm>
            <a:prstGeom prst="roundRect">
              <a:avLst>
                <a:gd fmla="val 5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 txBox="1"/>
            <p:nvPr/>
          </p:nvSpPr>
          <p:spPr>
            <a:xfrm rot="-5400000">
              <a:off x="-275584" y="275584"/>
              <a:ext cx="944744" cy="393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2225" wrap="square" tIns="48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Prodi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 txBox="1"/>
            <p:nvPr/>
          </p:nvSpPr>
          <p:spPr>
            <a:xfrm>
              <a:off x="393576" y="0"/>
              <a:ext cx="1466070" cy="115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PKL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Mekanisme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Kalender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9"/>
          <p:cNvSpPr/>
          <p:nvPr/>
        </p:nvSpPr>
        <p:spPr>
          <a:xfrm>
            <a:off x="755576" y="2153468"/>
            <a:ext cx="77426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Materi bimbingan pertama: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Ketentuan &amp; Persyaratan PKL (Review)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Ketentuan Bimbingan (Review) :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bimbingan 3x, jika kurang, sanksi : Gagal PKL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Aturan Bimbingan diluar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Pengambilan Judul Laporan ( Sesuai dengan Kebutuhan Tempat PKL 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Aturan Penulisan &amp; penjilidan ( A4, Times new roman dll)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Aturan Penulisan ( Gambar &amp; Table 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Aturan Penulisan ( penulisan Judul, sub judul, Kutipan, Daftar Pustaka dan Penomoran halaman 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1 ( Latar Belakang, Identifikasi Persoalan, lingkup dan batasan, Tujuan dan Sistematika penulisan, Lampiran pendukung BAB-I  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 2 ( Teori Tentang Permasalahan, Bahasa Pemrograman dan Basis Data yang Digunakan 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Kontortema">
  <a:themeElements>
    <a:clrScheme name="Brugerdefineret 6">
      <a:dk1>
        <a:srgbClr val="FFFCF9"/>
      </a:dk1>
      <a:lt1>
        <a:srgbClr val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2013-06-29T03:14:18Z</dcterms:created>
  <dc:creator>Administrator</dc:creator>
</cp:coreProperties>
</file>