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DDB5-FE82-4919-85AB-9EACC06AAFB1}" type="datetimeFigureOut">
              <a:rPr lang="es-CL" smtClean="0"/>
              <a:pPr/>
              <a:t>11-10-2017</a:t>
            </a:fld>
            <a:endParaRPr lang="es-CL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59810-0782-4F7C-B287-C77E1DB6E107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DDB5-FE82-4919-85AB-9EACC06AAFB1}" type="datetimeFigureOut">
              <a:rPr lang="es-CL" smtClean="0"/>
              <a:pPr/>
              <a:t>11-10-2017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59810-0782-4F7C-B287-C77E1DB6E107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DDB5-FE82-4919-85AB-9EACC06AAFB1}" type="datetimeFigureOut">
              <a:rPr lang="es-CL" smtClean="0"/>
              <a:pPr/>
              <a:t>11-10-2017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59810-0782-4F7C-B287-C77E1DB6E107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DDB5-FE82-4919-85AB-9EACC06AAFB1}" type="datetimeFigureOut">
              <a:rPr lang="es-CL" smtClean="0"/>
              <a:pPr/>
              <a:t>11-10-2017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59810-0782-4F7C-B287-C77E1DB6E107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DDB5-FE82-4919-85AB-9EACC06AAFB1}" type="datetimeFigureOut">
              <a:rPr lang="es-CL" smtClean="0"/>
              <a:pPr/>
              <a:t>11-10-2017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59810-0782-4F7C-B287-C77E1DB6E107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DDB5-FE82-4919-85AB-9EACC06AAFB1}" type="datetimeFigureOut">
              <a:rPr lang="es-CL" smtClean="0"/>
              <a:pPr/>
              <a:t>11-10-2017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59810-0782-4F7C-B287-C77E1DB6E107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DDB5-FE82-4919-85AB-9EACC06AAFB1}" type="datetimeFigureOut">
              <a:rPr lang="es-CL" smtClean="0"/>
              <a:pPr/>
              <a:t>11-10-2017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59810-0782-4F7C-B287-C77E1DB6E107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DDB5-FE82-4919-85AB-9EACC06AAFB1}" type="datetimeFigureOut">
              <a:rPr lang="es-CL" smtClean="0"/>
              <a:pPr/>
              <a:t>11-10-2017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59810-0782-4F7C-B287-C77E1DB6E107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DDB5-FE82-4919-85AB-9EACC06AAFB1}" type="datetimeFigureOut">
              <a:rPr lang="es-CL" smtClean="0"/>
              <a:pPr/>
              <a:t>11-10-2017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59810-0782-4F7C-B287-C77E1DB6E107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DDB5-FE82-4919-85AB-9EACC06AAFB1}" type="datetimeFigureOut">
              <a:rPr lang="es-CL" smtClean="0"/>
              <a:pPr/>
              <a:t>11-10-2017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59810-0782-4F7C-B287-C77E1DB6E107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DDB5-FE82-4919-85AB-9EACC06AAFB1}" type="datetimeFigureOut">
              <a:rPr lang="es-CL" smtClean="0"/>
              <a:pPr/>
              <a:t>11-10-2017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C859810-0782-4F7C-B287-C77E1DB6E107}" type="slidenum">
              <a:rPr lang="es-CL" smtClean="0"/>
              <a:pPr/>
              <a:t>‹Nº›</a:t>
            </a:fld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CC3DDB5-FE82-4919-85AB-9EACC06AAFB1}" type="datetimeFigureOut">
              <a:rPr lang="es-CL" smtClean="0"/>
              <a:pPr/>
              <a:t>11-10-2017</a:t>
            </a:fld>
            <a:endParaRPr lang="es-CL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C859810-0782-4F7C-B287-C77E1DB6E107}" type="slidenum">
              <a:rPr lang="es-CL" smtClean="0"/>
              <a:pPr/>
              <a:t>‹Nº›</a:t>
            </a:fld>
            <a:endParaRPr lang="es-CL"/>
          </a:p>
        </p:txBody>
      </p:sp>
      <p:grpSp>
        <p:nvGrpSpPr>
          <p:cNvPr id="2" name="1 Grupo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CL" b="0" dirty="0" err="1" smtClean="0"/>
              <a:t>The</a:t>
            </a:r>
            <a:r>
              <a:rPr lang="es-CL" b="0" dirty="0" smtClean="0"/>
              <a:t> Joel Test</a:t>
            </a:r>
            <a:endParaRPr lang="es-CL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s-CL" dirty="0" smtClean="0"/>
              <a:t>(Test de Joel)</a:t>
            </a:r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L" sz="2800" b="1" dirty="0" smtClean="0">
                <a:latin typeface="Arial" pitchFamily="34" charset="0"/>
                <a:cs typeface="Arial" pitchFamily="34" charset="0"/>
              </a:rPr>
              <a:t>6. ¿Tienes una planificación actualizada?</a:t>
            </a:r>
            <a:r>
              <a:rPr lang="es-CL" sz="2800" b="1" dirty="0" smtClean="0"/>
              <a:t/>
            </a:r>
            <a:br>
              <a:rPr lang="es-CL" sz="2800" b="1" dirty="0" smtClean="0"/>
            </a:br>
            <a:endParaRPr lang="es-CL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sz="1700" dirty="0" smtClean="0">
                <a:latin typeface="Arial" pitchFamily="34" charset="0"/>
                <a:cs typeface="Arial" pitchFamily="34" charset="0"/>
              </a:rPr>
              <a:t>Joel </a:t>
            </a:r>
            <a:r>
              <a:rPr lang="es-CL" sz="1700" dirty="0" err="1" smtClean="0">
                <a:latin typeface="Arial" pitchFamily="34" charset="0"/>
                <a:cs typeface="Arial" pitchFamily="34" charset="0"/>
              </a:rPr>
              <a:t>Spolsky</a:t>
            </a:r>
            <a:r>
              <a:rPr lang="es-CL" sz="1700" dirty="0" smtClean="0">
                <a:latin typeface="Arial" pitchFamily="34" charset="0"/>
                <a:cs typeface="Arial" pitchFamily="34" charset="0"/>
              </a:rPr>
              <a:t> cree que la planificación es imprescindible para tomar ciertas decisiones de negocio .</a:t>
            </a:r>
            <a:endParaRPr lang="es-CL" sz="17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3 Imagen" descr="descarg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4" y="2857496"/>
            <a:ext cx="7429552" cy="3048017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L" sz="2800" b="1" dirty="0" smtClean="0">
                <a:latin typeface="Arial" pitchFamily="34" charset="0"/>
                <a:cs typeface="Arial" pitchFamily="34" charset="0"/>
              </a:rPr>
              <a:t>7. ¿Existen especificaciones?</a:t>
            </a:r>
            <a:endParaRPr lang="es-CL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s-CL" sz="1700" dirty="0" smtClean="0">
              <a:latin typeface="Arial" pitchFamily="34" charset="0"/>
              <a:cs typeface="Arial" pitchFamily="34" charset="0"/>
            </a:endParaRPr>
          </a:p>
          <a:p>
            <a:r>
              <a:rPr lang="es-CL" sz="1700" dirty="0" smtClean="0">
                <a:latin typeface="Arial" pitchFamily="34" charset="0"/>
                <a:cs typeface="Arial" pitchFamily="34" charset="0"/>
              </a:rPr>
              <a:t>La regla máxima de </a:t>
            </a:r>
            <a:r>
              <a:rPr lang="es-CL" sz="1700" dirty="0" err="1" smtClean="0">
                <a:latin typeface="Arial" pitchFamily="34" charset="0"/>
                <a:cs typeface="Arial" pitchFamily="34" charset="0"/>
              </a:rPr>
              <a:t>Spolsky</a:t>
            </a:r>
            <a:r>
              <a:rPr lang="es-CL" sz="1700" dirty="0" smtClean="0">
                <a:latin typeface="Arial" pitchFamily="34" charset="0"/>
                <a:cs typeface="Arial" pitchFamily="34" charset="0"/>
              </a:rPr>
              <a:t> en este tema es que no se debería escribir código sin una especificación.</a:t>
            </a:r>
          </a:p>
          <a:p>
            <a:pPr>
              <a:buNone/>
            </a:pPr>
            <a:endParaRPr lang="es-CL" sz="1700" dirty="0" smtClean="0">
              <a:latin typeface="Arial" pitchFamily="34" charset="0"/>
              <a:cs typeface="Arial" pitchFamily="34" charset="0"/>
            </a:endParaRPr>
          </a:p>
          <a:p>
            <a:r>
              <a:rPr lang="es-CL" sz="1700" dirty="0" smtClean="0">
                <a:latin typeface="Arial" pitchFamily="34" charset="0"/>
                <a:cs typeface="Arial" pitchFamily="34" charset="0"/>
              </a:rPr>
              <a:t>El código que se escribe sin especificaciones acaba convirtiéndose en un desastre.</a:t>
            </a:r>
            <a:endParaRPr lang="es-CL" sz="17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L" sz="2800" dirty="0" smtClean="0"/>
              <a:t>8.</a:t>
            </a:r>
            <a:r>
              <a:rPr lang="es-CL" sz="2800" dirty="0" smtClean="0"/>
              <a:t>¿Los </a:t>
            </a:r>
            <a:r>
              <a:rPr lang="es-CL" sz="2800" dirty="0" smtClean="0"/>
              <a:t>programadores disponen de un lugar tranquilo para trabajar?</a:t>
            </a:r>
            <a:endParaRPr lang="es-CL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sz="1700" dirty="0" smtClean="0">
                <a:latin typeface="Arial" pitchFamily="34" charset="0"/>
                <a:cs typeface="Arial" pitchFamily="34" charset="0"/>
              </a:rPr>
              <a:t>Está sobradamente documentado que la productividad de los programadores aumenta drásticamente si disponen de un lugar de trabajo silencioso.</a:t>
            </a:r>
          </a:p>
          <a:p>
            <a:endParaRPr lang="es-CL" dirty="0" smtClean="0"/>
          </a:p>
          <a:p>
            <a:pPr>
              <a:buNone/>
            </a:pPr>
            <a:endParaRPr lang="es-CL" dirty="0" smtClean="0">
              <a:latin typeface="Arial" pitchFamily="34" charset="0"/>
              <a:cs typeface="Arial" pitchFamily="34" charset="0"/>
            </a:endParaRPr>
          </a:p>
          <a:p>
            <a:endParaRPr lang="es-CL" dirty="0" smtClean="0"/>
          </a:p>
          <a:p>
            <a:endParaRPr lang="es-CL" dirty="0"/>
          </a:p>
        </p:txBody>
      </p:sp>
      <p:pic>
        <p:nvPicPr>
          <p:cNvPr id="4" name="3 Imagen" descr="32293025-altavoz-con-signo-probition-silencio-silenci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298" y="2743200"/>
            <a:ext cx="4114800" cy="3686196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L" sz="2800" b="1" dirty="0" smtClean="0">
                <a:latin typeface="Arial" pitchFamily="34" charset="0"/>
                <a:cs typeface="Arial" pitchFamily="34" charset="0"/>
              </a:rPr>
              <a:t>9. ¿Se  utilizan las mejores herramientas del mercado?</a:t>
            </a:r>
            <a:endParaRPr lang="es-CL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sz="1700" b="1" dirty="0" smtClean="0">
                <a:latin typeface="Arial" pitchFamily="34" charset="0"/>
                <a:cs typeface="Arial" pitchFamily="34" charset="0"/>
              </a:rPr>
              <a:t>¿</a:t>
            </a:r>
            <a:r>
              <a:rPr lang="es-CL" sz="1700" dirty="0" smtClean="0">
                <a:latin typeface="Arial" pitchFamily="34" charset="0"/>
                <a:cs typeface="Arial" pitchFamily="34" charset="0"/>
              </a:rPr>
              <a:t>Utilizamos buenos equipos para desarrollar ?</a:t>
            </a:r>
          </a:p>
          <a:p>
            <a:endParaRPr lang="es-CL" sz="1700" dirty="0" smtClean="0">
              <a:latin typeface="Arial" pitchFamily="34" charset="0"/>
              <a:cs typeface="Arial" pitchFamily="34" charset="0"/>
            </a:endParaRPr>
          </a:p>
          <a:p>
            <a:r>
              <a:rPr lang="es-CL" sz="1700" dirty="0" smtClean="0">
                <a:latin typeface="Arial" pitchFamily="34" charset="0"/>
                <a:cs typeface="Arial" pitchFamily="34" charset="0"/>
              </a:rPr>
              <a:t>¿Utilizamos los mejores software para desarrollar?</a:t>
            </a:r>
          </a:p>
          <a:p>
            <a:endParaRPr lang="es-CL" sz="1700" dirty="0" smtClean="0">
              <a:latin typeface="Arial" pitchFamily="34" charset="0"/>
              <a:cs typeface="Arial" pitchFamily="34" charset="0"/>
            </a:endParaRPr>
          </a:p>
          <a:p>
            <a:r>
              <a:rPr lang="es-CL" sz="1700" dirty="0" smtClean="0">
                <a:latin typeface="Arial" pitchFamily="34" charset="0"/>
                <a:cs typeface="Arial" pitchFamily="34" charset="0"/>
              </a:rPr>
              <a:t>¿Cuanto tiempo nos toma compilar una </a:t>
            </a:r>
            <a:r>
              <a:rPr lang="es-CL" sz="1700" dirty="0" smtClean="0">
                <a:latin typeface="Arial" pitchFamily="34" charset="0"/>
                <a:cs typeface="Arial" pitchFamily="34" charset="0"/>
              </a:rPr>
              <a:t>aplicación ?</a:t>
            </a:r>
            <a:endParaRPr lang="es-CL" sz="17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L" sz="2800" b="1" dirty="0" smtClean="0">
                <a:latin typeface="Arial" pitchFamily="34" charset="0"/>
                <a:cs typeface="Arial" pitchFamily="34" charset="0"/>
              </a:rPr>
              <a:t>10. ¿Cuentan con personal de control de calidad?</a:t>
            </a:r>
            <a:endParaRPr lang="es-CL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sz="1700" dirty="0" smtClean="0">
                <a:latin typeface="Arial" pitchFamily="34" charset="0"/>
                <a:cs typeface="Arial" pitchFamily="34" charset="0"/>
              </a:rPr>
              <a:t>El personal de calidad es el encargado de ver errores que a la hora de programar no se toman en cuenta.</a:t>
            </a:r>
          </a:p>
          <a:p>
            <a:endParaRPr lang="es-CL" sz="17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3 Imagen" descr="descarga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050" y="2928934"/>
            <a:ext cx="3286148" cy="3286148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L" sz="2800" b="1" dirty="0" smtClean="0">
                <a:latin typeface="Arial" pitchFamily="34" charset="0"/>
                <a:cs typeface="Arial" pitchFamily="34" charset="0"/>
              </a:rPr>
              <a:t>11. ¿Se hacen pruebas técnicas a los entrevistados?</a:t>
            </a:r>
            <a:endParaRPr lang="es-CL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CL" sz="2000" dirty="0" smtClean="0"/>
              <a:t>¿Un papel refleja los conocimiento reales de la persona entrevistada?</a:t>
            </a:r>
          </a:p>
          <a:p>
            <a:pPr>
              <a:buNone/>
            </a:pPr>
            <a:endParaRPr lang="es-CL" sz="2000" dirty="0" smtClean="0"/>
          </a:p>
          <a:p>
            <a:pPr>
              <a:buNone/>
            </a:pPr>
            <a:r>
              <a:rPr lang="es-CL" sz="2000" dirty="0" smtClean="0"/>
              <a:t>     La Buena forma de seleccionar mi personal de trabajo es aplicando pruebas de codificación como por ejemplo códigos Katas.</a:t>
            </a:r>
          </a:p>
          <a:p>
            <a:pPr>
              <a:buNone/>
            </a:pPr>
            <a:endParaRPr lang="es-CL" sz="2000" dirty="0" smtClean="0"/>
          </a:p>
          <a:p>
            <a:pPr>
              <a:buNone/>
            </a:pPr>
            <a:r>
              <a:rPr lang="es-CL" sz="2000" dirty="0" smtClean="0"/>
              <a:t>     Los códigos katas son ejemplos  prácticos repetitivos  de código que sirven como ejercicios para una mejor codificación, también nos permiten ver  como reaccionan a distintas situaciones y medir  conocimientos.</a:t>
            </a:r>
          </a:p>
          <a:p>
            <a:pPr>
              <a:buNone/>
            </a:pPr>
            <a:endParaRPr lang="es-CL" sz="2000" dirty="0" smtClean="0"/>
          </a:p>
          <a:p>
            <a:pPr lvl="1" algn="just"/>
            <a:r>
              <a:rPr lang="es-CL" sz="2000" dirty="0" err="1" smtClean="0"/>
              <a:t>Fizzbuzz</a:t>
            </a:r>
            <a:endParaRPr lang="es-CL" sz="2000" dirty="0" smtClean="0"/>
          </a:p>
          <a:p>
            <a:pPr lvl="1" algn="just"/>
            <a:r>
              <a:rPr lang="es-CL" sz="2000" dirty="0" smtClean="0"/>
              <a:t>Números romanos</a:t>
            </a:r>
          </a:p>
          <a:p>
            <a:pPr lvl="1" algn="just"/>
            <a:r>
              <a:rPr lang="es-CL" sz="2000" i="1" dirty="0" smtClean="0"/>
              <a:t>Bowling</a:t>
            </a:r>
          </a:p>
          <a:p>
            <a:pPr lvl="1" algn="just"/>
            <a:r>
              <a:rPr lang="es-CL" sz="2000" dirty="0" err="1" smtClean="0"/>
              <a:t>Gilded</a:t>
            </a:r>
            <a:r>
              <a:rPr lang="es-CL" sz="2000" dirty="0" smtClean="0"/>
              <a:t> Rose</a:t>
            </a:r>
          </a:p>
          <a:p>
            <a:pPr lvl="1" algn="just"/>
            <a:r>
              <a:rPr lang="es-CL" sz="2000" dirty="0" smtClean="0"/>
              <a:t>Bingo</a:t>
            </a:r>
          </a:p>
          <a:p>
            <a:pPr lvl="1" algn="just"/>
            <a:r>
              <a:rPr lang="es-CL" sz="2000" dirty="0" smtClean="0"/>
              <a:t>Otros (</a:t>
            </a:r>
            <a:r>
              <a:rPr lang="es-CL" sz="2000" u="sng" dirty="0" smtClean="0">
                <a:solidFill>
                  <a:schemeClr val="accent1">
                    <a:lumMod val="75000"/>
                  </a:schemeClr>
                </a:solidFill>
              </a:rPr>
              <a:t>http</a:t>
            </a:r>
            <a:r>
              <a:rPr lang="es-CL" sz="2000" u="sng" dirty="0" smtClean="0">
                <a:solidFill>
                  <a:schemeClr val="accent1">
                    <a:lumMod val="75000"/>
                  </a:schemeClr>
                </a:solidFill>
              </a:rPr>
              <a:t>://codekata.com</a:t>
            </a:r>
            <a:r>
              <a:rPr lang="es-CL" sz="2000" u="sng" dirty="0" smtClean="0">
                <a:solidFill>
                  <a:schemeClr val="accent1">
                    <a:lumMod val="75000"/>
                  </a:schemeClr>
                </a:solidFill>
              </a:rPr>
              <a:t>/)</a:t>
            </a:r>
            <a:endParaRPr lang="es-CL" sz="2000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endParaRPr lang="es-CL" sz="2000" dirty="0" smtClean="0"/>
          </a:p>
          <a:p>
            <a:pPr>
              <a:buNone/>
            </a:pPr>
            <a:endParaRPr lang="es-CL" sz="2000" dirty="0" smtClean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CL" sz="3100" b="1" dirty="0" smtClean="0"/>
              <a:t>12. ¿Utilizas la técnica del pasillo de pruebas?</a:t>
            </a:r>
            <a:r>
              <a:rPr lang="es-CL" b="1" dirty="0" smtClean="0"/>
              <a:t/>
            </a:r>
            <a:br>
              <a:rPr lang="es-CL" b="1" dirty="0" smtClean="0"/>
            </a:b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sz="1700" dirty="0" smtClean="0">
                <a:latin typeface="Arial" pitchFamily="34" charset="0"/>
                <a:cs typeface="Arial" pitchFamily="34" charset="0"/>
              </a:rPr>
              <a:t>La técnica del pasillo de pruebas debe su nombre a la idea de utilizar a personas aleatorias que pasen por el pasillo cercano a la zona de desarrollo para que hagan pruebas de usabilidad de la aplicación.</a:t>
            </a:r>
          </a:p>
          <a:p>
            <a:endParaRPr lang="es-CL" sz="17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s-CL" sz="1700" dirty="0" smtClean="0">
                <a:latin typeface="Arial" pitchFamily="34" charset="0"/>
                <a:cs typeface="Arial" pitchFamily="34" charset="0"/>
              </a:rPr>
              <a:t>     Con 5 o 6 personas durante un corto periodo de tiempo es suficiente para darse cuenta de la mayoría de problemas de usabilidad. La mejora de la aplicación será enorme a coste cero.</a:t>
            </a:r>
          </a:p>
          <a:p>
            <a:endParaRPr lang="es-CL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 smtClean="0"/>
              <a:t>Evaluación Grupal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sz="1600" b="1" dirty="0" smtClean="0">
                <a:latin typeface="Arial" pitchFamily="34" charset="0"/>
                <a:cs typeface="Arial" pitchFamily="34" charset="0"/>
              </a:rPr>
              <a:t>1. ¿Se utiliza software de control de versiones</a:t>
            </a:r>
            <a:r>
              <a:rPr lang="es-CL" sz="1600" b="1" dirty="0" smtClean="0">
                <a:latin typeface="Arial" pitchFamily="34" charset="0"/>
                <a:cs typeface="Arial" pitchFamily="34" charset="0"/>
              </a:rPr>
              <a:t>?</a:t>
            </a:r>
          </a:p>
          <a:p>
            <a:r>
              <a:rPr lang="es-CL" sz="1600" b="1" dirty="0" smtClean="0">
                <a:latin typeface="Arial" pitchFamily="34" charset="0"/>
                <a:cs typeface="Arial" pitchFamily="34" charset="0"/>
              </a:rPr>
              <a:t>2. ¿Somos capaces de realizar un ciclo completo de construcción en un solo paso</a:t>
            </a:r>
            <a:r>
              <a:rPr lang="es-CL" sz="1600" b="1" dirty="0" smtClean="0">
                <a:latin typeface="Arial" pitchFamily="34" charset="0"/>
                <a:cs typeface="Arial" pitchFamily="34" charset="0"/>
              </a:rPr>
              <a:t>?</a:t>
            </a:r>
          </a:p>
          <a:p>
            <a:r>
              <a:rPr lang="es-CL" sz="1600" b="1" dirty="0" smtClean="0">
                <a:latin typeface="Arial" pitchFamily="34" charset="0"/>
                <a:cs typeface="Arial" pitchFamily="34" charset="0"/>
              </a:rPr>
              <a:t>3. ¿Integran el código diariamente</a:t>
            </a:r>
            <a:r>
              <a:rPr lang="es-CL" sz="1600" b="1" dirty="0" smtClean="0">
                <a:latin typeface="Arial" pitchFamily="34" charset="0"/>
                <a:cs typeface="Arial" pitchFamily="34" charset="0"/>
              </a:rPr>
              <a:t>?</a:t>
            </a:r>
          </a:p>
          <a:p>
            <a:r>
              <a:rPr lang="es-CL" sz="1600" b="1" dirty="0" smtClean="0">
                <a:latin typeface="Arial" pitchFamily="34" charset="0"/>
                <a:cs typeface="Arial" pitchFamily="34" charset="0"/>
              </a:rPr>
              <a:t>4. ¿Tenemos una base de datos de Errores</a:t>
            </a:r>
            <a:r>
              <a:rPr lang="es-CL" sz="1600" b="1" dirty="0" smtClean="0">
                <a:latin typeface="Arial" pitchFamily="34" charset="0"/>
                <a:cs typeface="Arial" pitchFamily="34" charset="0"/>
              </a:rPr>
              <a:t>?</a:t>
            </a:r>
          </a:p>
          <a:p>
            <a:r>
              <a:rPr lang="es-CL" sz="1600" b="1" dirty="0" smtClean="0">
                <a:latin typeface="Arial" pitchFamily="34" charset="0"/>
                <a:cs typeface="Arial" pitchFamily="34" charset="0"/>
              </a:rPr>
              <a:t>5. ¿Se arreglan los errores antes de programar código nuevo </a:t>
            </a:r>
            <a:r>
              <a:rPr lang="es-CL" sz="1600" b="1" dirty="0" smtClean="0">
                <a:latin typeface="Arial" pitchFamily="34" charset="0"/>
                <a:cs typeface="Arial" pitchFamily="34" charset="0"/>
              </a:rPr>
              <a:t>?</a:t>
            </a:r>
          </a:p>
          <a:p>
            <a:r>
              <a:rPr lang="es-CL" sz="1600" b="1" dirty="0" smtClean="0">
                <a:latin typeface="Arial" pitchFamily="34" charset="0"/>
                <a:cs typeface="Arial" pitchFamily="34" charset="0"/>
              </a:rPr>
              <a:t>6. ¿Tienes una planificación actualizada</a:t>
            </a:r>
            <a:r>
              <a:rPr lang="es-CL" sz="1600" b="1" dirty="0" smtClean="0">
                <a:latin typeface="Arial" pitchFamily="34" charset="0"/>
                <a:cs typeface="Arial" pitchFamily="34" charset="0"/>
              </a:rPr>
              <a:t>?</a:t>
            </a:r>
          </a:p>
          <a:p>
            <a:r>
              <a:rPr lang="es-CL" sz="1600" b="1" dirty="0" smtClean="0">
                <a:latin typeface="Arial" pitchFamily="34" charset="0"/>
                <a:cs typeface="Arial" pitchFamily="34" charset="0"/>
              </a:rPr>
              <a:t>7. ¿Existen especificaciones</a:t>
            </a:r>
            <a:r>
              <a:rPr lang="es-CL" sz="1600" b="1" dirty="0" smtClean="0">
                <a:latin typeface="Arial" pitchFamily="34" charset="0"/>
                <a:cs typeface="Arial" pitchFamily="34" charset="0"/>
              </a:rPr>
              <a:t>?</a:t>
            </a:r>
          </a:p>
          <a:p>
            <a:r>
              <a:rPr lang="es-CL" sz="1600" b="1" dirty="0" smtClean="0">
                <a:latin typeface="Arial" pitchFamily="34" charset="0"/>
                <a:cs typeface="Arial" pitchFamily="34" charset="0"/>
              </a:rPr>
              <a:t>8.¿Los programadores disponen de un lugar tranquilo para </a:t>
            </a:r>
            <a:r>
              <a:rPr lang="es-CL" sz="1600" b="1" dirty="0" smtClean="0">
                <a:latin typeface="Arial" pitchFamily="34" charset="0"/>
                <a:cs typeface="Arial" pitchFamily="34" charset="0"/>
              </a:rPr>
              <a:t>trabajar ?</a:t>
            </a:r>
          </a:p>
          <a:p>
            <a:r>
              <a:rPr lang="es-CL" sz="1600" b="1" dirty="0" smtClean="0">
                <a:latin typeface="Arial" pitchFamily="34" charset="0"/>
                <a:cs typeface="Arial" pitchFamily="34" charset="0"/>
              </a:rPr>
              <a:t>9. ¿Se  utilizan las mejores herramientas del mercado</a:t>
            </a:r>
            <a:r>
              <a:rPr lang="es-CL" sz="1600" b="1" dirty="0" smtClean="0">
                <a:latin typeface="Arial" pitchFamily="34" charset="0"/>
                <a:cs typeface="Arial" pitchFamily="34" charset="0"/>
              </a:rPr>
              <a:t>?</a:t>
            </a:r>
          </a:p>
          <a:p>
            <a:r>
              <a:rPr lang="es-CL" sz="1600" b="1" dirty="0" smtClean="0">
                <a:latin typeface="Arial" pitchFamily="34" charset="0"/>
                <a:cs typeface="Arial" pitchFamily="34" charset="0"/>
              </a:rPr>
              <a:t>10. ¿Cuentan con personal de control de calidad</a:t>
            </a:r>
            <a:r>
              <a:rPr lang="es-CL" sz="1600" b="1" dirty="0" smtClean="0">
                <a:latin typeface="Arial" pitchFamily="34" charset="0"/>
                <a:cs typeface="Arial" pitchFamily="34" charset="0"/>
              </a:rPr>
              <a:t>?</a:t>
            </a:r>
          </a:p>
          <a:p>
            <a:r>
              <a:rPr lang="es-CL" sz="1600" b="1" dirty="0" smtClean="0">
                <a:latin typeface="Arial" pitchFamily="34" charset="0"/>
                <a:cs typeface="Arial" pitchFamily="34" charset="0"/>
              </a:rPr>
              <a:t>11. ¿Se hacen pruebas técnicas a los entrevistados</a:t>
            </a:r>
            <a:r>
              <a:rPr lang="es-CL" sz="1600" b="1" dirty="0" smtClean="0">
                <a:latin typeface="Arial" pitchFamily="34" charset="0"/>
                <a:cs typeface="Arial" pitchFamily="34" charset="0"/>
              </a:rPr>
              <a:t>?</a:t>
            </a:r>
          </a:p>
          <a:p>
            <a:r>
              <a:rPr lang="es-CL" sz="1600" b="1" dirty="0" smtClean="0">
                <a:latin typeface="Arial" pitchFamily="34" charset="0"/>
                <a:cs typeface="Arial" pitchFamily="34" charset="0"/>
              </a:rPr>
              <a:t>12. ¿Utilizas la técnica del pasillo de pruebas?</a:t>
            </a:r>
            <a:endParaRPr lang="es-CL" sz="1600" b="1" dirty="0" smtClean="0">
              <a:latin typeface="Arial" pitchFamily="34" charset="0"/>
              <a:cs typeface="Arial" pitchFamily="34" charset="0"/>
            </a:endParaRPr>
          </a:p>
          <a:p>
            <a:endParaRPr lang="es-CL" sz="1600" b="1" dirty="0" smtClean="0">
              <a:latin typeface="Arial" pitchFamily="34" charset="0"/>
              <a:cs typeface="Arial" pitchFamily="34" charset="0"/>
            </a:endParaRPr>
          </a:p>
          <a:p>
            <a:endParaRPr lang="es-CL" sz="1600" b="1" dirty="0" smtClean="0">
              <a:latin typeface="Arial" pitchFamily="34" charset="0"/>
              <a:cs typeface="Arial" pitchFamily="34" charset="0"/>
            </a:endParaRPr>
          </a:p>
          <a:p>
            <a:endParaRPr lang="es-CL" sz="1600" b="1" dirty="0" smtClean="0">
              <a:latin typeface="Arial" pitchFamily="34" charset="0"/>
              <a:cs typeface="Arial" pitchFamily="34" charset="0"/>
            </a:endParaRPr>
          </a:p>
          <a:p>
            <a:endParaRPr lang="es-CL" sz="1600" b="1" dirty="0" smtClean="0">
              <a:latin typeface="Arial" pitchFamily="34" charset="0"/>
              <a:cs typeface="Arial" pitchFamily="34" charset="0"/>
            </a:endParaRPr>
          </a:p>
          <a:p>
            <a:endParaRPr lang="es-CL" sz="1600" b="1" dirty="0" smtClean="0">
              <a:latin typeface="Arial" pitchFamily="34" charset="0"/>
              <a:cs typeface="Arial" pitchFamily="34" charset="0"/>
            </a:endParaRPr>
          </a:p>
          <a:p>
            <a:endParaRPr lang="es-CL" sz="1600" b="1" dirty="0" smtClean="0">
              <a:latin typeface="Arial" pitchFamily="34" charset="0"/>
              <a:cs typeface="Arial" pitchFamily="34" charset="0"/>
            </a:endParaRPr>
          </a:p>
          <a:p>
            <a:endParaRPr lang="es-CL" sz="1600" b="1" dirty="0" smtClean="0">
              <a:latin typeface="Arial" pitchFamily="34" charset="0"/>
              <a:cs typeface="Arial" pitchFamily="34" charset="0"/>
            </a:endParaRPr>
          </a:p>
          <a:p>
            <a:endParaRPr lang="es-CL" sz="1600" b="1" dirty="0" smtClean="0">
              <a:latin typeface="Arial" pitchFamily="34" charset="0"/>
              <a:cs typeface="Arial" pitchFamily="34" charset="0"/>
            </a:endParaRPr>
          </a:p>
          <a:p>
            <a:endParaRPr lang="es-CL" sz="1600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4282" y="857232"/>
            <a:ext cx="8658228" cy="989856"/>
          </a:xfrm>
        </p:spPr>
        <p:txBody>
          <a:bodyPr>
            <a:normAutofit/>
          </a:bodyPr>
          <a:lstStyle/>
          <a:p>
            <a:pPr algn="ctr"/>
            <a:r>
              <a:rPr lang="es-CL" dirty="0" smtClean="0"/>
              <a:t>Joel </a:t>
            </a:r>
            <a:r>
              <a:rPr lang="es-CL" dirty="0" err="1" smtClean="0"/>
              <a:t>Spolsky</a:t>
            </a:r>
            <a:r>
              <a:rPr lang="es-CL" dirty="0" smtClean="0"/>
              <a:t>	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CL" sz="17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s-CL" sz="1700" dirty="0" smtClean="0">
                <a:latin typeface="Arial" pitchFamily="34" charset="0"/>
                <a:cs typeface="Arial" pitchFamily="34" charset="0"/>
              </a:rPr>
              <a:t>Creador del software de gestión de  proyectos </a:t>
            </a:r>
            <a:r>
              <a:rPr lang="es-CL" sz="17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Trello</a:t>
            </a:r>
            <a:endParaRPr lang="es-CL" sz="1700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s-CL" sz="1700" dirty="0" smtClean="0">
                <a:latin typeface="Arial" pitchFamily="34" charset="0"/>
                <a:cs typeface="Arial" pitchFamily="34" charset="0"/>
              </a:rPr>
              <a:t>Gerente de Programa en el equipo de </a:t>
            </a:r>
            <a:r>
              <a:rPr lang="es-CL" sz="17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Microsoft Excel </a:t>
            </a:r>
            <a:r>
              <a:rPr lang="es-CL" sz="1700" dirty="0" smtClean="0">
                <a:latin typeface="Arial" pitchFamily="34" charset="0"/>
                <a:cs typeface="Arial" pitchFamily="34" charset="0"/>
              </a:rPr>
              <a:t>entre 1991 y 1994.</a:t>
            </a:r>
          </a:p>
          <a:p>
            <a:r>
              <a:rPr lang="es-CL" sz="1700" dirty="0" smtClean="0">
                <a:latin typeface="Arial" pitchFamily="34" charset="0"/>
                <a:cs typeface="Arial" pitchFamily="34" charset="0"/>
              </a:rPr>
              <a:t>Creador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de "The Joel Test“.</a:t>
            </a:r>
            <a:endParaRPr lang="es-CL" sz="1700" dirty="0" smtClean="0">
              <a:latin typeface="Arial" pitchFamily="34" charset="0"/>
              <a:cs typeface="Arial" pitchFamily="34" charset="0"/>
            </a:endParaRPr>
          </a:p>
          <a:p>
            <a:endParaRPr lang="es-CL" sz="1800" dirty="0" smtClean="0">
              <a:latin typeface="Arial" pitchFamily="34" charset="0"/>
              <a:cs typeface="Arial" pitchFamily="34" charset="0"/>
            </a:endParaRPr>
          </a:p>
          <a:p>
            <a:endParaRPr lang="es-CL" sz="18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CL" sz="2000" dirty="0" smtClean="0">
              <a:latin typeface="Arial" pitchFamily="34" charset="0"/>
              <a:cs typeface="Arial" pitchFamily="34" charset="0"/>
            </a:endParaRPr>
          </a:p>
          <a:p>
            <a:endParaRPr lang="es-CL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3 Imagen" descr="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488" y="3571876"/>
            <a:ext cx="3357586" cy="2501709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 err="1" smtClean="0"/>
              <a:t>The</a:t>
            </a:r>
            <a:r>
              <a:rPr lang="es-CL" dirty="0" smtClean="0"/>
              <a:t> Joel Test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CL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s-CL" sz="1800" dirty="0" smtClean="0">
                <a:latin typeface="Arial" pitchFamily="34" charset="0"/>
                <a:cs typeface="Arial" pitchFamily="34" charset="0"/>
              </a:rPr>
              <a:t>Básicamente consiste a responder a 12 preguntas con un “</a:t>
            </a:r>
            <a:r>
              <a:rPr lang="es-CL" sz="1800" i="1" dirty="0" smtClean="0">
                <a:latin typeface="Arial" pitchFamily="34" charset="0"/>
                <a:cs typeface="Arial" pitchFamily="34" charset="0"/>
              </a:rPr>
              <a:t>sí</a:t>
            </a:r>
            <a:r>
              <a:rPr lang="es-CL" sz="1800" dirty="0" smtClean="0">
                <a:latin typeface="Arial" pitchFamily="34" charset="0"/>
                <a:cs typeface="Arial" pitchFamily="34" charset="0"/>
              </a:rPr>
              <a:t>” o un “</a:t>
            </a:r>
            <a:r>
              <a:rPr lang="es-CL" sz="1800" i="1" dirty="0" smtClean="0">
                <a:latin typeface="Arial" pitchFamily="34" charset="0"/>
                <a:cs typeface="Arial" pitchFamily="34" charset="0"/>
              </a:rPr>
              <a:t>no</a:t>
            </a:r>
            <a:r>
              <a:rPr lang="es-CL" sz="1800" dirty="0" smtClean="0">
                <a:latin typeface="Arial" pitchFamily="34" charset="0"/>
                <a:cs typeface="Arial" pitchFamily="34" charset="0"/>
              </a:rPr>
              <a:t>“. </a:t>
            </a:r>
          </a:p>
          <a:p>
            <a:pPr>
              <a:buNone/>
            </a:pPr>
            <a:r>
              <a:rPr lang="es-CL" sz="1800" dirty="0" smtClean="0">
                <a:latin typeface="Arial" pitchFamily="34" charset="0"/>
                <a:cs typeface="Arial" pitchFamily="34" charset="0"/>
              </a:rPr>
              <a:t>     Cada pregunta respondida afirmativamente suma un punto al total.</a:t>
            </a:r>
          </a:p>
          <a:p>
            <a:pPr>
              <a:buNone/>
            </a:pPr>
            <a:r>
              <a:rPr lang="es-CL" sz="1800" dirty="0" smtClean="0">
                <a:latin typeface="Arial" pitchFamily="34" charset="0"/>
                <a:cs typeface="Arial" pitchFamily="34" charset="0"/>
              </a:rPr>
              <a:t>     A mayor  puntuación mayor calidad del equipo.</a:t>
            </a:r>
            <a:endParaRPr lang="es-CL" sz="1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3 Imagen" descr="formato de encuest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802" y="3500438"/>
            <a:ext cx="2571768" cy="2913045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 err="1" smtClean="0"/>
              <a:t>The</a:t>
            </a:r>
            <a:r>
              <a:rPr lang="es-CL" dirty="0" smtClean="0"/>
              <a:t> Joel Test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CL" sz="1700" dirty="0" smtClean="0">
              <a:latin typeface="Arial" pitchFamily="34" charset="0"/>
              <a:cs typeface="Arial" pitchFamily="34" charset="0"/>
            </a:endParaRPr>
          </a:p>
          <a:p>
            <a:r>
              <a:rPr lang="es-CL" sz="1700" dirty="0" smtClean="0">
                <a:latin typeface="Arial" pitchFamily="34" charset="0"/>
                <a:cs typeface="Arial" pitchFamily="34" charset="0"/>
              </a:rPr>
              <a:t>Cumplido ya 16 años sigue teniendo validez.</a:t>
            </a:r>
          </a:p>
          <a:p>
            <a:endParaRPr lang="es-CL" sz="1700" dirty="0" smtClean="0">
              <a:latin typeface="Arial" pitchFamily="34" charset="0"/>
              <a:cs typeface="Arial" pitchFamily="34" charset="0"/>
            </a:endParaRPr>
          </a:p>
          <a:p>
            <a:r>
              <a:rPr lang="es-CL" sz="1700" dirty="0" smtClean="0">
                <a:latin typeface="Arial" pitchFamily="34" charset="0"/>
                <a:cs typeface="Arial" pitchFamily="34" charset="0"/>
              </a:rPr>
              <a:t>Fácil conseguir un rápido </a:t>
            </a:r>
            <a:r>
              <a:rPr lang="es-CL" sz="1700" b="1" dirty="0" smtClean="0">
                <a:latin typeface="Arial" pitchFamily="34" charset="0"/>
                <a:cs typeface="Arial" pitchFamily="34" charset="0"/>
              </a:rPr>
              <a:t>sí</a:t>
            </a:r>
            <a:r>
              <a:rPr lang="es-CL" sz="1700" dirty="0" smtClean="0">
                <a:latin typeface="Arial" pitchFamily="34" charset="0"/>
                <a:cs typeface="Arial" pitchFamily="34" charset="0"/>
              </a:rPr>
              <a:t> o </a:t>
            </a:r>
            <a:r>
              <a:rPr lang="es-CL" sz="1700" b="1" dirty="0" smtClean="0">
                <a:latin typeface="Arial" pitchFamily="34" charset="0"/>
                <a:cs typeface="Arial" pitchFamily="34" charset="0"/>
              </a:rPr>
              <a:t>no</a:t>
            </a:r>
            <a:r>
              <a:rPr lang="es-CL" sz="1700" dirty="0" smtClean="0">
                <a:latin typeface="Arial" pitchFamily="34" charset="0"/>
                <a:cs typeface="Arial" pitchFamily="34" charset="0"/>
              </a:rPr>
              <a:t> a cada pregunta.</a:t>
            </a:r>
          </a:p>
          <a:p>
            <a:endParaRPr lang="es-CL" sz="1700" dirty="0" smtClean="0">
              <a:latin typeface="Arial" pitchFamily="34" charset="0"/>
              <a:cs typeface="Arial" pitchFamily="34" charset="0"/>
            </a:endParaRPr>
          </a:p>
          <a:p>
            <a:r>
              <a:rPr lang="es-CL" sz="1700" dirty="0" smtClean="0">
                <a:latin typeface="Arial" pitchFamily="34" charset="0"/>
                <a:cs typeface="Arial" pitchFamily="34" charset="0"/>
              </a:rPr>
              <a:t>Una puntuación de 12 es perfecta y una puntuación de 11 es tolerable.</a:t>
            </a:r>
          </a:p>
          <a:p>
            <a:endParaRPr lang="es-CL" sz="1700" dirty="0" smtClean="0">
              <a:latin typeface="Arial" pitchFamily="34" charset="0"/>
              <a:cs typeface="Arial" pitchFamily="34" charset="0"/>
            </a:endParaRPr>
          </a:p>
          <a:p>
            <a:endParaRPr lang="es-CL" sz="17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CL" sz="17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3 Imagen" descr="descarg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290" y="4286256"/>
            <a:ext cx="6786610" cy="1172029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L" sz="2800" b="1" dirty="0" smtClean="0">
                <a:latin typeface="Arial" pitchFamily="34" charset="0"/>
                <a:cs typeface="Arial" pitchFamily="34" charset="0"/>
              </a:rPr>
              <a:t>1. ¿Se utiliza software de control de versiones?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sz="1700" dirty="0" smtClean="0">
              <a:latin typeface="Arial" pitchFamily="34" charset="0"/>
              <a:cs typeface="Arial" pitchFamily="34" charset="0"/>
            </a:endParaRPr>
          </a:p>
          <a:p>
            <a:endParaRPr lang="es-CL" sz="1700" dirty="0" smtClean="0">
              <a:latin typeface="Arial" pitchFamily="34" charset="0"/>
              <a:cs typeface="Arial" pitchFamily="34" charset="0"/>
            </a:endParaRPr>
          </a:p>
          <a:p>
            <a:r>
              <a:rPr lang="es-CL" sz="1700" dirty="0" smtClean="0">
                <a:latin typeface="Arial" pitchFamily="34" charset="0"/>
                <a:cs typeface="Arial" pitchFamily="34" charset="0"/>
              </a:rPr>
              <a:t>Un</a:t>
            </a:r>
            <a:r>
              <a:rPr lang="es-CL" sz="1700" dirty="0" smtClean="0">
                <a:latin typeface="Arial" pitchFamily="34" charset="0"/>
                <a:cs typeface="Arial" pitchFamily="34" charset="0"/>
              </a:rPr>
              <a:t> sistema de control de versiones </a:t>
            </a:r>
            <a:r>
              <a:rPr lang="es-CL" sz="1700" dirty="0" smtClean="0">
                <a:latin typeface="Arial" pitchFamily="34" charset="0"/>
                <a:cs typeface="Arial" pitchFamily="34" charset="0"/>
              </a:rPr>
              <a:t>que nos permita respaldar nuestros códigos.</a:t>
            </a:r>
            <a:endParaRPr lang="es-CL" sz="17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3 Imagen" descr="sv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3357562"/>
            <a:ext cx="2381267" cy="1428760"/>
          </a:xfrm>
          <a:prstGeom prst="rect">
            <a:avLst/>
          </a:prstGeom>
        </p:spPr>
      </p:pic>
      <p:pic>
        <p:nvPicPr>
          <p:cNvPr id="5" name="4 Imagen" descr="1200px-Git-logo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00364" y="3357562"/>
            <a:ext cx="2643206" cy="1350972"/>
          </a:xfrm>
          <a:prstGeom prst="rect">
            <a:avLst/>
          </a:prstGeom>
        </p:spPr>
      </p:pic>
      <p:pic>
        <p:nvPicPr>
          <p:cNvPr id="6" name="5 Imagen" descr="VisualSourceSafe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9322" y="3357562"/>
            <a:ext cx="2432221" cy="1357322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L" sz="2800" b="1" dirty="0" smtClean="0">
                <a:latin typeface="Arial" pitchFamily="34" charset="0"/>
                <a:cs typeface="Arial" pitchFamily="34" charset="0"/>
              </a:rPr>
              <a:t>2. ¿Somos capaces de realizar un ciclo completo de construcción en un solo paso?</a:t>
            </a:r>
            <a:endParaRPr lang="es-CL" sz="28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CL" sz="1700" b="1" dirty="0" smtClean="0">
              <a:latin typeface="Arial" pitchFamily="34" charset="0"/>
              <a:cs typeface="Arial" pitchFamily="34" charset="0"/>
            </a:endParaRPr>
          </a:p>
          <a:p>
            <a:endParaRPr lang="es-CL" sz="1700" dirty="0" smtClean="0">
              <a:latin typeface="Arial" pitchFamily="34" charset="0"/>
              <a:cs typeface="Arial" pitchFamily="34" charset="0"/>
            </a:endParaRPr>
          </a:p>
          <a:p>
            <a:r>
              <a:rPr lang="es-CL" sz="1700" dirty="0" smtClean="0">
                <a:latin typeface="Arial" pitchFamily="34" charset="0"/>
                <a:cs typeface="Arial" pitchFamily="34" charset="0"/>
              </a:rPr>
              <a:t>¿cuántos pasos hay que dar desde que se tiene la última versión   estable de código en el repositorio hasta que el producto está en producción?</a:t>
            </a:r>
          </a:p>
          <a:p>
            <a:endParaRPr lang="es-CL" sz="1700" dirty="0" smtClean="0">
              <a:latin typeface="Arial" pitchFamily="34" charset="0"/>
              <a:cs typeface="Arial" pitchFamily="34" charset="0"/>
            </a:endParaRPr>
          </a:p>
          <a:p>
            <a:r>
              <a:rPr lang="es-CL" sz="1700" dirty="0" smtClean="0">
                <a:latin typeface="Arial" pitchFamily="34" charset="0"/>
                <a:cs typeface="Arial" pitchFamily="34" charset="0"/>
              </a:rPr>
              <a:t>Cada paso necesario para realizar esto es potencialmente una fuente de errores por lo tanto cuanto menos pasos sean necesarios más limpio será el proceso.</a:t>
            </a:r>
          </a:p>
          <a:p>
            <a:endParaRPr lang="es-CL" sz="1700" dirty="0" smtClean="0">
              <a:latin typeface="Arial" pitchFamily="34" charset="0"/>
              <a:cs typeface="Arial" pitchFamily="34" charset="0"/>
            </a:endParaRPr>
          </a:p>
          <a:p>
            <a:r>
              <a:rPr lang="es-CL" sz="1700" dirty="0" smtClean="0">
                <a:latin typeface="Arial" pitchFamily="34" charset="0"/>
                <a:cs typeface="Arial" pitchFamily="34" charset="0"/>
              </a:rPr>
              <a:t>Si el proceso toma más de un paso, es propenso a errores.</a:t>
            </a:r>
            <a:endParaRPr lang="es-CL" sz="17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L" sz="2800" b="1" dirty="0" smtClean="0">
                <a:latin typeface="Arial" pitchFamily="34" charset="0"/>
                <a:cs typeface="Arial" pitchFamily="34" charset="0"/>
              </a:rPr>
              <a:t>3. ¿Integran el código diariamente?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2000240"/>
            <a:ext cx="8229600" cy="4389120"/>
          </a:xfrm>
        </p:spPr>
        <p:txBody>
          <a:bodyPr>
            <a:normAutofit/>
          </a:bodyPr>
          <a:lstStyle/>
          <a:p>
            <a:pPr>
              <a:buNone/>
            </a:pPr>
            <a:endParaRPr lang="es-CL" b="1" dirty="0" smtClean="0">
              <a:latin typeface="Arial" pitchFamily="34" charset="0"/>
              <a:cs typeface="Arial" pitchFamily="34" charset="0"/>
            </a:endParaRPr>
          </a:p>
          <a:p>
            <a:r>
              <a:rPr lang="es-CL" sz="1700" dirty="0" smtClean="0">
                <a:latin typeface="Arial" pitchFamily="34" charset="0"/>
                <a:cs typeface="Arial" pitchFamily="34" charset="0"/>
              </a:rPr>
              <a:t>Disminución  de riesgo perdida de código</a:t>
            </a:r>
          </a:p>
          <a:p>
            <a:endParaRPr lang="es-CL" sz="1700" dirty="0" smtClean="0">
              <a:latin typeface="Arial" pitchFamily="34" charset="0"/>
              <a:cs typeface="Arial" pitchFamily="34" charset="0"/>
            </a:endParaRPr>
          </a:p>
          <a:p>
            <a:r>
              <a:rPr lang="es-CL" sz="1700" dirty="0" smtClean="0">
                <a:latin typeface="Arial" pitchFamily="34" charset="0"/>
                <a:cs typeface="Arial" pitchFamily="34" charset="0"/>
              </a:rPr>
              <a:t>Actualización diaria en el repositorio  de código </a:t>
            </a:r>
          </a:p>
          <a:p>
            <a:endParaRPr lang="es-CL" sz="1700" dirty="0" smtClean="0">
              <a:latin typeface="Arial" pitchFamily="34" charset="0"/>
              <a:cs typeface="Arial" pitchFamily="34" charset="0"/>
            </a:endParaRPr>
          </a:p>
          <a:p>
            <a:r>
              <a:rPr lang="es-CL" sz="1700" dirty="0" smtClean="0">
                <a:latin typeface="Arial" pitchFamily="34" charset="0"/>
                <a:cs typeface="Arial" pitchFamily="34" charset="0"/>
              </a:rPr>
              <a:t>Fácil Búsqueda de errores.</a:t>
            </a:r>
          </a:p>
          <a:p>
            <a:endParaRPr lang="es-CL" sz="1700" dirty="0" smtClean="0">
              <a:latin typeface="Arial" pitchFamily="34" charset="0"/>
              <a:cs typeface="Arial" pitchFamily="34" charset="0"/>
            </a:endParaRPr>
          </a:p>
          <a:p>
            <a:r>
              <a:rPr lang="es-CL" sz="1700" dirty="0" smtClean="0">
                <a:latin typeface="Arial" pitchFamily="34" charset="0"/>
                <a:cs typeface="Arial" pitchFamily="34" charset="0"/>
              </a:rPr>
              <a:t>Mantenemos Actualizado la ultima versión de producción.</a:t>
            </a:r>
          </a:p>
          <a:p>
            <a:endParaRPr lang="es-CL" sz="1700" dirty="0" smtClean="0">
              <a:latin typeface="Arial" pitchFamily="34" charset="0"/>
              <a:cs typeface="Arial" pitchFamily="34" charset="0"/>
            </a:endParaRPr>
          </a:p>
          <a:p>
            <a:endParaRPr lang="es-CL" sz="1700" dirty="0" smtClean="0">
              <a:latin typeface="Arial" pitchFamily="34" charset="0"/>
              <a:cs typeface="Arial" pitchFamily="34" charset="0"/>
            </a:endParaRPr>
          </a:p>
          <a:p>
            <a:endParaRPr lang="es-CL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L" sz="2800" b="1" dirty="0" smtClean="0">
                <a:latin typeface="Arial" pitchFamily="34" charset="0"/>
                <a:cs typeface="Arial" pitchFamily="34" charset="0"/>
              </a:rPr>
              <a:t>4. ¿Tenemos una base de datos de Errores?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CL" sz="1700" b="1" dirty="0" smtClean="0">
                <a:latin typeface="Arial" pitchFamily="34" charset="0"/>
                <a:cs typeface="Arial" pitchFamily="34" charset="0"/>
              </a:rPr>
              <a:t>     </a:t>
            </a:r>
            <a:endParaRPr lang="es-CL" sz="17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s-CL" sz="1700" b="1" dirty="0" smtClean="0">
                <a:latin typeface="Arial" pitchFamily="34" charset="0"/>
                <a:cs typeface="Arial" pitchFamily="34" charset="0"/>
              </a:rPr>
              <a:t>Base de datos exclusiva para Errores .</a:t>
            </a:r>
            <a:endParaRPr lang="es-CL" sz="1700" dirty="0" smtClean="0">
              <a:latin typeface="Arial" pitchFamily="34" charset="0"/>
              <a:cs typeface="Arial" pitchFamily="34" charset="0"/>
            </a:endParaRPr>
          </a:p>
          <a:p>
            <a:endParaRPr lang="es-CL" dirty="0"/>
          </a:p>
        </p:txBody>
      </p:sp>
      <p:pic>
        <p:nvPicPr>
          <p:cNvPr id="4" name="3 Imagen" descr="50358118-icono-de-la-base-de-datos-de-error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050" y="3071810"/>
            <a:ext cx="3429024" cy="3429024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L" sz="2800" b="1" dirty="0" smtClean="0">
                <a:latin typeface="Arial" pitchFamily="34" charset="0"/>
                <a:cs typeface="Arial" pitchFamily="34" charset="0"/>
              </a:rPr>
              <a:t>5. ¿Se arreglan los errores antes de programar código nuevo 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s-CL" sz="1700" dirty="0" smtClean="0">
                <a:latin typeface="Arial" pitchFamily="34" charset="0"/>
                <a:cs typeface="Arial" pitchFamily="34" charset="0"/>
              </a:rPr>
              <a:t>Esto indica si nos damos el tiempo de solucionar algún error existente en la ultima versión del código antes de seguir codificando el fuente .</a:t>
            </a:r>
          </a:p>
          <a:p>
            <a:endParaRPr lang="es-CL" dirty="0"/>
          </a:p>
        </p:txBody>
      </p:sp>
      <p:pic>
        <p:nvPicPr>
          <p:cNvPr id="4" name="3 Imagen" descr="programa-del-código-fuente-1386099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08" y="3143248"/>
            <a:ext cx="4714908" cy="2786082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536</TotalTime>
  <Words>470</Words>
  <Application>Microsoft Office PowerPoint</Application>
  <PresentationFormat>Presentación en pantalla (4:3)</PresentationFormat>
  <Paragraphs>106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Flujo</vt:lpstr>
      <vt:lpstr>The Joel Test</vt:lpstr>
      <vt:lpstr>Joel Spolsky </vt:lpstr>
      <vt:lpstr>The Joel Test</vt:lpstr>
      <vt:lpstr>The Joel Test</vt:lpstr>
      <vt:lpstr>1. ¿Se utiliza software de control de versiones?</vt:lpstr>
      <vt:lpstr>2. ¿Somos capaces de realizar un ciclo completo de construcción en un solo paso?</vt:lpstr>
      <vt:lpstr>3. ¿Integran el código diariamente?</vt:lpstr>
      <vt:lpstr>4. ¿Tenemos una base de datos de Errores?</vt:lpstr>
      <vt:lpstr>5. ¿Se arreglan los errores antes de programar código nuevo ?</vt:lpstr>
      <vt:lpstr>6. ¿Tienes una planificación actualizada? </vt:lpstr>
      <vt:lpstr>7. ¿Existen especificaciones?</vt:lpstr>
      <vt:lpstr>8.¿Los programadores disponen de un lugar tranquilo para trabajar?</vt:lpstr>
      <vt:lpstr>9. ¿Se  utilizan las mejores herramientas del mercado?</vt:lpstr>
      <vt:lpstr>10. ¿Cuentan con personal de control de calidad?</vt:lpstr>
      <vt:lpstr>11. ¿Se hacen pruebas técnicas a los entrevistados?</vt:lpstr>
      <vt:lpstr>12. ¿Utilizas la técnica del pasillo de pruebas? </vt:lpstr>
      <vt:lpstr>Evaluación Grupal</vt:lpstr>
    </vt:vector>
  </TitlesOfParts>
  <Company>Grupo Security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Joel Test</dc:title>
  <dc:creator>mbriso</dc:creator>
  <cp:lastModifiedBy>mbriso</cp:lastModifiedBy>
  <cp:revision>99</cp:revision>
  <dcterms:created xsi:type="dcterms:W3CDTF">2017-10-10T12:50:53Z</dcterms:created>
  <dcterms:modified xsi:type="dcterms:W3CDTF">2017-10-11T13:31:13Z</dcterms:modified>
</cp:coreProperties>
</file>