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61" r:id="rId6"/>
    <p:sldId id="260" r:id="rId7"/>
    <p:sldId id="283" r:id="rId8"/>
    <p:sldId id="262" r:id="rId9"/>
    <p:sldId id="263" r:id="rId10"/>
    <p:sldId id="269" r:id="rId11"/>
    <p:sldId id="271" r:id="rId12"/>
    <p:sldId id="266" r:id="rId13"/>
    <p:sldId id="281" r:id="rId14"/>
    <p:sldId id="272" r:id="rId15"/>
    <p:sldId id="273" r:id="rId16"/>
    <p:sldId id="274" r:id="rId17"/>
    <p:sldId id="282" r:id="rId18"/>
    <p:sldId id="278" r:id="rId19"/>
    <p:sldId id="280" r:id="rId20"/>
    <p:sldId id="279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65" d="100"/>
          <a:sy n="65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09B5B-B3D1-4C76-BF0C-879F13F0F4D6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2249F-78A5-44F6-8649-9190FEAD7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7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2249F-78A5-44F6-8649-9190FEAD707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29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2249F-78A5-44F6-8649-9190FEAD7073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29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BA69E8-01DE-4F0C-B7C8-0E8F4B9B3A72}" type="datetimeFigureOut">
              <a:rPr lang="es-CL" smtClean="0"/>
              <a:t>25-09-2017</a:t>
            </a:fld>
            <a:endParaRPr lang="es-C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3EEDE2-48E4-480A-955C-F704948FFFC0}" type="slidenum">
              <a:rPr lang="es-CL" smtClean="0"/>
              <a:t>‹Nº›</a:t>
            </a:fld>
            <a:endParaRPr lang="es-C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8936" cy="620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177492" y="620623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1600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By</a:t>
            </a:r>
            <a:r>
              <a:rPr lang="es-CL" sz="16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Romina Pérez</a:t>
            </a:r>
          </a:p>
          <a:p>
            <a:r>
              <a:rPr lang="es-CL" sz="16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Septiembre 2017</a:t>
            </a:r>
          </a:p>
        </p:txBody>
      </p:sp>
    </p:spTree>
    <p:extLst>
      <p:ext uri="{BB962C8B-B14F-4D97-AF65-F5344CB8AC3E}">
        <p14:creationId xmlns:p14="http://schemas.microsoft.com/office/powerpoint/2010/main" val="18446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0375" y="1124744"/>
            <a:ext cx="8576121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Algunos componentes</a:t>
            </a:r>
            <a:r>
              <a:rPr lang="es-CL" sz="28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de CRM: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Funcionalidad de las ventas y su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administración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El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manejo del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tiempo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El servicio y soporte al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cliente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El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marketing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El manejo de la información para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ejecutivos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El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e-Commerce</a:t>
            </a:r>
          </a:p>
          <a:p>
            <a:endParaRPr lang="es-CL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0375" y="1124744"/>
            <a:ext cx="857612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Algunas 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fallas en la implantación de CRM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Falta de apoyo por parte de la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dirección</a:t>
            </a:r>
          </a:p>
          <a:p>
            <a:pPr lvl="1"/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No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existe "pasión por el cliente" en la cultura de la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organización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No redefinir los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procesos</a:t>
            </a:r>
          </a:p>
          <a:p>
            <a:pPr lvl="1"/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Mala calidad de los datos e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información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Problemas con la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integración</a:t>
            </a: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592885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y algunos de sus Servicios:</a:t>
            </a:r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s-CL" sz="1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 Cloud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SalesforceIQ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Service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Cloud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Marketing Cloud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Chatter</a:t>
            </a: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APP Cloud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5928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Ventajas de </a:t>
            </a:r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CRM:</a:t>
            </a:r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s-CL" sz="1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1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217488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Menos hardware y más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innovación</a:t>
            </a:r>
          </a:p>
          <a:p>
            <a:pPr marL="571500" indent="-217488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217488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Mejor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soporte</a:t>
            </a:r>
          </a:p>
          <a:p>
            <a:pPr marL="571500" indent="-217488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217488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Escalabilidad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Técnicamente hablando…</a:t>
            </a:r>
          </a:p>
          <a:p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Plataforma Force.com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APEX: Lenguaje OO, basado en Java/C#.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Framework de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Testing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Incorpoado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SOQL (</a:t>
            </a:r>
            <a:r>
              <a:rPr lang="es-CL" sz="2400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Object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Query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Language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Consumo de API cada 24 horas (130 mil)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Ejemplo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1" y="1700808"/>
            <a:ext cx="816271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 Vida Security…</a:t>
            </a: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Comienza a operar a mediados de 2013 y en la actualidad existen 116 licencias (Módulo de Servicio) + Data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69" y="1916832"/>
            <a:ext cx="57737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Ventajas 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Conocimiento más claro de tus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clientes</a:t>
            </a:r>
          </a:p>
          <a:p>
            <a:pPr marL="342900" indent="-342900">
              <a:buFont typeface="Arial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Generación de demanda más efectiva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Acceso a información de manera más rápida acerca de los clientes y las oportunidades de venta.</a:t>
            </a:r>
          </a:p>
          <a:p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751" y="748620"/>
            <a:ext cx="2232248" cy="94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2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91928" y="1003048"/>
            <a:ext cx="84133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Cuenta de un Cliente.</a:t>
            </a:r>
          </a:p>
          <a:p>
            <a:endParaRPr lang="es-CL" sz="28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8" y="1700808"/>
            <a:ext cx="7856708" cy="47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8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91928" y="1003048"/>
            <a:ext cx="841337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Control SAC Reclamos.</a:t>
            </a:r>
          </a:p>
          <a:p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Imagen 2" descr="image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2" y="1556792"/>
            <a:ext cx="8604448" cy="494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0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307975" y="1052736"/>
            <a:ext cx="5616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dirty="0" smtClean="0">
                <a:solidFill>
                  <a:schemeClr val="accent4">
                    <a:lumMod val="75000"/>
                  </a:schemeClr>
                </a:solidFill>
              </a:rPr>
              <a:t>¿</a:t>
            </a:r>
            <a:r>
              <a:rPr lang="es-CL" sz="40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Qué es </a:t>
            </a:r>
            <a:r>
              <a:rPr lang="es-CL" sz="40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</a:t>
            </a:r>
            <a:r>
              <a:rPr lang="es-CL" sz="40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256584" cy="375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2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 Vida Security…</a:t>
            </a: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RRVV, PF e 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Post Venta,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Call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Center, Atención al Cliente y Calidad de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 Vida Security…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53" y="1798478"/>
            <a:ext cx="2619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27" y="3398556"/>
            <a:ext cx="25812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5" y="5013176"/>
            <a:ext cx="81327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Flecha abajo"/>
          <p:cNvSpPr/>
          <p:nvPr/>
        </p:nvSpPr>
        <p:spPr>
          <a:xfrm>
            <a:off x="3952679" y="2912903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Flecha abajo"/>
          <p:cNvSpPr/>
          <p:nvPr/>
        </p:nvSpPr>
        <p:spPr>
          <a:xfrm>
            <a:off x="3904209" y="4512981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784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551115" y="968129"/>
            <a:ext cx="8413373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 Vida Security…</a:t>
            </a: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Desventajas informadas por el negocio (costos)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Proyectos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en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curso (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CRM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Salesforce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para Servicios Colectivos,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CRM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Módelo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de Atención)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-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Carga Datos)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Información confidencial…</a:t>
            </a: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763688" y="2248419"/>
            <a:ext cx="841337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4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Fin </a:t>
            </a:r>
            <a:r>
              <a:rPr lang="es-CL" sz="4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Presentación!!</a:t>
            </a:r>
            <a:endParaRPr lang="es-CL" sz="4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  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Gracias!!</a:t>
            </a: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6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4179" y="1916832"/>
            <a:ext cx="87369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Marc </a:t>
            </a:r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</a:rPr>
              <a:t>Benioff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,  Parker Harris, </a:t>
            </a:r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</a:rPr>
              <a:t>Dave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</a:rPr>
              <a:t>Moellenhoff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 y Frank </a:t>
            </a:r>
            <a:r>
              <a:rPr lang="es-CL" sz="2800" dirty="0" err="1" smtClean="0">
                <a:solidFill>
                  <a:schemeClr val="accent4">
                    <a:lumMod val="75000"/>
                  </a:schemeClr>
                </a:solidFill>
              </a:rPr>
              <a:t>Dominguez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s-CL" sz="32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6952" y="1052736"/>
            <a:ext cx="873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dirty="0" smtClean="0">
                <a:solidFill>
                  <a:schemeClr val="accent4">
                    <a:lumMod val="75000"/>
                  </a:schemeClr>
                </a:solidFill>
              </a:rPr>
              <a:t>Fundada por:</a:t>
            </a:r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s-CL" sz="32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612775" y="1222470"/>
            <a:ext cx="84561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</a:rPr>
              <a:t>Cluod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 Computing o Computación en la Nube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      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onjunto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de programas y servicios alojados en un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servidor </a:t>
            </a:r>
            <a:endParaRPr lang="es-CL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       conectado a la Red, accesible desde cualquier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ordenador </a:t>
            </a:r>
          </a:p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        y dispositivo Móvil</a:t>
            </a:r>
            <a:endParaRPr lang="es-CL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04" y="3068960"/>
            <a:ext cx="54578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0375" y="1412776"/>
            <a:ext cx="79364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</a:rPr>
              <a:t>Forbes:  Revista especializada en el mundo de los negocios y las finanzas, publicada en Estados Unidos.</a:t>
            </a:r>
          </a:p>
          <a:p>
            <a:endParaRPr lang="es-CL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>
                <a:solidFill>
                  <a:schemeClr val="accent4">
                    <a:lumMod val="75000"/>
                  </a:schemeClr>
                </a:solidFill>
              </a:rPr>
              <a:t>CRM N° </a:t>
            </a:r>
            <a:r>
              <a:rPr lang="es-CL" sz="4400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es-CL" sz="2800" dirty="0">
                <a:solidFill>
                  <a:schemeClr val="accent4">
                    <a:lumMod val="75000"/>
                  </a:schemeClr>
                </a:solidFill>
              </a:rPr>
              <a:t>del Mundo</a:t>
            </a:r>
          </a:p>
          <a:p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s-CL" sz="32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293" y="4005064"/>
            <a:ext cx="2998595" cy="252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4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763688" y="2132856"/>
            <a:ext cx="56166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400" dirty="0" smtClean="0">
                <a:solidFill>
                  <a:schemeClr val="accent4">
                    <a:lumMod val="75000"/>
                  </a:schemeClr>
                </a:solidFill>
              </a:rPr>
              <a:t>¿</a:t>
            </a:r>
            <a:r>
              <a:rPr lang="es-CL" sz="4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Qué es un CRM?</a:t>
            </a:r>
          </a:p>
          <a:p>
            <a:endParaRPr lang="es-CL" sz="4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lvl="5" algn="just"/>
            <a:r>
              <a:rPr lang="es-CL" sz="44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No</a:t>
            </a:r>
            <a:r>
              <a:rPr lang="es-CL" sz="4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44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CMR!!</a:t>
            </a:r>
            <a:endParaRPr lang="es-CL" sz="4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0375" y="1412776"/>
            <a:ext cx="7936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CL" sz="32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s-CL" sz="32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44" y="1816368"/>
            <a:ext cx="4887936" cy="49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83815" y="990992"/>
            <a:ext cx="8205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                         Empresa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consultora y de investigación de las tecnologías de la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información.</a:t>
            </a:r>
            <a:endParaRPr lang="es-CL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3" y="836712"/>
            <a:ext cx="1809750" cy="59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54639" y="2924944"/>
            <a:ext cx="2206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Lideres en CRM por noveno año consecutivo</a:t>
            </a:r>
            <a:endParaRPr lang="es-CL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460375" y="1412776"/>
            <a:ext cx="86694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dirty="0" smtClean="0">
                <a:solidFill>
                  <a:schemeClr val="accent4">
                    <a:lumMod val="75000"/>
                  </a:schemeClr>
                </a:solidFill>
              </a:rPr>
              <a:t>¿</a:t>
            </a:r>
            <a:r>
              <a:rPr lang="es-CL" sz="36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Qué significa CRM?</a:t>
            </a: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Customer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Relationship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Management</a:t>
            </a:r>
            <a:r>
              <a:rPr lang="es-CL" sz="28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(</a:t>
            </a:r>
            <a:r>
              <a:rPr lang="es-CL" sz="28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Gestión de relaciones con los cliente </a:t>
            </a:r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)</a:t>
            </a:r>
            <a:endParaRPr lang="es-CL" sz="28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8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8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2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L" sz="3200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2" y="3700752"/>
            <a:ext cx="4302993" cy="279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alesfo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4" descr="Resultado de imagen para salesfo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1 Rectángulo"/>
          <p:cNvSpPr/>
          <p:nvPr/>
        </p:nvSpPr>
        <p:spPr>
          <a:xfrm>
            <a:off x="460375" y="1124744"/>
            <a:ext cx="785604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CRM</a:t>
            </a:r>
          </a:p>
          <a:p>
            <a:endParaRPr lang="es-CL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Termino que bien puede aplicar a metodologías o a un software específico para ayudar a organizar vínculos. </a:t>
            </a:r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es-CL" sz="24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accent4">
                    <a:lumMod val="75000"/>
                  </a:schemeClr>
                </a:solidFill>
              </a:rPr>
              <a:t>Está destinado </a:t>
            </a:r>
            <a:r>
              <a:rPr lang="es-CL" sz="2400" dirty="0">
                <a:solidFill>
                  <a:schemeClr val="accent4">
                    <a:lumMod val="75000"/>
                  </a:schemeClr>
                </a:solidFill>
              </a:rPr>
              <a:t>a lograr identificar y administrar las relaciones en aquellas cuentas más valiosas para una empresa</a:t>
            </a: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s-CL" sz="4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CL" sz="4000" dirty="0" smtClean="0">
                <a:solidFill>
                  <a:schemeClr val="accent4">
                    <a:lumMod val="75000"/>
                  </a:schemeClr>
                </a:solidFill>
              </a:rPr>
              <a:t>Y siguiendo con </a:t>
            </a:r>
            <a:r>
              <a:rPr lang="es-CL" sz="4000" dirty="0" err="1" smtClean="0">
                <a:solidFill>
                  <a:schemeClr val="accent4">
                    <a:lumMod val="75000"/>
                  </a:schemeClr>
                </a:solidFill>
              </a:rPr>
              <a:t>Salesforce</a:t>
            </a:r>
            <a:r>
              <a:rPr lang="es-CL" sz="4000" dirty="0" smtClean="0">
                <a:solidFill>
                  <a:schemeClr val="accent4">
                    <a:lumMod val="75000"/>
                  </a:schemeClr>
                </a:solidFill>
              </a:rPr>
              <a:t>… </a:t>
            </a:r>
            <a:endParaRPr lang="es-CL" sz="4000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5">
      <a:dk1>
        <a:sysClr val="windowText" lastClr="000000"/>
      </a:dk1>
      <a:lt1>
        <a:sysClr val="window" lastClr="FFFFFF"/>
      </a:lt1>
      <a:dk2>
        <a:srgbClr val="073E87"/>
      </a:dk2>
      <a:lt2>
        <a:srgbClr val="5BBAF6"/>
      </a:lt2>
      <a:accent1>
        <a:srgbClr val="016EA7"/>
      </a:accent1>
      <a:accent2>
        <a:srgbClr val="4584D3"/>
      </a:accent2>
      <a:accent3>
        <a:srgbClr val="5BBAF6"/>
      </a:accent3>
      <a:accent4>
        <a:srgbClr val="0B87D5"/>
      </a:accent4>
      <a:accent5>
        <a:srgbClr val="0B87D5"/>
      </a:accent5>
      <a:accent6>
        <a:srgbClr val="0B87D5"/>
      </a:accent6>
      <a:hlink>
        <a:srgbClr val="0080FF"/>
      </a:hlink>
      <a:folHlink>
        <a:srgbClr val="2861A9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2276</TotalTime>
  <Words>446</Words>
  <Application>Microsoft Office PowerPoint</Application>
  <PresentationFormat>Presentación en pantalla (4:3)</PresentationFormat>
  <Paragraphs>223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Cony</dc:creator>
  <cp:lastModifiedBy>romperez</cp:lastModifiedBy>
  <cp:revision>100</cp:revision>
  <dcterms:created xsi:type="dcterms:W3CDTF">2017-09-15T20:22:41Z</dcterms:created>
  <dcterms:modified xsi:type="dcterms:W3CDTF">2017-09-25T15:35:05Z</dcterms:modified>
</cp:coreProperties>
</file>