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97" r:id="rId4"/>
    <p:sldId id="298" r:id="rId5"/>
    <p:sldId id="261" r:id="rId6"/>
    <p:sldId id="260" r:id="rId7"/>
    <p:sldId id="258" r:id="rId8"/>
    <p:sldId id="259"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2" r:id="rId38"/>
    <p:sldId id="291" r:id="rId39"/>
    <p:sldId id="290" r:id="rId40"/>
    <p:sldId id="296" r:id="rId41"/>
    <p:sldId id="295" r:id="rId42"/>
    <p:sldId id="294"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B758FA-4DBB-F54D-A1BD-20D629EDD406}">
          <p14:sldIdLst>
            <p14:sldId id="256"/>
            <p14:sldId id="257"/>
            <p14:sldId id="297"/>
            <p14:sldId id="298"/>
            <p14:sldId id="261"/>
            <p14:sldId id="260"/>
            <p14:sldId id="258"/>
            <p14:sldId id="259"/>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2"/>
            <p14:sldId id="291"/>
            <p14:sldId id="290"/>
            <p14:sldId id="296"/>
            <p14:sldId id="295"/>
            <p14:sldId id="294"/>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51"/>
  </p:normalViewPr>
  <p:slideViewPr>
    <p:cSldViewPr snapToGrid="0" snapToObjects="1">
      <p:cViewPr varScale="1">
        <p:scale>
          <a:sx n="72" d="100"/>
          <a:sy n="72"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EFE89-2294-9F47-A09A-FC9B8A25FFBA}" type="datetimeFigureOut">
              <a:rPr lang="en-US" smtClean="0"/>
              <a:t>8/2/2017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A3817-40D2-444F-8D65-C7EE74B916E0}" type="slidenum">
              <a:rPr lang="en-US" smtClean="0"/>
              <a:t>‹Nº›</a:t>
            </a:fld>
            <a:endParaRPr lang="en-US"/>
          </a:p>
        </p:txBody>
      </p:sp>
    </p:spTree>
    <p:extLst>
      <p:ext uri="{BB962C8B-B14F-4D97-AF65-F5344CB8AC3E}">
        <p14:creationId xmlns:p14="http://schemas.microsoft.com/office/powerpoint/2010/main" val="205589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keep.google.com/" TargetMode="External"/><Relationship Id="rId2" Type="http://schemas.openxmlformats.org/officeDocument/2006/relationships/hyperlink" Target="https://www.toodledo.com/" TargetMode="External"/><Relationship Id="rId1" Type="http://schemas.openxmlformats.org/officeDocument/2006/relationships/slideLayout" Target="../slideLayouts/slideLayout2.xml"/><Relationship Id="rId6" Type="http://schemas.openxmlformats.org/officeDocument/2006/relationships/hyperlink" Target="http://office.microsoft.com/en-us/outlook/default.aspx" TargetMode="External"/><Relationship Id="rId5" Type="http://schemas.openxmlformats.org/officeDocument/2006/relationships/hyperlink" Target="https://trello.com/" TargetMode="External"/><Relationship Id="rId4" Type="http://schemas.openxmlformats.org/officeDocument/2006/relationships/hyperlink" Target="https://www.wunderlist.com/"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¿QUÉ ES GTD? </a:t>
            </a:r>
            <a:endParaRPr lang="en-US" b="1" dirty="0"/>
          </a:p>
        </p:txBody>
      </p:sp>
      <p:sp>
        <p:nvSpPr>
          <p:cNvPr id="3" name="Subtitle 2"/>
          <p:cNvSpPr>
            <a:spLocks noGrp="1"/>
          </p:cNvSpPr>
          <p:nvPr>
            <p:ph type="subTitle" idx="1"/>
          </p:nvPr>
        </p:nvSpPr>
        <p:spPr/>
        <p:txBody>
          <a:bodyPr/>
          <a:lstStyle/>
          <a:p>
            <a:r>
              <a:rPr lang="en-US" dirty="0" smtClean="0"/>
              <a:t>BY JHOTHA</a:t>
            </a:r>
            <a:endParaRPr lang="en-US" dirty="0"/>
          </a:p>
        </p:txBody>
      </p:sp>
    </p:spTree>
    <p:extLst>
      <p:ext uri="{BB962C8B-B14F-4D97-AF65-F5344CB8AC3E}">
        <p14:creationId xmlns:p14="http://schemas.microsoft.com/office/powerpoint/2010/main" val="100745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procesar</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5888" y="525753"/>
            <a:ext cx="7442841" cy="5921540"/>
          </a:xfrm>
        </p:spPr>
      </p:pic>
    </p:spTree>
    <p:extLst>
      <p:ext uri="{BB962C8B-B14F-4D97-AF65-F5344CB8AC3E}">
        <p14:creationId xmlns:p14="http://schemas.microsoft.com/office/powerpoint/2010/main" val="320281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Ejemplo</a:t>
            </a:r>
            <a:r>
              <a:rPr lang="en-US" dirty="0" smtClean="0"/>
              <a:t> 1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s-CL" dirty="0" smtClean="0"/>
              <a:t>Recoger </a:t>
            </a:r>
            <a:r>
              <a:rPr lang="es-CL" dirty="0"/>
              <a:t>un pedido importante en la biblioteca.</a:t>
            </a:r>
            <a:endParaRPr lang="en-US" dirty="0"/>
          </a:p>
          <a:p>
            <a:r>
              <a:rPr lang="es-ES_tradnl" dirty="0"/>
              <a:t>Necesitamos ejecutar una actividad para esta tarea, tenemos que desplazarnos.</a:t>
            </a:r>
            <a:endParaRPr lang="en-US" dirty="0"/>
          </a:p>
          <a:p>
            <a:r>
              <a:rPr lang="es-ES_tradnl" dirty="0"/>
              <a:t>Tenemos que hacerla nosotros, no es competencia de otra persona.</a:t>
            </a:r>
            <a:endParaRPr lang="en-US" dirty="0"/>
          </a:p>
          <a:p>
            <a:r>
              <a:rPr lang="es-ES_tradnl" dirty="0"/>
              <a:t>No podemos hacerla en menos de dos minutos, procedemos a asignarla a una Carpeta en la fase de Organización.</a:t>
            </a:r>
            <a:endParaRPr lang="en-US" dirty="0"/>
          </a:p>
          <a:p>
            <a:pPr marL="0" indent="0">
              <a:buNone/>
            </a:pPr>
            <a:r>
              <a:rPr lang="es-CL" dirty="0"/>
              <a:t> </a:t>
            </a:r>
            <a:endParaRPr lang="en-US" dirty="0"/>
          </a:p>
        </p:txBody>
      </p:sp>
    </p:spTree>
    <p:extLst>
      <p:ext uri="{BB962C8B-B14F-4D97-AF65-F5344CB8AC3E}">
        <p14:creationId xmlns:p14="http://schemas.microsoft.com/office/powerpoint/2010/main" val="636756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Ejemplo</a:t>
            </a:r>
            <a:r>
              <a:rPr lang="en-US" dirty="0" smtClean="0"/>
              <a:t> 2</a:t>
            </a:r>
            <a:endParaRPr lang="en-US" dirty="0"/>
          </a:p>
        </p:txBody>
      </p:sp>
      <p:sp>
        <p:nvSpPr>
          <p:cNvPr id="3" name="Content Placeholder 2"/>
          <p:cNvSpPr>
            <a:spLocks noGrp="1"/>
          </p:cNvSpPr>
          <p:nvPr>
            <p:ph idx="1"/>
          </p:nvPr>
        </p:nvSpPr>
        <p:spPr/>
        <p:txBody>
          <a:bodyPr/>
          <a:lstStyle/>
          <a:p>
            <a:pPr marL="0" indent="0">
              <a:buNone/>
            </a:pPr>
            <a:r>
              <a:rPr lang="es-CL" dirty="0" smtClean="0"/>
              <a:t>Nos </a:t>
            </a:r>
            <a:r>
              <a:rPr lang="es-CL" dirty="0"/>
              <a:t>envían una copia del acta de la reunión de ayer</a:t>
            </a:r>
            <a:endParaRPr lang="en-US" dirty="0"/>
          </a:p>
          <a:p>
            <a:r>
              <a:rPr lang="es-ES_tradnl" dirty="0"/>
              <a:t>No necesitamos ejecutar una actividad para realizarla.</a:t>
            </a:r>
            <a:endParaRPr lang="en-US" dirty="0"/>
          </a:p>
          <a:p>
            <a:r>
              <a:rPr lang="es-ES_tradnl" dirty="0"/>
              <a:t>O la </a:t>
            </a:r>
            <a:r>
              <a:rPr lang="es-ES_tradnl" u="sng" dirty="0"/>
              <a:t>archivamos</a:t>
            </a:r>
            <a:r>
              <a:rPr lang="es-ES_tradnl" dirty="0"/>
              <a:t> o la </a:t>
            </a:r>
            <a:r>
              <a:rPr lang="es-ES_tradnl" u="sng" dirty="0"/>
              <a:t>eliminamos</a:t>
            </a:r>
            <a:r>
              <a:rPr lang="es-ES_tradnl" dirty="0"/>
              <a:t>.</a:t>
            </a:r>
            <a:endParaRPr lang="en-US" dirty="0"/>
          </a:p>
          <a:p>
            <a:endParaRPr lang="en-US" dirty="0"/>
          </a:p>
        </p:txBody>
      </p:sp>
    </p:spTree>
    <p:extLst>
      <p:ext uri="{BB962C8B-B14F-4D97-AF65-F5344CB8AC3E}">
        <p14:creationId xmlns:p14="http://schemas.microsoft.com/office/powerpoint/2010/main" val="1965347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Ejemplo</a:t>
            </a:r>
            <a:r>
              <a:rPr lang="en-US" dirty="0" smtClean="0"/>
              <a:t> 3</a:t>
            </a:r>
            <a:endParaRPr lang="en-US" dirty="0"/>
          </a:p>
        </p:txBody>
      </p:sp>
      <p:sp>
        <p:nvSpPr>
          <p:cNvPr id="3" name="Content Placeholder 2"/>
          <p:cNvSpPr>
            <a:spLocks noGrp="1"/>
          </p:cNvSpPr>
          <p:nvPr>
            <p:ph idx="1"/>
          </p:nvPr>
        </p:nvSpPr>
        <p:spPr/>
        <p:txBody>
          <a:bodyPr/>
          <a:lstStyle/>
          <a:p>
            <a:pPr marL="0" indent="0">
              <a:buNone/>
            </a:pPr>
            <a:r>
              <a:rPr lang="es-CL" dirty="0"/>
              <a:t>Llamar por teléfono al jefe del Área Ventas para solicitar información asociada a un caso particular.</a:t>
            </a:r>
            <a:endParaRPr lang="en-US" dirty="0"/>
          </a:p>
          <a:p>
            <a:pPr lvl="0"/>
            <a:r>
              <a:rPr lang="es-ES_tradnl" dirty="0"/>
              <a:t>Necesitamos ejecutar una actividad para esta tarea.</a:t>
            </a:r>
            <a:endParaRPr lang="en-US" dirty="0"/>
          </a:p>
          <a:p>
            <a:pPr lvl="0"/>
            <a:r>
              <a:rPr lang="es-ES_tradnl" dirty="0"/>
              <a:t>Podemos hacerla en menos de 2 minutos.</a:t>
            </a:r>
            <a:endParaRPr lang="en-US" dirty="0"/>
          </a:p>
          <a:p>
            <a:r>
              <a:rPr lang="es-ES_tradnl" u="sng" dirty="0"/>
              <a:t>La hacemos inmediatamente</a:t>
            </a:r>
            <a:r>
              <a:rPr lang="es-ES_tradnl" dirty="0"/>
              <a:t>.</a:t>
            </a:r>
            <a:endParaRPr lang="en-US" dirty="0"/>
          </a:p>
          <a:p>
            <a:endParaRPr lang="en-US" dirty="0"/>
          </a:p>
        </p:txBody>
      </p:sp>
    </p:spTree>
    <p:extLst>
      <p:ext uri="{BB962C8B-B14F-4D97-AF65-F5344CB8AC3E}">
        <p14:creationId xmlns:p14="http://schemas.microsoft.com/office/powerpoint/2010/main" val="1297702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EJEMPLO 4	</a:t>
            </a:r>
            <a:endParaRPr lang="en-US" dirty="0"/>
          </a:p>
        </p:txBody>
      </p:sp>
      <p:sp>
        <p:nvSpPr>
          <p:cNvPr id="3" name="Content Placeholder 2"/>
          <p:cNvSpPr>
            <a:spLocks noGrp="1"/>
          </p:cNvSpPr>
          <p:nvPr>
            <p:ph idx="1"/>
          </p:nvPr>
        </p:nvSpPr>
        <p:spPr/>
        <p:txBody>
          <a:bodyPr/>
          <a:lstStyle/>
          <a:p>
            <a:pPr marL="0" indent="0">
              <a:buNone/>
            </a:pPr>
            <a:r>
              <a:rPr lang="es-CL" dirty="0"/>
              <a:t>Reparar el sistema de aire acondicionado de la oficina.</a:t>
            </a:r>
            <a:endParaRPr lang="en-US" dirty="0"/>
          </a:p>
          <a:p>
            <a:pPr lvl="0"/>
            <a:r>
              <a:rPr lang="es-ES_tradnl" dirty="0"/>
              <a:t>Necesitamos ejecutar una actividad para esta tarea.</a:t>
            </a:r>
            <a:endParaRPr lang="en-US" dirty="0"/>
          </a:p>
          <a:p>
            <a:pPr lvl="0"/>
            <a:r>
              <a:rPr lang="es-ES_tradnl" dirty="0"/>
              <a:t>Delegaremos esta actividad al servicio de mantenimiento, ellos tienen la competencia.</a:t>
            </a:r>
            <a:endParaRPr lang="en-US" dirty="0"/>
          </a:p>
          <a:p>
            <a:pPr marL="0" indent="0">
              <a:buNone/>
            </a:pPr>
            <a:r>
              <a:rPr lang="es-ES_tradnl" dirty="0"/>
              <a:t> </a:t>
            </a:r>
            <a:endParaRPr lang="en-US" dirty="0"/>
          </a:p>
          <a:p>
            <a:endParaRPr lang="en-US" dirty="0"/>
          </a:p>
        </p:txBody>
      </p:sp>
    </p:spTree>
    <p:extLst>
      <p:ext uri="{BB962C8B-B14F-4D97-AF65-F5344CB8AC3E}">
        <p14:creationId xmlns:p14="http://schemas.microsoft.com/office/powerpoint/2010/main" val="2118576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Organizar</a:t>
            </a:r>
            <a:endParaRPr lang="en-US" b="1" dirty="0"/>
          </a:p>
        </p:txBody>
      </p:sp>
      <p:sp>
        <p:nvSpPr>
          <p:cNvPr id="3" name="Content Placeholder 2"/>
          <p:cNvSpPr>
            <a:spLocks noGrp="1"/>
          </p:cNvSpPr>
          <p:nvPr>
            <p:ph idx="1"/>
          </p:nvPr>
        </p:nvSpPr>
        <p:spPr/>
        <p:txBody>
          <a:bodyPr>
            <a:normAutofit/>
          </a:bodyPr>
          <a:lstStyle/>
          <a:p>
            <a:r>
              <a:rPr lang="es-CL" dirty="0"/>
              <a:t>Esta tercera fase del método GTD se encuentra estrechamente ligada a su fase predecesora, pues conforme se van procesando las acciones a realizar se pueden ir situando en el sitio adecuado.</a:t>
            </a:r>
            <a:endParaRPr lang="en-US" dirty="0"/>
          </a:p>
          <a:p>
            <a:r>
              <a:rPr lang="es-CL" dirty="0" smtClean="0"/>
              <a:t>Cuando </a:t>
            </a:r>
            <a:r>
              <a:rPr lang="es-CL" dirty="0"/>
              <a:t>ya hemos procesado las acciones que hemos de llevar a cabo mediante el GTD, hemos de decidir como las clasificamos y organizamos para después poder acceder a ellas fácilmente. </a:t>
            </a:r>
            <a:endParaRPr lang="en-US" dirty="0"/>
          </a:p>
          <a:p>
            <a:r>
              <a:rPr lang="es-CL" dirty="0"/>
              <a:t> </a:t>
            </a:r>
            <a:endParaRPr lang="en-US" dirty="0"/>
          </a:p>
          <a:p>
            <a:endParaRPr lang="en-US" dirty="0"/>
          </a:p>
          <a:p>
            <a:endParaRPr lang="en-US" dirty="0"/>
          </a:p>
        </p:txBody>
      </p:sp>
    </p:spTree>
    <p:extLst>
      <p:ext uri="{BB962C8B-B14F-4D97-AF65-F5344CB8AC3E}">
        <p14:creationId xmlns:p14="http://schemas.microsoft.com/office/powerpoint/2010/main" val="1482217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ORGANIZAR</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s-CL" dirty="0"/>
              <a:t>La manera más sencilla según este método es crear distintas </a:t>
            </a:r>
            <a:r>
              <a:rPr lang="es-CL" dirty="0" smtClean="0"/>
              <a:t>carpetas</a:t>
            </a:r>
            <a:r>
              <a:rPr lang="es-CL" dirty="0"/>
              <a:t>:</a:t>
            </a:r>
            <a:endParaRPr lang="es-CL" dirty="0" smtClean="0"/>
          </a:p>
          <a:p>
            <a:r>
              <a:rPr lang="es-CL" dirty="0" smtClean="0"/>
              <a:t>Archivos / Consulta</a:t>
            </a:r>
          </a:p>
          <a:p>
            <a:r>
              <a:rPr lang="es-CL" dirty="0" smtClean="0"/>
              <a:t>Recordatorios</a:t>
            </a:r>
          </a:p>
          <a:p>
            <a:r>
              <a:rPr lang="es-CL" dirty="0" smtClean="0"/>
              <a:t>En Espera</a:t>
            </a:r>
          </a:p>
          <a:p>
            <a:r>
              <a:rPr lang="es-CL" dirty="0" smtClean="0"/>
              <a:t>Próximo</a:t>
            </a:r>
          </a:p>
          <a:p>
            <a:r>
              <a:rPr lang="es-CL" dirty="0" smtClean="0"/>
              <a:t>Proyectos</a:t>
            </a:r>
          </a:p>
          <a:p>
            <a:r>
              <a:rPr lang="es-CL" dirty="0" smtClean="0"/>
              <a:t>Algún día</a:t>
            </a:r>
            <a:endParaRPr lang="en-US" dirty="0"/>
          </a:p>
        </p:txBody>
      </p:sp>
    </p:spTree>
    <p:extLst>
      <p:ext uri="{BB962C8B-B14F-4D97-AF65-F5344CB8AC3E}">
        <p14:creationId xmlns:p14="http://schemas.microsoft.com/office/powerpoint/2010/main" val="1829164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archivos</a:t>
            </a:r>
            <a:r>
              <a:rPr lang="en-US" dirty="0" smtClean="0"/>
              <a:t>/</a:t>
            </a:r>
            <a:r>
              <a:rPr lang="en-US" dirty="0" err="1" smtClean="0"/>
              <a:t>consultas</a:t>
            </a:r>
            <a:endParaRPr lang="en-US" dirty="0"/>
          </a:p>
        </p:txBody>
      </p:sp>
      <p:sp>
        <p:nvSpPr>
          <p:cNvPr id="3" name="Content Placeholder 2"/>
          <p:cNvSpPr>
            <a:spLocks noGrp="1"/>
          </p:cNvSpPr>
          <p:nvPr>
            <p:ph idx="1"/>
          </p:nvPr>
        </p:nvSpPr>
        <p:spPr/>
        <p:txBody>
          <a:bodyPr/>
          <a:lstStyle/>
          <a:p>
            <a:pPr marL="0" indent="0">
              <a:buNone/>
            </a:pPr>
            <a:r>
              <a:rPr lang="en-US" dirty="0" err="1" smtClean="0"/>
              <a:t>Información</a:t>
            </a:r>
            <a:r>
              <a:rPr lang="en-US" dirty="0" smtClean="0"/>
              <a:t> que </a:t>
            </a:r>
            <a:r>
              <a:rPr lang="en-US" dirty="0" err="1" smtClean="0"/>
              <a:t>puede</a:t>
            </a:r>
            <a:r>
              <a:rPr lang="en-US" dirty="0" smtClean="0"/>
              <a:t> </a:t>
            </a:r>
            <a:r>
              <a:rPr lang="en-US" dirty="0" err="1" smtClean="0"/>
              <a:t>ser</a:t>
            </a:r>
            <a:r>
              <a:rPr lang="en-US" dirty="0" smtClean="0"/>
              <a:t> </a:t>
            </a:r>
            <a:r>
              <a:rPr lang="en-US" dirty="0" err="1" smtClean="0"/>
              <a:t>útil</a:t>
            </a:r>
            <a:r>
              <a:rPr lang="en-US" dirty="0" smtClean="0"/>
              <a:t> y a la </a:t>
            </a:r>
            <a:r>
              <a:rPr lang="en-US" dirty="0" err="1" smtClean="0"/>
              <a:t>cuál</a:t>
            </a:r>
            <a:r>
              <a:rPr lang="en-US" dirty="0" smtClean="0"/>
              <a:t> </a:t>
            </a:r>
            <a:r>
              <a:rPr lang="en-US" dirty="0" err="1" smtClean="0"/>
              <a:t>recurriremos</a:t>
            </a:r>
            <a:r>
              <a:rPr lang="en-US" dirty="0" smtClean="0"/>
              <a:t> a menudo.</a:t>
            </a:r>
          </a:p>
          <a:p>
            <a:r>
              <a:rPr lang="en-US" dirty="0" err="1" smtClean="0"/>
              <a:t>Contactos</a:t>
            </a:r>
            <a:endParaRPr lang="en-US" dirty="0" smtClean="0"/>
          </a:p>
          <a:p>
            <a:r>
              <a:rPr lang="en-US" dirty="0" err="1" smtClean="0"/>
              <a:t>Lista</a:t>
            </a:r>
            <a:r>
              <a:rPr lang="en-US" dirty="0" smtClean="0"/>
              <a:t> de </a:t>
            </a:r>
            <a:r>
              <a:rPr lang="en-US" dirty="0" err="1" smtClean="0"/>
              <a:t>acciones</a:t>
            </a:r>
            <a:r>
              <a:rPr lang="en-US" dirty="0" smtClean="0"/>
              <a:t> para </a:t>
            </a:r>
            <a:r>
              <a:rPr lang="en-US" dirty="0" err="1" smtClean="0"/>
              <a:t>cumplir</a:t>
            </a:r>
            <a:r>
              <a:rPr lang="en-US" dirty="0" smtClean="0"/>
              <a:t> </a:t>
            </a:r>
            <a:r>
              <a:rPr lang="en-US" dirty="0" err="1" smtClean="0"/>
              <a:t>determinado</a:t>
            </a:r>
            <a:r>
              <a:rPr lang="en-US" dirty="0" smtClean="0"/>
              <a:t> </a:t>
            </a:r>
            <a:r>
              <a:rPr lang="en-US" dirty="0" err="1" smtClean="0"/>
              <a:t>objetivo</a:t>
            </a:r>
            <a:endParaRPr lang="en-US" dirty="0" smtClean="0"/>
          </a:p>
          <a:p>
            <a:endParaRPr lang="en-US" dirty="0"/>
          </a:p>
        </p:txBody>
      </p:sp>
    </p:spTree>
    <p:extLst>
      <p:ext uri="{BB962C8B-B14F-4D97-AF65-F5344CB8AC3E}">
        <p14:creationId xmlns:p14="http://schemas.microsoft.com/office/powerpoint/2010/main" val="1457997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recordatorios</a:t>
            </a:r>
            <a:endParaRPr lang="en-US" dirty="0"/>
          </a:p>
        </p:txBody>
      </p:sp>
      <p:sp>
        <p:nvSpPr>
          <p:cNvPr id="3" name="Content Placeholder 2"/>
          <p:cNvSpPr>
            <a:spLocks noGrp="1"/>
          </p:cNvSpPr>
          <p:nvPr>
            <p:ph idx="1"/>
          </p:nvPr>
        </p:nvSpPr>
        <p:spPr/>
        <p:txBody>
          <a:bodyPr/>
          <a:lstStyle/>
          <a:p>
            <a:r>
              <a:rPr lang="es-CL" dirty="0"/>
              <a:t>En este espacio colocaremos aquellas tareas o acciones que debamos hacer en un momento determinado y que necesitamos despejar de nuestra mente, pues no es algo que tengamos que pensar inmediatamente. </a:t>
            </a:r>
            <a:endParaRPr lang="en-US" dirty="0"/>
          </a:p>
          <a:p>
            <a:endParaRPr lang="en-US" dirty="0"/>
          </a:p>
        </p:txBody>
      </p:sp>
    </p:spTree>
    <p:extLst>
      <p:ext uri="{BB962C8B-B14F-4D97-AF65-F5344CB8AC3E}">
        <p14:creationId xmlns:p14="http://schemas.microsoft.com/office/powerpoint/2010/main" val="1104750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a:t>
            </a:r>
            <a:r>
              <a:rPr lang="en-US" dirty="0" smtClean="0"/>
              <a:t> </a:t>
            </a:r>
            <a:r>
              <a:rPr lang="en-US" dirty="0" err="1" smtClean="0"/>
              <a:t>espera</a:t>
            </a:r>
            <a:endParaRPr lang="en-US" dirty="0"/>
          </a:p>
        </p:txBody>
      </p:sp>
      <p:sp>
        <p:nvSpPr>
          <p:cNvPr id="3" name="Content Placeholder 2"/>
          <p:cNvSpPr>
            <a:spLocks noGrp="1"/>
          </p:cNvSpPr>
          <p:nvPr>
            <p:ph idx="1"/>
          </p:nvPr>
        </p:nvSpPr>
        <p:spPr/>
        <p:txBody>
          <a:bodyPr/>
          <a:lstStyle/>
          <a:p>
            <a:r>
              <a:rPr lang="es-CL" dirty="0"/>
              <a:t>Aquí enviaremos todas aquellas tareas que tengamos que realizar pero que dependen de otra persona. Es decir, aquello que debamos realizar después de que otra persona hay cumplido un paso previo.</a:t>
            </a:r>
            <a:endParaRPr lang="en-US" dirty="0"/>
          </a:p>
          <a:p>
            <a:r>
              <a:rPr lang="es-CL" dirty="0"/>
              <a:t>Si hemos de incluir un gran volumen de acciones en esta carpeta lo más recomendable es realizar un sistema de identificación que nos permita localizar fácilmente la información que queramos. </a:t>
            </a:r>
            <a:endParaRPr lang="en-US" dirty="0"/>
          </a:p>
          <a:p>
            <a:r>
              <a:rPr lang="es-CL" dirty="0"/>
              <a:t> </a:t>
            </a:r>
            <a:endParaRPr lang="en-US" dirty="0"/>
          </a:p>
          <a:p>
            <a:endParaRPr lang="en-US" dirty="0"/>
          </a:p>
        </p:txBody>
      </p:sp>
    </p:spTree>
    <p:extLst>
      <p:ext uri="{BB962C8B-B14F-4D97-AF65-F5344CB8AC3E}">
        <p14:creationId xmlns:p14="http://schemas.microsoft.com/office/powerpoint/2010/main" val="78567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
            </a:r>
            <a:r>
              <a:rPr lang="en-US" b="1" dirty="0" err="1" smtClean="0"/>
              <a:t>Qué</a:t>
            </a:r>
            <a:r>
              <a:rPr lang="en-US" b="1" dirty="0" smtClean="0"/>
              <a:t> </a:t>
            </a:r>
            <a:r>
              <a:rPr lang="en-US" b="1" dirty="0" err="1" smtClean="0"/>
              <a:t>es</a:t>
            </a:r>
            <a:r>
              <a:rPr lang="en-US" b="1" dirty="0" smtClean="0"/>
              <a:t> </a:t>
            </a:r>
            <a:r>
              <a:rPr lang="en-US" b="1" dirty="0" err="1" smtClean="0"/>
              <a:t>gtd</a:t>
            </a:r>
            <a:r>
              <a:rPr lang="en-US" b="1" dirty="0" smtClean="0"/>
              <a: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740076"/>
            <a:ext cx="10195444" cy="4634219"/>
          </a:xfrm>
        </p:spPr>
      </p:pic>
    </p:spTree>
    <p:extLst>
      <p:ext uri="{BB962C8B-B14F-4D97-AF65-F5344CB8AC3E}">
        <p14:creationId xmlns:p14="http://schemas.microsoft.com/office/powerpoint/2010/main" val="1477166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Próximo</a:t>
            </a:r>
            <a:endParaRPr lang="en-US" dirty="0"/>
          </a:p>
        </p:txBody>
      </p:sp>
      <p:sp>
        <p:nvSpPr>
          <p:cNvPr id="3" name="Content Placeholder 2"/>
          <p:cNvSpPr>
            <a:spLocks noGrp="1"/>
          </p:cNvSpPr>
          <p:nvPr>
            <p:ph idx="1"/>
          </p:nvPr>
        </p:nvSpPr>
        <p:spPr/>
        <p:txBody>
          <a:bodyPr>
            <a:normAutofit lnSpcReduction="10000"/>
          </a:bodyPr>
          <a:lstStyle/>
          <a:p>
            <a:r>
              <a:rPr lang="es-CL" dirty="0"/>
              <a:t>Esta carpeta es el destino para aquellas acciones que debamos abordar inmediatamente. Para identificarlas mejor nos podemos valer de los que algunos expertos llaman contextos</a:t>
            </a:r>
            <a:r>
              <a:rPr lang="es-CL" dirty="0" smtClean="0"/>
              <a:t>.</a:t>
            </a:r>
            <a:endParaRPr lang="en-US" dirty="0"/>
          </a:p>
          <a:p>
            <a:r>
              <a:rPr lang="es-CL" dirty="0" smtClean="0"/>
              <a:t>Dichos </a:t>
            </a:r>
            <a:r>
              <a:rPr lang="es-CL" dirty="0"/>
              <a:t>contextos pueden ser lugares físicos (oficina, casa,…) o momentos ideales (antes de comer, en el descanso,…) para llevar a cabo determinadas acciones. También podemos incluir acciones determinadas como contextos (llamar, leer,…). Estos serán espacios específicos dentro de la carpeta “próximo”.</a:t>
            </a:r>
          </a:p>
          <a:p>
            <a:endParaRPr lang="en-US" dirty="0"/>
          </a:p>
        </p:txBody>
      </p:sp>
    </p:spTree>
    <p:extLst>
      <p:ext uri="{BB962C8B-B14F-4D97-AF65-F5344CB8AC3E}">
        <p14:creationId xmlns:p14="http://schemas.microsoft.com/office/powerpoint/2010/main" val="1201434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proyectos</a:t>
            </a:r>
            <a:endParaRPr lang="en-US" dirty="0"/>
          </a:p>
        </p:txBody>
      </p:sp>
      <p:sp>
        <p:nvSpPr>
          <p:cNvPr id="3" name="Content Placeholder 2"/>
          <p:cNvSpPr>
            <a:spLocks noGrp="1"/>
          </p:cNvSpPr>
          <p:nvPr>
            <p:ph idx="1"/>
          </p:nvPr>
        </p:nvSpPr>
        <p:spPr/>
        <p:txBody>
          <a:bodyPr/>
          <a:lstStyle/>
          <a:p>
            <a:r>
              <a:rPr lang="es-CL" dirty="0" smtClean="0"/>
              <a:t>En </a:t>
            </a:r>
            <a:r>
              <a:rPr lang="es-CL" dirty="0"/>
              <a:t>esta fase es donde crearemos un espacio para aquel conjunto de acciones que hayamos determinado como un proyecto en la fase anterior. En este espacio incluiremos todo aquello relacionado con el proyecto (objetivos, acciones, material de apoyo,…). Para ello podemos crear distintas subcarpetas que clasificaremos según más nos interese.</a:t>
            </a:r>
            <a:endParaRPr lang="en-US" dirty="0"/>
          </a:p>
          <a:p>
            <a:endParaRPr lang="en-US" dirty="0"/>
          </a:p>
        </p:txBody>
      </p:sp>
    </p:spTree>
    <p:extLst>
      <p:ext uri="{BB962C8B-B14F-4D97-AF65-F5344CB8AC3E}">
        <p14:creationId xmlns:p14="http://schemas.microsoft.com/office/powerpoint/2010/main" val="900108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Algún</a:t>
            </a:r>
            <a:r>
              <a:rPr lang="en-US" dirty="0" smtClean="0"/>
              <a:t> </a:t>
            </a:r>
            <a:r>
              <a:rPr lang="en-US" dirty="0" err="1" smtClean="0"/>
              <a:t>día</a:t>
            </a:r>
            <a:endParaRPr lang="en-US" dirty="0"/>
          </a:p>
        </p:txBody>
      </p:sp>
      <p:sp>
        <p:nvSpPr>
          <p:cNvPr id="3" name="Content Placeholder 2"/>
          <p:cNvSpPr>
            <a:spLocks noGrp="1"/>
          </p:cNvSpPr>
          <p:nvPr>
            <p:ph idx="1"/>
          </p:nvPr>
        </p:nvSpPr>
        <p:spPr/>
        <p:txBody>
          <a:bodyPr/>
          <a:lstStyle/>
          <a:p>
            <a:r>
              <a:rPr lang="es-CL" dirty="0"/>
              <a:t>Aquí incluiremos aquellas acciones que hemos determinado que realizaremos, pero que no concretamos al momento exactamente. </a:t>
            </a:r>
            <a:endParaRPr lang="es-CL" dirty="0" smtClean="0"/>
          </a:p>
          <a:p>
            <a:r>
              <a:rPr lang="es-CL" dirty="0" smtClean="0"/>
              <a:t>Lo </a:t>
            </a:r>
            <a:r>
              <a:rPr lang="es-CL" dirty="0"/>
              <a:t>importante de esta carpeta es revisarla a menudo para hacer una selección de elementos que aún queramos realizar. </a:t>
            </a:r>
            <a:endParaRPr lang="es-CL" dirty="0" smtClean="0"/>
          </a:p>
          <a:p>
            <a:r>
              <a:rPr lang="es-CL" dirty="0" smtClean="0"/>
              <a:t>Si </a:t>
            </a:r>
            <a:r>
              <a:rPr lang="es-CL" dirty="0"/>
              <a:t>nos queda claro que algo no lo vamos a hacer hemos de eliminarlo y borrarlo de nuestra mente y proceso.</a:t>
            </a:r>
            <a:endParaRPr lang="en-US" dirty="0"/>
          </a:p>
          <a:p>
            <a:endParaRPr lang="en-US" dirty="0"/>
          </a:p>
        </p:txBody>
      </p:sp>
    </p:spTree>
    <p:extLst>
      <p:ext uri="{BB962C8B-B14F-4D97-AF65-F5344CB8AC3E}">
        <p14:creationId xmlns:p14="http://schemas.microsoft.com/office/powerpoint/2010/main" val="156102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organizar</a:t>
            </a:r>
            <a:endParaRPr lang="en-US" b="1" dirty="0"/>
          </a:p>
        </p:txBody>
      </p:sp>
      <p:sp>
        <p:nvSpPr>
          <p:cNvPr id="3" name="Content Placeholder 2"/>
          <p:cNvSpPr>
            <a:spLocks noGrp="1"/>
          </p:cNvSpPr>
          <p:nvPr>
            <p:ph idx="1"/>
          </p:nvPr>
        </p:nvSpPr>
        <p:spPr/>
        <p:txBody>
          <a:bodyPr/>
          <a:lstStyle/>
          <a:p>
            <a:r>
              <a:rPr lang="es-CL" dirty="0"/>
              <a:t>Organizar todas las acciones siguiendo este sistema nos facilitará la creación de un mapa organizativo donde veamos de manera gráfica todas las acciones que hemos de realizar y el momento en que debamos hacerlo. </a:t>
            </a:r>
            <a:endParaRPr lang="es-CL" dirty="0" smtClean="0"/>
          </a:p>
          <a:p>
            <a:r>
              <a:rPr lang="es-CL" dirty="0" smtClean="0"/>
              <a:t>A </a:t>
            </a:r>
            <a:r>
              <a:rPr lang="es-CL" dirty="0"/>
              <a:t>su vez también nos facilita el almacenaje de toda aquella información que nos llega diariamente y que hemos de almacenar. </a:t>
            </a:r>
            <a:endParaRPr lang="en-US" dirty="0"/>
          </a:p>
          <a:p>
            <a:r>
              <a:rPr lang="es-CL" dirty="0"/>
              <a:t> </a:t>
            </a:r>
            <a:endParaRPr lang="en-US" dirty="0"/>
          </a:p>
          <a:p>
            <a:endParaRPr lang="en-US" dirty="0"/>
          </a:p>
        </p:txBody>
      </p:sp>
    </p:spTree>
    <p:extLst>
      <p:ext uri="{BB962C8B-B14F-4D97-AF65-F5344CB8AC3E}">
        <p14:creationId xmlns:p14="http://schemas.microsoft.com/office/powerpoint/2010/main" val="18599026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revisar</a:t>
            </a:r>
            <a:endParaRPr lang="en-US" b="1" dirty="0"/>
          </a:p>
        </p:txBody>
      </p:sp>
      <p:sp>
        <p:nvSpPr>
          <p:cNvPr id="3" name="Content Placeholder 2"/>
          <p:cNvSpPr>
            <a:spLocks noGrp="1"/>
          </p:cNvSpPr>
          <p:nvPr>
            <p:ph idx="1"/>
          </p:nvPr>
        </p:nvSpPr>
        <p:spPr/>
        <p:txBody>
          <a:bodyPr>
            <a:normAutofit fontScale="92500" lnSpcReduction="10000"/>
          </a:bodyPr>
          <a:lstStyle/>
          <a:p>
            <a:r>
              <a:rPr lang="es-CL" dirty="0"/>
              <a:t>Esta es quizás la fase más simple de GTD, pero una de las que nos tomará más tiempo debido a su complicidad en sí misma. </a:t>
            </a:r>
            <a:endParaRPr lang="es-CL" dirty="0" smtClean="0"/>
          </a:p>
          <a:p>
            <a:r>
              <a:rPr lang="es-CL" dirty="0" smtClean="0"/>
              <a:t>Revisar </a:t>
            </a:r>
            <a:r>
              <a:rPr lang="es-CL" dirty="0"/>
              <a:t>parece sencillo, pero en realidad es complicado pues hemos de analizar si cada elemento esta donde debe y en caso contrario volver a procesarlo y situarlo correctamente. </a:t>
            </a:r>
            <a:endParaRPr lang="es-CL" dirty="0" smtClean="0"/>
          </a:p>
          <a:p>
            <a:r>
              <a:rPr lang="es-CL" dirty="0" smtClean="0"/>
              <a:t>Revisar </a:t>
            </a:r>
            <a:r>
              <a:rPr lang="es-CL" dirty="0"/>
              <a:t>nuestro sistema ha de convertirse en un hábito y herramienta que nos ayude a sentirnos cómodos con lo que hacemos, o lo que es lo mismo, que nos ayude a confiar en nuestro sistema.</a:t>
            </a:r>
          </a:p>
          <a:p>
            <a:endParaRPr lang="en-US" dirty="0"/>
          </a:p>
        </p:txBody>
      </p:sp>
    </p:spTree>
    <p:extLst>
      <p:ext uri="{BB962C8B-B14F-4D97-AF65-F5344CB8AC3E}">
        <p14:creationId xmlns:p14="http://schemas.microsoft.com/office/powerpoint/2010/main" val="1786646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Frecuencia de revisión</a:t>
            </a:r>
            <a:endParaRPr lang="es-CL" dirty="0"/>
          </a:p>
        </p:txBody>
      </p:sp>
      <p:sp>
        <p:nvSpPr>
          <p:cNvPr id="3" name="Marcador de contenido 2"/>
          <p:cNvSpPr>
            <a:spLocks noGrp="1"/>
          </p:cNvSpPr>
          <p:nvPr>
            <p:ph idx="1"/>
          </p:nvPr>
        </p:nvSpPr>
        <p:spPr/>
        <p:txBody>
          <a:bodyPr>
            <a:normAutofit/>
          </a:bodyPr>
          <a:lstStyle/>
          <a:p>
            <a:pPr marL="0" indent="0">
              <a:buNone/>
            </a:pPr>
            <a:r>
              <a:rPr lang="es-CL" dirty="0"/>
              <a:t>Tal como hemos ido viendo en las distintas fases del proceso contamos con distintos elementos repartidos en listas que requieren de revisión</a:t>
            </a:r>
            <a:r>
              <a:rPr lang="es-CL" dirty="0" smtClean="0"/>
              <a:t>.</a:t>
            </a:r>
          </a:p>
          <a:p>
            <a:pPr marL="0" indent="0">
              <a:buNone/>
            </a:pPr>
            <a:r>
              <a:rPr lang="es-CL" dirty="0" smtClean="0"/>
              <a:t>Por </a:t>
            </a:r>
            <a:r>
              <a:rPr lang="es-CL" dirty="0"/>
              <a:t>ello lo más conveniente es realizar distintas revisiones para asegurarnos que todo marcha correctamente y no nos olvidamos de nada.</a:t>
            </a:r>
          </a:p>
          <a:p>
            <a:r>
              <a:rPr lang="es-CL" dirty="0" smtClean="0"/>
              <a:t>Revisión Diaria</a:t>
            </a:r>
          </a:p>
          <a:p>
            <a:r>
              <a:rPr lang="es-CL" dirty="0" smtClean="0"/>
              <a:t>Revisión Semanal</a:t>
            </a:r>
            <a:endParaRPr lang="es-CL" dirty="0"/>
          </a:p>
        </p:txBody>
      </p:sp>
    </p:spTree>
    <p:extLst>
      <p:ext uri="{BB962C8B-B14F-4D97-AF65-F5344CB8AC3E}">
        <p14:creationId xmlns:p14="http://schemas.microsoft.com/office/powerpoint/2010/main" val="3443647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Revisión Diaria</a:t>
            </a:r>
            <a:endParaRPr lang="es-CL" dirty="0"/>
          </a:p>
        </p:txBody>
      </p:sp>
      <p:sp>
        <p:nvSpPr>
          <p:cNvPr id="3" name="Marcador de contenido 2"/>
          <p:cNvSpPr>
            <a:spLocks noGrp="1"/>
          </p:cNvSpPr>
          <p:nvPr>
            <p:ph idx="1"/>
          </p:nvPr>
        </p:nvSpPr>
        <p:spPr/>
        <p:txBody>
          <a:bodyPr>
            <a:normAutofit fontScale="77500" lnSpcReduction="20000"/>
          </a:bodyPr>
          <a:lstStyle/>
          <a:p>
            <a:r>
              <a:rPr lang="es-CL" dirty="0" smtClean="0"/>
              <a:t>Calendario o Sistema de Recordatorios</a:t>
            </a:r>
          </a:p>
          <a:p>
            <a:pPr lvl="1"/>
            <a:r>
              <a:rPr lang="es-CL" dirty="0" smtClean="0"/>
              <a:t>Revisión al comenzar la jornada o al finalizar el día anterior para saber que nos espera al día siguiente.</a:t>
            </a:r>
          </a:p>
          <a:p>
            <a:r>
              <a:rPr lang="es-CL" dirty="0" smtClean="0"/>
              <a:t>Próximo</a:t>
            </a:r>
          </a:p>
          <a:p>
            <a:pPr lvl="1"/>
            <a:r>
              <a:rPr lang="es-CL" dirty="0" smtClean="0"/>
              <a:t>Recomendable revisar diariamente, ya que en esta sección incluimos acciones a abordar en cuanto podamos.</a:t>
            </a:r>
            <a:endParaRPr lang="es-CL" dirty="0"/>
          </a:p>
          <a:p>
            <a:r>
              <a:rPr lang="es-CL" dirty="0" smtClean="0"/>
              <a:t>Con </a:t>
            </a:r>
            <a:r>
              <a:rPr lang="es-CL" dirty="0"/>
              <a:t>esta revisión conseguimos organizar un mapa de las acciones que hemos de llevar a cabo durante la jornada. Este mapa lo adaptaremos en función de las tareas y así evitaremos sentirnos agobiados al querer hacer más cosas de las que en realidad podemos. Por eso hay que ser realista a la hora de organizarlo.</a:t>
            </a:r>
          </a:p>
          <a:p>
            <a:r>
              <a:rPr lang="es-CL" dirty="0"/>
              <a:t> </a:t>
            </a:r>
          </a:p>
          <a:p>
            <a:endParaRPr lang="es-CL" dirty="0"/>
          </a:p>
        </p:txBody>
      </p:sp>
    </p:spTree>
    <p:extLst>
      <p:ext uri="{BB962C8B-B14F-4D97-AF65-F5344CB8AC3E}">
        <p14:creationId xmlns:p14="http://schemas.microsoft.com/office/powerpoint/2010/main" val="1605354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Revisión semanal</a:t>
            </a:r>
            <a:endParaRPr lang="es-CL" dirty="0"/>
          </a:p>
        </p:txBody>
      </p:sp>
      <p:sp>
        <p:nvSpPr>
          <p:cNvPr id="3" name="Marcador de contenido 2"/>
          <p:cNvSpPr>
            <a:spLocks noGrp="1"/>
          </p:cNvSpPr>
          <p:nvPr>
            <p:ph idx="1"/>
          </p:nvPr>
        </p:nvSpPr>
        <p:spPr/>
        <p:txBody>
          <a:bodyPr>
            <a:normAutofit lnSpcReduction="10000"/>
          </a:bodyPr>
          <a:lstStyle/>
          <a:p>
            <a:r>
              <a:rPr lang="es-CL" dirty="0"/>
              <a:t>Una vez por semana es conveniente revisar todo nuestro sistema GTD incluyendo todo aquello que nos haya surgido durante la semana y que este fuera de él.</a:t>
            </a:r>
          </a:p>
          <a:p>
            <a:r>
              <a:rPr lang="es-CL" dirty="0"/>
              <a:t>Lo más acertado es dejar esta revisión para la última jornada laboral. En la planificación de esta jornada deberemos incluir algunas horas libres después de la revisión para tener tiempo de resolver dudas o acciones que haya que llevar a cabo durante o después de la revisión y así aseguramos que el fin de semana nos queda libre de tareas.</a:t>
            </a:r>
          </a:p>
          <a:p>
            <a:endParaRPr lang="es-CL" dirty="0"/>
          </a:p>
        </p:txBody>
      </p:sp>
    </p:spTree>
    <p:extLst>
      <p:ext uri="{BB962C8B-B14F-4D97-AF65-F5344CB8AC3E}">
        <p14:creationId xmlns:p14="http://schemas.microsoft.com/office/powerpoint/2010/main" val="2339283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Revisión semanal</a:t>
            </a:r>
            <a:endParaRPr lang="es-CL" dirty="0"/>
          </a:p>
        </p:txBody>
      </p:sp>
      <p:sp>
        <p:nvSpPr>
          <p:cNvPr id="3" name="Marcador de contenido 2"/>
          <p:cNvSpPr>
            <a:spLocks noGrp="1"/>
          </p:cNvSpPr>
          <p:nvPr>
            <p:ph idx="1"/>
          </p:nvPr>
        </p:nvSpPr>
        <p:spPr/>
        <p:txBody>
          <a:bodyPr>
            <a:normAutofit fontScale="92500" lnSpcReduction="10000"/>
          </a:bodyPr>
          <a:lstStyle/>
          <a:p>
            <a:r>
              <a:rPr lang="es-CL" dirty="0"/>
              <a:t>Otros elementos que hemos de revisar semanalmente son los proyectos. Esto nos ayudará a determinar el estado de cada uno de ellos y asegurarnos cuál es la próxima acción a llevar a cabo en cada uno de ellos.</a:t>
            </a:r>
          </a:p>
          <a:p>
            <a:r>
              <a:rPr lang="es-CL" dirty="0"/>
              <a:t>También tendremos que analizar las listas de “próximo” y “en espera” para saber que acciones hemos de eliminar al estar ya finalizadas. En el caso de la lista “algún día” puede ocurrir que las acciones y proyectos se puedan llevar a cabo y haya que organizarlas en su sitio adecuado, que aún no sea el momento de abordarlas o bien que nos aseguremos que se trata de acciones que nunca tendremos de realizar, con lo que las eliminaremos definitivamente.</a:t>
            </a:r>
          </a:p>
          <a:p>
            <a:endParaRPr lang="es-CL" dirty="0"/>
          </a:p>
        </p:txBody>
      </p:sp>
    </p:spTree>
    <p:extLst>
      <p:ext uri="{BB962C8B-B14F-4D97-AF65-F5344CB8AC3E}">
        <p14:creationId xmlns:p14="http://schemas.microsoft.com/office/powerpoint/2010/main" val="3381772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dirty="0" smtClean="0"/>
              <a:t>hacer</a:t>
            </a:r>
            <a:endParaRPr lang="es-CL" b="1" dirty="0"/>
          </a:p>
        </p:txBody>
      </p:sp>
      <p:sp>
        <p:nvSpPr>
          <p:cNvPr id="3" name="Marcador de contenido 2"/>
          <p:cNvSpPr>
            <a:spLocks noGrp="1"/>
          </p:cNvSpPr>
          <p:nvPr>
            <p:ph idx="1"/>
          </p:nvPr>
        </p:nvSpPr>
        <p:spPr/>
        <p:txBody>
          <a:bodyPr>
            <a:normAutofit fontScale="92500" lnSpcReduction="20000"/>
          </a:bodyPr>
          <a:lstStyle/>
          <a:p>
            <a:r>
              <a:rPr lang="es-CL" dirty="0"/>
              <a:t>Llegamos al último paso de GTD, “Hacer” es la fase objetivo de todo el </a:t>
            </a:r>
            <a:r>
              <a:rPr lang="es-CL" dirty="0" smtClean="0"/>
              <a:t>proceso.</a:t>
            </a:r>
          </a:p>
          <a:p>
            <a:r>
              <a:rPr lang="es-CL" dirty="0"/>
              <a:t>A raíz de todo lo analizado anteriormente sabemos que hay distintos tipos de acciones o tareas que hemos de realizar</a:t>
            </a:r>
            <a:r>
              <a:rPr lang="es-CL" dirty="0" smtClean="0"/>
              <a:t>:</a:t>
            </a:r>
          </a:p>
          <a:p>
            <a:pPr lvl="1"/>
            <a:r>
              <a:rPr lang="es-CL" dirty="0"/>
              <a:t>Acciones anteriormente definidas y situadas en la carpeta próximo.</a:t>
            </a:r>
          </a:p>
          <a:p>
            <a:pPr lvl="1"/>
            <a:r>
              <a:rPr lang="es-CL" dirty="0"/>
              <a:t>Tareas que surgen.</a:t>
            </a:r>
          </a:p>
          <a:p>
            <a:pPr lvl="1"/>
            <a:r>
              <a:rPr lang="es-CL" dirty="0"/>
              <a:t>Repasar el sistema GTD (volver a organizar nuestras tareas).</a:t>
            </a:r>
          </a:p>
          <a:p>
            <a:r>
              <a:rPr lang="es-CL" dirty="0" smtClean="0"/>
              <a:t>Hemos </a:t>
            </a:r>
            <a:r>
              <a:rPr lang="es-CL" dirty="0"/>
              <a:t>de ser bastante rígidos respecto a las tareas que nos surgen ya que interrumpen nuestro sistema de productividad y harán que todo el trabajo de organización previo no sirva para nada.</a:t>
            </a:r>
          </a:p>
          <a:p>
            <a:pPr lvl="1"/>
            <a:endParaRPr lang="es-CL" dirty="0"/>
          </a:p>
          <a:p>
            <a:endParaRPr lang="es-CL" dirty="0"/>
          </a:p>
          <a:p>
            <a:endParaRPr lang="es-CL" dirty="0"/>
          </a:p>
        </p:txBody>
      </p:sp>
    </p:spTree>
    <p:extLst>
      <p:ext uri="{BB962C8B-B14F-4D97-AF65-F5344CB8AC3E}">
        <p14:creationId xmlns:p14="http://schemas.microsoft.com/office/powerpoint/2010/main" val="1523788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Problema de origen</a:t>
            </a:r>
            <a:endParaRPr lang="es-CL" dirty="0"/>
          </a:p>
        </p:txBody>
      </p:sp>
      <p:sp>
        <p:nvSpPr>
          <p:cNvPr id="3" name="Marcador de contenido 2"/>
          <p:cNvSpPr>
            <a:spLocks noGrp="1"/>
          </p:cNvSpPr>
          <p:nvPr>
            <p:ph idx="1"/>
          </p:nvPr>
        </p:nvSpPr>
        <p:spPr/>
        <p:txBody>
          <a:bodyPr>
            <a:normAutofit fontScale="85000" lnSpcReduction="20000"/>
          </a:bodyPr>
          <a:lstStyle/>
          <a:p>
            <a:pPr marL="0" indent="0">
              <a:buNone/>
            </a:pPr>
            <a:r>
              <a:rPr lang="es-CL" u="sng" dirty="0"/>
              <a:t>Contexto</a:t>
            </a:r>
          </a:p>
          <a:p>
            <a:pPr lvl="0"/>
            <a:r>
              <a:rPr lang="es-CL" dirty="0" smtClean="0"/>
              <a:t>El </a:t>
            </a:r>
            <a:r>
              <a:rPr lang="es-CL" dirty="0"/>
              <a:t>trabajo ya no tiene limites claro.</a:t>
            </a:r>
          </a:p>
          <a:p>
            <a:pPr lvl="0"/>
            <a:r>
              <a:rPr lang="es-CL" dirty="0"/>
              <a:t>Los trabajos cambian continuamente.</a:t>
            </a:r>
          </a:p>
          <a:p>
            <a:pPr marL="0" indent="0">
              <a:buNone/>
            </a:pPr>
            <a:r>
              <a:rPr lang="es-CL" u="sng" dirty="0" smtClean="0"/>
              <a:t>Problema</a:t>
            </a:r>
            <a:endParaRPr lang="es-CL" u="sng" dirty="0"/>
          </a:p>
          <a:p>
            <a:pPr lvl="0"/>
            <a:r>
              <a:rPr lang="es-CL" dirty="0"/>
              <a:t>Demasiadas cosas en la cabeza</a:t>
            </a:r>
          </a:p>
          <a:p>
            <a:pPr lvl="1"/>
            <a:r>
              <a:rPr lang="es-CL" dirty="0"/>
              <a:t>Falta de claridad sobre resultado deseado.</a:t>
            </a:r>
          </a:p>
          <a:p>
            <a:pPr lvl="1"/>
            <a:r>
              <a:rPr lang="es-CL" dirty="0"/>
              <a:t>Falta de </a:t>
            </a:r>
            <a:r>
              <a:rPr lang="es-CL" dirty="0" smtClean="0"/>
              <a:t>decisión </a:t>
            </a:r>
            <a:r>
              <a:rPr lang="es-CL" dirty="0"/>
              <a:t>sobre la siguiente acción.</a:t>
            </a:r>
          </a:p>
          <a:p>
            <a:pPr lvl="1"/>
            <a:r>
              <a:rPr lang="es-CL" dirty="0"/>
              <a:t>Falta de recordatorios fiables.</a:t>
            </a:r>
          </a:p>
          <a:p>
            <a:pPr lvl="1"/>
            <a:r>
              <a:rPr lang="es-CL" dirty="0"/>
              <a:t>Las ‘cosas’ pendientes generan estrés.</a:t>
            </a:r>
          </a:p>
          <a:p>
            <a:endParaRPr lang="es-CL" dirty="0"/>
          </a:p>
        </p:txBody>
      </p:sp>
    </p:spTree>
    <p:extLst>
      <p:ext uri="{BB962C8B-B14F-4D97-AF65-F5344CB8AC3E}">
        <p14:creationId xmlns:p14="http://schemas.microsoft.com/office/powerpoint/2010/main" val="2061397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Como escoger las acciones a </a:t>
            </a:r>
            <a:r>
              <a:rPr lang="es-CL" dirty="0" smtClean="0"/>
              <a:t>hacer</a:t>
            </a:r>
            <a:endParaRPr lang="es-CL" dirty="0"/>
          </a:p>
        </p:txBody>
      </p:sp>
      <p:sp>
        <p:nvSpPr>
          <p:cNvPr id="3" name="Marcador de contenido 2"/>
          <p:cNvSpPr>
            <a:spLocks noGrp="1"/>
          </p:cNvSpPr>
          <p:nvPr>
            <p:ph idx="1"/>
          </p:nvPr>
        </p:nvSpPr>
        <p:spPr/>
        <p:txBody>
          <a:bodyPr/>
          <a:lstStyle/>
          <a:p>
            <a:r>
              <a:rPr lang="es-CL" dirty="0"/>
              <a:t>En la tercera fase del proceso GTD, organizar, hemos determinado distintos “sitios adecuados” en los que hemos colocado todas las </a:t>
            </a:r>
            <a:r>
              <a:rPr lang="es-CL" dirty="0" smtClean="0"/>
              <a:t>tareas </a:t>
            </a:r>
            <a:r>
              <a:rPr lang="es-CL" dirty="0"/>
              <a:t>o acciones que teníamos al iniciar el proceso. </a:t>
            </a:r>
            <a:endParaRPr lang="es-CL" dirty="0" smtClean="0"/>
          </a:p>
          <a:p>
            <a:r>
              <a:rPr lang="es-CL" dirty="0" smtClean="0"/>
              <a:t>Es </a:t>
            </a:r>
            <a:r>
              <a:rPr lang="es-CL" dirty="0"/>
              <a:t>de aquí en donde escogeremos las acciones que hemos de hacer. Más concretamente las seleccionaremos de la lista “Próximo”, la lista de tareas que hemos de realizar inmediatamente.</a:t>
            </a:r>
          </a:p>
          <a:p>
            <a:r>
              <a:rPr lang="es-CL" dirty="0"/>
              <a:t> </a:t>
            </a:r>
          </a:p>
          <a:p>
            <a:endParaRPr lang="es-CL" dirty="0"/>
          </a:p>
        </p:txBody>
      </p:sp>
    </p:spTree>
    <p:extLst>
      <p:ext uri="{BB962C8B-B14F-4D97-AF65-F5344CB8AC3E}">
        <p14:creationId xmlns:p14="http://schemas.microsoft.com/office/powerpoint/2010/main" val="2914640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Como escoger las acciones a hacer</a:t>
            </a:r>
          </a:p>
        </p:txBody>
      </p:sp>
      <p:sp>
        <p:nvSpPr>
          <p:cNvPr id="3" name="Marcador de contenido 2"/>
          <p:cNvSpPr>
            <a:spLocks noGrp="1"/>
          </p:cNvSpPr>
          <p:nvPr>
            <p:ph idx="1"/>
          </p:nvPr>
        </p:nvSpPr>
        <p:spPr/>
        <p:txBody>
          <a:bodyPr>
            <a:normAutofit/>
          </a:bodyPr>
          <a:lstStyle/>
          <a:p>
            <a:r>
              <a:rPr lang="es-CL" dirty="0"/>
              <a:t>Muy sencillo. David Allen propone cuatro criterios que nos van a ser de gran utilidad para ello.</a:t>
            </a:r>
          </a:p>
          <a:p>
            <a:pPr lvl="1"/>
            <a:r>
              <a:rPr lang="es-CL" b="1" dirty="0"/>
              <a:t>Situación.</a:t>
            </a:r>
          </a:p>
          <a:p>
            <a:pPr lvl="1"/>
            <a:r>
              <a:rPr lang="es-CL" b="1" dirty="0"/>
              <a:t>Tiempo.</a:t>
            </a:r>
          </a:p>
          <a:p>
            <a:pPr lvl="1"/>
            <a:r>
              <a:rPr lang="es-CL" b="1" dirty="0"/>
              <a:t>Energía.</a:t>
            </a:r>
          </a:p>
          <a:p>
            <a:pPr lvl="1"/>
            <a:r>
              <a:rPr lang="es-CL" b="1" dirty="0" smtClean="0"/>
              <a:t>Prioridad.</a:t>
            </a:r>
            <a:endParaRPr lang="es-CL" b="1" dirty="0"/>
          </a:p>
        </p:txBody>
      </p:sp>
    </p:spTree>
    <p:extLst>
      <p:ext uri="{BB962C8B-B14F-4D97-AF65-F5344CB8AC3E}">
        <p14:creationId xmlns:p14="http://schemas.microsoft.com/office/powerpoint/2010/main" val="1647024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situación</a:t>
            </a:r>
            <a:endParaRPr lang="es-CL" dirty="0"/>
          </a:p>
        </p:txBody>
      </p:sp>
      <p:sp>
        <p:nvSpPr>
          <p:cNvPr id="3" name="Marcador de contenido 2"/>
          <p:cNvSpPr>
            <a:spLocks noGrp="1"/>
          </p:cNvSpPr>
          <p:nvPr>
            <p:ph idx="1"/>
          </p:nvPr>
        </p:nvSpPr>
        <p:spPr/>
        <p:txBody>
          <a:bodyPr/>
          <a:lstStyle/>
          <a:p>
            <a:pPr lvl="0"/>
            <a:r>
              <a:rPr lang="es-CL" dirty="0"/>
              <a:t>Este criterio nos habla sobre la situación necesaria para poder llevar a cabo la acción. Como ya hemos comentado lo mejor es organizar las acciones por contexto, así cuando aparezca el contexto idóneo podemos localizar las acciones más fácilmente y sin necesidad de repasar toda la lista “próximo”.</a:t>
            </a:r>
          </a:p>
          <a:p>
            <a:endParaRPr lang="es-CL" dirty="0"/>
          </a:p>
        </p:txBody>
      </p:sp>
    </p:spTree>
    <p:extLst>
      <p:ext uri="{BB962C8B-B14F-4D97-AF65-F5344CB8AC3E}">
        <p14:creationId xmlns:p14="http://schemas.microsoft.com/office/powerpoint/2010/main" val="2622676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Tiempo</a:t>
            </a:r>
            <a:endParaRPr lang="es-CL" dirty="0"/>
          </a:p>
        </p:txBody>
      </p:sp>
      <p:sp>
        <p:nvSpPr>
          <p:cNvPr id="3" name="Marcador de contenido 2"/>
          <p:cNvSpPr>
            <a:spLocks noGrp="1"/>
          </p:cNvSpPr>
          <p:nvPr>
            <p:ph idx="1"/>
          </p:nvPr>
        </p:nvSpPr>
        <p:spPr/>
        <p:txBody>
          <a:bodyPr/>
          <a:lstStyle/>
          <a:p>
            <a:pPr lvl="0"/>
            <a:r>
              <a:rPr lang="es-CL" dirty="0"/>
              <a:t>El tiempo que necesitamos para llevar a cabo la acción también influye al escogerla. Este viene determinado por nuestro calendario diario y los espacios que nos quedan libres en él.</a:t>
            </a:r>
          </a:p>
          <a:p>
            <a:endParaRPr lang="es-CL" dirty="0"/>
          </a:p>
        </p:txBody>
      </p:sp>
    </p:spTree>
    <p:extLst>
      <p:ext uri="{BB962C8B-B14F-4D97-AF65-F5344CB8AC3E}">
        <p14:creationId xmlns:p14="http://schemas.microsoft.com/office/powerpoint/2010/main" val="2554585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energía	</a:t>
            </a:r>
            <a:endParaRPr lang="es-CL" dirty="0"/>
          </a:p>
        </p:txBody>
      </p:sp>
      <p:sp>
        <p:nvSpPr>
          <p:cNvPr id="3" name="Marcador de contenido 2"/>
          <p:cNvSpPr>
            <a:spLocks noGrp="1"/>
          </p:cNvSpPr>
          <p:nvPr>
            <p:ph idx="1"/>
          </p:nvPr>
        </p:nvSpPr>
        <p:spPr/>
        <p:txBody>
          <a:bodyPr/>
          <a:lstStyle/>
          <a:p>
            <a:pPr lvl="0"/>
            <a:r>
              <a:rPr lang="es-CL" dirty="0"/>
              <a:t>Toda acción requiere de una energía determinada y por eso también es un criterio a tener en cuenta al seleccionar la próxima acción. Las acciones que mayor energía requieren es mejor abordarlas en los momentos en que menos saturados estemos y dejar aquellas acciones más mecánicas para cuando menos energías tengamos.</a:t>
            </a:r>
          </a:p>
          <a:p>
            <a:endParaRPr lang="es-CL" dirty="0"/>
          </a:p>
        </p:txBody>
      </p:sp>
    </p:spTree>
    <p:extLst>
      <p:ext uri="{BB962C8B-B14F-4D97-AF65-F5344CB8AC3E}">
        <p14:creationId xmlns:p14="http://schemas.microsoft.com/office/powerpoint/2010/main" val="41515464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dirty="0"/>
              <a:t>Prioridad</a:t>
            </a:r>
            <a:endParaRPr lang="es-CL" dirty="0"/>
          </a:p>
        </p:txBody>
      </p:sp>
      <p:sp>
        <p:nvSpPr>
          <p:cNvPr id="3" name="Marcador de contenido 2"/>
          <p:cNvSpPr>
            <a:spLocks noGrp="1"/>
          </p:cNvSpPr>
          <p:nvPr>
            <p:ph idx="1"/>
          </p:nvPr>
        </p:nvSpPr>
        <p:spPr/>
        <p:txBody>
          <a:bodyPr/>
          <a:lstStyle/>
          <a:p>
            <a:r>
              <a:rPr lang="es-CL" dirty="0"/>
              <a:t>Otro criterio, y bastante importante, es la prioridad o “urgencia” que tenga una acción. Algo que nos ayudará a determinar este criterio es revisar la lista “Próximo” y sus contextos ajustando las prioridades.</a:t>
            </a:r>
            <a:endParaRPr lang="es-CL" dirty="0"/>
          </a:p>
        </p:txBody>
      </p:sp>
    </p:spTree>
    <p:extLst>
      <p:ext uri="{BB962C8B-B14F-4D97-AF65-F5344CB8AC3E}">
        <p14:creationId xmlns:p14="http://schemas.microsoft.com/office/powerpoint/2010/main" val="42542641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RESUMEN</a:t>
            </a:r>
            <a:endParaRPr lang="es-CL" dirty="0"/>
          </a:p>
        </p:txBody>
      </p:sp>
      <p:sp>
        <p:nvSpPr>
          <p:cNvPr id="3" name="Marcador de contenido 2"/>
          <p:cNvSpPr>
            <a:spLocks noGrp="1"/>
          </p:cNvSpPr>
          <p:nvPr>
            <p:ph idx="1"/>
          </p:nvPr>
        </p:nvSpPr>
        <p:spPr/>
        <p:txBody>
          <a:bodyPr>
            <a:normAutofit fontScale="92500" lnSpcReduction="10000"/>
          </a:bodyPr>
          <a:lstStyle/>
          <a:p>
            <a:r>
              <a:rPr lang="es-CL" dirty="0"/>
              <a:t>Como consejo: cuando empieces una tarea o acción acabala antes de dar inicio a la siguiente.</a:t>
            </a:r>
          </a:p>
          <a:p>
            <a:r>
              <a:rPr lang="es-CL" dirty="0" smtClean="0"/>
              <a:t>El </a:t>
            </a:r>
            <a:r>
              <a:rPr lang="es-CL" dirty="0"/>
              <a:t>método GTD cuenta con millones de seguidores en el mundo. </a:t>
            </a:r>
          </a:p>
          <a:p>
            <a:r>
              <a:rPr lang="es-CL" dirty="0" smtClean="0"/>
              <a:t>Gran </a:t>
            </a:r>
            <a:r>
              <a:rPr lang="es-CL" dirty="0"/>
              <a:t>parte de su éxito se debe a que ha sido utilizado y validado de forma empírica, por múltiples investigadores. Los cuáles concluyen de forma unánime, que el método GTD incrementa la productividad y reduce el estrés laboral.</a:t>
            </a:r>
          </a:p>
          <a:p>
            <a:r>
              <a:rPr lang="es-CL" dirty="0" smtClean="0"/>
              <a:t>Recuerda</a:t>
            </a:r>
            <a:r>
              <a:rPr lang="es-CL" dirty="0"/>
              <a:t>: Ningún sistema de organización es bueno si pasamos más tiempo organizando que haciendo. Por lo tanto</a:t>
            </a:r>
            <a:r>
              <a:rPr lang="es-CL" b="1" dirty="0"/>
              <a:t> la clave es: ACCIÓN.</a:t>
            </a:r>
            <a:endParaRPr lang="es-CL" dirty="0"/>
          </a:p>
          <a:p>
            <a:endParaRPr lang="es-CL" dirty="0"/>
          </a:p>
        </p:txBody>
      </p:sp>
    </p:spTree>
    <p:extLst>
      <p:ext uri="{BB962C8B-B14F-4D97-AF65-F5344CB8AC3E}">
        <p14:creationId xmlns:p14="http://schemas.microsoft.com/office/powerpoint/2010/main" val="2599288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4.bp.blogspot.com/-08NXYleCQQk/Vrrc3ExvGrI/AAAAAAAABK4/gUXFd6yGS0g/s1600/Flujo%2Bde%2Btrabajo%2Bcon%2BGT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5431" y="159026"/>
            <a:ext cx="6171578" cy="664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8998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Aplicaciones </a:t>
            </a:r>
            <a:r>
              <a:rPr lang="es-CL" dirty="0" err="1" smtClean="0"/>
              <a:t>gtd</a:t>
            </a:r>
            <a:endParaRPr lang="es-CL" dirty="0"/>
          </a:p>
        </p:txBody>
      </p:sp>
      <p:sp>
        <p:nvSpPr>
          <p:cNvPr id="3" name="Marcador de contenido 2"/>
          <p:cNvSpPr>
            <a:spLocks noGrp="1"/>
          </p:cNvSpPr>
          <p:nvPr>
            <p:ph idx="1"/>
          </p:nvPr>
        </p:nvSpPr>
        <p:spPr/>
        <p:txBody>
          <a:bodyPr>
            <a:normAutofit/>
          </a:bodyPr>
          <a:lstStyle/>
          <a:p>
            <a:r>
              <a:rPr lang="es-CL" dirty="0" err="1" smtClean="0"/>
              <a:t>Toodledo</a:t>
            </a:r>
            <a:r>
              <a:rPr lang="es-CL" dirty="0"/>
              <a:t>  </a:t>
            </a:r>
            <a:r>
              <a:rPr lang="es-CL" dirty="0" smtClean="0">
                <a:sym typeface="Wingdings" panose="05000000000000000000" pitchFamily="2" charset="2"/>
              </a:rPr>
              <a:t></a:t>
            </a:r>
            <a:r>
              <a:rPr lang="es-CL" dirty="0" smtClean="0"/>
              <a:t> </a:t>
            </a:r>
            <a:r>
              <a:rPr lang="es-CL" dirty="0">
                <a:hlinkClick r:id="rId2"/>
              </a:rPr>
              <a:t>https://</a:t>
            </a:r>
            <a:r>
              <a:rPr lang="es-CL" dirty="0" smtClean="0">
                <a:hlinkClick r:id="rId2"/>
              </a:rPr>
              <a:t>www.toodledo.com</a:t>
            </a:r>
            <a:endParaRPr lang="es-CL" dirty="0" smtClean="0"/>
          </a:p>
          <a:p>
            <a:r>
              <a:rPr lang="es-CL" dirty="0" smtClean="0">
                <a:sym typeface="Wingdings" panose="05000000000000000000" pitchFamily="2" charset="2"/>
              </a:rPr>
              <a:t>Google </a:t>
            </a:r>
            <a:r>
              <a:rPr lang="es-CL" dirty="0" err="1" smtClean="0">
                <a:sym typeface="Wingdings" panose="05000000000000000000" pitchFamily="2" charset="2"/>
              </a:rPr>
              <a:t>Keep</a:t>
            </a:r>
            <a:r>
              <a:rPr lang="es-CL" dirty="0" smtClean="0">
                <a:sym typeface="Wingdings" panose="05000000000000000000" pitchFamily="2" charset="2"/>
              </a:rPr>
              <a:t>     </a:t>
            </a:r>
            <a:r>
              <a:rPr lang="es-CL" dirty="0">
                <a:sym typeface="Wingdings" panose="05000000000000000000" pitchFamily="2" charset="2"/>
                <a:hlinkClick r:id="rId3"/>
              </a:rPr>
              <a:t>https://</a:t>
            </a:r>
            <a:r>
              <a:rPr lang="es-CL" dirty="0" smtClean="0">
                <a:sym typeface="Wingdings" panose="05000000000000000000" pitchFamily="2" charset="2"/>
                <a:hlinkClick r:id="rId3"/>
              </a:rPr>
              <a:t>keep.google.com</a:t>
            </a:r>
            <a:endParaRPr lang="es-CL" dirty="0" smtClean="0">
              <a:sym typeface="Wingdings" panose="05000000000000000000" pitchFamily="2" charset="2"/>
            </a:endParaRPr>
          </a:p>
          <a:p>
            <a:r>
              <a:rPr lang="es-CL" dirty="0" err="1" smtClean="0"/>
              <a:t>Wunderlist</a:t>
            </a:r>
            <a:r>
              <a:rPr lang="es-CL" dirty="0" smtClean="0"/>
              <a:t>  </a:t>
            </a:r>
            <a:r>
              <a:rPr lang="es-CL" dirty="0" smtClean="0">
                <a:sym typeface="Wingdings" panose="05000000000000000000" pitchFamily="2" charset="2"/>
              </a:rPr>
              <a:t> </a:t>
            </a:r>
            <a:r>
              <a:rPr lang="es-CL" dirty="0" smtClean="0">
                <a:hlinkClick r:id="rId4"/>
              </a:rPr>
              <a:t>https</a:t>
            </a:r>
            <a:r>
              <a:rPr lang="es-CL" dirty="0">
                <a:hlinkClick r:id="rId4"/>
              </a:rPr>
              <a:t>://</a:t>
            </a:r>
            <a:r>
              <a:rPr lang="es-CL" dirty="0" smtClean="0">
                <a:hlinkClick r:id="rId4"/>
              </a:rPr>
              <a:t>www.wunderlist.com</a:t>
            </a:r>
            <a:endParaRPr lang="es-CL" dirty="0" smtClean="0"/>
          </a:p>
          <a:p>
            <a:r>
              <a:rPr lang="es-CL" dirty="0" err="1" smtClean="0"/>
              <a:t>Trello</a:t>
            </a:r>
            <a:r>
              <a:rPr lang="es-CL" dirty="0" smtClean="0"/>
              <a:t>  </a:t>
            </a:r>
            <a:r>
              <a:rPr lang="es-CL" dirty="0">
                <a:sym typeface="Wingdings" panose="05000000000000000000" pitchFamily="2" charset="2"/>
              </a:rPr>
              <a:t> </a:t>
            </a:r>
            <a:r>
              <a:rPr lang="es-CL" dirty="0">
                <a:sym typeface="Wingdings" panose="05000000000000000000" pitchFamily="2" charset="2"/>
                <a:hlinkClick r:id="rId5"/>
              </a:rPr>
              <a:t>https://trello.com</a:t>
            </a:r>
            <a:r>
              <a:rPr lang="es-CL" dirty="0" smtClean="0">
                <a:sym typeface="Wingdings" panose="05000000000000000000" pitchFamily="2" charset="2"/>
                <a:hlinkClick r:id="rId5"/>
              </a:rPr>
              <a:t>/</a:t>
            </a:r>
            <a:endParaRPr lang="es-CL" dirty="0" smtClean="0">
              <a:sym typeface="Wingdings" panose="05000000000000000000" pitchFamily="2" charset="2"/>
            </a:endParaRPr>
          </a:p>
          <a:p>
            <a:r>
              <a:rPr lang="es-CL" b="1" dirty="0">
                <a:hlinkClick r:id="rId6"/>
              </a:rPr>
              <a:t>Microsoft Outlook</a:t>
            </a:r>
            <a:r>
              <a:rPr lang="es-CL" b="1" dirty="0"/>
              <a:t> (Windows)</a:t>
            </a:r>
          </a:p>
          <a:p>
            <a:endParaRPr lang="es-CL" dirty="0" smtClean="0"/>
          </a:p>
          <a:p>
            <a:endParaRPr lang="es-CL" dirty="0"/>
          </a:p>
        </p:txBody>
      </p:sp>
    </p:spTree>
    <p:extLst>
      <p:ext uri="{BB962C8B-B14F-4D97-AF65-F5344CB8AC3E}">
        <p14:creationId xmlns:p14="http://schemas.microsoft.com/office/powerpoint/2010/main" val="3559300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Toodledo</a:t>
            </a:r>
            <a:endParaRPr lang="es-CL" dirty="0"/>
          </a:p>
        </p:txBody>
      </p:sp>
      <p:pic>
        <p:nvPicPr>
          <p:cNvPr id="3074" name="Picture 2" descr="Resultado de imagen para toodled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652" y="1643270"/>
            <a:ext cx="10119759" cy="46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285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solución</a:t>
            </a:r>
            <a:endParaRPr lang="es-CL" dirty="0"/>
          </a:p>
        </p:txBody>
      </p:sp>
      <p:sp>
        <p:nvSpPr>
          <p:cNvPr id="3" name="Marcador de contenido 2"/>
          <p:cNvSpPr>
            <a:spLocks noGrp="1"/>
          </p:cNvSpPr>
          <p:nvPr>
            <p:ph idx="1"/>
          </p:nvPr>
        </p:nvSpPr>
        <p:spPr/>
        <p:txBody>
          <a:bodyPr/>
          <a:lstStyle/>
          <a:p>
            <a:pPr marL="0" lvl="0" indent="0">
              <a:buNone/>
            </a:pPr>
            <a:r>
              <a:rPr lang="es-CL" dirty="0" smtClean="0"/>
              <a:t>Liberar </a:t>
            </a:r>
            <a:r>
              <a:rPr lang="es-CL" dirty="0"/>
              <a:t>a la mente de las ‘cosas’ que la ocupan y estresan.</a:t>
            </a:r>
          </a:p>
          <a:p>
            <a:pPr marL="0" lvl="0" indent="0">
              <a:buNone/>
            </a:pPr>
            <a:r>
              <a:rPr lang="es-CL" dirty="0"/>
              <a:t>Enfoque</a:t>
            </a:r>
          </a:p>
          <a:p>
            <a:pPr lvl="1"/>
            <a:r>
              <a:rPr lang="es-CL" dirty="0"/>
              <a:t>Exhaustivo (Se incluyen todas las cosas).</a:t>
            </a:r>
          </a:p>
          <a:p>
            <a:pPr lvl="1"/>
            <a:r>
              <a:rPr lang="es-CL" dirty="0"/>
              <a:t>Sistemático (metodología y repetitividad).</a:t>
            </a:r>
          </a:p>
          <a:p>
            <a:pPr marL="0" lvl="0" indent="0">
              <a:buNone/>
            </a:pPr>
            <a:r>
              <a:rPr lang="es-CL" dirty="0"/>
              <a:t>Reconocimiento de la propia capacidad para RENEGOCIAR los compromisos.</a:t>
            </a:r>
          </a:p>
          <a:p>
            <a:endParaRPr lang="es-CL" dirty="0"/>
          </a:p>
        </p:txBody>
      </p:sp>
    </p:spTree>
    <p:extLst>
      <p:ext uri="{BB962C8B-B14F-4D97-AF65-F5344CB8AC3E}">
        <p14:creationId xmlns:p14="http://schemas.microsoft.com/office/powerpoint/2010/main" val="392138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GOOGLE KEEP</a:t>
            </a:r>
            <a:endParaRPr lang="es-CL" dirty="0"/>
          </a:p>
        </p:txBody>
      </p:sp>
      <p:pic>
        <p:nvPicPr>
          <p:cNvPr id="5122" name="Picture 2" descr="Resultado de imagen para KEEP GT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0815" y="2249488"/>
            <a:ext cx="7167196"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05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WUNDERLIST</a:t>
            </a:r>
            <a:endParaRPr lang="es-CL" dirty="0"/>
          </a:p>
        </p:txBody>
      </p:sp>
      <p:pic>
        <p:nvPicPr>
          <p:cNvPr id="6146" name="Picture 2" descr="Resultado de imagen para WUNDERLIST  GT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2540" y="1723101"/>
            <a:ext cx="8521147" cy="4379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8533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tRELLO</a:t>
            </a:r>
            <a:endParaRPr lang="es-CL" dirty="0"/>
          </a:p>
        </p:txBody>
      </p:sp>
      <p:pic>
        <p:nvPicPr>
          <p:cNvPr id="4098" name="Picture 2" descr="Resultado de imagen para GOOGLE KEEP GT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252" y="1647799"/>
            <a:ext cx="8074320" cy="414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535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795130"/>
            <a:ext cx="9905999" cy="4996071"/>
          </a:xfrm>
        </p:spPr>
        <p:txBody>
          <a:bodyPr/>
          <a:lstStyle/>
          <a:p>
            <a:endParaRPr lang="es-CL" dirty="0" smtClean="0"/>
          </a:p>
          <a:p>
            <a:endParaRPr lang="es-CL" dirty="0" smtClean="0"/>
          </a:p>
          <a:p>
            <a:endParaRPr lang="es-CL" dirty="0"/>
          </a:p>
          <a:p>
            <a:endParaRPr lang="es-CL" dirty="0"/>
          </a:p>
          <a:p>
            <a:pPr marL="0" indent="0">
              <a:buNone/>
            </a:pPr>
            <a:r>
              <a:rPr lang="es-CL" sz="4000" dirty="0" smtClean="0"/>
              <a:t>	</a:t>
            </a:r>
            <a:r>
              <a:rPr lang="es-CL" sz="4000" smtClean="0"/>
              <a:t>	</a:t>
            </a:r>
            <a:r>
              <a:rPr lang="es-CL" sz="4000"/>
              <a:t>	</a:t>
            </a:r>
            <a:r>
              <a:rPr lang="es-CL" sz="4000" smtClean="0"/>
              <a:t>   </a:t>
            </a:r>
            <a:r>
              <a:rPr lang="es-CL" sz="4000" dirty="0" smtClean="0"/>
              <a:t>…. THE FIN</a:t>
            </a:r>
            <a:endParaRPr lang="es-CL" sz="4000" dirty="0"/>
          </a:p>
        </p:txBody>
      </p:sp>
    </p:spTree>
    <p:extLst>
      <p:ext uri="{BB962C8B-B14F-4D97-AF65-F5344CB8AC3E}">
        <p14:creationId xmlns:p14="http://schemas.microsoft.com/office/powerpoint/2010/main" val="26527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Origen </a:t>
            </a:r>
            <a:r>
              <a:rPr lang="en-US" dirty="0" err="1" smtClean="0"/>
              <a:t>gtd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218" y="2178267"/>
            <a:ext cx="2489200" cy="3276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057" y="1889695"/>
            <a:ext cx="2596206" cy="385374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834" y="1789486"/>
            <a:ext cx="2878368" cy="4408311"/>
          </a:xfrm>
          <a:prstGeom prst="rect">
            <a:avLst/>
          </a:prstGeom>
        </p:spPr>
      </p:pic>
    </p:spTree>
    <p:extLst>
      <p:ext uri="{BB962C8B-B14F-4D97-AF65-F5344CB8AC3E}">
        <p14:creationId xmlns:p14="http://schemas.microsoft.com/office/powerpoint/2010/main" val="1966368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
            </a:r>
            <a:r>
              <a:rPr lang="en-US" b="1" dirty="0" err="1" smtClean="0"/>
              <a:t>Qué</a:t>
            </a:r>
            <a:r>
              <a:rPr lang="en-US" b="1" dirty="0" smtClean="0"/>
              <a:t> </a:t>
            </a:r>
            <a:r>
              <a:rPr lang="en-US" b="1" dirty="0" err="1" smtClean="0"/>
              <a:t>es</a:t>
            </a:r>
            <a:r>
              <a:rPr lang="en-US" b="1" dirty="0" smtClean="0"/>
              <a:t> </a:t>
            </a:r>
            <a:r>
              <a:rPr lang="en-US" b="1" dirty="0" err="1" smtClean="0"/>
              <a:t>gtd</a:t>
            </a:r>
            <a:r>
              <a:rPr lang="en-US" b="1" dirty="0" smtClean="0"/>
              <a:t>?</a:t>
            </a:r>
            <a:endParaRPr lang="en-US" b="1" dirty="0"/>
          </a:p>
        </p:txBody>
      </p:sp>
      <p:sp>
        <p:nvSpPr>
          <p:cNvPr id="3" name="Content Placeholder 2"/>
          <p:cNvSpPr>
            <a:spLocks noGrp="1"/>
          </p:cNvSpPr>
          <p:nvPr>
            <p:ph idx="1"/>
          </p:nvPr>
        </p:nvSpPr>
        <p:spPr/>
        <p:txBody>
          <a:bodyPr>
            <a:normAutofit fontScale="92500" lnSpcReduction="10000"/>
          </a:bodyPr>
          <a:lstStyle/>
          <a:p>
            <a:r>
              <a:rPr lang="es-CL" dirty="0" smtClean="0"/>
              <a:t>Metodología </a:t>
            </a:r>
            <a:r>
              <a:rPr lang="es-CL" dirty="0"/>
              <a:t>de productividad </a:t>
            </a:r>
            <a:r>
              <a:rPr lang="es-CL" dirty="0" smtClean="0"/>
              <a:t>personal.</a:t>
            </a:r>
          </a:p>
          <a:p>
            <a:r>
              <a:rPr lang="es-CL" dirty="0" smtClean="0"/>
              <a:t>Facil de aprender</a:t>
            </a:r>
          </a:p>
          <a:p>
            <a:pPr lvl="1"/>
            <a:r>
              <a:rPr lang="es-CL" dirty="0" smtClean="0"/>
              <a:t>Basado en el sentido común</a:t>
            </a:r>
          </a:p>
          <a:p>
            <a:r>
              <a:rPr lang="es-CL" dirty="0" smtClean="0"/>
              <a:t>Dificil de practicar al menos al principio</a:t>
            </a:r>
          </a:p>
          <a:p>
            <a:pPr lvl="1"/>
            <a:r>
              <a:rPr lang="es-CL" dirty="0" smtClean="0"/>
              <a:t>Serie de Hábitos</a:t>
            </a:r>
          </a:p>
          <a:p>
            <a:r>
              <a:rPr lang="en-US" dirty="0" err="1" smtClean="0"/>
              <a:t>Objetivo</a:t>
            </a:r>
            <a:endParaRPr lang="en-US" dirty="0" smtClean="0"/>
          </a:p>
          <a:p>
            <a:pPr lvl="1"/>
            <a:r>
              <a:rPr lang="es-CL" dirty="0"/>
              <a:t>El objetivo de GTD es despejar la mente de tareas pendientes y registrarlas en un sistema que facilite cumplirlas.</a:t>
            </a:r>
          </a:p>
          <a:p>
            <a:pPr lvl="1"/>
            <a:endParaRPr lang="en-US" dirty="0"/>
          </a:p>
        </p:txBody>
      </p:sp>
    </p:spTree>
    <p:extLst>
      <p:ext uri="{BB962C8B-B14F-4D97-AF65-F5344CB8AC3E}">
        <p14:creationId xmlns:p14="http://schemas.microsoft.com/office/powerpoint/2010/main" val="328478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Fases</a:t>
            </a:r>
            <a:r>
              <a:rPr lang="en-US" b="1" dirty="0" smtClean="0"/>
              <a:t> </a:t>
            </a:r>
            <a:r>
              <a:rPr lang="en-US" b="1" dirty="0" err="1" smtClean="0"/>
              <a:t>gtd</a:t>
            </a:r>
            <a:endParaRPr lang="en-US" b="1" dirty="0"/>
          </a:p>
        </p:txBody>
      </p:sp>
      <p:sp>
        <p:nvSpPr>
          <p:cNvPr id="3" name="Content Placeholder 2"/>
          <p:cNvSpPr>
            <a:spLocks noGrp="1"/>
          </p:cNvSpPr>
          <p:nvPr>
            <p:ph idx="1"/>
          </p:nvPr>
        </p:nvSpPr>
        <p:spPr/>
        <p:txBody>
          <a:bodyPr/>
          <a:lstStyle/>
          <a:p>
            <a:pPr marL="0" indent="0">
              <a:buNone/>
            </a:pPr>
            <a:endParaRPr lang="en-US" dirty="0" smtClean="0"/>
          </a:p>
          <a:p>
            <a:pPr lvl="1"/>
            <a:endParaRPr lang="en-US" dirty="0"/>
          </a:p>
        </p:txBody>
      </p:sp>
      <p:pic>
        <p:nvPicPr>
          <p:cNvPr id="4" name="Picture 3" descr="../Downloads/grafico-gtd-gestion-tiempo.png"/>
          <p:cNvPicPr/>
          <p:nvPr/>
        </p:nvPicPr>
        <p:blipFill>
          <a:blip r:embed="rId2">
            <a:extLst>
              <a:ext uri="{28A0092B-C50C-407E-A947-70E740481C1C}">
                <a14:useLocalDpi xmlns:a14="http://schemas.microsoft.com/office/drawing/2010/main" val="0"/>
              </a:ext>
            </a:extLst>
          </a:blip>
          <a:srcRect/>
          <a:stretch>
            <a:fillRect/>
          </a:stretch>
        </p:blipFill>
        <p:spPr bwMode="auto">
          <a:xfrm>
            <a:off x="3506680" y="1926455"/>
            <a:ext cx="4691236" cy="2819397"/>
          </a:xfrm>
          <a:prstGeom prst="rect">
            <a:avLst/>
          </a:prstGeom>
          <a:noFill/>
          <a:ln>
            <a:noFill/>
          </a:ln>
        </p:spPr>
      </p:pic>
    </p:spTree>
    <p:extLst>
      <p:ext uri="{BB962C8B-B14F-4D97-AF65-F5344CB8AC3E}">
        <p14:creationId xmlns:p14="http://schemas.microsoft.com/office/powerpoint/2010/main" val="990682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Recopilar</a:t>
            </a:r>
            <a:endParaRPr lang="en-US" b="1" dirty="0"/>
          </a:p>
        </p:txBody>
      </p:sp>
      <p:sp>
        <p:nvSpPr>
          <p:cNvPr id="3" name="Content Placeholder 2"/>
          <p:cNvSpPr>
            <a:spLocks noGrp="1"/>
          </p:cNvSpPr>
          <p:nvPr>
            <p:ph idx="1"/>
          </p:nvPr>
        </p:nvSpPr>
        <p:spPr/>
        <p:txBody>
          <a:bodyPr/>
          <a:lstStyle/>
          <a:p>
            <a:r>
              <a:rPr lang="en-US" dirty="0" err="1" smtClean="0"/>
              <a:t>Sacar</a:t>
            </a:r>
            <a:r>
              <a:rPr lang="en-US" dirty="0" smtClean="0"/>
              <a:t> las </a:t>
            </a:r>
            <a:r>
              <a:rPr lang="en-US" dirty="0" err="1" smtClean="0"/>
              <a:t>tareas</a:t>
            </a:r>
            <a:r>
              <a:rPr lang="en-US" dirty="0" smtClean="0"/>
              <a:t> </a:t>
            </a:r>
            <a:r>
              <a:rPr lang="en-US" dirty="0" err="1" smtClean="0"/>
              <a:t>existentes</a:t>
            </a:r>
            <a:r>
              <a:rPr lang="en-US" dirty="0" smtClean="0"/>
              <a:t> </a:t>
            </a:r>
            <a:r>
              <a:rPr lang="en-US" dirty="0" err="1" smtClean="0"/>
              <a:t>en</a:t>
            </a:r>
            <a:r>
              <a:rPr lang="en-US" dirty="0" smtClean="0"/>
              <a:t> </a:t>
            </a:r>
            <a:r>
              <a:rPr lang="en-US" dirty="0" err="1" smtClean="0"/>
              <a:t>nuestra</a:t>
            </a:r>
            <a:r>
              <a:rPr lang="en-US" dirty="0" smtClean="0"/>
              <a:t> </a:t>
            </a:r>
            <a:r>
              <a:rPr lang="en-US" dirty="0" err="1" smtClean="0"/>
              <a:t>mente</a:t>
            </a:r>
            <a:r>
              <a:rPr lang="en-US" dirty="0" smtClean="0"/>
              <a:t> </a:t>
            </a:r>
          </a:p>
          <a:p>
            <a:r>
              <a:rPr lang="en-US" dirty="0" err="1" smtClean="0"/>
              <a:t>Depositaremos</a:t>
            </a:r>
            <a:r>
              <a:rPr lang="en-US" dirty="0" smtClean="0"/>
              <a:t> </a:t>
            </a:r>
            <a:r>
              <a:rPr lang="en-US" dirty="0" err="1"/>
              <a:t>en</a:t>
            </a:r>
            <a:r>
              <a:rPr lang="en-US" dirty="0"/>
              <a:t> la </a:t>
            </a:r>
            <a:r>
              <a:rPr lang="en-US" dirty="0" err="1"/>
              <a:t>bandeja</a:t>
            </a:r>
            <a:r>
              <a:rPr lang="en-US" dirty="0"/>
              <a:t> de entrada o INBOX </a:t>
            </a:r>
            <a:r>
              <a:rPr lang="en-US" dirty="0" err="1"/>
              <a:t>todo</a:t>
            </a:r>
            <a:r>
              <a:rPr lang="en-US" dirty="0"/>
              <a:t> </a:t>
            </a:r>
            <a:r>
              <a:rPr lang="en-US" dirty="0" err="1"/>
              <a:t>aquello</a:t>
            </a:r>
            <a:r>
              <a:rPr lang="en-US" dirty="0"/>
              <a:t> que </a:t>
            </a:r>
            <a:r>
              <a:rPr lang="en-US" dirty="0" err="1"/>
              <a:t>pueda</a:t>
            </a:r>
            <a:r>
              <a:rPr lang="en-US" dirty="0"/>
              <a:t> </a:t>
            </a:r>
            <a:r>
              <a:rPr lang="en-US" dirty="0" err="1"/>
              <a:t>representar</a:t>
            </a:r>
            <a:r>
              <a:rPr lang="en-US" dirty="0"/>
              <a:t> </a:t>
            </a:r>
            <a:r>
              <a:rPr lang="en-US" dirty="0" err="1"/>
              <a:t>algo</a:t>
            </a:r>
            <a:r>
              <a:rPr lang="en-US" dirty="0"/>
              <a:t> que </a:t>
            </a:r>
            <a:r>
              <a:rPr lang="en-US" dirty="0" err="1"/>
              <a:t>tengamos</a:t>
            </a:r>
            <a:r>
              <a:rPr lang="en-US" dirty="0"/>
              <a:t> que </a:t>
            </a:r>
            <a:r>
              <a:rPr lang="en-US" dirty="0" err="1"/>
              <a:t>hacer</a:t>
            </a:r>
            <a:r>
              <a:rPr lang="en-US" dirty="0"/>
              <a:t>: ideas, </a:t>
            </a:r>
            <a:r>
              <a:rPr lang="en-US" dirty="0" err="1"/>
              <a:t>tareas</a:t>
            </a:r>
            <a:r>
              <a:rPr lang="en-US" dirty="0"/>
              <a:t>, </a:t>
            </a:r>
            <a:r>
              <a:rPr lang="en-US" dirty="0" err="1"/>
              <a:t>recordatorios</a:t>
            </a:r>
            <a:r>
              <a:rPr lang="en-US" dirty="0"/>
              <a:t> y, </a:t>
            </a:r>
            <a:r>
              <a:rPr lang="en-US" dirty="0" err="1"/>
              <a:t>en</a:t>
            </a:r>
            <a:r>
              <a:rPr lang="en-US" dirty="0"/>
              <a:t> general, </a:t>
            </a:r>
            <a:r>
              <a:rPr lang="en-US" dirty="0" err="1"/>
              <a:t>cosas</a:t>
            </a:r>
            <a:r>
              <a:rPr lang="en-US" dirty="0"/>
              <a:t> </a:t>
            </a:r>
            <a:r>
              <a:rPr lang="en-US" dirty="0" err="1"/>
              <a:t>por</a:t>
            </a:r>
            <a:r>
              <a:rPr lang="en-US" dirty="0"/>
              <a:t> </a:t>
            </a:r>
            <a:r>
              <a:rPr lang="en-US" dirty="0" err="1"/>
              <a:t>hacer</a:t>
            </a:r>
            <a:r>
              <a:rPr lang="en-US" dirty="0"/>
              <a:t>.</a:t>
            </a:r>
            <a:endParaRPr lang="en-US" dirty="0" smtClean="0"/>
          </a:p>
        </p:txBody>
      </p:sp>
    </p:spTree>
    <p:extLst>
      <p:ext uri="{BB962C8B-B14F-4D97-AF65-F5344CB8AC3E}">
        <p14:creationId xmlns:p14="http://schemas.microsoft.com/office/powerpoint/2010/main" val="559365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procesar</a:t>
            </a:r>
            <a:endParaRPr lang="en-US" b="1" dirty="0"/>
          </a:p>
        </p:txBody>
      </p:sp>
      <p:sp>
        <p:nvSpPr>
          <p:cNvPr id="3" name="Content Placeholder 2"/>
          <p:cNvSpPr>
            <a:spLocks noGrp="1"/>
          </p:cNvSpPr>
          <p:nvPr>
            <p:ph idx="1"/>
          </p:nvPr>
        </p:nvSpPr>
        <p:spPr/>
        <p:txBody>
          <a:bodyPr/>
          <a:lstStyle/>
          <a:p>
            <a:r>
              <a:rPr lang="en-US" dirty="0" smtClean="0"/>
              <a:t>Clave de </a:t>
            </a:r>
            <a:r>
              <a:rPr lang="en-US" dirty="0" err="1" smtClean="0"/>
              <a:t>todo</a:t>
            </a:r>
            <a:r>
              <a:rPr lang="en-US" dirty="0" smtClean="0"/>
              <a:t> el </a:t>
            </a:r>
            <a:r>
              <a:rPr lang="en-US" dirty="0" err="1" smtClean="0"/>
              <a:t>proceso</a:t>
            </a:r>
            <a:r>
              <a:rPr lang="en-US" dirty="0" smtClean="0"/>
              <a:t> GTD</a:t>
            </a:r>
          </a:p>
          <a:p>
            <a:r>
              <a:rPr lang="en-US" dirty="0" err="1" smtClean="0"/>
              <a:t>Plantear</a:t>
            </a:r>
            <a:r>
              <a:rPr lang="en-US" dirty="0" smtClean="0"/>
              <a:t> </a:t>
            </a:r>
            <a:r>
              <a:rPr lang="en-US" dirty="0" err="1" smtClean="0"/>
              <a:t>acción</a:t>
            </a:r>
            <a:r>
              <a:rPr lang="en-US" dirty="0" smtClean="0"/>
              <a:t> a </a:t>
            </a:r>
            <a:r>
              <a:rPr lang="en-US" dirty="0" err="1" smtClean="0"/>
              <a:t>realizar</a:t>
            </a:r>
            <a:r>
              <a:rPr lang="en-US" dirty="0" smtClean="0"/>
              <a:t>, </a:t>
            </a:r>
            <a:r>
              <a:rPr lang="en-US" dirty="0" err="1" smtClean="0"/>
              <a:t>ayuda</a:t>
            </a:r>
            <a:r>
              <a:rPr lang="en-US" dirty="0" smtClean="0"/>
              <a:t> a </a:t>
            </a:r>
            <a:r>
              <a:rPr lang="en-US" dirty="0" err="1" smtClean="0"/>
              <a:t>vaciar</a:t>
            </a:r>
            <a:r>
              <a:rPr lang="en-US" dirty="0" smtClean="0"/>
              <a:t> </a:t>
            </a:r>
            <a:r>
              <a:rPr lang="en-US" dirty="0" err="1" smtClean="0"/>
              <a:t>papelera</a:t>
            </a:r>
            <a:r>
              <a:rPr lang="en-US" dirty="0" smtClean="0"/>
              <a:t> </a:t>
            </a:r>
          </a:p>
          <a:p>
            <a:r>
              <a:rPr lang="en-US" dirty="0" err="1" smtClean="0"/>
              <a:t>Modos</a:t>
            </a:r>
            <a:r>
              <a:rPr lang="en-US" dirty="0" smtClean="0"/>
              <a:t> de </a:t>
            </a:r>
            <a:r>
              <a:rPr lang="en-US" dirty="0" err="1" smtClean="0"/>
              <a:t>procesar</a:t>
            </a:r>
            <a:endParaRPr lang="en-US" dirty="0" smtClean="0"/>
          </a:p>
          <a:p>
            <a:pPr lvl="1"/>
            <a:r>
              <a:rPr lang="en-US" dirty="0" smtClean="0"/>
              <a:t>FIFO</a:t>
            </a:r>
          </a:p>
          <a:p>
            <a:pPr lvl="1"/>
            <a:r>
              <a:rPr lang="en-US" dirty="0" smtClean="0"/>
              <a:t>LIFO</a:t>
            </a:r>
          </a:p>
          <a:p>
            <a:endParaRPr lang="en-US" dirty="0" smtClean="0"/>
          </a:p>
          <a:p>
            <a:endParaRPr lang="en-US" dirty="0"/>
          </a:p>
        </p:txBody>
      </p:sp>
    </p:spTree>
    <p:extLst>
      <p:ext uri="{BB962C8B-B14F-4D97-AF65-F5344CB8AC3E}">
        <p14:creationId xmlns:p14="http://schemas.microsoft.com/office/powerpoint/2010/main" val="13192141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365</TotalTime>
  <Words>1829</Words>
  <Application>Microsoft Office PowerPoint</Application>
  <PresentationFormat>Panorámica</PresentationFormat>
  <Paragraphs>162</Paragraphs>
  <Slides>43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43</vt:i4>
      </vt:variant>
    </vt:vector>
  </HeadingPairs>
  <TitlesOfParts>
    <vt:vector size="49" baseType="lpstr">
      <vt:lpstr>Arial</vt:lpstr>
      <vt:lpstr>Calibri</vt:lpstr>
      <vt:lpstr>Trebuchet MS</vt:lpstr>
      <vt:lpstr>Tw Cen MT</vt:lpstr>
      <vt:lpstr>Wingdings</vt:lpstr>
      <vt:lpstr>Circuit</vt:lpstr>
      <vt:lpstr>¿QUÉ ES GTD? </vt:lpstr>
      <vt:lpstr>¿Qué es gtd?</vt:lpstr>
      <vt:lpstr>Problema de origen</vt:lpstr>
      <vt:lpstr>solución</vt:lpstr>
      <vt:lpstr>Origen gtd</vt:lpstr>
      <vt:lpstr>¿Qué es gtd?</vt:lpstr>
      <vt:lpstr>Fases gtd</vt:lpstr>
      <vt:lpstr>Recopilar</vt:lpstr>
      <vt:lpstr>procesar</vt:lpstr>
      <vt:lpstr>procesar</vt:lpstr>
      <vt:lpstr>Ejemplo 1 </vt:lpstr>
      <vt:lpstr>Ejemplo 2</vt:lpstr>
      <vt:lpstr>Ejemplo 3</vt:lpstr>
      <vt:lpstr>EJEMPLO 4 </vt:lpstr>
      <vt:lpstr>Organizar</vt:lpstr>
      <vt:lpstr>ORGANIZAR</vt:lpstr>
      <vt:lpstr>archivos/consultas</vt:lpstr>
      <vt:lpstr>recordatorios</vt:lpstr>
      <vt:lpstr>En espera</vt:lpstr>
      <vt:lpstr>Próximo</vt:lpstr>
      <vt:lpstr>proyectos</vt:lpstr>
      <vt:lpstr>Algún día</vt:lpstr>
      <vt:lpstr>organizar</vt:lpstr>
      <vt:lpstr>revisar</vt:lpstr>
      <vt:lpstr>Frecuencia de revisión</vt:lpstr>
      <vt:lpstr>Revisión Diaria</vt:lpstr>
      <vt:lpstr>Revisión semanal</vt:lpstr>
      <vt:lpstr>Revisión semanal</vt:lpstr>
      <vt:lpstr>hacer</vt:lpstr>
      <vt:lpstr>Como escoger las acciones a hacer</vt:lpstr>
      <vt:lpstr>Como escoger las acciones a hacer</vt:lpstr>
      <vt:lpstr>situación</vt:lpstr>
      <vt:lpstr>Tiempo</vt:lpstr>
      <vt:lpstr>energía </vt:lpstr>
      <vt:lpstr>Prioridad</vt:lpstr>
      <vt:lpstr>RESUMEN</vt:lpstr>
      <vt:lpstr>Presentación de PowerPoint</vt:lpstr>
      <vt:lpstr>Aplicaciones gtd</vt:lpstr>
      <vt:lpstr>Toodledo</vt:lpstr>
      <vt:lpstr>GOOGLE KEEP</vt:lpstr>
      <vt:lpstr>WUNDERLIST</vt:lpstr>
      <vt:lpstr>tRELLO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GTD? </dc:title>
  <dc:creator>Juan Espinoza Leon</dc:creator>
  <cp:lastModifiedBy>Juan Espinoza Leon</cp:lastModifiedBy>
  <cp:revision>30</cp:revision>
  <dcterms:created xsi:type="dcterms:W3CDTF">2017-08-02T01:45:45Z</dcterms:created>
  <dcterms:modified xsi:type="dcterms:W3CDTF">2017-08-02T17:13:52Z</dcterms:modified>
</cp:coreProperties>
</file>