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5" r:id="rId4"/>
    <p:sldId id="257" r:id="rId5"/>
    <p:sldId id="264" r:id="rId6"/>
    <p:sldId id="262" r:id="rId7"/>
    <p:sldId id="272" r:id="rId8"/>
    <p:sldId id="271" r:id="rId9"/>
    <p:sldId id="273" r:id="rId10"/>
    <p:sldId id="274" r:id="rId11"/>
    <p:sldId id="275" r:id="rId12"/>
    <p:sldId id="276" r:id="rId13"/>
    <p:sldId id="277" r:id="rId14"/>
    <p:sldId id="267" r:id="rId15"/>
    <p:sldId id="278" r:id="rId16"/>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3" autoAdjust="0"/>
    <p:restoredTop sz="94767" autoAdjust="0"/>
  </p:normalViewPr>
  <p:slideViewPr>
    <p:cSldViewPr>
      <p:cViewPr varScale="1">
        <p:scale>
          <a:sx n="74" d="100"/>
          <a:sy n="74" d="100"/>
        </p:scale>
        <p:origin x="-12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0C2C9CC9-5ADE-4D1E-91EE-C50D3206EE26}" type="datetimeFigureOut">
              <a:rPr lang="es-CL" smtClean="0"/>
              <a:pPr/>
              <a:t>07-08-2017</a:t>
            </a:fld>
            <a:endParaRPr lang="es-CL"/>
          </a:p>
        </p:txBody>
      </p:sp>
      <p:sp>
        <p:nvSpPr>
          <p:cNvPr id="17" name="16 Marcador de pie de página"/>
          <p:cNvSpPr>
            <a:spLocks noGrp="1"/>
          </p:cNvSpPr>
          <p:nvPr>
            <p:ph type="ftr" sz="quarter" idx="11"/>
          </p:nvPr>
        </p:nvSpPr>
        <p:spPr>
          <a:xfrm>
            <a:off x="2898648" y="6355080"/>
            <a:ext cx="3474720" cy="365760"/>
          </a:xfrm>
        </p:spPr>
        <p:txBody>
          <a:bodyPr/>
          <a:lstStyle/>
          <a:p>
            <a:endParaRPr lang="es-CL"/>
          </a:p>
        </p:txBody>
      </p:sp>
      <p:sp>
        <p:nvSpPr>
          <p:cNvPr id="29" name="28 Marcador de número de diapositiva"/>
          <p:cNvSpPr>
            <a:spLocks noGrp="1"/>
          </p:cNvSpPr>
          <p:nvPr>
            <p:ph type="sldNum" sz="quarter" idx="12"/>
          </p:nvPr>
        </p:nvSpPr>
        <p:spPr>
          <a:xfrm>
            <a:off x="1216152" y="6355080"/>
            <a:ext cx="1219200" cy="365760"/>
          </a:xfrm>
        </p:spPr>
        <p:txBody>
          <a:bodyPr/>
          <a:lstStyle/>
          <a:p>
            <a:fld id="{BE8277CB-F79A-4DE8-A9CF-DB88B8B76BBC}" type="slidenum">
              <a:rPr lang="es-CL" smtClean="0"/>
              <a:pPr/>
              <a:t>‹Nº›</a:t>
            </a:fld>
            <a:endParaRPr lang="es-CL"/>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0C2C9CC9-5ADE-4D1E-91EE-C50D3206EE26}" type="datetimeFigureOut">
              <a:rPr lang="es-CL" smtClean="0"/>
              <a:pPr/>
              <a:t>07-08-2017</a:t>
            </a:fld>
            <a:endParaRPr lang="es-CL"/>
          </a:p>
        </p:txBody>
      </p:sp>
      <p:sp>
        <p:nvSpPr>
          <p:cNvPr id="5" name="4 Marcador de pie de página"/>
          <p:cNvSpPr>
            <a:spLocks noGrp="1"/>
          </p:cNvSpPr>
          <p:nvPr>
            <p:ph type="ftr" sz="quarter" idx="11"/>
          </p:nvPr>
        </p:nvSpPr>
        <p:spPr>
          <a:xfrm>
            <a:off x="2898648" y="6355080"/>
            <a:ext cx="3474720" cy="365760"/>
          </a:xfrm>
        </p:spPr>
        <p:txBody>
          <a:bodyPr/>
          <a:lstStyle/>
          <a:p>
            <a:endParaRPr lang="es-CL"/>
          </a:p>
        </p:txBody>
      </p:sp>
      <p:sp>
        <p:nvSpPr>
          <p:cNvPr id="6" name="5 Marcador de número de diapositiva"/>
          <p:cNvSpPr>
            <a:spLocks noGrp="1"/>
          </p:cNvSpPr>
          <p:nvPr>
            <p:ph type="sldNum" sz="quarter" idx="12"/>
          </p:nvPr>
        </p:nvSpPr>
        <p:spPr>
          <a:xfrm>
            <a:off x="1069848" y="6355080"/>
            <a:ext cx="1520952" cy="365760"/>
          </a:xfrm>
        </p:spPr>
        <p:txBody>
          <a:bodyPr/>
          <a:lstStyle/>
          <a:p>
            <a:fld id="{BE8277CB-F79A-4DE8-A9CF-DB88B8B76BBC}" type="slidenum">
              <a:rPr lang="es-CL" smtClean="0"/>
              <a:pPr/>
              <a:t>‹Nº›</a:t>
            </a:fld>
            <a:endParaRPr lang="es-CL"/>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C2C9CC9-5ADE-4D1E-91EE-C50D3206EE26}" type="datetimeFigureOut">
              <a:rPr lang="es-CL" smtClean="0"/>
              <a:pPr/>
              <a:t>07-08-2017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BE8277CB-F79A-4DE8-A9CF-DB88B8B76BBC}" type="slidenum">
              <a:rPr lang="es-CL" smtClean="0"/>
              <a:pPr/>
              <a:t>‹Nº›</a:t>
            </a:fld>
            <a:endParaRPr lang="es-CL"/>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C2C9CC9-5ADE-4D1E-91EE-C50D3206EE26}" type="datetimeFigureOut">
              <a:rPr lang="es-CL" smtClean="0"/>
              <a:pPr/>
              <a:t>07-08-2017</a:t>
            </a:fld>
            <a:endParaRPr lang="es-CL"/>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CL"/>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E8277CB-F79A-4DE8-A9CF-DB88B8B76BBC}" type="slidenum">
              <a:rPr lang="es-CL" smtClean="0"/>
              <a:pPr/>
              <a:t>‹Nº›</a:t>
            </a:fld>
            <a:endParaRPr lang="es-CL"/>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L" dirty="0" smtClean="0"/>
              <a:t>Minería de datos</a:t>
            </a:r>
            <a:endParaRPr lang="es-CL" dirty="0"/>
          </a:p>
        </p:txBody>
      </p:sp>
      <p:sp>
        <p:nvSpPr>
          <p:cNvPr id="3" name="2 Subtítulo"/>
          <p:cNvSpPr>
            <a:spLocks noGrp="1"/>
          </p:cNvSpPr>
          <p:nvPr>
            <p:ph type="subTitle" idx="1"/>
          </p:nvPr>
        </p:nvSpPr>
        <p:spPr/>
        <p:txBody>
          <a:bodyPr/>
          <a:lstStyle/>
          <a:p>
            <a:r>
              <a:rPr lang="es-CL" dirty="0" smtClean="0"/>
              <a:t>Carlos Jara</a:t>
            </a:r>
            <a:endParaRPr lang="es-C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Tipos de Relaciones</a:t>
            </a:r>
            <a:endParaRPr lang="es-CL" dirty="0"/>
          </a:p>
        </p:txBody>
      </p:sp>
      <p:sp>
        <p:nvSpPr>
          <p:cNvPr id="3" name="2 Marcador de contenido"/>
          <p:cNvSpPr>
            <a:spLocks noGrp="1"/>
          </p:cNvSpPr>
          <p:nvPr>
            <p:ph sz="quarter" idx="1"/>
          </p:nvPr>
        </p:nvSpPr>
        <p:spPr>
          <a:xfrm>
            <a:off x="457200" y="1219200"/>
            <a:ext cx="7758138" cy="4937760"/>
          </a:xfrm>
        </p:spPr>
        <p:txBody>
          <a:bodyPr/>
          <a:lstStyle/>
          <a:p>
            <a:r>
              <a:rPr lang="es-CL" dirty="0" smtClean="0"/>
              <a:t>Clases</a:t>
            </a:r>
          </a:p>
          <a:p>
            <a:r>
              <a:rPr lang="es-CL" dirty="0" smtClean="0"/>
              <a:t>Grupos</a:t>
            </a:r>
          </a:p>
          <a:p>
            <a:r>
              <a:rPr lang="es-CL" dirty="0" smtClean="0"/>
              <a:t>Asociaciones</a:t>
            </a:r>
          </a:p>
          <a:p>
            <a:r>
              <a:rPr lang="es-CL" dirty="0" smtClean="0"/>
              <a:t>Patrones secuenciales</a:t>
            </a:r>
          </a:p>
          <a:p>
            <a:endParaRPr lang="es-CL" dirty="0" smtClean="0"/>
          </a:p>
          <a:p>
            <a:pPr>
              <a:buNone/>
            </a:pPr>
            <a:r>
              <a:rPr lang="es-CL" dirty="0" smtClean="0"/>
              <a:t> </a:t>
            </a:r>
            <a:endParaRPr lang="es-C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Niveles </a:t>
            </a:r>
            <a:r>
              <a:rPr lang="es-CL" dirty="0" smtClean="0"/>
              <a:t>de análisis</a:t>
            </a:r>
            <a:endParaRPr lang="es-CL" dirty="0"/>
          </a:p>
        </p:txBody>
      </p:sp>
      <p:sp>
        <p:nvSpPr>
          <p:cNvPr id="3" name="2 Marcador de contenido"/>
          <p:cNvSpPr>
            <a:spLocks noGrp="1"/>
          </p:cNvSpPr>
          <p:nvPr>
            <p:ph sz="quarter" idx="1"/>
          </p:nvPr>
        </p:nvSpPr>
        <p:spPr/>
        <p:txBody>
          <a:bodyPr/>
          <a:lstStyle/>
          <a:p>
            <a:r>
              <a:rPr lang="es-CL" dirty="0" smtClean="0"/>
              <a:t>Redes neuronales </a:t>
            </a:r>
            <a:r>
              <a:rPr lang="es-CL" dirty="0" smtClean="0"/>
              <a:t>artificiales:</a:t>
            </a:r>
          </a:p>
          <a:p>
            <a:pPr>
              <a:buNone/>
            </a:pPr>
            <a:r>
              <a:rPr lang="es-CL" dirty="0" smtClean="0"/>
              <a:t>	Es un conjunto de elementos de procesamiento de la información altamente interconectados, que son capaces de aprender con la información que se les alimenta</a:t>
            </a:r>
          </a:p>
          <a:p>
            <a:pPr>
              <a:buNone/>
            </a:pPr>
            <a:endParaRPr lang="es-CL" dirty="0" smtClean="0"/>
          </a:p>
          <a:p>
            <a:pPr>
              <a:buNone/>
            </a:pPr>
            <a:endParaRPr lang="es-CL" dirty="0"/>
          </a:p>
        </p:txBody>
      </p:sp>
      <p:pic>
        <p:nvPicPr>
          <p:cNvPr id="3075" name="Picture 3" descr="C:\Users\cjara\Documents\2.DOCTOCJD\presentacion\redneuronal-e1491037892432.png"/>
          <p:cNvPicPr>
            <a:picLocks noChangeAspect="1" noChangeArrowheads="1"/>
          </p:cNvPicPr>
          <p:nvPr/>
        </p:nvPicPr>
        <p:blipFill>
          <a:blip r:embed="rId2"/>
          <a:srcRect/>
          <a:stretch>
            <a:fillRect/>
          </a:stretch>
        </p:blipFill>
        <p:spPr bwMode="auto">
          <a:xfrm>
            <a:off x="3428992" y="3286124"/>
            <a:ext cx="4500594" cy="249783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Niveles </a:t>
            </a:r>
            <a:r>
              <a:rPr lang="es-CL" dirty="0" smtClean="0"/>
              <a:t>de análisis</a:t>
            </a:r>
            <a:endParaRPr lang="es-CL" dirty="0"/>
          </a:p>
        </p:txBody>
      </p:sp>
      <p:sp>
        <p:nvSpPr>
          <p:cNvPr id="3" name="2 Marcador de contenido"/>
          <p:cNvSpPr>
            <a:spLocks noGrp="1"/>
          </p:cNvSpPr>
          <p:nvPr>
            <p:ph sz="quarter" idx="1"/>
          </p:nvPr>
        </p:nvSpPr>
        <p:spPr/>
        <p:txBody>
          <a:bodyPr>
            <a:normAutofit/>
          </a:bodyPr>
          <a:lstStyle/>
          <a:p>
            <a:r>
              <a:rPr lang="es-CL" dirty="0" smtClean="0"/>
              <a:t>Algoritmos </a:t>
            </a:r>
            <a:r>
              <a:rPr lang="es-CL" dirty="0" smtClean="0"/>
              <a:t>genéticos:</a:t>
            </a:r>
          </a:p>
          <a:p>
            <a:pPr>
              <a:buNone/>
            </a:pPr>
            <a:r>
              <a:rPr lang="es-CL" dirty="0" smtClean="0"/>
              <a:t> 	Se articulan </a:t>
            </a:r>
            <a:r>
              <a:rPr lang="es-CL" dirty="0" smtClean="0"/>
              <a:t>en base a una serie de ciclos en los cuales una serie de individuos “idean” una solución, son evaluados, se seleccionan las soluciones más adecuadas, y por medio de un intercambio de información </a:t>
            </a:r>
            <a:r>
              <a:rPr lang="es-CL" dirty="0" smtClean="0"/>
              <a:t> y </a:t>
            </a:r>
            <a:r>
              <a:rPr lang="es-CL" dirty="0" smtClean="0"/>
              <a:t>algunas variaciones al mismo (valores </a:t>
            </a:r>
            <a:r>
              <a:rPr lang="es-CL" dirty="0" smtClean="0"/>
              <a:t>marginales</a:t>
            </a:r>
            <a:r>
              <a:rPr lang="es-CL" dirty="0" smtClean="0"/>
              <a:t>), se vuelve a generar otro ciclo que comienza de nuevo la búsqueda. Es decir, que una vez construida un algoritmo genético, éste sirve para cualquier tipo de problema, sólo hay que modificar la función evaluación del mismo.</a:t>
            </a:r>
            <a:endParaRPr lang="es-C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Niveles </a:t>
            </a:r>
            <a:r>
              <a:rPr lang="es-CL" dirty="0" smtClean="0"/>
              <a:t>de análisis</a:t>
            </a:r>
            <a:endParaRPr lang="es-CL" dirty="0"/>
          </a:p>
        </p:txBody>
      </p:sp>
      <p:sp>
        <p:nvSpPr>
          <p:cNvPr id="3" name="2 Marcador de contenido"/>
          <p:cNvSpPr>
            <a:spLocks noGrp="1"/>
          </p:cNvSpPr>
          <p:nvPr>
            <p:ph sz="quarter" idx="1"/>
          </p:nvPr>
        </p:nvSpPr>
        <p:spPr/>
        <p:txBody>
          <a:bodyPr/>
          <a:lstStyle/>
          <a:p>
            <a:r>
              <a:rPr lang="es-CL" dirty="0" smtClean="0"/>
              <a:t> Árboles de </a:t>
            </a:r>
            <a:r>
              <a:rPr lang="es-CL" dirty="0" smtClean="0"/>
              <a:t>decisión:</a:t>
            </a:r>
          </a:p>
          <a:p>
            <a:r>
              <a:rPr lang="es-CL" dirty="0" smtClean="0"/>
              <a:t>Estructuras </a:t>
            </a:r>
            <a:r>
              <a:rPr lang="es-CL" dirty="0" smtClean="0"/>
              <a:t>en forma de árbol que representan conjuntos de decisiones. Estas decisiones generan reglas para la clasificación de un conjunto de datos</a:t>
            </a:r>
            <a:endParaRPr lang="es-CL" dirty="0" smtClean="0"/>
          </a:p>
          <a:p>
            <a:pPr>
              <a:buNone/>
            </a:pPr>
            <a:endParaRPr lang="es-CL" dirty="0"/>
          </a:p>
        </p:txBody>
      </p:sp>
      <p:pic>
        <p:nvPicPr>
          <p:cNvPr id="2050" name="Picture 2" descr="C:\Users\cjara\Documents\2.DOCTOCJD\presentacion\Arbol-decision-alternativo.png"/>
          <p:cNvPicPr>
            <a:picLocks noChangeAspect="1" noChangeArrowheads="1"/>
          </p:cNvPicPr>
          <p:nvPr/>
        </p:nvPicPr>
        <p:blipFill>
          <a:blip r:embed="rId2"/>
          <a:srcRect/>
          <a:stretch>
            <a:fillRect/>
          </a:stretch>
        </p:blipFill>
        <p:spPr bwMode="auto">
          <a:xfrm>
            <a:off x="2857488" y="3214686"/>
            <a:ext cx="3905244" cy="292893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Herramientas</a:t>
            </a:r>
            <a:endParaRPr lang="es-CL"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485775" y="1806575"/>
            <a:ext cx="8172450" cy="37623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quarter" idx="1"/>
          </p:nvPr>
        </p:nvSpPr>
        <p:spPr/>
        <p:txBody>
          <a:bodyPr/>
          <a:lstStyle/>
          <a:p>
            <a:pPr>
              <a:buNone/>
            </a:pPr>
            <a:endParaRPr lang="es-CL" dirty="0" smtClean="0"/>
          </a:p>
          <a:p>
            <a:pPr>
              <a:buNone/>
            </a:pPr>
            <a:endParaRPr lang="es-CL" dirty="0" smtClean="0"/>
          </a:p>
          <a:p>
            <a:pPr algn="ctr">
              <a:buNone/>
            </a:pPr>
            <a:endParaRPr lang="es-CL" dirty="0" smtClean="0"/>
          </a:p>
          <a:p>
            <a:pPr algn="ctr">
              <a:buNone/>
            </a:pPr>
            <a:r>
              <a:rPr lang="es-CL" dirty="0" smtClean="0"/>
              <a:t>MUCHAS GRACIAS!!</a:t>
            </a:r>
          </a:p>
          <a:p>
            <a:pPr>
              <a:buNone/>
            </a:pPr>
            <a:endParaRPr lang="es-C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latin typeface="+mn-lt"/>
              </a:rPr>
              <a:t>¿Que es datos, información, Conocimiento?</a:t>
            </a:r>
            <a:endParaRPr lang="es-CL" dirty="0">
              <a:latin typeface="+mn-lt"/>
            </a:endParaRPr>
          </a:p>
        </p:txBody>
      </p:sp>
      <p:pic>
        <p:nvPicPr>
          <p:cNvPr id="4" name="3 Marcador de contenido" descr="Image3894.jpg"/>
          <p:cNvPicPr>
            <a:picLocks noGrp="1" noChangeAspect="1"/>
          </p:cNvPicPr>
          <p:nvPr>
            <p:ph sz="quarter" idx="1"/>
          </p:nvPr>
        </p:nvPicPr>
        <p:blipFill>
          <a:blip r:embed="rId2"/>
          <a:stretch>
            <a:fillRect/>
          </a:stretch>
        </p:blipFill>
        <p:spPr>
          <a:xfrm>
            <a:off x="5214942" y="3857628"/>
            <a:ext cx="3500462" cy="2461512"/>
          </a:xfrm>
        </p:spPr>
      </p:pic>
      <p:sp>
        <p:nvSpPr>
          <p:cNvPr id="5" name="2 Marcador de contenido"/>
          <p:cNvSpPr txBox="1">
            <a:spLocks/>
          </p:cNvSpPr>
          <p:nvPr/>
        </p:nvSpPr>
        <p:spPr>
          <a:xfrm>
            <a:off x="457200" y="1219200"/>
            <a:ext cx="8229600" cy="4937760"/>
          </a:xfrm>
          <a:prstGeom prst="rect">
            <a:avLst/>
          </a:prstGeom>
        </p:spPr>
        <p:txBody>
          <a:bodyPr vert="horz">
            <a:normAutofit/>
          </a:bodyPr>
          <a:lstStyle/>
          <a:p>
            <a:pPr marL="274320" lvl="0" indent="-274320">
              <a:spcBef>
                <a:spcPts val="600"/>
              </a:spcBef>
              <a:buClr>
                <a:schemeClr val="accent1"/>
              </a:buClr>
              <a:buSzPct val="76000"/>
              <a:buFont typeface="Wingdings 3"/>
              <a:buChar char=""/>
            </a:pPr>
            <a:r>
              <a:rPr lang="es-CL" sz="2000" b="1" dirty="0" smtClean="0"/>
              <a:t>Dato</a:t>
            </a:r>
            <a:r>
              <a:rPr lang="es-CL" sz="2000" dirty="0" smtClean="0"/>
              <a:t>: Un dato es un conjunto discreto, de factores objetivos sobre un hecho real. </a:t>
            </a:r>
            <a:endParaRPr lang="es-CL" sz="2000" dirty="0" smtClean="0"/>
          </a:p>
          <a:p>
            <a:pPr marL="274320" lvl="0" indent="-274320">
              <a:spcBef>
                <a:spcPts val="600"/>
              </a:spcBef>
              <a:buClr>
                <a:schemeClr val="accent1"/>
              </a:buClr>
              <a:buSzPct val="76000"/>
              <a:buFont typeface="Wingdings 3"/>
              <a:buChar char=""/>
            </a:pPr>
            <a:r>
              <a:rPr lang="es-CL" sz="2000" dirty="0" smtClean="0"/>
              <a:t> </a:t>
            </a:r>
            <a:r>
              <a:rPr lang="es-CL" sz="2000" b="1" dirty="0" smtClean="0"/>
              <a:t>Información: </a:t>
            </a:r>
            <a:r>
              <a:rPr lang="es-CL" sz="2000" dirty="0" smtClean="0"/>
              <a:t>Conjunto de datos procesados </a:t>
            </a:r>
            <a:r>
              <a:rPr lang="es-CL" sz="2000" dirty="0" smtClean="0"/>
              <a:t>e interrelacionados, que tienen un significado y por lo tanto son de utilidad para tomar decisiones</a:t>
            </a:r>
            <a:r>
              <a:rPr lang="es-CL" sz="2000" dirty="0" smtClean="0"/>
              <a:t>.</a:t>
            </a:r>
          </a:p>
          <a:p>
            <a:pPr marL="274320" lvl="0" indent="-274320">
              <a:spcBef>
                <a:spcPts val="600"/>
              </a:spcBef>
              <a:buClr>
                <a:schemeClr val="accent1"/>
              </a:buClr>
              <a:buSzPct val="76000"/>
              <a:buFont typeface="Wingdings 3"/>
              <a:buChar char=""/>
            </a:pPr>
            <a:r>
              <a:rPr lang="es-CL" sz="2000" b="1" dirty="0" smtClean="0"/>
              <a:t>Conocimiento</a:t>
            </a:r>
            <a:r>
              <a:rPr lang="es-CL" sz="2000" b="1" dirty="0" smtClean="0"/>
              <a:t> </a:t>
            </a:r>
            <a:r>
              <a:rPr lang="es-CL" sz="2000" dirty="0" smtClean="0"/>
              <a:t>es el resultado de integrar los datos y la información con la experiencia, los valores y la personalidad, permitiendo su aplicación a la vida y a la toma de decisiones.</a:t>
            </a:r>
            <a:endParaRPr kumimoji="0" lang="es-CL"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latin typeface="+mn-lt"/>
              </a:rPr>
              <a:t>Almacén de datos (Data </a:t>
            </a:r>
            <a:r>
              <a:rPr lang="es-CL" dirty="0" err="1" smtClean="0">
                <a:latin typeface="+mn-lt"/>
              </a:rPr>
              <a:t>Warehouse</a:t>
            </a:r>
            <a:r>
              <a:rPr lang="es-CL" dirty="0" smtClean="0">
                <a:latin typeface="+mn-lt"/>
              </a:rPr>
              <a:t>)</a:t>
            </a:r>
            <a:endParaRPr lang="es-CL" dirty="0">
              <a:latin typeface="+mn-lt"/>
            </a:endParaRPr>
          </a:p>
        </p:txBody>
      </p:sp>
      <p:pic>
        <p:nvPicPr>
          <p:cNvPr id="4" name="3 Marcador de contenido" descr="etl-grafic.png"/>
          <p:cNvPicPr>
            <a:picLocks noGrp="1" noChangeAspect="1"/>
          </p:cNvPicPr>
          <p:nvPr>
            <p:ph sz="quarter" idx="1"/>
          </p:nvPr>
        </p:nvPicPr>
        <p:blipFill>
          <a:blip r:embed="rId2"/>
          <a:stretch>
            <a:fillRect/>
          </a:stretch>
        </p:blipFill>
        <p:spPr>
          <a:xfrm>
            <a:off x="1238250" y="3743344"/>
            <a:ext cx="6667500" cy="2400300"/>
          </a:xfrm>
        </p:spPr>
      </p:pic>
      <p:sp>
        <p:nvSpPr>
          <p:cNvPr id="5" name="4 CuadroTexto"/>
          <p:cNvSpPr txBox="1"/>
          <p:nvPr/>
        </p:nvSpPr>
        <p:spPr>
          <a:xfrm>
            <a:off x="1285852" y="1500174"/>
            <a:ext cx="184731" cy="369332"/>
          </a:xfrm>
          <a:prstGeom prst="rect">
            <a:avLst/>
          </a:prstGeom>
          <a:noFill/>
        </p:spPr>
        <p:txBody>
          <a:bodyPr wrap="none" rtlCol="0">
            <a:spAutoFit/>
          </a:bodyPr>
          <a:lstStyle/>
          <a:p>
            <a:endParaRPr lang="es-CL" dirty="0"/>
          </a:p>
        </p:txBody>
      </p:sp>
      <p:sp>
        <p:nvSpPr>
          <p:cNvPr id="6" name="2 Marcador de contenido"/>
          <p:cNvSpPr txBox="1">
            <a:spLocks/>
          </p:cNvSpPr>
          <p:nvPr/>
        </p:nvSpPr>
        <p:spPr>
          <a:xfrm>
            <a:off x="457200" y="1219200"/>
            <a:ext cx="8229600" cy="4937760"/>
          </a:xfrm>
          <a:prstGeom prst="rect">
            <a:avLst/>
          </a:prstGeom>
        </p:spPr>
        <p:txBody>
          <a:bodyPr vert="horz">
            <a:normAutofit/>
          </a:bodyPr>
          <a:lstStyle/>
          <a:p>
            <a:pPr marL="274320" lvl="0" indent="-274320">
              <a:spcBef>
                <a:spcPts val="600"/>
              </a:spcBef>
              <a:buClr>
                <a:schemeClr val="accent1"/>
              </a:buClr>
              <a:buSzPct val="76000"/>
            </a:pPr>
            <a:r>
              <a:rPr lang="es-CL" sz="2000" dirty="0" smtClean="0"/>
              <a:t>	Es </a:t>
            </a:r>
            <a:r>
              <a:rPr lang="es-CL" sz="2000" dirty="0" smtClean="0"/>
              <a:t>una colección de datos orientada a un determinado </a:t>
            </a:r>
            <a:r>
              <a:rPr lang="es-CL" sz="2000" dirty="0" smtClean="0"/>
              <a:t>ámbito, integrado</a:t>
            </a:r>
            <a:r>
              <a:rPr lang="es-CL" sz="2000" dirty="0" smtClean="0"/>
              <a:t>, no volátil y variable en el tiempo, que ayuda a la toma de decisiones en la entidad en la que se utiliza.</a:t>
            </a:r>
            <a:endParaRPr kumimoji="0" lang="es-CL" sz="1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KDD</a:t>
            </a:r>
            <a:endParaRPr lang="es-CL" dirty="0"/>
          </a:p>
        </p:txBody>
      </p:sp>
      <p:sp>
        <p:nvSpPr>
          <p:cNvPr id="3" name="2 Marcador de contenido"/>
          <p:cNvSpPr>
            <a:spLocks noGrp="1"/>
          </p:cNvSpPr>
          <p:nvPr>
            <p:ph sz="quarter" idx="1"/>
          </p:nvPr>
        </p:nvSpPr>
        <p:spPr/>
        <p:txBody>
          <a:bodyPr/>
          <a:lstStyle/>
          <a:p>
            <a:pPr algn="just">
              <a:lnSpc>
                <a:spcPct val="90000"/>
              </a:lnSpc>
            </a:pPr>
            <a:endParaRPr lang="es-CL" sz="2800" dirty="0" smtClean="0"/>
          </a:p>
          <a:p>
            <a:pPr algn="just">
              <a:lnSpc>
                <a:spcPct val="90000"/>
              </a:lnSpc>
            </a:pPr>
            <a:r>
              <a:rPr lang="es-CL" sz="2800" b="1" dirty="0" smtClean="0"/>
              <a:t>Proceso de </a:t>
            </a:r>
            <a:r>
              <a:rPr lang="es-CL" sz="2800" b="1" dirty="0" smtClean="0"/>
              <a:t>Extracción del </a:t>
            </a:r>
            <a:r>
              <a:rPr lang="es-CL" sz="2800" b="1" dirty="0" smtClean="0"/>
              <a:t>Conocimiento </a:t>
            </a:r>
            <a:r>
              <a:rPr lang="es-CL" sz="2800" dirty="0" smtClean="0"/>
              <a:t>(</a:t>
            </a:r>
            <a:r>
              <a:rPr lang="es-CL" sz="2800" dirty="0" err="1" smtClean="0"/>
              <a:t>Knowledge</a:t>
            </a:r>
            <a:r>
              <a:rPr lang="es-CL" sz="2800" dirty="0" smtClean="0"/>
              <a:t> </a:t>
            </a:r>
            <a:r>
              <a:rPr lang="es-CL" sz="2800" dirty="0" err="1" smtClean="0"/>
              <a:t>Discovery</a:t>
            </a:r>
            <a:r>
              <a:rPr lang="es-CL" sz="2800" dirty="0" smtClean="0"/>
              <a:t> </a:t>
            </a:r>
            <a:r>
              <a:rPr lang="es-CL" sz="2800" dirty="0" smtClean="0"/>
              <a:t>in </a:t>
            </a:r>
            <a:r>
              <a:rPr lang="es-CL" sz="2800" dirty="0" err="1" smtClean="0"/>
              <a:t>Databases</a:t>
            </a:r>
            <a:r>
              <a:rPr lang="es-CL" sz="2800" dirty="0" smtClean="0"/>
              <a:t> (KDD</a:t>
            </a:r>
            <a:r>
              <a:rPr lang="es-CL" sz="2800" dirty="0" smtClean="0"/>
              <a:t>)).</a:t>
            </a:r>
          </a:p>
          <a:p>
            <a:pPr algn="just">
              <a:lnSpc>
                <a:spcPct val="90000"/>
              </a:lnSpc>
              <a:buNone/>
            </a:pPr>
            <a:endParaRPr lang="es-CL" sz="2800" dirty="0" smtClean="0"/>
          </a:p>
          <a:p>
            <a:pPr algn="just">
              <a:lnSpc>
                <a:spcPct val="90000"/>
              </a:lnSpc>
            </a:pPr>
            <a:r>
              <a:rPr lang="es-CL" sz="2800" dirty="0" smtClean="0"/>
              <a:t> </a:t>
            </a:r>
            <a:r>
              <a:rPr lang="es-CL" sz="2400" dirty="0" smtClean="0"/>
              <a:t>“El proceso no trivial de identificar patrones válidos, nuevos, potencialmente útiles y en ultima instancia comprensible en los datos”</a:t>
            </a:r>
            <a:endParaRPr lang="es-ES" sz="2400" dirty="0" smtClean="0"/>
          </a:p>
          <a:p>
            <a:pPr>
              <a:buNone/>
            </a:pP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KDD</a:t>
            </a:r>
            <a:endParaRPr lang="es-CL" dirty="0"/>
          </a:p>
        </p:txBody>
      </p:sp>
      <p:pic>
        <p:nvPicPr>
          <p:cNvPr id="5" name="4 Imagen" descr="2630240410005.png"/>
          <p:cNvPicPr>
            <a:picLocks noChangeAspect="1"/>
          </p:cNvPicPr>
          <p:nvPr/>
        </p:nvPicPr>
        <p:blipFill>
          <a:blip r:embed="rId2"/>
          <a:stretch>
            <a:fillRect/>
          </a:stretch>
        </p:blipFill>
        <p:spPr>
          <a:xfrm>
            <a:off x="714348" y="1571612"/>
            <a:ext cx="7897707" cy="36433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Minería de datos  </a:t>
            </a:r>
            <a:endParaRPr lang="es-CL" dirty="0"/>
          </a:p>
        </p:txBody>
      </p:sp>
      <p:sp>
        <p:nvSpPr>
          <p:cNvPr id="3" name="2 Marcador de contenido"/>
          <p:cNvSpPr>
            <a:spLocks noGrp="1"/>
          </p:cNvSpPr>
          <p:nvPr>
            <p:ph sz="quarter" idx="1"/>
          </p:nvPr>
        </p:nvSpPr>
        <p:spPr/>
        <p:txBody>
          <a:bodyPr>
            <a:normAutofit/>
          </a:bodyPr>
          <a:lstStyle/>
          <a:p>
            <a:r>
              <a:rPr lang="es-CL" dirty="0" smtClean="0"/>
              <a:t>¿Qué es Minería de datos?</a:t>
            </a:r>
          </a:p>
          <a:p>
            <a:pPr>
              <a:buNone/>
            </a:pPr>
            <a:r>
              <a:rPr lang="es-CL" dirty="0" smtClean="0"/>
              <a:t>	Es la etapa de análisis de "</a:t>
            </a:r>
            <a:r>
              <a:rPr lang="es-CL" dirty="0" err="1" smtClean="0"/>
              <a:t>Knowledge</a:t>
            </a:r>
            <a:r>
              <a:rPr lang="es-CL" dirty="0" smtClean="0"/>
              <a:t> </a:t>
            </a:r>
            <a:r>
              <a:rPr lang="es-CL" dirty="0" err="1" smtClean="0"/>
              <a:t>Discovery</a:t>
            </a:r>
            <a:r>
              <a:rPr lang="es-CL" dirty="0" smtClean="0"/>
              <a:t> in </a:t>
            </a:r>
            <a:r>
              <a:rPr lang="es-CL" dirty="0" err="1" smtClean="0"/>
              <a:t>Databases</a:t>
            </a:r>
            <a:r>
              <a:rPr lang="es-CL" dirty="0" smtClean="0"/>
              <a:t>" o KDD.</a:t>
            </a:r>
          </a:p>
          <a:p>
            <a:endParaRPr lang="es-CL" dirty="0" smtClean="0"/>
          </a:p>
          <a:p>
            <a:r>
              <a:rPr lang="es-CL" dirty="0" smtClean="0"/>
              <a:t>Proceso </a:t>
            </a:r>
            <a:r>
              <a:rPr lang="es-CL" dirty="0" smtClean="0"/>
              <a:t>de analizar los datos desde diferentes perspectivas y resumiéndolos en información útil </a:t>
            </a:r>
            <a:r>
              <a:rPr lang="es-CL" dirty="0" smtClean="0"/>
              <a:t> </a:t>
            </a:r>
            <a:endParaRPr lang="es-CL" dirty="0" smtClean="0"/>
          </a:p>
          <a:p>
            <a:endParaRPr lang="es-CL" dirty="0" smtClean="0"/>
          </a:p>
          <a:p>
            <a:pPr>
              <a:buNone/>
            </a:pPr>
            <a:r>
              <a:rPr lang="es-CL" dirty="0" smtClean="0"/>
              <a:t> </a:t>
            </a:r>
            <a:r>
              <a:rPr lang="es-CL" dirty="0" smtClean="0"/>
              <a:t>  </a:t>
            </a:r>
            <a:endParaRPr lang="es-C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Objetivo</a:t>
            </a:r>
            <a:endParaRPr lang="es-CL" dirty="0"/>
          </a:p>
        </p:txBody>
      </p:sp>
      <p:sp>
        <p:nvSpPr>
          <p:cNvPr id="3" name="2 Marcador de contenido"/>
          <p:cNvSpPr>
            <a:spLocks noGrp="1"/>
          </p:cNvSpPr>
          <p:nvPr>
            <p:ph sz="quarter" idx="1"/>
          </p:nvPr>
        </p:nvSpPr>
        <p:spPr/>
        <p:txBody>
          <a:bodyPr/>
          <a:lstStyle/>
          <a:p>
            <a:r>
              <a:rPr lang="es-CL" dirty="0" smtClean="0"/>
              <a:t>Consiste en extraer información de un conjunto de datos y transformarla en una estructura comprensible para su uso posterior.   </a:t>
            </a:r>
            <a:endParaRPr lang="es-C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Metodología</a:t>
            </a:r>
            <a:endParaRPr lang="es-CL" dirty="0"/>
          </a:p>
        </p:txBody>
      </p:sp>
      <p:sp>
        <p:nvSpPr>
          <p:cNvPr id="3" name="2 Marcador de contenido"/>
          <p:cNvSpPr>
            <a:spLocks noGrp="1"/>
          </p:cNvSpPr>
          <p:nvPr>
            <p:ph sz="quarter" idx="1"/>
          </p:nvPr>
        </p:nvSpPr>
        <p:spPr/>
        <p:txBody>
          <a:bodyPr/>
          <a:lstStyle/>
          <a:p>
            <a:r>
              <a:rPr lang="es-CL" dirty="0" smtClean="0"/>
              <a:t>Entendimiento de los problemas</a:t>
            </a:r>
          </a:p>
          <a:p>
            <a:r>
              <a:rPr lang="es-CL" dirty="0" smtClean="0"/>
              <a:t>Entendimientos de los datos</a:t>
            </a:r>
          </a:p>
          <a:p>
            <a:r>
              <a:rPr lang="es-CL" dirty="0" smtClean="0"/>
              <a:t>Preparación de datos</a:t>
            </a:r>
          </a:p>
          <a:p>
            <a:r>
              <a:rPr lang="es-CL" dirty="0" err="1" smtClean="0"/>
              <a:t>Modelamiento</a:t>
            </a:r>
            <a:endParaRPr lang="es-CL" dirty="0" smtClean="0"/>
          </a:p>
          <a:p>
            <a:r>
              <a:rPr lang="es-CL" dirty="0" smtClean="0"/>
              <a:t>Evaluación</a:t>
            </a:r>
          </a:p>
          <a:p>
            <a:r>
              <a:rPr lang="es-CL" dirty="0" smtClean="0"/>
              <a:t> </a:t>
            </a:r>
            <a:r>
              <a:rPr lang="es-CL" dirty="0" smtClean="0"/>
              <a:t>Despliegue funcional-comercial</a:t>
            </a:r>
            <a:endParaRPr lang="es-C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¿Cómo funciona? </a:t>
            </a:r>
            <a:endParaRPr lang="es-CL" dirty="0"/>
          </a:p>
        </p:txBody>
      </p:sp>
      <p:sp>
        <p:nvSpPr>
          <p:cNvPr id="3" name="2 Marcador de contenido"/>
          <p:cNvSpPr>
            <a:spLocks noGrp="1"/>
          </p:cNvSpPr>
          <p:nvPr>
            <p:ph sz="quarter" idx="1"/>
          </p:nvPr>
        </p:nvSpPr>
        <p:spPr/>
        <p:txBody>
          <a:bodyPr/>
          <a:lstStyle/>
          <a:p>
            <a:r>
              <a:rPr lang="es-CL" dirty="0" smtClean="0"/>
              <a:t> S</a:t>
            </a:r>
            <a:r>
              <a:rPr lang="es-CL" dirty="0" smtClean="0"/>
              <a:t>oftware </a:t>
            </a:r>
            <a:r>
              <a:rPr lang="es-CL" dirty="0" smtClean="0"/>
              <a:t>de minería de datos analiza las relaciones y patrones en los datos de transacción almacenados sobre la base de consultas de los usuarios de composición abierta.</a:t>
            </a:r>
            <a:endParaRPr lang="es-C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7014</TotalTime>
  <Words>184</Words>
  <Application>Microsoft Office PowerPoint</Application>
  <PresentationFormat>Presentación en pantalla (4:3)</PresentationFormat>
  <Paragraphs>53</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Origen</vt:lpstr>
      <vt:lpstr>Minería de datos</vt:lpstr>
      <vt:lpstr>¿Que es datos, información, Conocimiento?</vt:lpstr>
      <vt:lpstr>Almacén de datos (Data Warehouse)</vt:lpstr>
      <vt:lpstr>KDD</vt:lpstr>
      <vt:lpstr>KDD</vt:lpstr>
      <vt:lpstr>Minería de datos  </vt:lpstr>
      <vt:lpstr>Objetivo</vt:lpstr>
      <vt:lpstr>Metodología</vt:lpstr>
      <vt:lpstr>¿Cómo funciona? </vt:lpstr>
      <vt:lpstr>Tipos de Relaciones</vt:lpstr>
      <vt:lpstr>Niveles de análisis</vt:lpstr>
      <vt:lpstr>Niveles de análisis</vt:lpstr>
      <vt:lpstr>Niveles de análisis</vt:lpstr>
      <vt:lpstr>Herramientas</vt:lpstr>
      <vt:lpstr>Diapositiva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datos</dc:title>
  <dc:creator>cjara</dc:creator>
  <cp:lastModifiedBy>cjara</cp:lastModifiedBy>
  <cp:revision>130</cp:revision>
  <dcterms:created xsi:type="dcterms:W3CDTF">2017-08-04T15:09:48Z</dcterms:created>
  <dcterms:modified xsi:type="dcterms:W3CDTF">2017-08-09T17:29:12Z</dcterms:modified>
</cp:coreProperties>
</file>