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6" r:id="rId19"/>
    <p:sldId id="278" r:id="rId20"/>
    <p:sldId id="283" r:id="rId21"/>
    <p:sldId id="279" r:id="rId22"/>
    <p:sldId id="280" r:id="rId23"/>
    <p:sldId id="282" r:id="rId24"/>
    <p:sldId id="281" r:id="rId25"/>
    <p:sldId id="286" r:id="rId26"/>
    <p:sldId id="285" r:id="rId27"/>
    <p:sldId id="287" r:id="rId28"/>
    <p:sldId id="284" r:id="rId29"/>
    <p:sldId id="288" r:id="rId30"/>
    <p:sldId id="291" r:id="rId31"/>
    <p:sldId id="289" r:id="rId32"/>
    <p:sldId id="290" r:id="rId33"/>
    <p:sldId id="292" r:id="rId34"/>
    <p:sldId id="293" r:id="rId35"/>
    <p:sldId id="294" r:id="rId36"/>
    <p:sldId id="298" r:id="rId37"/>
    <p:sldId id="295" r:id="rId38"/>
    <p:sldId id="302" r:id="rId39"/>
    <p:sldId id="301" r:id="rId40"/>
    <p:sldId id="300" r:id="rId41"/>
    <p:sldId id="299" r:id="rId42"/>
    <p:sldId id="297" r:id="rId43"/>
    <p:sldId id="307" r:id="rId44"/>
    <p:sldId id="308" r:id="rId45"/>
    <p:sldId id="306" r:id="rId46"/>
    <p:sldId id="305" r:id="rId47"/>
    <p:sldId id="304" r:id="rId48"/>
    <p:sldId id="303" r:id="rId49"/>
    <p:sldId id="296" r:id="rId50"/>
    <p:sldId id="309" r:id="rId51"/>
    <p:sldId id="311" r:id="rId52"/>
    <p:sldId id="312" r:id="rId53"/>
    <p:sldId id="310" r:id="rId54"/>
    <p:sldId id="313" r:id="rId55"/>
    <p:sldId id="316" r:id="rId56"/>
    <p:sldId id="315" r:id="rId57"/>
    <p:sldId id="317" r:id="rId58"/>
    <p:sldId id="318" r:id="rId59"/>
    <p:sldId id="314" r:id="rId60"/>
    <p:sldId id="321" r:id="rId61"/>
    <p:sldId id="320" r:id="rId62"/>
    <p:sldId id="319" r:id="rId63"/>
    <p:sldId id="260" r:id="rId64"/>
  </p:sldIdLst>
  <p:sldSz cx="9144000" cy="5143500" type="screen16x9"/>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BE9A522-00F6-4A0C-8816-C46DCBC897C2}">
          <p14:sldIdLst>
            <p14:sldId id="256"/>
            <p14:sldId id="261"/>
            <p14:sldId id="262"/>
            <p14:sldId id="263"/>
            <p14:sldId id="264"/>
            <p14:sldId id="265"/>
            <p14:sldId id="266"/>
            <p14:sldId id="267"/>
            <p14:sldId id="268"/>
            <p14:sldId id="269"/>
            <p14:sldId id="270"/>
            <p14:sldId id="271"/>
            <p14:sldId id="272"/>
            <p14:sldId id="273"/>
            <p14:sldId id="274"/>
            <p14:sldId id="275"/>
            <p14:sldId id="277"/>
            <p14:sldId id="276"/>
            <p14:sldId id="278"/>
            <p14:sldId id="283"/>
            <p14:sldId id="279"/>
            <p14:sldId id="280"/>
            <p14:sldId id="282"/>
            <p14:sldId id="281"/>
            <p14:sldId id="286"/>
            <p14:sldId id="285"/>
            <p14:sldId id="287"/>
            <p14:sldId id="284"/>
            <p14:sldId id="288"/>
            <p14:sldId id="291"/>
            <p14:sldId id="289"/>
            <p14:sldId id="290"/>
            <p14:sldId id="292"/>
            <p14:sldId id="293"/>
            <p14:sldId id="294"/>
            <p14:sldId id="298"/>
            <p14:sldId id="295"/>
            <p14:sldId id="302"/>
            <p14:sldId id="301"/>
            <p14:sldId id="300"/>
            <p14:sldId id="299"/>
            <p14:sldId id="297"/>
            <p14:sldId id="307"/>
            <p14:sldId id="308"/>
            <p14:sldId id="306"/>
            <p14:sldId id="305"/>
            <p14:sldId id="304"/>
            <p14:sldId id="303"/>
            <p14:sldId id="296"/>
            <p14:sldId id="309"/>
            <p14:sldId id="311"/>
            <p14:sldId id="312"/>
            <p14:sldId id="310"/>
            <p14:sldId id="313"/>
            <p14:sldId id="316"/>
            <p14:sldId id="315"/>
            <p14:sldId id="317"/>
            <p14:sldId id="318"/>
            <p14:sldId id="314"/>
            <p14:sldId id="321"/>
            <p14:sldId id="320"/>
            <p14:sldId id="31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2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D4ADA-B207-45E1-85E6-3E0208B630C6}" type="datetimeFigureOut">
              <a:rPr lang="es-ES" smtClean="0"/>
              <a:t>15/08/2017</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635F0-7B42-474B-9C2D-3EDE4BCB4661}" type="slidenum">
              <a:rPr lang="es-ES" smtClean="0"/>
              <a:t>‹Nº›</a:t>
            </a:fld>
            <a:endParaRPr lang="es-ES"/>
          </a:p>
        </p:txBody>
      </p:sp>
    </p:spTree>
    <p:extLst>
      <p:ext uri="{BB962C8B-B14F-4D97-AF65-F5344CB8AC3E}">
        <p14:creationId xmlns:p14="http://schemas.microsoft.com/office/powerpoint/2010/main" val="413609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B28BF241-3B2C-4BF8-9CA6-D34CA386C73B}" type="slidenum">
              <a:rPr lang="es-ES" smtClean="0"/>
              <a:t>‹Nº›</a:t>
            </a:fld>
            <a:endParaRPr lang="es-ES"/>
          </a:p>
        </p:txBody>
      </p:sp>
      <p:sp>
        <p:nvSpPr>
          <p:cNvPr id="7" name="6 Rectángulo"/>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81"/>
            <a:ext cx="2011680" cy="4388644"/>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05980"/>
            <a:ext cx="5562600" cy="438864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
        <p:nvSpPr>
          <p:cNvPr id="8" name="7 Marcador de contenido"/>
          <p:cNvSpPr>
            <a:spLocks noGrp="1"/>
          </p:cNvSpPr>
          <p:nvPr>
            <p:ph sz="quarter" idx="1"/>
          </p:nvPr>
        </p:nvSpPr>
        <p:spPr>
          <a:xfrm>
            <a:off x="914400" y="1085850"/>
            <a:ext cx="7772400" cy="3429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714376"/>
            <a:ext cx="7772400" cy="1021556"/>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5" name="4 Marcador de pie de página"/>
          <p:cNvSpPr>
            <a:spLocks noGrp="1"/>
          </p:cNvSpPr>
          <p:nvPr>
            <p:ph type="ftr" sz="quarter" idx="11"/>
          </p:nvPr>
        </p:nvSpPr>
        <p:spPr>
          <a:xfrm>
            <a:off x="800100" y="4629150"/>
            <a:ext cx="4000500" cy="342900"/>
          </a:xfrm>
        </p:spPr>
        <p:txBody>
          <a:bodyPr/>
          <a:lstStyle/>
          <a:p>
            <a:endParaRPr lang="es-ES"/>
          </a:p>
        </p:txBody>
      </p:sp>
      <p:sp>
        <p:nvSpPr>
          <p:cNvPr id="7" name="6 Rectángulo"/>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4656582"/>
            <a:ext cx="457200" cy="342900"/>
          </a:xfrm>
        </p:spPr>
        <p:txBody>
          <a:bodyPr/>
          <a:lstStyle/>
          <a:p>
            <a:fld id="{B28BF241-3B2C-4BF8-9CA6-D34CA386C73B}"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
        <p:nvSpPr>
          <p:cNvPr id="9" name="8 Marcador de contenido"/>
          <p:cNvSpPr>
            <a:spLocks noGrp="1"/>
          </p:cNvSpPr>
          <p:nvPr>
            <p:ph sz="quarter" idx="1"/>
          </p:nvPr>
        </p:nvSpPr>
        <p:spPr>
          <a:xfrm>
            <a:off x="914400" y="1085850"/>
            <a:ext cx="3749040" cy="3429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085850"/>
            <a:ext cx="3749040" cy="3429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04788"/>
            <a:ext cx="7772400" cy="85725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
        <p:nvSpPr>
          <p:cNvPr id="11" name="10 Marcador de contenido"/>
          <p:cNvSpPr>
            <a:spLocks noGrp="1"/>
          </p:cNvSpPr>
          <p:nvPr>
            <p:ph sz="half" idx="2"/>
          </p:nvPr>
        </p:nvSpPr>
        <p:spPr>
          <a:xfrm>
            <a:off x="914400" y="1685925"/>
            <a:ext cx="3733800" cy="291465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1685925"/>
            <a:ext cx="3733800" cy="291465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04788"/>
            <a:ext cx="7772400" cy="85725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28BF241-3B2C-4BF8-9CA6-D34CA386C73B}" type="slidenum">
              <a:rPr lang="es-ES" smtClean="0"/>
              <a:t>‹Nº›</a:t>
            </a:fld>
            <a:endParaRPr lang="es-ES"/>
          </a:p>
        </p:txBody>
      </p:sp>
      <p:sp>
        <p:nvSpPr>
          <p:cNvPr id="11" name="10 Marcador de contenido"/>
          <p:cNvSpPr>
            <a:spLocks noGrp="1"/>
          </p:cNvSpPr>
          <p:nvPr>
            <p:ph sz="quarter" idx="1"/>
          </p:nvPr>
        </p:nvSpPr>
        <p:spPr>
          <a:xfrm>
            <a:off x="2971800" y="1200150"/>
            <a:ext cx="5715000" cy="337185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0BEB563-79C4-429D-AC78-0E87A8C9BB8E}" type="datetimeFigureOut">
              <a:rPr lang="es-ES" smtClean="0"/>
              <a:t>15/08/2017</a:t>
            </a:fld>
            <a:endParaRPr lang="es-ES"/>
          </a:p>
        </p:txBody>
      </p:sp>
      <p:sp>
        <p:nvSpPr>
          <p:cNvPr id="6" name="5 Marcador de pie de página"/>
          <p:cNvSpPr>
            <a:spLocks noGrp="1"/>
          </p:cNvSpPr>
          <p:nvPr>
            <p:ph type="ftr" sz="quarter" idx="11"/>
          </p:nvPr>
        </p:nvSpPr>
        <p:spPr>
          <a:xfrm>
            <a:off x="914400" y="4629150"/>
            <a:ext cx="3886200" cy="342900"/>
          </a:xfrm>
        </p:spPr>
        <p:txBody>
          <a:bodyPr/>
          <a:lstStyle/>
          <a:p>
            <a:endParaRPr lang="es-ES"/>
          </a:p>
        </p:txBody>
      </p:sp>
      <p:sp>
        <p:nvSpPr>
          <p:cNvPr id="7" name="6 Marcador de número de diapositiva"/>
          <p:cNvSpPr>
            <a:spLocks noGrp="1"/>
          </p:cNvSpPr>
          <p:nvPr>
            <p:ph type="sldNum" sz="quarter" idx="12"/>
          </p:nvPr>
        </p:nvSpPr>
        <p:spPr>
          <a:xfrm>
            <a:off x="146304" y="4656582"/>
            <a:ext cx="457200" cy="342900"/>
          </a:xfrm>
        </p:spPr>
        <p:txBody>
          <a:bodyPr/>
          <a:lstStyle/>
          <a:p>
            <a:fld id="{B28BF241-3B2C-4BF8-9CA6-D34CA386C73B}" type="slidenum">
              <a:rPr lang="es-ES" smtClean="0"/>
              <a:t>‹Nº›</a:t>
            </a:fld>
            <a:endParaRPr lang="es-ES"/>
          </a:p>
        </p:txBody>
      </p:sp>
      <p:sp>
        <p:nvSpPr>
          <p:cNvPr id="11" name="10 Rectángulo"/>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05979"/>
            <a:ext cx="7772400" cy="85725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F0BEB563-79C4-429D-AC78-0E87A8C9BB8E}" type="datetimeFigureOut">
              <a:rPr lang="es-ES" smtClean="0"/>
              <a:t>15/08/2017</a:t>
            </a:fld>
            <a:endParaRPr lang="es-ES"/>
          </a:p>
        </p:txBody>
      </p:sp>
      <p:sp>
        <p:nvSpPr>
          <p:cNvPr id="3" name="2 Marcador de pie de página"/>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28BF241-3B2C-4BF8-9CA6-D34CA386C73B}"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Charlas tecnológicas</a:t>
            </a:r>
            <a:endParaRPr lang="es-ES" dirty="0"/>
          </a:p>
        </p:txBody>
      </p:sp>
      <p:sp>
        <p:nvSpPr>
          <p:cNvPr id="2" name="1 Título"/>
          <p:cNvSpPr>
            <a:spLocks noGrp="1"/>
          </p:cNvSpPr>
          <p:nvPr>
            <p:ph type="ctrTitle"/>
          </p:nvPr>
        </p:nvSpPr>
        <p:spPr/>
        <p:txBody>
          <a:bodyPr/>
          <a:lstStyle/>
          <a:p>
            <a:r>
              <a:rPr lang="es-CL" dirty="0"/>
              <a:t>¿Que son las metodologías agiles?</a:t>
            </a:r>
          </a:p>
        </p:txBody>
      </p:sp>
      <p:pic>
        <p:nvPicPr>
          <p:cNvPr id="49154" name="Picture 2" descr="Resultado de imagen para anonymous png"/>
          <p:cNvPicPr>
            <a:picLocks noChangeAspect="1" noChangeArrowheads="1"/>
          </p:cNvPicPr>
          <p:nvPr/>
        </p:nvPicPr>
        <p:blipFill>
          <a:blip r:embed="rId2" cstate="print"/>
          <a:srcRect/>
          <a:stretch>
            <a:fillRect/>
          </a:stretch>
        </p:blipFill>
        <p:spPr bwMode="auto">
          <a:xfrm>
            <a:off x="6156176" y="3939902"/>
            <a:ext cx="960499" cy="936104"/>
          </a:xfrm>
          <a:prstGeom prst="rect">
            <a:avLst/>
          </a:prstGeom>
          <a:noFill/>
        </p:spPr>
      </p:pic>
      <p:sp>
        <p:nvSpPr>
          <p:cNvPr id="5" name="4 CuadroTexto"/>
          <p:cNvSpPr txBox="1"/>
          <p:nvPr/>
        </p:nvSpPr>
        <p:spPr>
          <a:xfrm>
            <a:off x="7164288" y="4146344"/>
            <a:ext cx="1800200" cy="523220"/>
          </a:xfrm>
          <a:prstGeom prst="rect">
            <a:avLst/>
          </a:prstGeom>
          <a:noFill/>
        </p:spPr>
        <p:txBody>
          <a:bodyPr wrap="square" rtlCol="0">
            <a:spAutoFit/>
          </a:bodyPr>
          <a:lstStyle/>
          <a:p>
            <a:r>
              <a:rPr lang="es-ES" sz="1400" dirty="0" smtClean="0"/>
              <a:t>Iván Rivera Gálvez</a:t>
            </a:r>
          </a:p>
          <a:p>
            <a:r>
              <a:rPr lang="es-ES" sz="1400" dirty="0" smtClean="0"/>
              <a:t>16 Agosto 2017</a:t>
            </a:r>
            <a:endParaRPr lang="es-ES" sz="1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Beneficios para el Cliente</a:t>
            </a:r>
          </a:p>
        </p:txBody>
      </p:sp>
      <p:sp>
        <p:nvSpPr>
          <p:cNvPr id="3" name="2 Marcador de contenido"/>
          <p:cNvSpPr>
            <a:spLocks noGrp="1"/>
          </p:cNvSpPr>
          <p:nvPr>
            <p:ph sz="quarter" idx="1"/>
          </p:nvPr>
        </p:nvSpPr>
        <p:spPr/>
        <p:txBody>
          <a:bodyPr/>
          <a:lstStyle/>
          <a:p>
            <a:pPr algn="just"/>
            <a:r>
              <a:rPr lang="es-ES" b="1" dirty="0"/>
              <a:t>Interacción y Comunicación: </a:t>
            </a:r>
            <a:r>
              <a:rPr lang="es-ES" dirty="0"/>
              <a:t>La interacción entre los diferentes diseñadores y participantes es clave, es especialmente propicia para entornos orientados al trabajo en equipo.</a:t>
            </a:r>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403732"/>
            <a:ext cx="3793604" cy="2529070"/>
          </a:xfrm>
          <a:prstGeom prst="rect">
            <a:avLst/>
          </a:prstGeom>
        </p:spPr>
      </p:pic>
    </p:spTree>
    <p:extLst>
      <p:ext uri="{BB962C8B-B14F-4D97-AF65-F5344CB8AC3E}">
        <p14:creationId xmlns:p14="http://schemas.microsoft.com/office/powerpoint/2010/main" val="16839368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Ceremonias</a:t>
            </a:r>
            <a:endParaRPr lang="es-CL" dirty="0"/>
          </a:p>
        </p:txBody>
      </p:sp>
      <p:sp>
        <p:nvSpPr>
          <p:cNvPr id="3" name="2 Marcador de contenido"/>
          <p:cNvSpPr>
            <a:spLocks noGrp="1"/>
          </p:cNvSpPr>
          <p:nvPr>
            <p:ph sz="quarter" idx="1"/>
          </p:nvPr>
        </p:nvSpPr>
        <p:spPr/>
        <p:txBody>
          <a:bodyPr/>
          <a:lstStyle/>
          <a:p>
            <a:pPr marL="0" indent="0" algn="just">
              <a:buNone/>
            </a:pPr>
            <a:r>
              <a:rPr lang="es-ES" dirty="0"/>
              <a:t>Los marcos de trabajo ágiles utilizan distintas ceremonias  para incrementar la retroalimentación, facilitar la coordinación de los equipos, y lograr mayores niveles de </a:t>
            </a:r>
            <a:r>
              <a:rPr lang="es-ES" dirty="0" smtClean="0"/>
              <a:t>integración</a:t>
            </a:r>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2498709"/>
            <a:ext cx="4287360" cy="2406939"/>
          </a:xfrm>
          <a:prstGeom prst="rect">
            <a:avLst/>
          </a:prstGeom>
        </p:spPr>
      </p:pic>
    </p:spTree>
    <p:extLst>
      <p:ext uri="{BB962C8B-B14F-4D97-AF65-F5344CB8AC3E}">
        <p14:creationId xmlns:p14="http://schemas.microsoft.com/office/powerpoint/2010/main" val="8668782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Ceremonias</a:t>
            </a:r>
            <a:endParaRPr lang="es-CL" dirty="0"/>
          </a:p>
        </p:txBody>
      </p:sp>
      <p:sp>
        <p:nvSpPr>
          <p:cNvPr id="3" name="2 Marcador de contenido"/>
          <p:cNvSpPr>
            <a:spLocks noGrp="1"/>
          </p:cNvSpPr>
          <p:nvPr>
            <p:ph sz="quarter" idx="1"/>
          </p:nvPr>
        </p:nvSpPr>
        <p:spPr/>
        <p:txBody>
          <a:bodyPr/>
          <a:lstStyle/>
          <a:p>
            <a:pPr algn="just"/>
            <a:r>
              <a:rPr lang="es-ES" b="1" dirty="0" err="1"/>
              <a:t>Planning</a:t>
            </a:r>
            <a:r>
              <a:rPr lang="es-ES" b="1" dirty="0"/>
              <a:t> </a:t>
            </a:r>
            <a:r>
              <a:rPr lang="es-ES" b="1" dirty="0" err="1" smtClean="0"/>
              <a:t>Poker</a:t>
            </a:r>
            <a:r>
              <a:rPr lang="es-ES" b="1" dirty="0"/>
              <a:t>: </a:t>
            </a:r>
            <a:r>
              <a:rPr lang="es-ES" dirty="0"/>
              <a:t>Mejor y más precisa estimación de esfuerzo para el desarrollo de los entregables  requeridos por el cliente</a:t>
            </a:r>
            <a:r>
              <a:rPr lang="es-ES" dirty="0" smtClean="0"/>
              <a:t>.</a:t>
            </a:r>
          </a:p>
          <a:p>
            <a:pPr algn="just"/>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793" y="2139702"/>
            <a:ext cx="3704152" cy="2715890"/>
          </a:xfrm>
          <a:prstGeom prst="rect">
            <a:avLst/>
          </a:prstGeom>
        </p:spPr>
      </p:pic>
    </p:spTree>
    <p:extLst>
      <p:ext uri="{BB962C8B-B14F-4D97-AF65-F5344CB8AC3E}">
        <p14:creationId xmlns:p14="http://schemas.microsoft.com/office/powerpoint/2010/main" val="25231560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Ceremonias</a:t>
            </a:r>
          </a:p>
        </p:txBody>
      </p:sp>
      <p:sp>
        <p:nvSpPr>
          <p:cNvPr id="3" name="2 Marcador de contenido"/>
          <p:cNvSpPr>
            <a:spLocks noGrp="1"/>
          </p:cNvSpPr>
          <p:nvPr>
            <p:ph sz="quarter" idx="1"/>
          </p:nvPr>
        </p:nvSpPr>
        <p:spPr/>
        <p:txBody>
          <a:bodyPr/>
          <a:lstStyle/>
          <a:p>
            <a:pPr algn="just"/>
            <a:r>
              <a:rPr lang="es-ES" b="1" dirty="0" err="1"/>
              <a:t>Daily</a:t>
            </a:r>
            <a:r>
              <a:rPr lang="es-ES" b="1" dirty="0"/>
              <a:t> </a:t>
            </a:r>
            <a:r>
              <a:rPr lang="es-ES" b="1" dirty="0" smtClean="0"/>
              <a:t>Meetings</a:t>
            </a:r>
            <a:r>
              <a:rPr lang="es-ES" b="1" dirty="0"/>
              <a:t>: </a:t>
            </a:r>
            <a:r>
              <a:rPr lang="es-ES" dirty="0"/>
              <a:t>Rápidas reuniones diarias de coordinación de equipo, lo que permite una aceleración en el entendimiento del trabajo a realizar y una mejora continua orientada a la calidad del producto.</a:t>
            </a:r>
            <a:endParaRPr lang="es-CL" dirty="0"/>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13104" b="10624"/>
          <a:stretch/>
        </p:blipFill>
        <p:spPr>
          <a:xfrm>
            <a:off x="3419872" y="2808216"/>
            <a:ext cx="3744416" cy="2141946"/>
          </a:xfrm>
          <a:prstGeom prst="rect">
            <a:avLst/>
          </a:prstGeom>
        </p:spPr>
      </p:pic>
    </p:spTree>
    <p:extLst>
      <p:ext uri="{BB962C8B-B14F-4D97-AF65-F5344CB8AC3E}">
        <p14:creationId xmlns:p14="http://schemas.microsoft.com/office/powerpoint/2010/main" val="4265768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Ceremonias</a:t>
            </a:r>
          </a:p>
        </p:txBody>
      </p:sp>
      <p:sp>
        <p:nvSpPr>
          <p:cNvPr id="3" name="2 Marcador de contenido"/>
          <p:cNvSpPr>
            <a:spLocks noGrp="1"/>
          </p:cNvSpPr>
          <p:nvPr>
            <p:ph sz="quarter" idx="1"/>
          </p:nvPr>
        </p:nvSpPr>
        <p:spPr/>
        <p:txBody>
          <a:bodyPr/>
          <a:lstStyle/>
          <a:p>
            <a:pPr algn="just"/>
            <a:r>
              <a:rPr lang="es-ES" b="1" dirty="0"/>
              <a:t>Sprint Demo: </a:t>
            </a:r>
            <a:r>
              <a:rPr lang="es-ES" dirty="0"/>
              <a:t>Sesión de retroalimentación al cliente. Cada iteración de construcción de los productos incluye una revisión detallada con los clientes, acerca del avance alcanzado.</a:t>
            </a:r>
            <a:endParaRPr lang="es-CL" dirty="0"/>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18140" b="16916"/>
          <a:stretch/>
        </p:blipFill>
        <p:spPr>
          <a:xfrm>
            <a:off x="4139952" y="2499742"/>
            <a:ext cx="4730805" cy="2304256"/>
          </a:xfrm>
          <a:prstGeom prst="rect">
            <a:avLst/>
          </a:prstGeom>
        </p:spPr>
      </p:pic>
    </p:spTree>
    <p:extLst>
      <p:ext uri="{BB962C8B-B14F-4D97-AF65-F5344CB8AC3E}">
        <p14:creationId xmlns:p14="http://schemas.microsoft.com/office/powerpoint/2010/main" val="32464615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Ceremonias</a:t>
            </a:r>
          </a:p>
        </p:txBody>
      </p:sp>
      <p:sp>
        <p:nvSpPr>
          <p:cNvPr id="3" name="2 Marcador de contenido"/>
          <p:cNvSpPr>
            <a:spLocks noGrp="1"/>
          </p:cNvSpPr>
          <p:nvPr>
            <p:ph sz="quarter" idx="1"/>
          </p:nvPr>
        </p:nvSpPr>
        <p:spPr/>
        <p:txBody>
          <a:bodyPr/>
          <a:lstStyle/>
          <a:p>
            <a:pPr algn="just"/>
            <a:r>
              <a:rPr lang="es-ES" b="1" dirty="0"/>
              <a:t>Sprint </a:t>
            </a:r>
            <a:r>
              <a:rPr lang="es-ES" b="1" dirty="0" err="1"/>
              <a:t>Retrospective</a:t>
            </a:r>
            <a:r>
              <a:rPr lang="es-ES" b="1" dirty="0"/>
              <a:t>: </a:t>
            </a:r>
            <a:r>
              <a:rPr lang="es-ES" dirty="0"/>
              <a:t>Una reunión de revisión final de cada iteración, que permite a los participantes del proceso, retroalimentar el proceso (no el producto), identificando lo que se hizo bien y lo que es susceptible de mejorar</a:t>
            </a:r>
            <a:r>
              <a:rPr lang="es-ES" dirty="0" smtClean="0"/>
              <a:t>.</a:t>
            </a:r>
          </a:p>
          <a:p>
            <a:pPr algn="just"/>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110035"/>
            <a:ext cx="3162742" cy="1590897"/>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321" y="3009337"/>
            <a:ext cx="3894042" cy="1792291"/>
          </a:xfrm>
          <a:prstGeom prst="rect">
            <a:avLst/>
          </a:prstGeom>
        </p:spPr>
      </p:pic>
    </p:spTree>
    <p:extLst>
      <p:ext uri="{BB962C8B-B14F-4D97-AF65-F5344CB8AC3E}">
        <p14:creationId xmlns:p14="http://schemas.microsoft.com/office/powerpoint/2010/main" val="1885390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Ceremonias</a:t>
            </a:r>
          </a:p>
        </p:txBody>
      </p:sp>
      <p:sp>
        <p:nvSpPr>
          <p:cNvPr id="3" name="2 Marcador de contenido"/>
          <p:cNvSpPr>
            <a:spLocks noGrp="1"/>
          </p:cNvSpPr>
          <p:nvPr>
            <p:ph sz="quarter" idx="1"/>
          </p:nvPr>
        </p:nvSpPr>
        <p:spPr/>
        <p:txBody>
          <a:bodyPr/>
          <a:lstStyle/>
          <a:p>
            <a:pPr algn="just"/>
            <a:r>
              <a:rPr lang="es-ES" b="1" dirty="0"/>
              <a:t>Sprint </a:t>
            </a:r>
            <a:r>
              <a:rPr lang="es-ES" b="1" dirty="0" err="1"/>
              <a:t>Planning</a:t>
            </a:r>
            <a:r>
              <a:rPr lang="es-ES" b="1" dirty="0"/>
              <a:t>: </a:t>
            </a:r>
            <a:r>
              <a:rPr lang="es-ES" dirty="0"/>
              <a:t>Reuniones de análisis y planificación del Sprint, que involucran a todo el equipo ágil y proporcionando la coordinación necesaria para lograr los objetivos fijados iteración a iteración</a:t>
            </a:r>
            <a:endParaRPr lang="es-CL" dirty="0"/>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7672"/>
          <a:stretch/>
        </p:blipFill>
        <p:spPr>
          <a:xfrm>
            <a:off x="2627784" y="2715766"/>
            <a:ext cx="4176464" cy="2161519"/>
          </a:xfrm>
          <a:prstGeom prst="rect">
            <a:avLst/>
          </a:prstGeom>
        </p:spPr>
      </p:pic>
    </p:spTree>
    <p:extLst>
      <p:ext uri="{BB962C8B-B14F-4D97-AF65-F5344CB8AC3E}">
        <p14:creationId xmlns:p14="http://schemas.microsoft.com/office/powerpoint/2010/main" val="13479279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Algunas Metodologías Agiles</a:t>
            </a:r>
            <a:endParaRPr lang="es-CL" dirty="0"/>
          </a:p>
        </p:txBody>
      </p:sp>
      <p:sp>
        <p:nvSpPr>
          <p:cNvPr id="3" name="2 Marcador de contenido"/>
          <p:cNvSpPr>
            <a:spLocks noGrp="1"/>
          </p:cNvSpPr>
          <p:nvPr>
            <p:ph sz="quarter" idx="1"/>
          </p:nvPr>
        </p:nvSpPr>
        <p:spPr/>
        <p:txBody>
          <a:bodyPr>
            <a:normAutofit fontScale="62500" lnSpcReduction="20000"/>
          </a:bodyPr>
          <a:lstStyle/>
          <a:p>
            <a:r>
              <a:rPr lang="es-CL" dirty="0" err="1"/>
              <a:t>Adaptive</a:t>
            </a:r>
            <a:r>
              <a:rPr lang="es-CL" dirty="0"/>
              <a:t> Software </a:t>
            </a:r>
            <a:r>
              <a:rPr lang="es-CL" dirty="0" err="1"/>
              <a:t>Development</a:t>
            </a:r>
            <a:r>
              <a:rPr lang="es-CL" dirty="0"/>
              <a:t> (ASD)</a:t>
            </a:r>
          </a:p>
          <a:p>
            <a:r>
              <a:rPr lang="es-CL" dirty="0"/>
              <a:t>Agile </a:t>
            </a:r>
            <a:r>
              <a:rPr lang="es-CL" dirty="0" err="1"/>
              <a:t>Unified</a:t>
            </a:r>
            <a:r>
              <a:rPr lang="es-CL" dirty="0"/>
              <a:t> </a:t>
            </a:r>
            <a:r>
              <a:rPr lang="es-CL" dirty="0" err="1"/>
              <a:t>Process</a:t>
            </a:r>
            <a:endParaRPr lang="es-CL" dirty="0"/>
          </a:p>
          <a:p>
            <a:r>
              <a:rPr lang="es-CL" dirty="0" err="1"/>
              <a:t>Crystal</a:t>
            </a:r>
            <a:r>
              <a:rPr lang="es-CL" dirty="0"/>
              <a:t> Clear</a:t>
            </a:r>
          </a:p>
          <a:p>
            <a:r>
              <a:rPr lang="es-CL" dirty="0" err="1"/>
              <a:t>Feature</a:t>
            </a:r>
            <a:r>
              <a:rPr lang="es-CL" dirty="0"/>
              <a:t> </a:t>
            </a:r>
            <a:r>
              <a:rPr lang="es-CL" dirty="0" err="1"/>
              <a:t>Driven</a:t>
            </a:r>
            <a:r>
              <a:rPr lang="es-CL" dirty="0"/>
              <a:t> </a:t>
            </a:r>
            <a:r>
              <a:rPr lang="es-CL" dirty="0" err="1"/>
              <a:t>Development</a:t>
            </a:r>
            <a:r>
              <a:rPr lang="es-CL" dirty="0"/>
              <a:t> (FDD)</a:t>
            </a:r>
          </a:p>
          <a:p>
            <a:r>
              <a:rPr lang="es-CL" dirty="0"/>
              <a:t>Lean Software </a:t>
            </a:r>
            <a:r>
              <a:rPr lang="es-CL" dirty="0" err="1"/>
              <a:t>Development</a:t>
            </a:r>
            <a:r>
              <a:rPr lang="es-CL" dirty="0"/>
              <a:t> (LSD)</a:t>
            </a:r>
          </a:p>
          <a:p>
            <a:r>
              <a:rPr lang="es-CL" dirty="0" err="1"/>
              <a:t>Kanban</a:t>
            </a:r>
            <a:r>
              <a:rPr lang="es-CL" dirty="0"/>
              <a:t> (desarrollo)</a:t>
            </a:r>
          </a:p>
          <a:p>
            <a:r>
              <a:rPr lang="es-CL" dirty="0"/>
              <a:t>Open </a:t>
            </a:r>
            <a:r>
              <a:rPr lang="es-CL" dirty="0" err="1"/>
              <a:t>Unified</a:t>
            </a:r>
            <a:r>
              <a:rPr lang="es-CL" dirty="0"/>
              <a:t> </a:t>
            </a:r>
            <a:r>
              <a:rPr lang="es-CL" dirty="0" err="1"/>
              <a:t>Process</a:t>
            </a:r>
            <a:r>
              <a:rPr lang="es-CL" dirty="0"/>
              <a:t> (</a:t>
            </a:r>
            <a:r>
              <a:rPr lang="es-CL" dirty="0" err="1"/>
              <a:t>OpenUP</a:t>
            </a:r>
            <a:r>
              <a:rPr lang="es-CL" dirty="0"/>
              <a:t>)</a:t>
            </a:r>
          </a:p>
          <a:p>
            <a:r>
              <a:rPr lang="es-CL" dirty="0"/>
              <a:t>Programación Extrema (XP)</a:t>
            </a:r>
          </a:p>
          <a:p>
            <a:r>
              <a:rPr lang="es-CL" dirty="0"/>
              <a:t>Método de desarrollo de sistemas dinámicos (DSDM)</a:t>
            </a:r>
          </a:p>
          <a:p>
            <a:r>
              <a:rPr lang="es-CL" dirty="0" err="1"/>
              <a:t>Scrum</a:t>
            </a:r>
            <a:endParaRPr lang="es-CL" dirty="0"/>
          </a:p>
          <a:p>
            <a:r>
              <a:rPr lang="es-CL" dirty="0"/>
              <a:t>G300</a:t>
            </a:r>
          </a:p>
          <a:p>
            <a:r>
              <a:rPr lang="es-CL" dirty="0"/>
              <a:t>6D-BUM</a:t>
            </a:r>
          </a:p>
        </p:txBody>
      </p:sp>
    </p:spTree>
    <p:extLst>
      <p:ext uri="{BB962C8B-B14F-4D97-AF65-F5344CB8AC3E}">
        <p14:creationId xmlns:p14="http://schemas.microsoft.com/office/powerpoint/2010/main" val="15441736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Manifiesto Ágil</a:t>
            </a:r>
            <a:endParaRPr lang="es-CL" dirty="0"/>
          </a:p>
        </p:txBody>
      </p:sp>
      <p:sp>
        <p:nvSpPr>
          <p:cNvPr id="3" name="2 Marcador de contenido"/>
          <p:cNvSpPr>
            <a:spLocks noGrp="1"/>
          </p:cNvSpPr>
          <p:nvPr>
            <p:ph sz="quarter" idx="1"/>
          </p:nvPr>
        </p:nvSpPr>
        <p:spPr/>
        <p:txBody>
          <a:bodyPr/>
          <a:lstStyle/>
          <a:p>
            <a:pPr marL="0" indent="0" algn="just">
              <a:buNone/>
            </a:pPr>
            <a:r>
              <a:rPr lang="es-ES" dirty="0"/>
              <a:t>Los propulsores de las metodologías ágiles firmaron un manifiesto donde se expresaban las ideas fundamentales del estilo de </a:t>
            </a:r>
            <a:r>
              <a:rPr lang="es-ES" dirty="0" smtClean="0"/>
              <a:t>gestión.</a:t>
            </a:r>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165" y="2139702"/>
            <a:ext cx="4688337" cy="2592288"/>
          </a:xfrm>
          <a:prstGeom prst="rect">
            <a:avLst/>
          </a:prstGeom>
        </p:spPr>
      </p:pic>
    </p:spTree>
    <p:extLst>
      <p:ext uri="{BB962C8B-B14F-4D97-AF65-F5344CB8AC3E}">
        <p14:creationId xmlns:p14="http://schemas.microsoft.com/office/powerpoint/2010/main" val="25919658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Manifiesto Ágil</a:t>
            </a:r>
          </a:p>
        </p:txBody>
      </p:sp>
      <p:sp>
        <p:nvSpPr>
          <p:cNvPr id="3" name="2 Marcador de contenido"/>
          <p:cNvSpPr>
            <a:spLocks noGrp="1"/>
          </p:cNvSpPr>
          <p:nvPr>
            <p:ph sz="quarter" idx="1"/>
          </p:nvPr>
        </p:nvSpPr>
        <p:spPr/>
        <p:txBody>
          <a:bodyPr/>
          <a:lstStyle/>
          <a:p>
            <a:pPr algn="just"/>
            <a:r>
              <a:rPr lang="es-ES" dirty="0"/>
              <a:t>Valorar a las personas y su interacción, por encima de los procesos y las herramientas: procesos de calidad con personas y relaciones mediocres no </a:t>
            </a:r>
            <a:r>
              <a:rPr lang="es-ES" dirty="0" smtClean="0"/>
              <a:t>darán </a:t>
            </a:r>
            <a:r>
              <a:rPr lang="es-ES" dirty="0"/>
              <a:t>buenos resultados</a:t>
            </a:r>
            <a:r>
              <a:rPr lang="es-ES" dirty="0" smtClean="0"/>
              <a:t>.</a:t>
            </a:r>
          </a:p>
          <a:p>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2351978"/>
            <a:ext cx="3523496" cy="2619700"/>
          </a:xfrm>
          <a:prstGeom prst="rect">
            <a:avLst/>
          </a:prstGeom>
        </p:spPr>
      </p:pic>
    </p:spTree>
    <p:extLst>
      <p:ext uri="{BB962C8B-B14F-4D97-AF65-F5344CB8AC3E}">
        <p14:creationId xmlns:p14="http://schemas.microsoft.com/office/powerpoint/2010/main" val="21651006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a:t>¿Qué es una metodología ágil</a:t>
            </a:r>
            <a:r>
              <a:rPr lang="es-CL" dirty="0" smtClean="0"/>
              <a:t>?</a:t>
            </a:r>
            <a:endParaRPr lang="es-CL" dirty="0"/>
          </a:p>
        </p:txBody>
      </p:sp>
      <p:sp>
        <p:nvSpPr>
          <p:cNvPr id="3" name="2 Marcador de contenido"/>
          <p:cNvSpPr>
            <a:spLocks noGrp="1"/>
          </p:cNvSpPr>
          <p:nvPr>
            <p:ph sz="quarter" idx="1"/>
          </p:nvPr>
        </p:nvSpPr>
        <p:spPr/>
        <p:txBody>
          <a:bodyPr/>
          <a:lstStyle/>
          <a:p>
            <a:pPr marL="0" indent="0" algn="just">
              <a:buNone/>
            </a:pPr>
            <a:r>
              <a:rPr lang="es-CL" dirty="0"/>
              <a:t>La </a:t>
            </a:r>
            <a:r>
              <a:rPr lang="es-CL" b="1" dirty="0"/>
              <a:t>Metodología Ágil </a:t>
            </a:r>
            <a:r>
              <a:rPr lang="es-CL" dirty="0"/>
              <a:t>es un marco metodológico de trabajo que plantea permitir mejorar la eficiencia </a:t>
            </a:r>
            <a:r>
              <a:rPr lang="es-CL" dirty="0" smtClean="0"/>
              <a:t>en </a:t>
            </a:r>
            <a:r>
              <a:rPr lang="es-ES" dirty="0"/>
              <a:t>la </a:t>
            </a:r>
            <a:r>
              <a:rPr lang="es-ES" b="1" dirty="0" smtClean="0"/>
              <a:t>producción</a:t>
            </a:r>
            <a:r>
              <a:rPr lang="es-ES" dirty="0" smtClean="0"/>
              <a:t> </a:t>
            </a:r>
            <a:r>
              <a:rPr lang="es-ES" dirty="0"/>
              <a:t>y la </a:t>
            </a:r>
            <a:r>
              <a:rPr lang="es-ES" b="1" dirty="0"/>
              <a:t>calidad</a:t>
            </a:r>
            <a:r>
              <a:rPr lang="es-ES" dirty="0"/>
              <a:t> de los productos </a:t>
            </a:r>
            <a:r>
              <a:rPr lang="es-ES" dirty="0" smtClean="0"/>
              <a:t>finales.</a:t>
            </a:r>
            <a:endParaRPr lang="es-CL" dirty="0" smtClean="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2499742"/>
            <a:ext cx="3100572" cy="2067694"/>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90" y="2499742"/>
            <a:ext cx="4069747" cy="2067694"/>
          </a:xfrm>
          <a:prstGeom prst="rect">
            <a:avLst/>
          </a:prstGeom>
        </p:spPr>
      </p:pic>
    </p:spTree>
    <p:extLst>
      <p:ext uri="{BB962C8B-B14F-4D97-AF65-F5344CB8AC3E}">
        <p14:creationId xmlns:p14="http://schemas.microsoft.com/office/powerpoint/2010/main" val="25089295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Manifiesto Ágil</a:t>
            </a:r>
          </a:p>
        </p:txBody>
      </p:sp>
      <p:sp>
        <p:nvSpPr>
          <p:cNvPr id="3" name="2 Marcador de contenido"/>
          <p:cNvSpPr>
            <a:spLocks noGrp="1"/>
          </p:cNvSpPr>
          <p:nvPr>
            <p:ph sz="quarter" idx="1"/>
          </p:nvPr>
        </p:nvSpPr>
        <p:spPr/>
        <p:txBody>
          <a:bodyPr/>
          <a:lstStyle/>
          <a:p>
            <a:pPr algn="just"/>
            <a:r>
              <a:rPr lang="es-ES" dirty="0"/>
              <a:t>Valorar el software que funciona, por encima de la documentación exhaustiva: la documentación es necesaria dado que permiten la transferencia del conocimiento, pero su redacción debe limitarse a aquello que aporte valor directo al producto/servicio.</a:t>
            </a:r>
            <a:endParaRPr lang="es-CL" dirty="0"/>
          </a:p>
        </p:txBody>
      </p:sp>
    </p:spTree>
    <p:extLst>
      <p:ext uri="{BB962C8B-B14F-4D97-AF65-F5344CB8AC3E}">
        <p14:creationId xmlns:p14="http://schemas.microsoft.com/office/powerpoint/2010/main" val="12090211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Manifiesto Ágil</a:t>
            </a:r>
          </a:p>
        </p:txBody>
      </p:sp>
      <p:sp>
        <p:nvSpPr>
          <p:cNvPr id="3" name="2 Marcador de contenido"/>
          <p:cNvSpPr>
            <a:spLocks noGrp="1"/>
          </p:cNvSpPr>
          <p:nvPr>
            <p:ph sz="quarter" idx="1"/>
          </p:nvPr>
        </p:nvSpPr>
        <p:spPr/>
        <p:txBody>
          <a:bodyPr/>
          <a:lstStyle/>
          <a:p>
            <a:pPr algn="just"/>
            <a:r>
              <a:rPr lang="es-ES" dirty="0"/>
              <a:t>Valorar la colaboración con el cliente, por encima de la negociación contractual: si bien son necesarios, los contratos no aportan valor a los productos/servicios. Las metodologías ágiles integran al cliente en el proyecto y mantienen como objetivo aportar el mayor valor posible en cada iteración.</a:t>
            </a:r>
            <a:endParaRPr lang="es-CL" dirty="0"/>
          </a:p>
        </p:txBody>
      </p:sp>
    </p:spTree>
    <p:extLst>
      <p:ext uri="{BB962C8B-B14F-4D97-AF65-F5344CB8AC3E}">
        <p14:creationId xmlns:p14="http://schemas.microsoft.com/office/powerpoint/2010/main" val="13139745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Manifiesto Ágil</a:t>
            </a:r>
          </a:p>
        </p:txBody>
      </p:sp>
      <p:sp>
        <p:nvSpPr>
          <p:cNvPr id="3" name="2 Marcador de contenido"/>
          <p:cNvSpPr>
            <a:spLocks noGrp="1"/>
          </p:cNvSpPr>
          <p:nvPr>
            <p:ph sz="quarter" idx="1"/>
          </p:nvPr>
        </p:nvSpPr>
        <p:spPr/>
        <p:txBody>
          <a:bodyPr/>
          <a:lstStyle/>
          <a:p>
            <a:pPr algn="just"/>
            <a:r>
              <a:rPr lang="es-ES" dirty="0"/>
              <a:t>Valorar la respuesta al cambio, por encima del seguimiento de un plan: Anticipación y adaptación enfrente de planificación y control.</a:t>
            </a:r>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355726"/>
            <a:ext cx="2664296" cy="2656617"/>
          </a:xfrm>
          <a:prstGeom prst="rect">
            <a:avLst/>
          </a:prstGeom>
        </p:spPr>
      </p:pic>
    </p:spTree>
    <p:extLst>
      <p:ext uri="{BB962C8B-B14F-4D97-AF65-F5344CB8AC3E}">
        <p14:creationId xmlns:p14="http://schemas.microsoft.com/office/powerpoint/2010/main" val="767979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a:t>
            </a:r>
            <a:r>
              <a:rPr lang="es-CL" dirty="0" smtClean="0"/>
              <a:t>rincipios</a:t>
            </a:r>
            <a:endParaRPr lang="es-CL" dirty="0"/>
          </a:p>
        </p:txBody>
      </p:sp>
      <p:sp>
        <p:nvSpPr>
          <p:cNvPr id="3" name="2 Marcador de contenido"/>
          <p:cNvSpPr>
            <a:spLocks noGrp="1"/>
          </p:cNvSpPr>
          <p:nvPr>
            <p:ph sz="quarter" idx="1"/>
          </p:nvPr>
        </p:nvSpPr>
        <p:spPr/>
        <p:txBody>
          <a:bodyPr/>
          <a:lstStyle/>
          <a:p>
            <a:pPr algn="just"/>
            <a:r>
              <a:rPr lang="es-ES" dirty="0"/>
              <a:t>La principal prioridad es satisfacer al cliente mediante entregas tempranas y continuas de valor: </a:t>
            </a:r>
            <a:r>
              <a:rPr lang="es-ES" b="1" dirty="0"/>
              <a:t>periodos de 15 a 60 días</a:t>
            </a:r>
            <a:r>
              <a:rPr lang="es-ES" dirty="0" smtClean="0"/>
              <a:t>.</a:t>
            </a:r>
          </a:p>
          <a:p>
            <a:pPr algn="just"/>
            <a:r>
              <a:rPr lang="es-ES" dirty="0"/>
              <a:t>Los requisitos cambiantes son bienvenidos</a:t>
            </a:r>
            <a:r>
              <a:rPr lang="es-ES" dirty="0" smtClean="0"/>
              <a:t>.</a:t>
            </a:r>
          </a:p>
          <a:p>
            <a:pPr algn="just"/>
            <a:r>
              <a:rPr lang="es-ES" dirty="0"/>
              <a:t>Integración de los conocedores del negocio en el propio proyecto.</a:t>
            </a:r>
            <a:endParaRPr lang="es-CL" dirty="0"/>
          </a:p>
        </p:txBody>
      </p:sp>
    </p:spTree>
    <p:extLst>
      <p:ext uri="{BB962C8B-B14F-4D97-AF65-F5344CB8AC3E}">
        <p14:creationId xmlns:p14="http://schemas.microsoft.com/office/powerpoint/2010/main" val="152059583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Principios</a:t>
            </a:r>
          </a:p>
        </p:txBody>
      </p:sp>
      <p:sp>
        <p:nvSpPr>
          <p:cNvPr id="3" name="2 Marcador de contenido"/>
          <p:cNvSpPr>
            <a:spLocks noGrp="1"/>
          </p:cNvSpPr>
          <p:nvPr>
            <p:ph sz="quarter" idx="1"/>
          </p:nvPr>
        </p:nvSpPr>
        <p:spPr/>
        <p:txBody>
          <a:bodyPr/>
          <a:lstStyle/>
          <a:p>
            <a:pPr algn="just"/>
            <a:r>
              <a:rPr lang="es-ES" dirty="0"/>
              <a:t>La motivación y el talento son aspectos clave, por tanto la confianza y el apoyo al equipo humano es fundamental</a:t>
            </a:r>
            <a:r>
              <a:rPr lang="es-ES" dirty="0" smtClean="0"/>
              <a:t>.</a:t>
            </a:r>
          </a:p>
          <a:p>
            <a:pPr algn="just"/>
            <a:r>
              <a:rPr lang="es-ES" dirty="0"/>
              <a:t>Potenciar las conversaciones en persona por encima de la comunicación escrita</a:t>
            </a:r>
            <a:r>
              <a:rPr lang="es-ES" dirty="0" smtClean="0"/>
              <a:t>.</a:t>
            </a:r>
          </a:p>
          <a:p>
            <a:pPr algn="just"/>
            <a:endParaRPr lang="es-CL" dirty="0"/>
          </a:p>
        </p:txBody>
      </p:sp>
    </p:spTree>
    <p:extLst>
      <p:ext uri="{BB962C8B-B14F-4D97-AF65-F5344CB8AC3E}">
        <p14:creationId xmlns:p14="http://schemas.microsoft.com/office/powerpoint/2010/main" val="5021489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Principios</a:t>
            </a:r>
          </a:p>
        </p:txBody>
      </p:sp>
      <p:sp>
        <p:nvSpPr>
          <p:cNvPr id="3" name="2 Marcador de contenido"/>
          <p:cNvSpPr>
            <a:spLocks noGrp="1"/>
          </p:cNvSpPr>
          <p:nvPr>
            <p:ph sz="quarter" idx="1"/>
          </p:nvPr>
        </p:nvSpPr>
        <p:spPr/>
        <p:txBody>
          <a:bodyPr/>
          <a:lstStyle/>
          <a:p>
            <a:pPr algn="just"/>
            <a:r>
              <a:rPr lang="es-ES" dirty="0"/>
              <a:t>El producto funcional </a:t>
            </a:r>
            <a:r>
              <a:rPr lang="es-ES" dirty="0" smtClean="0"/>
              <a:t>(como un software </a:t>
            </a:r>
            <a:r>
              <a:rPr lang="es-ES" dirty="0"/>
              <a:t>operativo) es la principal medida del progreso: centrar el interés en el grado de finalización funcional o el tiempo previsto de finalización, no en el tiempo transcurrido contra el planificado.</a:t>
            </a:r>
            <a:endParaRPr lang="es-CL" dirty="0"/>
          </a:p>
        </p:txBody>
      </p:sp>
    </p:spTree>
    <p:extLst>
      <p:ext uri="{BB962C8B-B14F-4D97-AF65-F5344CB8AC3E}">
        <p14:creationId xmlns:p14="http://schemas.microsoft.com/office/powerpoint/2010/main" val="378769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Scrum</a:t>
            </a:r>
            <a:endParaRPr lang="es-CL" dirty="0"/>
          </a:p>
        </p:txBody>
      </p:sp>
      <p:sp>
        <p:nvSpPr>
          <p:cNvPr id="3" name="2 Marcador de contenido"/>
          <p:cNvSpPr>
            <a:spLocks noGrp="1"/>
          </p:cNvSpPr>
          <p:nvPr>
            <p:ph sz="quarter" idx="1"/>
          </p:nvPr>
        </p:nvSpPr>
        <p:spPr/>
        <p:txBody>
          <a:bodyPr/>
          <a:lstStyle/>
          <a:p>
            <a:pPr algn="just"/>
            <a:r>
              <a:rPr lang="es-ES" dirty="0" err="1"/>
              <a:t>Scrum</a:t>
            </a:r>
            <a:r>
              <a:rPr lang="es-ES" dirty="0"/>
              <a:t> es </a:t>
            </a:r>
            <a:r>
              <a:rPr lang="es-ES" dirty="0" smtClean="0"/>
              <a:t>una metodología de desarrollo de proyectos en la </a:t>
            </a:r>
            <a:r>
              <a:rPr lang="es-ES" dirty="0"/>
              <a:t>que se aplican de manera regular un conjunto de buenas prácticas para trabajar colaborativamente, en equipo, y obtener el mejor resultado posible de un proyecto. </a:t>
            </a:r>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805" y="2787774"/>
            <a:ext cx="3377952" cy="2254783"/>
          </a:xfrm>
          <a:prstGeom prst="rect">
            <a:avLst/>
          </a:prstGeom>
        </p:spPr>
      </p:pic>
    </p:spTree>
    <p:extLst>
      <p:ext uri="{BB962C8B-B14F-4D97-AF65-F5344CB8AC3E}">
        <p14:creationId xmlns:p14="http://schemas.microsoft.com/office/powerpoint/2010/main" val="414716097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a:t>Scrum</a:t>
            </a:r>
            <a:endParaRPr lang="es-CL" dirty="0"/>
          </a:p>
        </p:txBody>
      </p:sp>
      <p:sp>
        <p:nvSpPr>
          <p:cNvPr id="3" name="2 Marcador de contenido"/>
          <p:cNvSpPr>
            <a:spLocks noGrp="1"/>
          </p:cNvSpPr>
          <p:nvPr>
            <p:ph sz="quarter" idx="1"/>
          </p:nvPr>
        </p:nvSpPr>
        <p:spPr/>
        <p:txBody>
          <a:bodyPr/>
          <a:lstStyle/>
          <a:p>
            <a:pPr algn="just"/>
            <a:r>
              <a:rPr lang="es-ES" dirty="0"/>
              <a:t>Estas prácticas se apoyan unas a otras y su selección tiene origen en un estudio de la manera de trabajar de equipos altamente productivos.</a:t>
            </a:r>
            <a:endParaRPr lang="es-CL" dirty="0"/>
          </a:p>
          <a:p>
            <a:endParaRPr lang="es-CL"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486" t="21395" r="41626" b="7289"/>
          <a:stretch/>
        </p:blipFill>
        <p:spPr bwMode="auto">
          <a:xfrm>
            <a:off x="5652120" y="2211710"/>
            <a:ext cx="2855167" cy="247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345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a:t>Scrum</a:t>
            </a:r>
            <a:endParaRPr lang="es-CL" dirty="0"/>
          </a:p>
        </p:txBody>
      </p:sp>
      <p:sp>
        <p:nvSpPr>
          <p:cNvPr id="3" name="2 Marcador de contenido"/>
          <p:cNvSpPr>
            <a:spLocks noGrp="1"/>
          </p:cNvSpPr>
          <p:nvPr>
            <p:ph sz="quarter" idx="1"/>
          </p:nvPr>
        </p:nvSpPr>
        <p:spPr/>
        <p:txBody>
          <a:bodyPr/>
          <a:lstStyle/>
          <a:p>
            <a:pPr algn="just"/>
            <a:r>
              <a:rPr lang="es-ES" dirty="0" smtClean="0"/>
              <a:t>Se </a:t>
            </a:r>
            <a:r>
              <a:rPr lang="es-ES" dirty="0"/>
              <a:t>ejecuta en bloques temporales cortos y fijos (iteraciones que normalmente son de 2 semanas, aunque en algunos equipos son de 3 y hasta 4 semanas, límite máximo de </a:t>
            </a:r>
            <a:r>
              <a:rPr lang="es-ES" dirty="0" err="1"/>
              <a:t>feedback</a:t>
            </a:r>
            <a:r>
              <a:rPr lang="es-ES" dirty="0"/>
              <a:t> y reflexión). </a:t>
            </a:r>
            <a:endParaRPr lang="es-CL"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688070"/>
            <a:ext cx="4553304" cy="2335027"/>
          </a:xfrm>
          <a:prstGeom prst="rect">
            <a:avLst/>
          </a:prstGeom>
        </p:spPr>
      </p:pic>
    </p:spTree>
    <p:extLst>
      <p:ext uri="{BB962C8B-B14F-4D97-AF65-F5344CB8AC3E}">
        <p14:creationId xmlns:p14="http://schemas.microsoft.com/office/powerpoint/2010/main" val="382824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a:t>Scrum</a:t>
            </a:r>
            <a:endParaRPr lang="es-CL" dirty="0"/>
          </a:p>
        </p:txBody>
      </p:sp>
      <p:sp>
        <p:nvSpPr>
          <p:cNvPr id="3" name="2 Marcador de contenido"/>
          <p:cNvSpPr>
            <a:spLocks noGrp="1"/>
          </p:cNvSpPr>
          <p:nvPr>
            <p:ph sz="quarter" idx="1"/>
          </p:nvPr>
        </p:nvSpPr>
        <p:spPr/>
        <p:txBody>
          <a:bodyPr/>
          <a:lstStyle/>
          <a:p>
            <a:pPr algn="just"/>
            <a:r>
              <a:rPr lang="es-ES" dirty="0"/>
              <a:t>Cada iteración tiene que proporcionar un resultado completo, un incremento de producto final que sea susceptible de ser entregado con el mínimo esfuerzo al cliente cuando lo solicite.</a:t>
            </a:r>
            <a:endParaRPr lang="es-CL" dirty="0"/>
          </a:p>
          <a:p>
            <a:endParaRPr lang="es-CL" dirty="0"/>
          </a:p>
        </p:txBody>
      </p:sp>
    </p:spTree>
    <p:extLst>
      <p:ext uri="{BB962C8B-B14F-4D97-AF65-F5344CB8AC3E}">
        <p14:creationId xmlns:p14="http://schemas.microsoft.com/office/powerpoint/2010/main" val="3483421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¿Qué es una metodología ágil?</a:t>
            </a:r>
          </a:p>
        </p:txBody>
      </p:sp>
      <p:sp>
        <p:nvSpPr>
          <p:cNvPr id="3" name="2 Marcador de contenido"/>
          <p:cNvSpPr>
            <a:spLocks noGrp="1"/>
          </p:cNvSpPr>
          <p:nvPr>
            <p:ph sz="quarter" idx="1"/>
          </p:nvPr>
        </p:nvSpPr>
        <p:spPr/>
        <p:txBody>
          <a:bodyPr/>
          <a:lstStyle/>
          <a:p>
            <a:pPr marL="0" indent="0" algn="just">
              <a:buNone/>
            </a:pPr>
            <a:r>
              <a:rPr lang="es-CL" dirty="0" smtClean="0"/>
              <a:t>Busca tener </a:t>
            </a:r>
            <a:r>
              <a:rPr lang="es-CL" dirty="0"/>
              <a:t>la capacidad de </a:t>
            </a:r>
            <a:r>
              <a:rPr lang="es-CL" b="1" dirty="0"/>
              <a:t>respuesta al cambio</a:t>
            </a:r>
            <a:r>
              <a:rPr lang="es-CL" dirty="0"/>
              <a:t> en los productos y sus definiciones, y brindar la mayor </a:t>
            </a:r>
            <a:r>
              <a:rPr lang="es-CL" b="1" dirty="0"/>
              <a:t>satisfacción</a:t>
            </a:r>
            <a:r>
              <a:rPr lang="es-CL" dirty="0"/>
              <a:t> posible al </a:t>
            </a:r>
            <a:r>
              <a:rPr lang="es-CL" b="1" dirty="0"/>
              <a:t>cliente</a:t>
            </a:r>
            <a:r>
              <a:rPr lang="es-CL" dirty="0"/>
              <a:t>, a través de la </a:t>
            </a:r>
            <a:r>
              <a:rPr lang="es-CL" b="1" u="sng" dirty="0"/>
              <a:t>entrega temprana</a:t>
            </a:r>
            <a:r>
              <a:rPr lang="es-CL" u="sng" dirty="0"/>
              <a:t> </a:t>
            </a:r>
            <a:r>
              <a:rPr lang="es-CL" dirty="0"/>
              <a:t>y la </a:t>
            </a:r>
            <a:r>
              <a:rPr lang="es-CL" b="1" u="sng" dirty="0"/>
              <a:t>retroalimentación continua</a:t>
            </a:r>
            <a:r>
              <a:rPr lang="es-CL" dirty="0"/>
              <a:t> durante la construcción del producto</a:t>
            </a:r>
            <a:r>
              <a:rPr lang="es-CL" dirty="0" smtClean="0"/>
              <a:t>.</a:t>
            </a:r>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5528" y="3003798"/>
            <a:ext cx="3312369" cy="1755556"/>
          </a:xfrm>
          <a:prstGeom prst="rect">
            <a:avLst/>
          </a:prstGeom>
        </p:spPr>
      </p:pic>
    </p:spTree>
    <p:extLst>
      <p:ext uri="{BB962C8B-B14F-4D97-AF65-F5344CB8AC3E}">
        <p14:creationId xmlns:p14="http://schemas.microsoft.com/office/powerpoint/2010/main" val="20117187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a:t>Scrum</a:t>
            </a:r>
            <a:endParaRPr lang="es-CL" dirty="0"/>
          </a:p>
        </p:txBody>
      </p:sp>
      <p:pic>
        <p:nvPicPr>
          <p:cNvPr id="4" name="3 Marcador de contenido"/>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20564"/>
          <a:stretch/>
        </p:blipFill>
        <p:spPr>
          <a:xfrm>
            <a:off x="1259632" y="1131589"/>
            <a:ext cx="7128792" cy="3186431"/>
          </a:xfrm>
        </p:spPr>
      </p:pic>
    </p:spTree>
    <p:extLst>
      <p:ext uri="{BB962C8B-B14F-4D97-AF65-F5344CB8AC3E}">
        <p14:creationId xmlns:p14="http://schemas.microsoft.com/office/powerpoint/2010/main" val="16504099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a:t>Scrum</a:t>
            </a:r>
            <a:endParaRPr lang="es-CL" dirty="0"/>
          </a:p>
        </p:txBody>
      </p:sp>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79712" y="1275606"/>
            <a:ext cx="5273175" cy="3303581"/>
          </a:xfrm>
        </p:spPr>
      </p:pic>
    </p:spTree>
    <p:extLst>
      <p:ext uri="{BB962C8B-B14F-4D97-AF65-F5344CB8AC3E}">
        <p14:creationId xmlns:p14="http://schemas.microsoft.com/office/powerpoint/2010/main" val="2831206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Prince2</a:t>
            </a:r>
            <a:endParaRPr lang="es-CL" dirty="0"/>
          </a:p>
        </p:txBody>
      </p:sp>
      <p:sp>
        <p:nvSpPr>
          <p:cNvPr id="3" name="2 Marcador de contenido"/>
          <p:cNvSpPr>
            <a:spLocks noGrp="1"/>
          </p:cNvSpPr>
          <p:nvPr>
            <p:ph sz="quarter" idx="1"/>
          </p:nvPr>
        </p:nvSpPr>
        <p:spPr/>
        <p:txBody>
          <a:bodyPr/>
          <a:lstStyle/>
          <a:p>
            <a:pPr algn="just"/>
            <a:r>
              <a:rPr lang="es-ES" dirty="0"/>
              <a:t>Prince2 proviene del acrónimo en inglés </a:t>
            </a:r>
            <a:r>
              <a:rPr lang="es-ES" b="1" dirty="0" err="1"/>
              <a:t>PR</a:t>
            </a:r>
            <a:r>
              <a:rPr lang="es-ES" dirty="0" err="1"/>
              <a:t>ojects</a:t>
            </a:r>
            <a:r>
              <a:rPr lang="es-ES" dirty="0"/>
              <a:t> </a:t>
            </a:r>
            <a:r>
              <a:rPr lang="es-ES" b="1" dirty="0"/>
              <a:t>IN</a:t>
            </a:r>
            <a:r>
              <a:rPr lang="es-ES" dirty="0"/>
              <a:t> </a:t>
            </a:r>
            <a:r>
              <a:rPr lang="es-ES" b="1" dirty="0" err="1"/>
              <a:t>C</a:t>
            </a:r>
            <a:r>
              <a:rPr lang="es-ES" dirty="0" err="1"/>
              <a:t>ontrolled</a:t>
            </a:r>
            <a:r>
              <a:rPr lang="es-ES" dirty="0"/>
              <a:t> </a:t>
            </a:r>
            <a:r>
              <a:rPr lang="es-ES" b="1" dirty="0" err="1"/>
              <a:t>E</a:t>
            </a:r>
            <a:r>
              <a:rPr lang="es-ES" dirty="0" err="1"/>
              <a:t>nvironments</a:t>
            </a:r>
            <a:r>
              <a:rPr lang="es-ES" dirty="0"/>
              <a:t> (PRINCE), es decir, convertir proyectos, que manejan una carga importante de variabilidad y de incertidumbre, en entornos controlados.</a:t>
            </a:r>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2866333"/>
            <a:ext cx="3923928" cy="1576391"/>
          </a:xfrm>
          <a:prstGeom prst="rect">
            <a:avLst/>
          </a:prstGeom>
        </p:spPr>
      </p:pic>
    </p:spTree>
    <p:extLst>
      <p:ext uri="{BB962C8B-B14F-4D97-AF65-F5344CB8AC3E}">
        <p14:creationId xmlns:p14="http://schemas.microsoft.com/office/powerpoint/2010/main" val="20273058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Prince2</a:t>
            </a:r>
            <a:endParaRPr lang="es-CL" dirty="0"/>
          </a:p>
        </p:txBody>
      </p:sp>
      <p:sp>
        <p:nvSpPr>
          <p:cNvPr id="3" name="2 Marcador de contenido"/>
          <p:cNvSpPr>
            <a:spLocks noGrp="1"/>
          </p:cNvSpPr>
          <p:nvPr>
            <p:ph sz="quarter" idx="1"/>
          </p:nvPr>
        </p:nvSpPr>
        <p:spPr/>
        <p:txBody>
          <a:bodyPr/>
          <a:lstStyle/>
          <a:p>
            <a:pPr algn="just"/>
            <a:r>
              <a:rPr lang="es-ES" dirty="0"/>
              <a:t>PRINCE2 esta perfectamente alineada con la norma ISO-21500 de Gestión de proyectos.</a:t>
            </a:r>
          </a:p>
          <a:p>
            <a:pPr algn="just"/>
            <a:r>
              <a:rPr lang="es-ES" dirty="0" smtClean="0"/>
              <a:t>La </a:t>
            </a:r>
            <a:r>
              <a:rPr lang="es-ES" dirty="0"/>
              <a:t>metodología que PRINCE2 propone se apoya en 7 Principios, enriqueciendo no sólo al proyecto en concreto, sino a toda la organización en la que se desarrolla.</a:t>
            </a:r>
          </a:p>
          <a:p>
            <a:pPr marL="0" indent="0">
              <a:buNone/>
            </a:pPr>
            <a:endParaRPr lang="es-ES" dirty="0"/>
          </a:p>
        </p:txBody>
      </p:sp>
    </p:spTree>
    <p:extLst>
      <p:ext uri="{BB962C8B-B14F-4D97-AF65-F5344CB8AC3E}">
        <p14:creationId xmlns:p14="http://schemas.microsoft.com/office/powerpoint/2010/main" val="25049760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Justificación comercial continua</a:t>
            </a:r>
          </a:p>
          <a:p>
            <a:pPr lvl="1" algn="just">
              <a:buFont typeface="Wingdings" panose="05000000000000000000" pitchFamily="2" charset="2"/>
              <a:buChar char="Ø"/>
            </a:pPr>
            <a:r>
              <a:rPr lang="es-ES" dirty="0"/>
              <a:t>Se asegura de que hay un motivo justificable para iniciar el proyecto.</a:t>
            </a:r>
          </a:p>
          <a:p>
            <a:pPr lvl="1" algn="just">
              <a:buFont typeface="Wingdings" panose="05000000000000000000" pitchFamily="2" charset="2"/>
              <a:buChar char="Ø"/>
            </a:pPr>
            <a:r>
              <a:rPr lang="es-ES" dirty="0"/>
              <a:t>La justificación se mantiene válida durante toda la vida del proyecto.</a:t>
            </a:r>
          </a:p>
          <a:p>
            <a:pPr lvl="1" algn="just">
              <a:buFont typeface="Wingdings" panose="05000000000000000000" pitchFamily="2" charset="2"/>
              <a:buChar char="Ø"/>
            </a:pPr>
            <a:r>
              <a:rPr lang="es-ES" dirty="0"/>
              <a:t>Dicha justificación ha sido identificada, y aprobada.</a:t>
            </a:r>
            <a:endParaRPr lang="es-CL" dirty="0"/>
          </a:p>
        </p:txBody>
      </p:sp>
    </p:spTree>
    <p:extLst>
      <p:ext uri="{BB962C8B-B14F-4D97-AF65-F5344CB8AC3E}">
        <p14:creationId xmlns:p14="http://schemas.microsoft.com/office/powerpoint/2010/main" val="3405873296"/>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Aprender de la experiencia</a:t>
            </a:r>
          </a:p>
          <a:p>
            <a:pPr lvl="1" algn="just">
              <a:buFont typeface="Wingdings" panose="05000000000000000000" pitchFamily="2" charset="2"/>
              <a:buChar char="Ø"/>
            </a:pPr>
            <a:r>
              <a:rPr lang="es-ES" dirty="0"/>
              <a:t>Se recogen las experiencias anteriores, las que se van obteniendo a lo largo de la ejecución del proyecto, así como las lecciones aprendidas al cierre del mismo.</a:t>
            </a:r>
            <a:endParaRPr lang="es-CL" dirty="0"/>
          </a:p>
        </p:txBody>
      </p:sp>
    </p:spTree>
    <p:extLst>
      <p:ext uri="{BB962C8B-B14F-4D97-AF65-F5344CB8AC3E}">
        <p14:creationId xmlns:p14="http://schemas.microsoft.com/office/powerpoint/2010/main" val="140917545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Roles y Responsabilidades definidos</a:t>
            </a:r>
          </a:p>
          <a:p>
            <a:pPr lvl="1" algn="just">
              <a:buFont typeface="Wingdings" panose="05000000000000000000" pitchFamily="2" charset="2"/>
              <a:buChar char="Ø"/>
            </a:pPr>
            <a:r>
              <a:rPr lang="es-ES" dirty="0"/>
              <a:t>Asegurando que los intereses de los usuarios que van a usar el proyecto, los proveedores y el responsable del área de negocio están representados en la toma de decisiones.</a:t>
            </a:r>
            <a:endParaRPr lang="es-CL" dirty="0"/>
          </a:p>
        </p:txBody>
      </p:sp>
    </p:spTree>
    <p:extLst>
      <p:ext uri="{BB962C8B-B14F-4D97-AF65-F5344CB8AC3E}">
        <p14:creationId xmlns:p14="http://schemas.microsoft.com/office/powerpoint/2010/main" val="151475225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Gestión por Fases</a:t>
            </a:r>
          </a:p>
          <a:p>
            <a:pPr lvl="1" algn="just">
              <a:buFont typeface="Wingdings" panose="05000000000000000000" pitchFamily="2" charset="2"/>
              <a:buChar char="Ø"/>
            </a:pPr>
            <a:r>
              <a:rPr lang="es-ES" dirty="0"/>
              <a:t>Un proyecto que sigue la metodología PRINCE2 se planifica, se supervisa y se controla fase a fase.</a:t>
            </a:r>
            <a:endParaRPr lang="es-CL" dirty="0"/>
          </a:p>
        </p:txBody>
      </p:sp>
    </p:spTree>
    <p:extLst>
      <p:ext uri="{BB962C8B-B14F-4D97-AF65-F5344CB8AC3E}">
        <p14:creationId xmlns:p14="http://schemas.microsoft.com/office/powerpoint/2010/main" val="183505391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Gestión por excepción</a:t>
            </a:r>
          </a:p>
          <a:p>
            <a:pPr lvl="1" algn="just">
              <a:buFont typeface="Wingdings" panose="05000000000000000000" pitchFamily="2" charset="2"/>
              <a:buChar char="Ø"/>
            </a:pPr>
            <a:r>
              <a:rPr lang="es-ES" dirty="0"/>
              <a:t>D</a:t>
            </a:r>
            <a:r>
              <a:rPr lang="es-ES" dirty="0" smtClean="0"/>
              <a:t>elegar </a:t>
            </a:r>
            <a:r>
              <a:rPr lang="es-ES" dirty="0"/>
              <a:t>la autoridad suficiente de un nivel de gestión al siguiente, dándole autonomía según unas tolerancias pautadas (de tiempo, coste, calidad, alcance, beneficio y/o riesgo) de manera que, de sobrepasar la tolerancia, se consulte al nivel superior como actuar.</a:t>
            </a:r>
            <a:endParaRPr lang="es-CL" dirty="0"/>
          </a:p>
        </p:txBody>
      </p:sp>
    </p:spTree>
    <p:extLst>
      <p:ext uri="{BB962C8B-B14F-4D97-AF65-F5344CB8AC3E}">
        <p14:creationId xmlns:p14="http://schemas.microsoft.com/office/powerpoint/2010/main" val="112166415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Orientación a productos</a:t>
            </a:r>
          </a:p>
          <a:p>
            <a:pPr lvl="1" algn="just">
              <a:buFont typeface="Wingdings" panose="05000000000000000000" pitchFamily="2" charset="2"/>
              <a:buChar char="Ø"/>
            </a:pPr>
            <a:r>
              <a:rPr lang="es-ES" dirty="0"/>
              <a:t>Centra la atención en la definición y entrega de productos, es decir, un proyecto no son un conjunto de tareas a realizar, sino que entrega productos (que se elaboran tras la ejecución de las tareas que sean necesarias).</a:t>
            </a:r>
            <a:endParaRPr lang="es-CL" dirty="0"/>
          </a:p>
        </p:txBody>
      </p:sp>
    </p:spTree>
    <p:extLst>
      <p:ext uri="{BB962C8B-B14F-4D97-AF65-F5344CB8AC3E}">
        <p14:creationId xmlns:p14="http://schemas.microsoft.com/office/powerpoint/2010/main" val="45170950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¿Qué es una metodología ágil?</a:t>
            </a:r>
          </a:p>
        </p:txBody>
      </p:sp>
      <p:sp>
        <p:nvSpPr>
          <p:cNvPr id="3" name="2 Marcador de contenido"/>
          <p:cNvSpPr>
            <a:spLocks noGrp="1"/>
          </p:cNvSpPr>
          <p:nvPr>
            <p:ph sz="quarter" idx="1"/>
          </p:nvPr>
        </p:nvSpPr>
        <p:spPr/>
        <p:txBody>
          <a:bodyPr/>
          <a:lstStyle/>
          <a:p>
            <a:pPr marL="0" indent="0" algn="just">
              <a:buNone/>
            </a:pPr>
            <a:r>
              <a:rPr lang="es-ES" dirty="0" smtClean="0"/>
              <a:t>Esta </a:t>
            </a:r>
            <a:r>
              <a:rPr lang="es-ES" dirty="0"/>
              <a:t>metodología trae consigo diversos beneficios, pues permite una </a:t>
            </a:r>
            <a:r>
              <a:rPr lang="es-ES" b="1" dirty="0"/>
              <a:t>mayor flexibilidad</a:t>
            </a:r>
            <a:r>
              <a:rPr lang="es-ES" dirty="0"/>
              <a:t> que las metodologías </a:t>
            </a:r>
            <a:r>
              <a:rPr lang="es-ES" dirty="0" smtClean="0"/>
              <a:t>tradicionales, ya que son </a:t>
            </a:r>
            <a:r>
              <a:rPr lang="es-ES" dirty="0"/>
              <a:t>menos capaces a ajustarse a las </a:t>
            </a:r>
            <a:r>
              <a:rPr lang="es-ES" b="1" dirty="0"/>
              <a:t>cambiantes</a:t>
            </a:r>
            <a:r>
              <a:rPr lang="es-ES" dirty="0"/>
              <a:t> necesidades de los clientes, del mercado, y de los nuevos desafíos que plantea la tecnología.</a:t>
            </a:r>
            <a:endParaRPr lang="es-CL" dirty="0"/>
          </a:p>
        </p:txBody>
      </p:sp>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12449" t="11973" r="12653" b="10205"/>
          <a:stretch/>
        </p:blipFill>
        <p:spPr>
          <a:xfrm>
            <a:off x="3203848" y="3291830"/>
            <a:ext cx="2641578" cy="1543920"/>
          </a:xfrm>
          <a:prstGeom prst="rect">
            <a:avLst/>
          </a:prstGeom>
        </p:spPr>
      </p:pic>
    </p:spTree>
    <p:extLst>
      <p:ext uri="{BB962C8B-B14F-4D97-AF65-F5344CB8AC3E}">
        <p14:creationId xmlns:p14="http://schemas.microsoft.com/office/powerpoint/2010/main" val="11346801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a:t>Adaptación</a:t>
            </a:r>
          </a:p>
          <a:p>
            <a:pPr lvl="1" algn="just">
              <a:buFont typeface="Wingdings" panose="05000000000000000000" pitchFamily="2" charset="2"/>
              <a:buChar char="Ø"/>
            </a:pPr>
            <a:r>
              <a:rPr lang="es-ES" dirty="0"/>
              <a:t>Asegurando que la metodología PRINCE2 y los controles a aplicar se basen en el tamaño, complejidad, importancia, capacidad y nivel de riesgo del proyecto.</a:t>
            </a:r>
            <a:endParaRPr lang="es-CL" dirty="0"/>
          </a:p>
        </p:txBody>
      </p:sp>
    </p:spTree>
    <p:extLst>
      <p:ext uri="{BB962C8B-B14F-4D97-AF65-F5344CB8AC3E}">
        <p14:creationId xmlns:p14="http://schemas.microsoft.com/office/powerpoint/2010/main" val="4228686249"/>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Prince2</a:t>
            </a:r>
          </a:p>
        </p:txBody>
      </p:sp>
      <p:sp>
        <p:nvSpPr>
          <p:cNvPr id="3" name="2 Marcador de contenido"/>
          <p:cNvSpPr>
            <a:spLocks noGrp="1"/>
          </p:cNvSpPr>
          <p:nvPr>
            <p:ph sz="quarter" idx="1"/>
          </p:nvPr>
        </p:nvSpPr>
        <p:spPr/>
        <p:txBody>
          <a:bodyPr/>
          <a:lstStyle/>
          <a:p>
            <a:pPr algn="just"/>
            <a:r>
              <a:rPr lang="es-ES" dirty="0" smtClean="0"/>
              <a:t>La </a:t>
            </a:r>
            <a:r>
              <a:rPr lang="es-ES" dirty="0"/>
              <a:t>diferencia más grande entre PRINCE2 y </a:t>
            </a:r>
            <a:r>
              <a:rPr lang="es-ES" dirty="0" err="1" smtClean="0"/>
              <a:t>Scrum</a:t>
            </a:r>
            <a:r>
              <a:rPr lang="es-ES" dirty="0" smtClean="0"/>
              <a:t> </a:t>
            </a:r>
            <a:r>
              <a:rPr lang="es-ES" dirty="0"/>
              <a:t>es que el primero es una metodología de gestión de proyectos, mientras que </a:t>
            </a:r>
            <a:r>
              <a:rPr lang="es-ES" dirty="0" err="1"/>
              <a:t>Scrum</a:t>
            </a:r>
            <a:r>
              <a:rPr lang="es-ES" dirty="0"/>
              <a:t> es un enfoque o un marco de trabajo Ágil. </a:t>
            </a:r>
            <a:endParaRPr lang="es-CL" dirty="0"/>
          </a:p>
        </p:txBody>
      </p:sp>
    </p:spTree>
    <p:extLst>
      <p:ext uri="{BB962C8B-B14F-4D97-AF65-F5344CB8AC3E}">
        <p14:creationId xmlns:p14="http://schemas.microsoft.com/office/powerpoint/2010/main" val="388226518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Lean</a:t>
            </a:r>
            <a:endParaRPr lang="es-CL" dirty="0"/>
          </a:p>
        </p:txBody>
      </p:sp>
      <p:sp>
        <p:nvSpPr>
          <p:cNvPr id="3" name="2 Marcador de contenido"/>
          <p:cNvSpPr>
            <a:spLocks noGrp="1"/>
          </p:cNvSpPr>
          <p:nvPr>
            <p:ph sz="quarter" idx="1"/>
          </p:nvPr>
        </p:nvSpPr>
        <p:spPr/>
        <p:txBody>
          <a:bodyPr/>
          <a:lstStyle/>
          <a:p>
            <a:pPr algn="just"/>
            <a:r>
              <a:rPr lang="es-ES" dirty="0"/>
              <a:t>Lean es un modelo de gestión que propone maximizar el valor para los clientes, reduciendo los costes y aumentando la calidad del producto o del servicio. </a:t>
            </a:r>
            <a:endParaRPr lang="es-ES" dirty="0" smtClean="0"/>
          </a:p>
        </p:txBody>
      </p:sp>
    </p:spTree>
    <p:extLst>
      <p:ext uri="{BB962C8B-B14F-4D97-AF65-F5344CB8AC3E}">
        <p14:creationId xmlns:p14="http://schemas.microsoft.com/office/powerpoint/2010/main" val="2199723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Lean</a:t>
            </a:r>
            <a:endParaRPr lang="es-CL" dirty="0"/>
          </a:p>
        </p:txBody>
      </p:sp>
      <p:sp>
        <p:nvSpPr>
          <p:cNvPr id="3" name="2 Marcador de contenido"/>
          <p:cNvSpPr>
            <a:spLocks noGrp="1"/>
          </p:cNvSpPr>
          <p:nvPr>
            <p:ph sz="quarter" idx="1"/>
          </p:nvPr>
        </p:nvSpPr>
        <p:spPr/>
        <p:txBody>
          <a:bodyPr>
            <a:normAutofit/>
          </a:bodyPr>
          <a:lstStyle/>
          <a:p>
            <a:pPr algn="just"/>
            <a:r>
              <a:rPr lang="es-ES" dirty="0"/>
              <a:t>La metodología Lean fue desarrollada por Toyota en los noventas, como una práctica de producción que considera como desperdicio el uso de recursos en actividades que no generen valor para el cliente, definiendo valor como todo aquello que el cliente esté dispuesto a pagar. </a:t>
            </a:r>
            <a:endParaRPr lang="es-ES" dirty="0" smtClean="0"/>
          </a:p>
        </p:txBody>
      </p:sp>
    </p:spTree>
    <p:extLst>
      <p:ext uri="{BB962C8B-B14F-4D97-AF65-F5344CB8AC3E}">
        <p14:creationId xmlns:p14="http://schemas.microsoft.com/office/powerpoint/2010/main" val="28871392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Lean</a:t>
            </a:r>
            <a:endParaRPr lang="es-CL" dirty="0"/>
          </a:p>
        </p:txBody>
      </p:sp>
      <p:sp>
        <p:nvSpPr>
          <p:cNvPr id="3" name="2 Marcador de contenido"/>
          <p:cNvSpPr>
            <a:spLocks noGrp="1"/>
          </p:cNvSpPr>
          <p:nvPr>
            <p:ph sz="quarter" idx="1"/>
          </p:nvPr>
        </p:nvSpPr>
        <p:spPr/>
        <p:txBody>
          <a:bodyPr/>
          <a:lstStyle/>
          <a:p>
            <a:pPr algn="just"/>
            <a:r>
              <a:rPr lang="es-ES" dirty="0"/>
              <a:t>Lean conlleva una serie de herramientas diseñadas para eliminar este desperdicio, entre ellas el mapeo de valor, las cinco S, </a:t>
            </a:r>
            <a:r>
              <a:rPr lang="es-ES" dirty="0" err="1"/>
              <a:t>Kanban</a:t>
            </a:r>
            <a:r>
              <a:rPr lang="es-ES" dirty="0"/>
              <a:t> (o proceso de jalar en lugar de empujar) y </a:t>
            </a:r>
            <a:r>
              <a:rPr lang="es-ES" dirty="0" err="1"/>
              <a:t>Poka</a:t>
            </a:r>
            <a:r>
              <a:rPr lang="es-ES" dirty="0"/>
              <a:t> </a:t>
            </a:r>
            <a:r>
              <a:rPr lang="es-ES" dirty="0" err="1"/>
              <a:t>Yoka</a:t>
            </a:r>
            <a:r>
              <a:rPr lang="es-ES" dirty="0"/>
              <a:t> (desarrollo a prueba de errores).</a:t>
            </a:r>
            <a:endParaRPr lang="es-CL" dirty="0"/>
          </a:p>
          <a:p>
            <a:pPr marL="0" indent="0">
              <a:buNone/>
            </a:pPr>
            <a:endParaRPr lang="es-CL" dirty="0"/>
          </a:p>
        </p:txBody>
      </p:sp>
    </p:spTree>
    <p:extLst>
      <p:ext uri="{BB962C8B-B14F-4D97-AF65-F5344CB8AC3E}">
        <p14:creationId xmlns:p14="http://schemas.microsoft.com/office/powerpoint/2010/main" val="32325703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Lean</a:t>
            </a:r>
          </a:p>
        </p:txBody>
      </p:sp>
      <p:sp>
        <p:nvSpPr>
          <p:cNvPr id="3" name="2 Marcador de contenido"/>
          <p:cNvSpPr>
            <a:spLocks noGrp="1"/>
          </p:cNvSpPr>
          <p:nvPr>
            <p:ph sz="quarter" idx="1"/>
          </p:nvPr>
        </p:nvSpPr>
        <p:spPr/>
        <p:txBody>
          <a:bodyPr>
            <a:normAutofit fontScale="85000" lnSpcReduction="20000"/>
          </a:bodyPr>
          <a:lstStyle/>
          <a:p>
            <a:pPr algn="just" fontAlgn="base"/>
            <a:r>
              <a:rPr lang="es-ES" sz="3100" dirty="0"/>
              <a:t>Mary &amp; Tom </a:t>
            </a:r>
            <a:r>
              <a:rPr lang="es-ES" sz="3100" dirty="0" err="1"/>
              <a:t>Poppenndiek</a:t>
            </a:r>
            <a:r>
              <a:rPr lang="es-ES" sz="3100" dirty="0"/>
              <a:t> adaptaron los 7 principios del Lean </a:t>
            </a:r>
            <a:r>
              <a:rPr lang="es-ES" sz="3100" dirty="0" err="1"/>
              <a:t>Manufacturing</a:t>
            </a:r>
            <a:r>
              <a:rPr lang="es-ES" sz="3100" dirty="0"/>
              <a:t> al desarrollo de software</a:t>
            </a:r>
            <a:r>
              <a:rPr lang="es-ES" sz="3100" dirty="0" smtClean="0"/>
              <a:t>.</a:t>
            </a:r>
            <a:endParaRPr lang="es-ES" sz="3100" dirty="0"/>
          </a:p>
          <a:p>
            <a:pPr lvl="1" algn="just" fontAlgn="base">
              <a:buFont typeface="Wingdings" panose="05000000000000000000" pitchFamily="2" charset="2"/>
              <a:buChar char="Ø"/>
            </a:pPr>
            <a:r>
              <a:rPr lang="es-ES" sz="2900" dirty="0"/>
              <a:t>Eliminar desperdicios</a:t>
            </a:r>
          </a:p>
          <a:p>
            <a:pPr lvl="1" algn="just" fontAlgn="base">
              <a:buFont typeface="Wingdings" panose="05000000000000000000" pitchFamily="2" charset="2"/>
              <a:buChar char="Ø"/>
            </a:pPr>
            <a:r>
              <a:rPr lang="es-ES" sz="2900" dirty="0"/>
              <a:t>Ampliar el aprendizaje</a:t>
            </a:r>
          </a:p>
          <a:p>
            <a:pPr lvl="1" algn="just" fontAlgn="base">
              <a:buFont typeface="Wingdings" panose="05000000000000000000" pitchFamily="2" charset="2"/>
              <a:buChar char="Ø"/>
            </a:pPr>
            <a:r>
              <a:rPr lang="es-ES" sz="2900" dirty="0"/>
              <a:t>Decidir lo más tarde posible</a:t>
            </a:r>
          </a:p>
          <a:p>
            <a:pPr lvl="1" algn="just" fontAlgn="base">
              <a:buFont typeface="Wingdings" panose="05000000000000000000" pitchFamily="2" charset="2"/>
              <a:buChar char="Ø"/>
            </a:pPr>
            <a:r>
              <a:rPr lang="es-ES" sz="2900" dirty="0"/>
              <a:t>Reaccionar tan rápido como sea posible</a:t>
            </a:r>
          </a:p>
          <a:p>
            <a:pPr lvl="1" algn="just" fontAlgn="base">
              <a:buFont typeface="Wingdings" panose="05000000000000000000" pitchFamily="2" charset="2"/>
              <a:buChar char="Ø"/>
            </a:pPr>
            <a:r>
              <a:rPr lang="es-ES" sz="2900" dirty="0"/>
              <a:t>Potenciar el equipo</a:t>
            </a:r>
          </a:p>
          <a:p>
            <a:pPr lvl="1" algn="just" fontAlgn="base">
              <a:buFont typeface="Wingdings" panose="05000000000000000000" pitchFamily="2" charset="2"/>
              <a:buChar char="Ø"/>
            </a:pPr>
            <a:r>
              <a:rPr lang="es-ES" sz="2900" dirty="0"/>
              <a:t>Crear la integridad</a:t>
            </a:r>
          </a:p>
          <a:p>
            <a:pPr lvl="1" algn="just" fontAlgn="base">
              <a:buFont typeface="Wingdings" panose="05000000000000000000" pitchFamily="2" charset="2"/>
              <a:buChar char="Ø"/>
            </a:pPr>
            <a:r>
              <a:rPr lang="es-ES" sz="2900" dirty="0"/>
              <a:t>Véase todo </a:t>
            </a:r>
            <a:r>
              <a:rPr lang="es-ES" sz="2900" dirty="0" smtClean="0"/>
              <a:t>como un </a:t>
            </a:r>
            <a:r>
              <a:rPr lang="es-ES" sz="2900" dirty="0"/>
              <a:t>conjunto</a:t>
            </a:r>
          </a:p>
          <a:p>
            <a:pPr marL="0" indent="0">
              <a:buNone/>
            </a:pPr>
            <a:endParaRPr lang="es-CL" dirty="0"/>
          </a:p>
        </p:txBody>
      </p:sp>
    </p:spTree>
    <p:extLst>
      <p:ext uri="{BB962C8B-B14F-4D97-AF65-F5344CB8AC3E}">
        <p14:creationId xmlns:p14="http://schemas.microsoft.com/office/powerpoint/2010/main" val="5822480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ES" dirty="0"/>
              <a:t>E</a:t>
            </a:r>
            <a:r>
              <a:rPr lang="es-ES" dirty="0" smtClean="0"/>
              <a:t>s </a:t>
            </a:r>
            <a:r>
              <a:rPr lang="es-ES" dirty="0"/>
              <a:t>una metodología de desarrollo de la </a:t>
            </a:r>
            <a:r>
              <a:rPr lang="es-ES" dirty="0" smtClean="0"/>
              <a:t>Ingeniería </a:t>
            </a:r>
            <a:r>
              <a:rPr lang="es-ES" dirty="0"/>
              <a:t>de </a:t>
            </a:r>
            <a:r>
              <a:rPr lang="es-ES" dirty="0" smtClean="0"/>
              <a:t>Software </a:t>
            </a:r>
            <a:r>
              <a:rPr lang="es-ES" dirty="0"/>
              <a:t>formulada por Kent Beck, autor del primer libro sobre la materia, Extreme </a:t>
            </a:r>
            <a:r>
              <a:rPr lang="es-ES" dirty="0" err="1"/>
              <a:t>Programming</a:t>
            </a:r>
            <a:r>
              <a:rPr lang="es-ES" dirty="0"/>
              <a:t> </a:t>
            </a:r>
            <a:r>
              <a:rPr lang="es-ES" dirty="0" err="1"/>
              <a:t>Explained</a:t>
            </a:r>
            <a:r>
              <a:rPr lang="es-ES" dirty="0"/>
              <a:t>: Embrace </a:t>
            </a:r>
            <a:r>
              <a:rPr lang="es-ES" dirty="0" err="1"/>
              <a:t>Change</a:t>
            </a:r>
            <a:r>
              <a:rPr lang="es-ES" dirty="0"/>
              <a:t> (1999).</a:t>
            </a:r>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1958" y="2355726"/>
            <a:ext cx="2348474" cy="2605240"/>
          </a:xfrm>
          <a:prstGeom prst="rect">
            <a:avLst/>
          </a:prstGeom>
        </p:spPr>
      </p:pic>
    </p:spTree>
    <p:extLst>
      <p:ext uri="{BB962C8B-B14F-4D97-AF65-F5344CB8AC3E}">
        <p14:creationId xmlns:p14="http://schemas.microsoft.com/office/powerpoint/2010/main" val="2382335860"/>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ES" dirty="0"/>
              <a:t>Es una metodología ágil centrada en potenciar las relaciones interpersonales como clave para el éxito en desarrollo de software, promoviendo el trabajo en equipo, preocupándose por el aprendizaje de los desarrolladores, y propiciando un buen clima de trabajo.</a:t>
            </a:r>
            <a:endParaRPr lang="es-CL" dirty="0"/>
          </a:p>
        </p:txBody>
      </p:sp>
    </p:spTree>
    <p:extLst>
      <p:ext uri="{BB962C8B-B14F-4D97-AF65-F5344CB8AC3E}">
        <p14:creationId xmlns:p14="http://schemas.microsoft.com/office/powerpoint/2010/main" val="3556287631"/>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ES" dirty="0" smtClean="0"/>
              <a:t>Se </a:t>
            </a:r>
            <a:r>
              <a:rPr lang="es-ES" dirty="0"/>
              <a:t>basa en realimentación continua entre el cliente y el equipo de desarrollo, comunicación fluida entre todos los participantes, simplicidad en las soluciones implementadas y coraje para enfrentar los cambios. </a:t>
            </a:r>
            <a:endParaRPr lang="es-CL" dirty="0"/>
          </a:p>
        </p:txBody>
      </p:sp>
    </p:spTree>
    <p:extLst>
      <p:ext uri="{BB962C8B-B14F-4D97-AF65-F5344CB8AC3E}">
        <p14:creationId xmlns:p14="http://schemas.microsoft.com/office/powerpoint/2010/main" val="3522671033"/>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ES" dirty="0"/>
              <a:t>S</a:t>
            </a:r>
            <a:r>
              <a:rPr lang="es-ES" dirty="0" smtClean="0"/>
              <a:t>e </a:t>
            </a:r>
            <a:r>
              <a:rPr lang="es-ES" dirty="0"/>
              <a:t>define como especialmente adecuada para proyectos con requisitos imprecisos y muy cambiantes, y donde existe un alto riesgo técnico.</a:t>
            </a:r>
            <a:endParaRPr lang="es-CL" dirty="0"/>
          </a:p>
        </p:txBody>
      </p:sp>
    </p:spTree>
    <p:extLst>
      <p:ext uri="{BB962C8B-B14F-4D97-AF65-F5344CB8AC3E}">
        <p14:creationId xmlns:p14="http://schemas.microsoft.com/office/powerpoint/2010/main" val="1233871612"/>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Beneficios para el Cliente</a:t>
            </a:r>
            <a:endParaRPr lang="es-CL" dirty="0"/>
          </a:p>
        </p:txBody>
      </p:sp>
      <p:sp>
        <p:nvSpPr>
          <p:cNvPr id="3" name="2 Marcador de contenido"/>
          <p:cNvSpPr>
            <a:spLocks noGrp="1"/>
          </p:cNvSpPr>
          <p:nvPr>
            <p:ph sz="quarter" idx="1"/>
          </p:nvPr>
        </p:nvSpPr>
        <p:spPr/>
        <p:txBody>
          <a:bodyPr/>
          <a:lstStyle/>
          <a:p>
            <a:pPr algn="just"/>
            <a:r>
              <a:rPr lang="es-ES" b="1" dirty="0"/>
              <a:t>Flexibilidad en el proceso y las definiciones de los productos: </a:t>
            </a:r>
            <a:r>
              <a:rPr lang="es-ES" dirty="0"/>
              <a:t>Permite que el equipo de desarrollo se adapte a los cambios y se beneficie de ellos en favor del cliente</a:t>
            </a:r>
            <a:r>
              <a:rPr lang="es-ES" dirty="0" smtClean="0"/>
              <a:t>.</a:t>
            </a:r>
          </a:p>
          <a:p>
            <a:pPr algn="just"/>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2647063"/>
            <a:ext cx="3096344" cy="2034294"/>
          </a:xfrm>
          <a:prstGeom prst="rect">
            <a:avLst/>
          </a:prstGeom>
        </p:spPr>
      </p:pic>
    </p:spTree>
    <p:extLst>
      <p:ext uri="{BB962C8B-B14F-4D97-AF65-F5344CB8AC3E}">
        <p14:creationId xmlns:p14="http://schemas.microsoft.com/office/powerpoint/2010/main" val="316897655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47663" y="915566"/>
            <a:ext cx="5760641" cy="4121754"/>
          </a:xfrm>
        </p:spPr>
      </p:pic>
      <p:sp>
        <p:nvSpPr>
          <p:cNvPr id="2" name="1 Título"/>
          <p:cNvSpPr>
            <a:spLocks noGrp="1"/>
          </p:cNvSpPr>
          <p:nvPr>
            <p:ph type="title"/>
          </p:nvPr>
        </p:nvSpPr>
        <p:spPr/>
        <p:txBody>
          <a:bodyPr/>
          <a:lstStyle/>
          <a:p>
            <a:r>
              <a:rPr lang="es-CL" dirty="0" smtClean="0"/>
              <a:t>Valores XP</a:t>
            </a:r>
            <a:endParaRPr lang="es-CL" dirty="0"/>
          </a:p>
        </p:txBody>
      </p:sp>
    </p:spTree>
    <p:extLst>
      <p:ext uri="{BB962C8B-B14F-4D97-AF65-F5344CB8AC3E}">
        <p14:creationId xmlns:p14="http://schemas.microsoft.com/office/powerpoint/2010/main" val="791382977"/>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CL" dirty="0" smtClean="0"/>
              <a:t>Ventajas:</a:t>
            </a:r>
          </a:p>
          <a:p>
            <a:pPr lvl="1" algn="just">
              <a:buFont typeface="Wingdings" panose="05000000000000000000" pitchFamily="2" charset="2"/>
              <a:buChar char="Ø"/>
            </a:pPr>
            <a:r>
              <a:rPr lang="es-ES" dirty="0" smtClean="0"/>
              <a:t>Programación </a:t>
            </a:r>
            <a:r>
              <a:rPr lang="es-ES" dirty="0"/>
              <a:t>organizada.</a:t>
            </a:r>
          </a:p>
          <a:p>
            <a:pPr lvl="1" algn="just">
              <a:buFont typeface="Wingdings" panose="05000000000000000000" pitchFamily="2" charset="2"/>
              <a:buChar char="Ø"/>
            </a:pPr>
            <a:r>
              <a:rPr lang="es-ES" dirty="0" smtClean="0"/>
              <a:t>Menor </a:t>
            </a:r>
            <a:r>
              <a:rPr lang="es-ES" dirty="0"/>
              <a:t>taza de errores.</a:t>
            </a:r>
          </a:p>
          <a:p>
            <a:pPr lvl="1" algn="just">
              <a:buFont typeface="Wingdings" panose="05000000000000000000" pitchFamily="2" charset="2"/>
              <a:buChar char="Ø"/>
            </a:pPr>
            <a:r>
              <a:rPr lang="es-ES" dirty="0" smtClean="0"/>
              <a:t>Satisfacción </a:t>
            </a:r>
            <a:r>
              <a:rPr lang="es-ES" dirty="0"/>
              <a:t>del programador.</a:t>
            </a:r>
            <a:endParaRPr lang="es-CL" dirty="0"/>
          </a:p>
        </p:txBody>
      </p:sp>
    </p:spTree>
    <p:extLst>
      <p:ext uri="{BB962C8B-B14F-4D97-AF65-F5344CB8AC3E}">
        <p14:creationId xmlns:p14="http://schemas.microsoft.com/office/powerpoint/2010/main" val="2418383573"/>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a:t>
            </a:r>
            <a:endParaRPr lang="es-CL" dirty="0"/>
          </a:p>
        </p:txBody>
      </p:sp>
      <p:sp>
        <p:nvSpPr>
          <p:cNvPr id="3" name="2 Marcador de contenido"/>
          <p:cNvSpPr>
            <a:spLocks noGrp="1"/>
          </p:cNvSpPr>
          <p:nvPr>
            <p:ph sz="quarter" idx="1"/>
          </p:nvPr>
        </p:nvSpPr>
        <p:spPr/>
        <p:txBody>
          <a:bodyPr/>
          <a:lstStyle/>
          <a:p>
            <a:pPr algn="just"/>
            <a:r>
              <a:rPr lang="es-CL" dirty="0" smtClean="0"/>
              <a:t>Desventajas:</a:t>
            </a:r>
            <a:endParaRPr lang="es-ES" dirty="0"/>
          </a:p>
          <a:p>
            <a:pPr lvl="1" algn="just">
              <a:buFont typeface="Wingdings" panose="05000000000000000000" pitchFamily="2" charset="2"/>
              <a:buChar char="Ø"/>
            </a:pPr>
            <a:r>
              <a:rPr lang="es-ES" dirty="0" smtClean="0"/>
              <a:t>Es </a:t>
            </a:r>
            <a:r>
              <a:rPr lang="es-ES" dirty="0"/>
              <a:t>recomendable emplearlo solo en proyectos a corto plazo.</a:t>
            </a:r>
          </a:p>
          <a:p>
            <a:pPr lvl="1" algn="just">
              <a:buFont typeface="Wingdings" panose="05000000000000000000" pitchFamily="2" charset="2"/>
              <a:buChar char="Ø"/>
            </a:pPr>
            <a:r>
              <a:rPr lang="es-ES" dirty="0" smtClean="0"/>
              <a:t>Alto costo </a:t>
            </a:r>
            <a:r>
              <a:rPr lang="es-ES" dirty="0"/>
              <a:t>en caso de fallar.</a:t>
            </a:r>
            <a:endParaRPr lang="es-CL" dirty="0"/>
          </a:p>
        </p:txBody>
      </p:sp>
    </p:spTree>
    <p:extLst>
      <p:ext uri="{BB962C8B-B14F-4D97-AF65-F5344CB8AC3E}">
        <p14:creationId xmlns:p14="http://schemas.microsoft.com/office/powerpoint/2010/main" val="2896043866"/>
      </p:ext>
    </p:extLst>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XP Prácticas Básicas</a:t>
            </a:r>
            <a:endParaRPr lang="es-CL" dirty="0"/>
          </a:p>
        </p:txBody>
      </p:sp>
      <p:sp>
        <p:nvSpPr>
          <p:cNvPr id="3" name="2 Marcador de contenido"/>
          <p:cNvSpPr>
            <a:spLocks noGrp="1"/>
          </p:cNvSpPr>
          <p:nvPr>
            <p:ph sz="quarter" idx="1"/>
          </p:nvPr>
        </p:nvSpPr>
        <p:spPr/>
        <p:txBody>
          <a:bodyPr/>
          <a:lstStyle/>
          <a:p>
            <a:pPr algn="just"/>
            <a:r>
              <a:rPr lang="es-ES" b="1" dirty="0"/>
              <a:t>Equipo completo: </a:t>
            </a:r>
            <a:r>
              <a:rPr lang="es-ES" dirty="0"/>
              <a:t>Forman parte del equipo todas las personas que tienen algo que ver con el proyecto, incluido el cliente y el responsable del proyecto</a:t>
            </a:r>
            <a:r>
              <a:rPr lang="es-ES" dirty="0" smtClean="0"/>
              <a:t>.</a:t>
            </a:r>
          </a:p>
          <a:p>
            <a:pPr algn="just"/>
            <a:r>
              <a:rPr lang="es-ES" b="1" dirty="0"/>
              <a:t>Planificación: </a:t>
            </a:r>
            <a:r>
              <a:rPr lang="es-ES" dirty="0"/>
              <a:t>Se hacen las historias de usuario y se planifica en qué orden se van a hacer y las mini-versiones. La planificación se revisa continuamente.</a:t>
            </a:r>
            <a:endParaRPr lang="es-CL" dirty="0"/>
          </a:p>
        </p:txBody>
      </p:sp>
    </p:spTree>
    <p:extLst>
      <p:ext uri="{BB962C8B-B14F-4D97-AF65-F5344CB8AC3E}">
        <p14:creationId xmlns:p14="http://schemas.microsoft.com/office/powerpoint/2010/main" val="76866037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Test del cliente: </a:t>
            </a:r>
            <a:r>
              <a:rPr lang="es-ES" dirty="0"/>
              <a:t>El cliente, con la ayuda de los desarrolladores, propone sus propias pruebas para validar las mini-versiones</a:t>
            </a:r>
            <a:r>
              <a:rPr lang="es-ES" dirty="0" smtClean="0"/>
              <a:t>.</a:t>
            </a:r>
          </a:p>
          <a:p>
            <a:pPr algn="just"/>
            <a:r>
              <a:rPr lang="es-ES" b="1" dirty="0"/>
              <a:t>Versiones pequeñas: </a:t>
            </a:r>
            <a:r>
              <a:rPr lang="es-ES" dirty="0"/>
              <a:t>Las mini-versiones deben ser lo suficientemente pequeñas como para poder hacer una cada pocas semanas. Deben ser versiones que ofrezcan algo útil al usuario final y no trozos de código que no pueda ver funcionando.</a:t>
            </a:r>
            <a:endParaRPr lang="es-CL" dirty="0"/>
          </a:p>
        </p:txBody>
      </p:sp>
    </p:spTree>
    <p:extLst>
      <p:ext uri="{BB962C8B-B14F-4D97-AF65-F5344CB8AC3E}">
        <p14:creationId xmlns:p14="http://schemas.microsoft.com/office/powerpoint/2010/main" val="3986301574"/>
      </p:ext>
    </p:extLst>
  </p:cSld>
  <p:clrMapOvr>
    <a:masterClrMapping/>
  </p:clrMapOvr>
  <p:transition spd="slow">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Diseño simple: </a:t>
            </a:r>
            <a:r>
              <a:rPr lang="es-ES" dirty="0"/>
              <a:t>Hacer siempre lo mínimo imprescindible de la forma más sencilla posible. Mantener siempre sencillo el código</a:t>
            </a:r>
            <a:r>
              <a:rPr lang="es-ES" dirty="0" smtClean="0"/>
              <a:t>.</a:t>
            </a:r>
          </a:p>
          <a:p>
            <a:pPr algn="just"/>
            <a:r>
              <a:rPr lang="es-ES" b="1" dirty="0"/>
              <a:t>Pareja de programadores: </a:t>
            </a:r>
            <a:r>
              <a:rPr lang="es-ES" dirty="0"/>
              <a:t>Los programadores trabajan por parejas (dos delante del mismo ordenador) y se intercambian las parejas con frecuencia (un cambio diario).</a:t>
            </a:r>
            <a:endParaRPr lang="es-CL" dirty="0"/>
          </a:p>
        </p:txBody>
      </p:sp>
    </p:spTree>
    <p:extLst>
      <p:ext uri="{BB962C8B-B14F-4D97-AF65-F5344CB8AC3E}">
        <p14:creationId xmlns:p14="http://schemas.microsoft.com/office/powerpoint/2010/main" val="1741355233"/>
      </p:ext>
    </p:extLst>
  </p:cSld>
  <p:clrMapOvr>
    <a:masterClrMapping/>
  </p:clrMapOvr>
  <p:transition spd="slow">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normAutofit/>
          </a:bodyPr>
          <a:lstStyle/>
          <a:p>
            <a:pPr algn="just"/>
            <a:r>
              <a:rPr lang="es-ES" b="1" dirty="0"/>
              <a:t>Desarrollo guiado por las pruebas automáticas: </a:t>
            </a:r>
            <a:r>
              <a:rPr lang="es-ES" dirty="0"/>
              <a:t>Se deben realizar programas de prueba automática y deben ejecutarse con mucha frecuencia. Cuantas más pruebas se hagan, mejor</a:t>
            </a:r>
            <a:r>
              <a:rPr lang="es-ES" dirty="0" smtClean="0"/>
              <a:t>.</a:t>
            </a: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3001" t="2704" r="2508" b="3343"/>
          <a:stretch/>
        </p:blipFill>
        <p:spPr>
          <a:xfrm>
            <a:off x="5374433" y="2407298"/>
            <a:ext cx="2593910" cy="2444620"/>
          </a:xfrm>
          <a:prstGeom prst="rect">
            <a:avLst/>
          </a:prstGeom>
        </p:spPr>
      </p:pic>
    </p:spTree>
    <p:extLst>
      <p:ext uri="{BB962C8B-B14F-4D97-AF65-F5344CB8AC3E}">
        <p14:creationId xmlns:p14="http://schemas.microsoft.com/office/powerpoint/2010/main" val="1154569821"/>
      </p:ext>
    </p:extLst>
  </p:cSld>
  <p:clrMapOvr>
    <a:masterClrMapping/>
  </p:clrMapOvr>
  <p:transition spd="slow">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Integración continua: </a:t>
            </a:r>
            <a:r>
              <a:rPr lang="es-ES" dirty="0"/>
              <a:t>Deben tenerse siempre un ejecutable del proyecto que funcione y en cuanto se tenga una nueva pequeña funcionalidad, debe recompilarse y probarse. Es un error mantener una versión congelada dos meses mientras se hacen mejoras y luego integrarlas todas de golpe. Cuando falle algo, no se sabe qué es lo que falla de todo lo que hemos metido.</a:t>
            </a:r>
            <a:endParaRPr lang="es-CL" dirty="0"/>
          </a:p>
          <a:p>
            <a:endParaRPr lang="es-CL" dirty="0"/>
          </a:p>
        </p:txBody>
      </p:sp>
    </p:spTree>
    <p:extLst>
      <p:ext uri="{BB962C8B-B14F-4D97-AF65-F5344CB8AC3E}">
        <p14:creationId xmlns:p14="http://schemas.microsoft.com/office/powerpoint/2010/main" val="82472529"/>
      </p:ext>
    </p:extLst>
  </p:cSld>
  <p:clrMapOvr>
    <a:masterClrMapping/>
  </p:clrMapOvr>
  <p:transition spd="slow">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El código es de todos: </a:t>
            </a:r>
            <a:r>
              <a:rPr lang="es-ES" dirty="0"/>
              <a:t>Cualquiera puede y debe tocar y conocer cualquier parte del código. Para eso se hacen las pruebas automáticas</a:t>
            </a:r>
            <a:r>
              <a:rPr lang="es-ES" dirty="0" smtClean="0"/>
              <a:t>.</a:t>
            </a:r>
          </a:p>
          <a:p>
            <a:pPr algn="just"/>
            <a:r>
              <a:rPr lang="es-ES" b="1" dirty="0"/>
              <a:t>Normas de codificación: </a:t>
            </a:r>
            <a:r>
              <a:rPr lang="es-ES" dirty="0"/>
              <a:t>Debe haber un estilo común de codificación (no importa cual), de forma que parezca que ha sido realizado por una única persona.</a:t>
            </a:r>
            <a:endParaRPr lang="es-CL" dirty="0"/>
          </a:p>
        </p:txBody>
      </p:sp>
    </p:spTree>
    <p:extLst>
      <p:ext uri="{BB962C8B-B14F-4D97-AF65-F5344CB8AC3E}">
        <p14:creationId xmlns:p14="http://schemas.microsoft.com/office/powerpoint/2010/main" val="122312516"/>
      </p:ext>
    </p:extLst>
  </p:cSld>
  <p:clrMapOvr>
    <a:masterClrMapping/>
  </p:clrMapOvr>
  <p:transition spd="slow">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Metáforas: </a:t>
            </a:r>
            <a:r>
              <a:rPr lang="es-ES" dirty="0"/>
              <a:t>Hay que buscar unas frases o nombres que definan cómo funcionan las distintas partes del programa, de forma que sólo con los nombres se pueda uno hacer una idea de qué es lo que hace cada parte del programa. Un </a:t>
            </a:r>
            <a:r>
              <a:rPr lang="es-ES" dirty="0" smtClean="0"/>
              <a:t>ejemplo es </a:t>
            </a:r>
            <a:r>
              <a:rPr lang="es-ES" dirty="0"/>
              <a:t>el "recolector de basura" de </a:t>
            </a:r>
            <a:r>
              <a:rPr lang="es-ES" dirty="0" smtClean="0"/>
              <a:t>Java</a:t>
            </a:r>
            <a:r>
              <a:rPr lang="es-ES" dirty="0"/>
              <a:t>. Ayuda a que todos los programadores (y el cliente) sepan de qué estamos hablando y que no haya mal entendidos.</a:t>
            </a:r>
            <a:endParaRPr lang="es-CL" dirty="0"/>
          </a:p>
        </p:txBody>
      </p:sp>
    </p:spTree>
    <p:extLst>
      <p:ext uri="{BB962C8B-B14F-4D97-AF65-F5344CB8AC3E}">
        <p14:creationId xmlns:p14="http://schemas.microsoft.com/office/powerpoint/2010/main" val="143732692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Beneficios para el Cliente</a:t>
            </a:r>
          </a:p>
        </p:txBody>
      </p:sp>
      <p:sp>
        <p:nvSpPr>
          <p:cNvPr id="3" name="2 Marcador de contenido"/>
          <p:cNvSpPr>
            <a:spLocks noGrp="1"/>
          </p:cNvSpPr>
          <p:nvPr>
            <p:ph sz="quarter" idx="1"/>
          </p:nvPr>
        </p:nvSpPr>
        <p:spPr/>
        <p:txBody>
          <a:bodyPr>
            <a:normAutofit/>
          </a:bodyPr>
          <a:lstStyle/>
          <a:p>
            <a:pPr algn="just"/>
            <a:r>
              <a:rPr lang="es-ES" b="1" dirty="0"/>
              <a:t>Realimentación continua con el cliente: </a:t>
            </a:r>
            <a:r>
              <a:rPr lang="es-ES" dirty="0"/>
              <a:t>De forma temprana el cliente recibe entregables de </a:t>
            </a:r>
            <a:r>
              <a:rPr lang="es-ES" dirty="0" smtClean="0"/>
              <a:t>valor.</a:t>
            </a:r>
          </a:p>
          <a:p>
            <a:pPr lvl="1" algn="just"/>
            <a:r>
              <a:rPr lang="es-ES" dirty="0"/>
              <a:t>Constantes </a:t>
            </a:r>
            <a:r>
              <a:rPr lang="es-ES" dirty="0" smtClean="0"/>
              <a:t>avances, aportar </a:t>
            </a:r>
            <a:r>
              <a:rPr lang="es-ES" dirty="0"/>
              <a:t>en lo necesario </a:t>
            </a:r>
            <a:r>
              <a:rPr lang="es-ES" dirty="0" smtClean="0"/>
              <a:t>en lo que </a:t>
            </a:r>
            <a:r>
              <a:rPr lang="es-ES" dirty="0"/>
              <a:t>el equipo </a:t>
            </a:r>
            <a:r>
              <a:rPr lang="es-ES" dirty="0" smtClean="0"/>
              <a:t>va construyendo.</a:t>
            </a:r>
          </a:p>
          <a:p>
            <a:pPr lvl="1" algn="just"/>
            <a:r>
              <a:rPr lang="es-ES" dirty="0"/>
              <a:t>R</a:t>
            </a:r>
            <a:r>
              <a:rPr lang="es-ES" dirty="0" smtClean="0"/>
              <a:t>educción drástica de errores </a:t>
            </a:r>
            <a:r>
              <a:rPr lang="es-ES" dirty="0"/>
              <a:t>y la posibilidad de costosas </a:t>
            </a:r>
            <a:r>
              <a:rPr lang="es-ES" dirty="0" smtClean="0"/>
              <a:t>correcciones</a:t>
            </a:r>
            <a:r>
              <a:rPr lang="es-ES" dirty="0"/>
              <a:t>.</a:t>
            </a:r>
            <a:endParaRPr lang="es-ES" dirty="0" smtClean="0"/>
          </a:p>
          <a:p>
            <a:pPr lvl="1" algn="just"/>
            <a:r>
              <a:rPr lang="es-ES" dirty="0" smtClean="0"/>
              <a:t>Respuesta ante </a:t>
            </a:r>
            <a:r>
              <a:rPr lang="es-ES" dirty="0"/>
              <a:t>los cambios en requisitos de forma rápida y eficaz.</a:t>
            </a:r>
            <a:endParaRPr lang="es-CL" dirty="0"/>
          </a:p>
        </p:txBody>
      </p:sp>
    </p:spTree>
    <p:extLst>
      <p:ext uri="{BB962C8B-B14F-4D97-AF65-F5344CB8AC3E}">
        <p14:creationId xmlns:p14="http://schemas.microsoft.com/office/powerpoint/2010/main" val="4078662340"/>
      </p:ext>
    </p:extLst>
  </p:cSld>
  <p:clrMapOvr>
    <a:masterClrMapping/>
  </p:clrMapOvr>
  <p:transition spd="slow">
    <p:cov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XP Prácticas Básicas</a:t>
            </a:r>
          </a:p>
        </p:txBody>
      </p:sp>
      <p:sp>
        <p:nvSpPr>
          <p:cNvPr id="3" name="2 Marcador de contenido"/>
          <p:cNvSpPr>
            <a:spLocks noGrp="1"/>
          </p:cNvSpPr>
          <p:nvPr>
            <p:ph sz="quarter" idx="1"/>
          </p:nvPr>
        </p:nvSpPr>
        <p:spPr/>
        <p:txBody>
          <a:bodyPr/>
          <a:lstStyle/>
          <a:p>
            <a:pPr algn="just"/>
            <a:r>
              <a:rPr lang="es-ES" b="1" dirty="0"/>
              <a:t>Ritmo sostenible: </a:t>
            </a:r>
            <a:r>
              <a:rPr lang="es-ES" dirty="0"/>
              <a:t>Se debe trabajar a un ritmo que se pueda mantener indefinidamente. Esto quiere decir que no debe haber días muertos en que no se sabe qué hacer y que no se deben hacer un exceso de horas otros días. Al tener claro semana a semana lo que debe hacerse, hay que trabajar duro en ello para conseguir el objetivo cercano de terminar una historia de usuario o mini-versión.</a:t>
            </a:r>
            <a:endParaRPr lang="es-CL" dirty="0"/>
          </a:p>
        </p:txBody>
      </p:sp>
    </p:spTree>
    <p:extLst>
      <p:ext uri="{BB962C8B-B14F-4D97-AF65-F5344CB8AC3E}">
        <p14:creationId xmlns:p14="http://schemas.microsoft.com/office/powerpoint/2010/main" val="1888697355"/>
      </p:ext>
    </p:extLst>
  </p:cSld>
  <p:clrMapOvr>
    <a:masterClrMapping/>
  </p:clrMapOvr>
  <p:transition spd="slow">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Conclusión</a:t>
            </a:r>
            <a:endParaRPr lang="es-CL" dirty="0"/>
          </a:p>
        </p:txBody>
      </p:sp>
      <p:sp>
        <p:nvSpPr>
          <p:cNvPr id="3" name="2 Marcador de contenido"/>
          <p:cNvSpPr>
            <a:spLocks noGrp="1"/>
          </p:cNvSpPr>
          <p:nvPr>
            <p:ph sz="quarter" idx="1"/>
          </p:nvPr>
        </p:nvSpPr>
        <p:spPr/>
        <p:txBody>
          <a:bodyPr/>
          <a:lstStyle/>
          <a:p>
            <a:r>
              <a:rPr lang="es-ES" dirty="0"/>
              <a:t>Rápida respuesta a los </a:t>
            </a:r>
            <a:r>
              <a:rPr lang="es-ES" dirty="0" smtClean="0"/>
              <a:t>cambios.</a:t>
            </a:r>
          </a:p>
          <a:p>
            <a:r>
              <a:rPr lang="es-ES" dirty="0"/>
              <a:t>Intervención del cliente en el </a:t>
            </a:r>
            <a:r>
              <a:rPr lang="es-ES" dirty="0" smtClean="0"/>
              <a:t>proceso.</a:t>
            </a:r>
          </a:p>
          <a:p>
            <a:r>
              <a:rPr lang="es-ES" dirty="0"/>
              <a:t>Entregas del producto a </a:t>
            </a:r>
            <a:r>
              <a:rPr lang="es-ES" dirty="0" smtClean="0"/>
              <a:t>intervalos.</a:t>
            </a:r>
          </a:p>
          <a:p>
            <a:r>
              <a:rPr lang="es-CL" dirty="0"/>
              <a:t>Eliminación de tareas innecesarias.</a:t>
            </a:r>
          </a:p>
        </p:txBody>
      </p:sp>
    </p:spTree>
    <p:extLst>
      <p:ext uri="{BB962C8B-B14F-4D97-AF65-F5344CB8AC3E}">
        <p14:creationId xmlns:p14="http://schemas.microsoft.com/office/powerpoint/2010/main" val="41252694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Conclusión</a:t>
            </a:r>
            <a:endParaRPr lang="es-CL" dirty="0"/>
          </a:p>
        </p:txBody>
      </p:sp>
      <p:sp>
        <p:nvSpPr>
          <p:cNvPr id="3" name="2 Marcador de contenido"/>
          <p:cNvSpPr>
            <a:spLocks noGrp="1"/>
          </p:cNvSpPr>
          <p:nvPr>
            <p:ph sz="quarter" idx="1"/>
          </p:nvPr>
        </p:nvSpPr>
        <p:spPr/>
        <p:txBody>
          <a:bodyPr/>
          <a:lstStyle/>
          <a:p>
            <a:r>
              <a:rPr lang="es-ES" dirty="0" smtClean="0"/>
              <a:t>Fuerte </a:t>
            </a:r>
            <a:r>
              <a:rPr lang="es-ES" dirty="0"/>
              <a:t>dependencia de los líderes. </a:t>
            </a:r>
            <a:endParaRPr lang="es-ES" dirty="0" smtClean="0"/>
          </a:p>
          <a:p>
            <a:r>
              <a:rPr lang="es-CL" dirty="0"/>
              <a:t>Falta de documentación</a:t>
            </a:r>
            <a:r>
              <a:rPr lang="es-CL" dirty="0" smtClean="0"/>
              <a:t>.</a:t>
            </a:r>
          </a:p>
          <a:p>
            <a:r>
              <a:rPr lang="es-ES" dirty="0"/>
              <a:t>Soluciones erróneas en etapas largas.</a:t>
            </a:r>
            <a:endParaRPr lang="es-CL" dirty="0"/>
          </a:p>
        </p:txBody>
      </p:sp>
    </p:spTree>
    <p:extLst>
      <p:ext uri="{BB962C8B-B14F-4D97-AF65-F5344CB8AC3E}">
        <p14:creationId xmlns:p14="http://schemas.microsoft.com/office/powerpoint/2010/main" val="54147050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¿Consultas?</a:t>
            </a:r>
            <a:endParaRPr lang="es-ES" dirty="0"/>
          </a:p>
        </p:txBody>
      </p:sp>
      <p:pic>
        <p:nvPicPr>
          <p:cNvPr id="5" name="4 Marcador de contenido" descr="consultascopia.png"/>
          <p:cNvPicPr>
            <a:picLocks noGrp="1" noChangeAspect="1"/>
          </p:cNvPicPr>
          <p:nvPr>
            <p:ph sz="quarter" idx="1"/>
          </p:nvPr>
        </p:nvPicPr>
        <p:blipFill>
          <a:blip r:embed="rId2" cstate="print"/>
          <a:stretch>
            <a:fillRect/>
          </a:stretch>
        </p:blipFill>
        <p:spPr>
          <a:xfrm>
            <a:off x="2979683" y="1085850"/>
            <a:ext cx="3641834" cy="3429000"/>
          </a:xfr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24340" r="13498"/>
          <a:stretch/>
        </p:blipFill>
        <p:spPr>
          <a:xfrm>
            <a:off x="398375" y="1131590"/>
            <a:ext cx="2425960" cy="2427734"/>
          </a:xfrm>
          <a:prstGeom prst="rect">
            <a:avLst/>
          </a:prstGeom>
        </p:spPr>
      </p:pic>
      <p:sp>
        <p:nvSpPr>
          <p:cNvPr id="2" name="1 Título"/>
          <p:cNvSpPr>
            <a:spLocks noGrp="1"/>
          </p:cNvSpPr>
          <p:nvPr>
            <p:ph type="title"/>
          </p:nvPr>
        </p:nvSpPr>
        <p:spPr/>
        <p:txBody>
          <a:bodyPr/>
          <a:lstStyle/>
          <a:p>
            <a:r>
              <a:rPr lang="es-CL" dirty="0"/>
              <a:t>Beneficios para el Cliente</a:t>
            </a:r>
          </a:p>
        </p:txBody>
      </p:sp>
      <p:sp>
        <p:nvSpPr>
          <p:cNvPr id="3" name="2 Marcador de contenido"/>
          <p:cNvSpPr>
            <a:spLocks noGrp="1"/>
          </p:cNvSpPr>
          <p:nvPr>
            <p:ph sz="quarter" idx="1"/>
          </p:nvPr>
        </p:nvSpPr>
        <p:spPr>
          <a:xfrm>
            <a:off x="2915816" y="1085850"/>
            <a:ext cx="5770984" cy="3429000"/>
          </a:xfrm>
        </p:spPr>
        <p:txBody>
          <a:bodyPr/>
          <a:lstStyle/>
          <a:p>
            <a:pPr algn="just"/>
            <a:r>
              <a:rPr lang="es-ES" b="1" dirty="0" smtClean="0"/>
              <a:t>Interacción </a:t>
            </a:r>
            <a:r>
              <a:rPr lang="es-ES" b="1" dirty="0"/>
              <a:t>constante: </a:t>
            </a:r>
            <a:r>
              <a:rPr lang="es-ES" dirty="0" smtClean="0"/>
              <a:t>Entrega tranquilidad </a:t>
            </a:r>
            <a:r>
              <a:rPr lang="es-ES" dirty="0"/>
              <a:t>al cliente sobre los </a:t>
            </a:r>
            <a:r>
              <a:rPr lang="es-ES" b="1" dirty="0"/>
              <a:t>avances del producto</a:t>
            </a:r>
            <a:r>
              <a:rPr lang="es-ES" dirty="0"/>
              <a:t> que recibirá (debido a que el producto se va analizando a medida que avanza), lo que sirve de gran valor cuando se ve en la necesidad de reportar a instancias superiores.</a:t>
            </a:r>
            <a:endParaRPr lang="es-CL" dirty="0"/>
          </a:p>
        </p:txBody>
      </p:sp>
    </p:spTree>
    <p:extLst>
      <p:ext uri="{BB962C8B-B14F-4D97-AF65-F5344CB8AC3E}">
        <p14:creationId xmlns:p14="http://schemas.microsoft.com/office/powerpoint/2010/main" val="39895120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Beneficios para el Cliente</a:t>
            </a:r>
          </a:p>
        </p:txBody>
      </p:sp>
      <p:sp>
        <p:nvSpPr>
          <p:cNvPr id="3" name="2 Marcador de contenido"/>
          <p:cNvSpPr>
            <a:spLocks noGrp="1"/>
          </p:cNvSpPr>
          <p:nvPr>
            <p:ph sz="quarter" idx="1"/>
          </p:nvPr>
        </p:nvSpPr>
        <p:spPr/>
        <p:txBody>
          <a:bodyPr/>
          <a:lstStyle/>
          <a:p>
            <a:pPr algn="just"/>
            <a:r>
              <a:rPr lang="es-ES" b="1" dirty="0"/>
              <a:t>Calidad mejorada: </a:t>
            </a:r>
            <a:r>
              <a:rPr lang="es-ES" dirty="0" smtClean="0"/>
              <a:t>Las prácticas </a:t>
            </a:r>
            <a:r>
              <a:rPr lang="es-ES" dirty="0"/>
              <a:t>de desarrollo </a:t>
            </a:r>
            <a:r>
              <a:rPr lang="es-ES" dirty="0" smtClean="0"/>
              <a:t>ágil proporcionan </a:t>
            </a:r>
            <a:r>
              <a:rPr lang="es-ES" dirty="0"/>
              <a:t>la funcionalidad suficiente como para satisfacer las expectativas del cliente con una alta calidad. La clave se encuentra en la continuidad de </a:t>
            </a:r>
            <a:r>
              <a:rPr lang="es-ES" dirty="0" smtClean="0"/>
              <a:t>la </a:t>
            </a:r>
            <a:r>
              <a:rPr lang="es-ES" b="1" dirty="0"/>
              <a:t>calidad es integral al proceso, </a:t>
            </a:r>
            <a:r>
              <a:rPr lang="es-ES" dirty="0"/>
              <a:t>y no </a:t>
            </a:r>
            <a:r>
              <a:rPr lang="es-ES" dirty="0" smtClean="0"/>
              <a:t>añadida.</a:t>
            </a:r>
            <a:endParaRPr lang="es-CL"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3147814"/>
            <a:ext cx="2060936" cy="1861184"/>
          </a:xfrm>
          <a:prstGeom prst="rect">
            <a:avLst/>
          </a:prstGeom>
        </p:spPr>
      </p:pic>
    </p:spTree>
    <p:extLst>
      <p:ext uri="{BB962C8B-B14F-4D97-AF65-F5344CB8AC3E}">
        <p14:creationId xmlns:p14="http://schemas.microsoft.com/office/powerpoint/2010/main" val="33418140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Beneficios para el Cliente</a:t>
            </a:r>
          </a:p>
        </p:txBody>
      </p:sp>
      <p:sp>
        <p:nvSpPr>
          <p:cNvPr id="3" name="2 Marcador de contenido"/>
          <p:cNvSpPr>
            <a:spLocks noGrp="1"/>
          </p:cNvSpPr>
          <p:nvPr>
            <p:ph sz="quarter" idx="1"/>
          </p:nvPr>
        </p:nvSpPr>
        <p:spPr/>
        <p:txBody>
          <a:bodyPr/>
          <a:lstStyle/>
          <a:p>
            <a:pPr algn="just"/>
            <a:r>
              <a:rPr lang="es-ES" b="1" dirty="0"/>
              <a:t>Cuando los proyectos no están claramente definidos: </a:t>
            </a:r>
            <a:r>
              <a:rPr lang="es-ES" dirty="0"/>
              <a:t>Esto apunta a que los requisitos del cliente se van clarificando a medida que el proyecto va avanzando, lo que permite la fácil adaptación del desarrollo para cumplir los nuevos desafíos.</a:t>
            </a:r>
            <a:endParaRPr lang="es-CL" dirty="0"/>
          </a:p>
        </p:txBody>
      </p:sp>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20777" r="23718"/>
          <a:stretch/>
        </p:blipFill>
        <p:spPr>
          <a:xfrm>
            <a:off x="7305868" y="2715766"/>
            <a:ext cx="1147667" cy="2067694"/>
          </a:xfrm>
          <a:prstGeom prst="rect">
            <a:avLst/>
          </a:prstGeom>
        </p:spPr>
      </p:pic>
    </p:spTree>
    <p:extLst>
      <p:ext uri="{BB962C8B-B14F-4D97-AF65-F5344CB8AC3E}">
        <p14:creationId xmlns:p14="http://schemas.microsoft.com/office/powerpoint/2010/main" val="30616809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388</TotalTime>
  <Words>2330</Words>
  <Application>Microsoft Office PowerPoint</Application>
  <PresentationFormat>Presentación en pantalla (16:9)</PresentationFormat>
  <Paragraphs>172</Paragraphs>
  <Slides>63</Slides>
  <Notes>0</Notes>
  <HiddenSlides>0</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Equidad</vt:lpstr>
      <vt:lpstr>¿Que son las metodologías agiles?</vt:lpstr>
      <vt:lpstr>¿Qué es una metodología ágil?</vt:lpstr>
      <vt:lpstr>¿Qué es una metodología ágil?</vt:lpstr>
      <vt:lpstr>¿Qué es una metodología ágil?</vt:lpstr>
      <vt:lpstr>Beneficios para el Cliente</vt:lpstr>
      <vt:lpstr>Beneficios para el Cliente</vt:lpstr>
      <vt:lpstr>Beneficios para el Cliente</vt:lpstr>
      <vt:lpstr>Beneficios para el Cliente</vt:lpstr>
      <vt:lpstr>Beneficios para el Cliente</vt:lpstr>
      <vt:lpstr>Beneficios para el Cliente</vt:lpstr>
      <vt:lpstr>Ceremonias</vt:lpstr>
      <vt:lpstr>Ceremonias</vt:lpstr>
      <vt:lpstr>Ceremonias</vt:lpstr>
      <vt:lpstr>Ceremonias</vt:lpstr>
      <vt:lpstr>Ceremonias</vt:lpstr>
      <vt:lpstr>Ceremonias</vt:lpstr>
      <vt:lpstr>Algunas Metodologías Agiles</vt:lpstr>
      <vt:lpstr>Manifiesto Ágil</vt:lpstr>
      <vt:lpstr>Manifiesto Ágil</vt:lpstr>
      <vt:lpstr>Manifiesto Ágil</vt:lpstr>
      <vt:lpstr>Manifiesto Ágil</vt:lpstr>
      <vt:lpstr>Manifiesto Ágil</vt:lpstr>
      <vt:lpstr>Principios</vt:lpstr>
      <vt:lpstr>Principios</vt:lpstr>
      <vt:lpstr>Principios</vt:lpstr>
      <vt:lpstr>Scrum</vt:lpstr>
      <vt:lpstr>Scrum</vt:lpstr>
      <vt:lpstr>Scrum</vt:lpstr>
      <vt:lpstr>Scrum</vt:lpstr>
      <vt:lpstr>Scrum</vt:lpstr>
      <vt:lpstr>Scrum</vt:lpstr>
      <vt:lpstr>Prince2</vt:lpstr>
      <vt:lpstr>Prince2</vt:lpstr>
      <vt:lpstr>Prince2</vt:lpstr>
      <vt:lpstr>Prince2</vt:lpstr>
      <vt:lpstr>Prince2</vt:lpstr>
      <vt:lpstr>Prince2</vt:lpstr>
      <vt:lpstr>Prince2</vt:lpstr>
      <vt:lpstr>Prince2</vt:lpstr>
      <vt:lpstr>Prince2</vt:lpstr>
      <vt:lpstr>Prince2</vt:lpstr>
      <vt:lpstr>Lean</vt:lpstr>
      <vt:lpstr>Lean</vt:lpstr>
      <vt:lpstr>Lean</vt:lpstr>
      <vt:lpstr>Lean</vt:lpstr>
      <vt:lpstr>XP</vt:lpstr>
      <vt:lpstr>XP</vt:lpstr>
      <vt:lpstr>XP</vt:lpstr>
      <vt:lpstr>XP</vt:lpstr>
      <vt:lpstr>Valores XP</vt:lpstr>
      <vt:lpstr>XP</vt:lpstr>
      <vt:lpstr>XP</vt:lpstr>
      <vt:lpstr>XP Prácticas Básicas</vt:lpstr>
      <vt:lpstr>XP Prácticas Básicas</vt:lpstr>
      <vt:lpstr>XP Prácticas Básicas</vt:lpstr>
      <vt:lpstr>XP Prácticas Básicas</vt:lpstr>
      <vt:lpstr>XP Prácticas Básicas</vt:lpstr>
      <vt:lpstr>XP Prácticas Básicas</vt:lpstr>
      <vt:lpstr>XP Prácticas Básicas</vt:lpstr>
      <vt:lpstr>XP Prácticas Básicas</vt:lpstr>
      <vt:lpstr>Conclusión</vt:lpstr>
      <vt:lpstr>Conclusión</vt:lpstr>
      <vt:lpstr>¿Consultas?</vt:lpstr>
    </vt:vector>
  </TitlesOfParts>
  <Company>Grupo Security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de la presentación]</dc:title>
  <dc:creator>Samuel Barrera</dc:creator>
  <cp:lastModifiedBy>Iván Rivera Gálvez</cp:lastModifiedBy>
  <cp:revision>64</cp:revision>
  <dcterms:created xsi:type="dcterms:W3CDTF">2017-08-07T21:17:35Z</dcterms:created>
  <dcterms:modified xsi:type="dcterms:W3CDTF">2017-08-16T03:28:45Z</dcterms:modified>
</cp:coreProperties>
</file>