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3" r:id="rId5"/>
    <p:sldId id="273" r:id="rId6"/>
    <p:sldId id="262" r:id="rId7"/>
    <p:sldId id="260" r:id="rId8"/>
    <p:sldId id="261" r:id="rId9"/>
    <p:sldId id="259" r:id="rId10"/>
    <p:sldId id="264" r:id="rId11"/>
    <p:sldId id="278" r:id="rId12"/>
    <p:sldId id="279" r:id="rId13"/>
    <p:sldId id="282" r:id="rId14"/>
    <p:sldId id="283" r:id="rId15"/>
    <p:sldId id="280" r:id="rId16"/>
    <p:sldId id="266" r:id="rId17"/>
    <p:sldId id="268" r:id="rId18"/>
    <p:sldId id="267" r:id="rId19"/>
    <p:sldId id="271" r:id="rId20"/>
    <p:sldId id="272" r:id="rId21"/>
    <p:sldId id="270" r:id="rId22"/>
    <p:sldId id="274" r:id="rId23"/>
    <p:sldId id="275" r:id="rId24"/>
    <p:sldId id="276" r:id="rId25"/>
    <p:sldId id="28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1EA0-38F4-4B81-B4A4-E8B987846164}" type="datetimeFigureOut">
              <a:rPr lang="es-CL" smtClean="0"/>
              <a:pPr/>
              <a:t>21-08-2017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381D-122C-4ADD-99F4-9D7BAFE84E30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rustful" TargetMode="External"/><Relationship Id="rId2" Type="http://schemas.openxmlformats.org/officeDocument/2006/relationships/hyperlink" Target="http://steelkiwi.com/blog/best-python-web-frameworks-to-lear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Cocoa_Touch" TargetMode="External"/><Relationship Id="rId4" Type="http://schemas.openxmlformats.org/officeDocument/2006/relationships/hyperlink" Target="https://es.wikipedia.org/wiki/Cocoa_(inform%C3%A1tica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xtJS" TargetMode="External"/><Relationship Id="rId3" Type="http://schemas.openxmlformats.org/officeDocument/2006/relationships/hyperlink" Target="https://es.wikipedia.org/wiki/JavaScript" TargetMode="External"/><Relationship Id="rId7" Type="http://schemas.openxmlformats.org/officeDocument/2006/relationships/hyperlink" Target="https://es.wikipedia.org/wiki/Meteor_(framework_web)" TargetMode="External"/><Relationship Id="rId2" Type="http://schemas.openxmlformats.org/officeDocument/2006/relationships/hyperlink" Target="https://es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/index.php?title=Ember.js&amp;action=edit&amp;redlink=1" TargetMode="External"/><Relationship Id="rId5" Type="http://schemas.openxmlformats.org/officeDocument/2006/relationships/hyperlink" Target="https://es.wikipedia.org/wiki/AngularJS" TargetMode="External"/><Relationship Id="rId4" Type="http://schemas.openxmlformats.org/officeDocument/2006/relationships/hyperlink" Target="https://es.wikipedia.org/wiki/Hojas_de_estilo_en_cascada" TargetMode="External"/><Relationship Id="rId9" Type="http://schemas.openxmlformats.org/officeDocument/2006/relationships/hyperlink" Target="https://es.wikipedia.org/wiki/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 smtClean="0"/>
              <a:t>Frontend</a:t>
            </a:r>
            <a:r>
              <a:rPr lang="es-CL" dirty="0"/>
              <a:t/>
            </a:r>
            <a:br>
              <a:rPr lang="es-CL" dirty="0"/>
            </a:br>
            <a:r>
              <a:rPr lang="es-CL" dirty="0" err="1" smtClean="0"/>
              <a:t>Backend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DevOps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628" name="AutoShape 4" descr="Resultado de imagen para devo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933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 </a:t>
            </a:r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58583" y="1824842"/>
            <a:ext cx="8915400" cy="3777622"/>
          </a:xfrm>
        </p:spPr>
        <p:txBody>
          <a:bodyPr>
            <a:normAutofit/>
          </a:bodyPr>
          <a:lstStyle/>
          <a:p>
            <a:r>
              <a:rPr lang="es-CL" dirty="0" smtClean="0"/>
              <a:t>Lenguajes y Framework</a:t>
            </a:r>
          </a:p>
          <a:p>
            <a:pPr lvl="1"/>
            <a:r>
              <a:rPr lang="es-CL" dirty="0" smtClean="0"/>
              <a:t>Java	(Spring MVC, </a:t>
            </a:r>
            <a:r>
              <a:rPr lang="es-CL" dirty="0" err="1" smtClean="0"/>
              <a:t>Struts</a:t>
            </a:r>
            <a:r>
              <a:rPr lang="es-CL" dirty="0" smtClean="0"/>
              <a:t> 2)</a:t>
            </a:r>
          </a:p>
          <a:p>
            <a:pPr lvl="1"/>
            <a:r>
              <a:rPr lang="es-CL" dirty="0" err="1" smtClean="0"/>
              <a:t>Python</a:t>
            </a:r>
            <a:r>
              <a:rPr lang="es-CL" dirty="0" smtClean="0"/>
              <a:t> (Django, </a:t>
            </a:r>
            <a:r>
              <a:rPr lang="es-CL" dirty="0" err="1" smtClean="0">
                <a:hlinkClick r:id="rId2"/>
              </a:rPr>
              <a:t>Flask</a:t>
            </a:r>
            <a:r>
              <a:rPr lang="es-CL" dirty="0" smtClean="0"/>
              <a:t> , Tornado)</a:t>
            </a:r>
          </a:p>
          <a:p>
            <a:pPr lvl="1"/>
            <a:r>
              <a:rPr lang="es-CL" dirty="0" smtClean="0"/>
              <a:t>Elixir (PHOENIX, </a:t>
            </a:r>
            <a:r>
              <a:rPr lang="es-CL" dirty="0" err="1" smtClean="0"/>
              <a:t>Sugar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Rust</a:t>
            </a:r>
            <a:r>
              <a:rPr lang="es-CL" dirty="0" smtClean="0"/>
              <a:t> (IRON, </a:t>
            </a:r>
            <a:r>
              <a:rPr lang="es-CL" dirty="0" err="1" smtClean="0">
                <a:hlinkClick r:id="rId3"/>
              </a:rPr>
              <a:t>rustful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Go</a:t>
            </a:r>
            <a:r>
              <a:rPr lang="es-CL" dirty="0" smtClean="0"/>
              <a:t>(</a:t>
            </a:r>
            <a:r>
              <a:rPr lang="es-CL" dirty="0" err="1" smtClean="0"/>
              <a:t>Revel</a:t>
            </a:r>
            <a:r>
              <a:rPr lang="es-CL" dirty="0" smtClean="0"/>
              <a:t>, </a:t>
            </a:r>
            <a:r>
              <a:rPr lang="es-CL" dirty="0" err="1" smtClean="0"/>
              <a:t>beego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PHP (</a:t>
            </a:r>
            <a:r>
              <a:rPr lang="es-CL" dirty="0" err="1" smtClean="0"/>
              <a:t>Laravel</a:t>
            </a:r>
            <a:r>
              <a:rPr lang="es-CL" dirty="0" smtClean="0"/>
              <a:t>, </a:t>
            </a:r>
            <a:r>
              <a:rPr lang="es-CL" dirty="0" err="1" smtClean="0"/>
              <a:t>Fat</a:t>
            </a:r>
            <a:r>
              <a:rPr lang="es-CL" dirty="0" smtClean="0"/>
              <a:t>-Free Framework)</a:t>
            </a:r>
          </a:p>
          <a:p>
            <a:pPr lvl="1"/>
            <a:r>
              <a:rPr lang="es-CL" dirty="0" err="1" smtClean="0"/>
              <a:t>Ruby</a:t>
            </a:r>
            <a:r>
              <a:rPr lang="es-CL" dirty="0" smtClean="0"/>
              <a:t> (</a:t>
            </a:r>
            <a:r>
              <a:rPr lang="es-CL" dirty="0" err="1" smtClean="0"/>
              <a:t>Ruby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Rails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C# (</a:t>
            </a:r>
            <a:r>
              <a:rPr lang="es-CL" dirty="0" err="1" smtClean="0"/>
              <a:t>.Net</a:t>
            </a:r>
            <a:r>
              <a:rPr lang="es-CL" dirty="0" smtClean="0"/>
              <a:t> 4.5)</a:t>
            </a:r>
          </a:p>
          <a:p>
            <a:pPr lvl="1"/>
            <a:r>
              <a:rPr lang="es-CL" dirty="0" err="1" smtClean="0"/>
              <a:t>Swift</a:t>
            </a:r>
            <a:r>
              <a:rPr lang="es-CL" dirty="0" smtClean="0"/>
              <a:t> (</a:t>
            </a:r>
            <a:r>
              <a:rPr lang="es-CL" dirty="0" err="1" smtClean="0">
                <a:hlinkClick r:id="rId4"/>
              </a:rPr>
              <a:t>Cocoa</a:t>
            </a:r>
            <a:r>
              <a:rPr lang="es-CL" dirty="0" smtClean="0"/>
              <a:t> y </a:t>
            </a:r>
            <a:r>
              <a:rPr lang="es-CL" dirty="0" err="1" smtClean="0">
                <a:hlinkClick r:id="rId5" tooltip="Cocoa Touch"/>
              </a:rPr>
              <a:t>Cocoa</a:t>
            </a:r>
            <a:r>
              <a:rPr lang="es-CL" dirty="0" smtClean="0">
                <a:hlinkClick r:id="rId5" tooltip="Cocoa Touch"/>
              </a:rPr>
              <a:t> </a:t>
            </a:r>
            <a:r>
              <a:rPr lang="es-CL" dirty="0" err="1" smtClean="0">
                <a:hlinkClick r:id="rId5" tooltip="Cocoa Touch"/>
              </a:rPr>
              <a:t>Touch</a:t>
            </a:r>
            <a:r>
              <a:rPr lang="es-CL" dirty="0" smtClean="0"/>
              <a:t>)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SPA (Single Page </a:t>
            </a:r>
            <a:r>
              <a:rPr lang="es-CL" dirty="0" err="1" smtClean="0"/>
              <a:t>Application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una aplicación web o es un sitio web que cabe en una sola página con el propósito de dar una experiencia más fluida a los usuarios como una aplicación de escritorio.</a:t>
            </a:r>
          </a:p>
          <a:p>
            <a:endParaRPr lang="es-CL" dirty="0" smtClean="0"/>
          </a:p>
          <a:p>
            <a:r>
              <a:rPr lang="es-CL" dirty="0" smtClean="0"/>
              <a:t>En un SPA todos los códigos de </a:t>
            </a:r>
            <a:r>
              <a:rPr lang="es-CL" dirty="0" smtClean="0">
                <a:hlinkClick r:id="rId2" tooltip="HTML"/>
              </a:rPr>
              <a:t>HTML</a:t>
            </a:r>
            <a:r>
              <a:rPr lang="es-CL" dirty="0" smtClean="0"/>
              <a:t>, </a:t>
            </a:r>
            <a:r>
              <a:rPr lang="es-CL" dirty="0" err="1" smtClean="0">
                <a:hlinkClick r:id="rId3" tooltip="JavaScript"/>
              </a:rPr>
              <a:t>JavaScript</a:t>
            </a:r>
            <a:r>
              <a:rPr lang="es-CL" dirty="0" smtClean="0"/>
              <a:t>, y </a:t>
            </a:r>
            <a:r>
              <a:rPr lang="es-CL" dirty="0" smtClean="0">
                <a:hlinkClick r:id="rId4" tooltip="Hojas de estilo en cascada"/>
              </a:rPr>
              <a:t>CSS</a:t>
            </a:r>
            <a:r>
              <a:rPr lang="es-CL" dirty="0" smtClean="0"/>
              <a:t> se carga de una vez</a:t>
            </a:r>
          </a:p>
          <a:p>
            <a:endParaRPr lang="es-CL" dirty="0" smtClean="0"/>
          </a:p>
          <a:p>
            <a:r>
              <a:rPr lang="es-CL" dirty="0" smtClean="0"/>
              <a:t>Los </a:t>
            </a:r>
            <a:r>
              <a:rPr lang="es-CL" dirty="0" err="1" smtClean="0"/>
              <a:t>Frameworks</a:t>
            </a:r>
            <a:r>
              <a:rPr lang="es-CL" dirty="0" smtClean="0"/>
              <a:t> de </a:t>
            </a:r>
            <a:r>
              <a:rPr lang="es-CL" dirty="0" err="1" smtClean="0"/>
              <a:t>JavaScript</a:t>
            </a:r>
            <a:r>
              <a:rPr lang="es-CL" dirty="0" smtClean="0"/>
              <a:t> para los navegadores web como </a:t>
            </a:r>
            <a:r>
              <a:rPr lang="es-CL" dirty="0" err="1" smtClean="0">
                <a:hlinkClick r:id="rId5" tooltip="AngularJS"/>
              </a:rPr>
              <a:t>AngularJS</a:t>
            </a:r>
            <a:r>
              <a:rPr lang="es-CL" dirty="0" smtClean="0"/>
              <a:t>, </a:t>
            </a:r>
            <a:r>
              <a:rPr lang="es-CL" dirty="0" smtClean="0">
                <a:hlinkClick r:id="rId6" tooltip="Ember.js (aún no redactado)"/>
              </a:rPr>
              <a:t>Ember.js</a:t>
            </a:r>
            <a:r>
              <a:rPr lang="es-CL" dirty="0" smtClean="0"/>
              <a:t>, </a:t>
            </a:r>
            <a:r>
              <a:rPr lang="es-CL" dirty="0" smtClean="0">
                <a:hlinkClick r:id="rId7" tooltip="Meteor (framework web)"/>
              </a:rPr>
              <a:t>Meteor.js</a:t>
            </a:r>
            <a:r>
              <a:rPr lang="es-CL" dirty="0" smtClean="0"/>
              <a:t>, </a:t>
            </a:r>
            <a:r>
              <a:rPr lang="es-CL" dirty="0" err="1" smtClean="0">
                <a:hlinkClick r:id="rId8" tooltip="ExtJS"/>
              </a:rPr>
              <a:t>ExtJS</a:t>
            </a:r>
            <a:r>
              <a:rPr lang="es-CL" dirty="0" smtClean="0"/>
              <a:t> y </a:t>
            </a:r>
            <a:r>
              <a:rPr lang="es-CL" dirty="0" err="1" smtClean="0">
                <a:hlinkClick r:id="rId9" tooltip="React"/>
              </a:rPr>
              <a:t>React</a:t>
            </a:r>
            <a:r>
              <a:rPr lang="es-CL" dirty="0" smtClean="0"/>
              <a:t> han adoptado los principios de SPA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SPA</a:t>
            </a:r>
            <a:endParaRPr lang="es-CL" dirty="0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1518" y="556986"/>
            <a:ext cx="5238750" cy="580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Webpack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42469" y="1640114"/>
            <a:ext cx="8915400" cy="3777622"/>
          </a:xfrm>
        </p:spPr>
        <p:txBody>
          <a:bodyPr/>
          <a:lstStyle/>
          <a:p>
            <a:r>
              <a:rPr lang="es-CL" dirty="0" smtClean="0"/>
              <a:t>Es una herramienta de agregación de recursos para aplicaciones web que permite generar una distribución única a partir de un conjunto establecido de </a:t>
            </a:r>
            <a:r>
              <a:rPr lang="es-CL" dirty="0" err="1" smtClean="0"/>
              <a:t>assets</a:t>
            </a:r>
            <a:r>
              <a:rPr lang="es-CL" dirty="0" smtClean="0"/>
              <a:t>.</a:t>
            </a:r>
            <a:endParaRPr lang="es-CL" dirty="0"/>
          </a:p>
        </p:txBody>
      </p:sp>
      <p:pic>
        <p:nvPicPr>
          <p:cNvPr id="4" name="Picture 2" descr="Webpack: Gestión integrada y eficiente de tus ass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657" y="2551112"/>
            <a:ext cx="8142514" cy="4071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NodeJS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un entorno en tiempo de ejecución multiplataforma, de código abierto, para la capa del servidor basado en el lenguaje de programación </a:t>
            </a:r>
            <a:r>
              <a:rPr lang="es-CL" dirty="0" err="1" smtClean="0"/>
              <a:t>ECMAScript</a:t>
            </a:r>
            <a:r>
              <a:rPr lang="es-CL" dirty="0" smtClean="0"/>
              <a:t>, con I/O de datos en una arquitectura orientada a eventos y basado en el motor V8 de Google.</a:t>
            </a:r>
          </a:p>
          <a:p>
            <a:endParaRPr lang="es-CL" dirty="0" smtClean="0"/>
          </a:p>
          <a:p>
            <a:r>
              <a:rPr lang="es-CL" dirty="0" smtClean="0"/>
              <a:t>También cuenta con su herramienta de administración de paquetes por defecto como NPM. (</a:t>
            </a:r>
            <a:r>
              <a:rPr lang="es-CL" dirty="0" err="1" smtClean="0"/>
              <a:t>Node</a:t>
            </a:r>
            <a:r>
              <a:rPr lang="es-CL" dirty="0" smtClean="0"/>
              <a:t> Package Module)</a:t>
            </a:r>
            <a:endParaRPr lang="es-CL" dirty="0"/>
          </a:p>
        </p:txBody>
      </p:sp>
      <p:sp>
        <p:nvSpPr>
          <p:cNvPr id="45058" name="AutoShape 2" descr="Resultado de ima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JADE</a:t>
            </a:r>
            <a:endParaRPr lang="es-CL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9916" t="22691"/>
          <a:stretch>
            <a:fillRect/>
          </a:stretch>
        </p:blipFill>
        <p:spPr bwMode="auto">
          <a:xfrm>
            <a:off x="1654627" y="2445487"/>
            <a:ext cx="9483141" cy="411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27200" y="1393370"/>
            <a:ext cx="923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 un elegante lenguaje de plantillas enfocado en habilitar la codificación HTML rápida. No más XML </a:t>
            </a:r>
            <a:r>
              <a:rPr lang="es-CL" dirty="0" err="1" smtClean="0"/>
              <a:t>situps</a:t>
            </a:r>
            <a:r>
              <a:rPr lang="es-CL" dirty="0" smtClean="0"/>
              <a:t> y prefijos porcentuales para las etiquetas. Es el HTML que plantilla cómo debe ser.</a:t>
            </a:r>
            <a:endParaRPr lang="es-CL" dirty="0"/>
          </a:p>
        </p:txBody>
      </p:sp>
      <p:sp>
        <p:nvSpPr>
          <p:cNvPr id="40964" name="AutoShape 4" descr="Jade - Node Template En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966" name="AutoShape 6" descr="Resultado de imagen para jade l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968" name="AutoShape 8" descr="Resultado de imagen para jade l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970" name="AutoShape 10" descr="Resultado de imagen para jade l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972" name="AutoShape 12" descr="Resultado de imagen para jade l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1026" name="Picture 2" descr="https://www.azulweb.net/wp-content/uploads/2017/07/El-sueldo-de-los-programadores-seg%C3%BAn-el-lenguaj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475" y="1745673"/>
            <a:ext cx="8853881" cy="3991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30722" name="Picture 2" descr="https://www.azulweb.net/wp-content/uploads/2017/07/El-sueldo-de-los-programadores-seg%C3%BAn-su-puesto-de-trabaj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110" y="1589830"/>
            <a:ext cx="10380756" cy="4680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Lenguajes Populares y prometedores</a:t>
            </a:r>
            <a:endParaRPr lang="es-CL" dirty="0"/>
          </a:p>
        </p:txBody>
      </p:sp>
      <p:pic>
        <p:nvPicPr>
          <p:cNvPr id="29702" name="Picture 6" descr="https://www.azulweb.net/wp-content/uploads/2017/01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645" y="1449840"/>
            <a:ext cx="6115050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2823" y="2159726"/>
            <a:ext cx="9284925" cy="3777622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Es </a:t>
            </a:r>
            <a:r>
              <a:rPr lang="es-CL" dirty="0"/>
              <a:t>uno de los términos más mencionados en el actual entorno de IT. Normalmente se asocia a estrategias de transformación digital, y a metodologías como </a:t>
            </a:r>
            <a:r>
              <a:rPr lang="es-CL" dirty="0" smtClean="0"/>
              <a:t>Entrega continua o </a:t>
            </a:r>
            <a:r>
              <a:rPr lang="es-CL" dirty="0"/>
              <a:t>desarrollo ágil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pPr fontAlgn="base"/>
            <a:r>
              <a:rPr lang="es-CL" dirty="0" smtClean="0"/>
              <a:t>Se </a:t>
            </a:r>
            <a:r>
              <a:rPr lang="es-CL" dirty="0"/>
              <a:t>refiere a una metodología de desarrollo de software que se centra en la comunicación, colaboración e integración entre desarrolladores de software y los profesionales de sistemas en las tecnologías de la información (IT</a:t>
            </a:r>
            <a:r>
              <a:rPr lang="es-CL" dirty="0" smtClean="0"/>
              <a:t>)”.</a:t>
            </a:r>
          </a:p>
          <a:p>
            <a:pPr fontAlgn="base"/>
            <a:endParaRPr lang="es-CL" dirty="0"/>
          </a:p>
          <a:p>
            <a:pPr fontAlgn="base"/>
            <a:r>
              <a:rPr lang="es-CL" dirty="0" smtClean="0"/>
              <a:t>Es una </a:t>
            </a:r>
            <a:r>
              <a:rPr lang="es-CL" dirty="0"/>
              <a:t>respuesta a la interdependencia del desarrollo de software y las operaciones IT. Su objetivo es ayudar a una organización a producir productos y servicios software más rápidamente, de mejor calidad y a un coste menor. 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Son todas aquellas tecnologías que corren del lado del </a:t>
            </a:r>
            <a:r>
              <a:rPr lang="es-CL" dirty="0" smtClean="0"/>
              <a:t>cliente</a:t>
            </a:r>
          </a:p>
          <a:p>
            <a:r>
              <a:rPr lang="es-CL" dirty="0" smtClean="0"/>
              <a:t>Se </a:t>
            </a:r>
            <a:r>
              <a:rPr lang="es-CL" dirty="0"/>
              <a:t>encarga de estilizar la página de tal manera que la página pueda quedar </a:t>
            </a:r>
            <a:r>
              <a:rPr lang="es-CL" dirty="0" smtClean="0"/>
              <a:t>cómoda </a:t>
            </a:r>
            <a:r>
              <a:rPr lang="es-CL" dirty="0"/>
              <a:t>para la persona que la </a:t>
            </a:r>
            <a:r>
              <a:rPr lang="es-CL" dirty="0" smtClean="0"/>
              <a:t>ve.</a:t>
            </a:r>
          </a:p>
          <a:p>
            <a:r>
              <a:rPr lang="es-CL" dirty="0" smtClean="0"/>
              <a:t>Se deben </a:t>
            </a:r>
            <a:r>
              <a:rPr lang="es-CL" dirty="0"/>
              <a:t>de conocer </a:t>
            </a:r>
            <a:r>
              <a:rPr lang="es-CL" dirty="0" smtClean="0"/>
              <a:t>técnicas </a:t>
            </a:r>
            <a:r>
              <a:rPr lang="es-CL" dirty="0"/>
              <a:t>de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Experience</a:t>
            </a:r>
            <a:r>
              <a:rPr lang="es-CL" dirty="0"/>
              <a:t> para dar una </a:t>
            </a:r>
            <a:r>
              <a:rPr lang="es-CL" dirty="0" smtClean="0"/>
              <a:t>sensación de comodidad </a:t>
            </a:r>
            <a:r>
              <a:rPr lang="es-CL" dirty="0"/>
              <a:t>a la persona que visita la </a:t>
            </a:r>
            <a:r>
              <a:rPr lang="es-CL" dirty="0" smtClean="0"/>
              <a:t>página</a:t>
            </a:r>
          </a:p>
          <a:p>
            <a:r>
              <a:rPr lang="es-CL" dirty="0"/>
              <a:t>D</a:t>
            </a:r>
            <a:r>
              <a:rPr lang="es-CL" dirty="0" smtClean="0"/>
              <a:t>ebe </a:t>
            </a:r>
            <a:r>
              <a:rPr lang="es-CL" dirty="0"/>
              <a:t>de saber de diseño de Interacción para que sepa colocar las cosas de tal manera que el usuario las pueda ubicar de manera rápida y </a:t>
            </a:r>
            <a:r>
              <a:rPr lang="es-CL" dirty="0" smtClean="0"/>
              <a:t>cómoda</a:t>
            </a:r>
            <a:endParaRPr lang="en-US" dirty="0"/>
          </a:p>
        </p:txBody>
      </p:sp>
      <p:pic>
        <p:nvPicPr>
          <p:cNvPr id="4" name="Picture 2" descr="Resultado de imagen para front 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304" y="327272"/>
            <a:ext cx="1538190" cy="1558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936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empresas con entregas </a:t>
            </a:r>
            <a:r>
              <a:rPr lang="es-CL" dirty="0" smtClean="0"/>
              <a:t>muy </a:t>
            </a:r>
            <a:r>
              <a:rPr lang="es-CL" dirty="0"/>
              <a:t>frecuentes podrían requerir conocimientos de </a:t>
            </a:r>
            <a:r>
              <a:rPr lang="es-CL" dirty="0" err="1"/>
              <a:t>DevOps</a:t>
            </a:r>
            <a:r>
              <a:rPr lang="es-CL" dirty="0"/>
              <a:t>. </a:t>
            </a:r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Flickr</a:t>
            </a:r>
            <a:r>
              <a:rPr lang="es-CL" dirty="0" smtClean="0"/>
              <a:t> </a:t>
            </a:r>
            <a:r>
              <a:rPr lang="es-CL" dirty="0"/>
              <a:t>desarrolló un sistema </a:t>
            </a:r>
            <a:r>
              <a:rPr lang="es-CL" dirty="0" err="1"/>
              <a:t>DevOps</a:t>
            </a:r>
            <a:r>
              <a:rPr lang="es-CL" dirty="0"/>
              <a:t> para cumplir un requisito de negocio de diez despliegues diarios. A este tipo de sistemas se les conoce como despliegue continuo </a:t>
            </a:r>
            <a:r>
              <a:rPr lang="es-CL" dirty="0" smtClean="0"/>
              <a:t>o </a:t>
            </a:r>
            <a:r>
              <a:rPr lang="es-CL" dirty="0"/>
              <a:t>entrega continua </a:t>
            </a:r>
            <a:r>
              <a:rPr lang="es-CL" dirty="0" smtClean="0"/>
              <a:t>y </a:t>
            </a:r>
            <a:r>
              <a:rPr lang="es-CL" dirty="0"/>
              <a:t>suelen estar asociados a metodologías lean </a:t>
            </a:r>
            <a:r>
              <a:rPr lang="es-CL" dirty="0" err="1"/>
              <a:t>startup</a:t>
            </a:r>
            <a:r>
              <a:rPr lang="es-CL" dirty="0"/>
              <a:t>. 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Grupos </a:t>
            </a:r>
            <a:r>
              <a:rPr lang="es-CL" dirty="0"/>
              <a:t>de trabajo, asociaciones profesionales y blogs usan el término desde 2009“.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r>
              <a:rPr lang="es-CL" dirty="0" smtClean="0"/>
              <a:t> - Herramientas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 err="1" smtClean="0"/>
              <a:t>Automic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/>
              <a:t>Red Hat </a:t>
            </a:r>
            <a:r>
              <a:rPr lang="en-US" b="1" dirty="0" err="1" smtClean="0"/>
              <a:t>Ansible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err="1"/>
              <a:t>DynaTrace</a:t>
            </a:r>
            <a:r>
              <a:rPr lang="en-US" b="1" dirty="0"/>
              <a:t> </a:t>
            </a:r>
            <a:r>
              <a:rPr lang="en-US" b="1" dirty="0" err="1" smtClean="0"/>
              <a:t>Ruxit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err="1" smtClean="0"/>
              <a:t>Gradle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sz="3600" b="1" dirty="0" smtClean="0"/>
              <a:t>Jenkins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JFrog</a:t>
            </a:r>
            <a:r>
              <a:rPr lang="en-US" b="1" dirty="0"/>
              <a:t> </a:t>
            </a:r>
            <a:r>
              <a:rPr lang="en-US" b="1" dirty="0" err="1"/>
              <a:t>Artifactory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Nueva </a:t>
            </a:r>
            <a:r>
              <a:rPr lang="en-US" b="1" dirty="0" smtClean="0"/>
              <a:t>Relic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/>
              <a:t>Takipi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Chef</a:t>
            </a:r>
            <a:r>
              <a:rPr lang="en-US" dirty="0"/>
              <a:t/>
            </a:r>
            <a:br>
              <a:rPr lang="en-US" dirty="0"/>
            </a:br>
            <a:endParaRPr lang="es-CL" b="1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pic>
        <p:nvPicPr>
          <p:cNvPr id="2050" name="Picture 2" descr="Resultado de imagen para Jenki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80899" y="1593668"/>
            <a:ext cx="6871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 un </a:t>
            </a:r>
            <a:r>
              <a:rPr lang="es-CL" dirty="0"/>
              <a:t>servidor de integración </a:t>
            </a:r>
            <a:r>
              <a:rPr lang="es-CL" dirty="0" smtClean="0"/>
              <a:t>continua , gratuito</a:t>
            </a:r>
            <a:r>
              <a:rPr lang="es-CL" dirty="0"/>
              <a:t>, open-</a:t>
            </a:r>
            <a:r>
              <a:rPr lang="es-CL" dirty="0" err="1"/>
              <a:t>source</a:t>
            </a:r>
            <a:r>
              <a:rPr lang="es-CL" dirty="0"/>
              <a:t> y actualmente uno de los más empleados para esta función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/>
              <a:t>P</a:t>
            </a:r>
            <a:r>
              <a:rPr lang="es-CL" dirty="0" smtClean="0"/>
              <a:t>roviene </a:t>
            </a:r>
            <a:r>
              <a:rPr lang="es-CL" dirty="0"/>
              <a:t>de otra similar llamada Hudson, ideada por </a:t>
            </a:r>
            <a:r>
              <a:rPr lang="es-CL" dirty="0" err="1"/>
              <a:t>Kohsuke</a:t>
            </a:r>
            <a:r>
              <a:rPr lang="es-CL" dirty="0"/>
              <a:t> </a:t>
            </a:r>
            <a:r>
              <a:rPr lang="es-CL" dirty="0" err="1"/>
              <a:t>Kawaguchi</a:t>
            </a:r>
            <a:r>
              <a:rPr lang="es-CL" dirty="0"/>
              <a:t>, que trabajaba en </a:t>
            </a:r>
            <a:r>
              <a:rPr lang="es-CL" dirty="0" err="1"/>
              <a:t>Sun</a:t>
            </a:r>
            <a:r>
              <a:rPr lang="es-CL" dirty="0"/>
              <a:t>. Unos años después de que Oracle comprara </a:t>
            </a:r>
            <a:r>
              <a:rPr lang="es-CL" dirty="0" err="1"/>
              <a:t>Sun</a:t>
            </a:r>
            <a:r>
              <a:rPr lang="es-CL" dirty="0"/>
              <a:t>, la comunidad de Hudson decidió renombrar el proyecto a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2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Tareas</a:t>
            </a:r>
          </a:p>
          <a:p>
            <a:pPr lvl="1"/>
            <a:r>
              <a:rPr lang="es-CL" dirty="0" smtClean="0"/>
              <a:t>Comprobar en el repositorio control de versión cada cierto tiempo.</a:t>
            </a:r>
          </a:p>
          <a:p>
            <a:pPr lvl="1"/>
            <a:r>
              <a:rPr lang="es-CL" dirty="0" smtClean="0"/>
              <a:t>Si existe cambio ejecuta plan de pruebas</a:t>
            </a:r>
          </a:p>
          <a:p>
            <a:pPr lvl="1"/>
            <a:r>
              <a:rPr lang="es-CL" dirty="0"/>
              <a:t>Si el resultado no es el esperado o hay algún error, Jenkins notificará al </a:t>
            </a:r>
            <a:r>
              <a:rPr lang="es-CL" dirty="0" smtClean="0"/>
              <a:t>desarrollador</a:t>
            </a:r>
            <a:r>
              <a:rPr lang="es-CL" dirty="0"/>
              <a:t>, al equipo de QA, por email o cualquier otro </a:t>
            </a:r>
            <a:r>
              <a:rPr lang="es-CL" dirty="0" smtClean="0"/>
              <a:t>medio.</a:t>
            </a:r>
          </a:p>
          <a:p>
            <a:pPr lvl="1"/>
            <a:r>
              <a:rPr lang="es-CL" dirty="0" smtClean="0"/>
              <a:t>Se puede </a:t>
            </a:r>
            <a:r>
              <a:rPr lang="es-CL" dirty="0"/>
              <a:t>indicar que se lancen métricas de calidad y visualizar los resultados dentro de la misma herramienta</a:t>
            </a:r>
            <a:endParaRPr lang="es-CL" dirty="0" smtClean="0"/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4" name="Picture 2" descr="Resultado de imagen para Jenki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71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pic>
        <p:nvPicPr>
          <p:cNvPr id="3074" name="Picture 2" descr="http://www.javiergarzas.com/wp-content/uploads/2014/05/jenki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3131" y="2153195"/>
            <a:ext cx="8802930" cy="42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9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43711" y="2708724"/>
            <a:ext cx="4747675" cy="1280890"/>
          </a:xfrm>
        </p:spPr>
        <p:txBody>
          <a:bodyPr>
            <a:normAutofit/>
          </a:bodyPr>
          <a:lstStyle/>
          <a:p>
            <a:r>
              <a:rPr lang="es-CL" dirty="0" smtClean="0"/>
              <a:t>Ver imágenes </a:t>
            </a:r>
            <a:r>
              <a:rPr lang="es-CL" dirty="0" smtClean="0">
                <a:sym typeface="Wingdings" pitchFamily="2" charset="2"/>
              </a:rPr>
              <a:t>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48625" y="2694210"/>
            <a:ext cx="4747675" cy="1280890"/>
          </a:xfrm>
        </p:spPr>
        <p:txBody>
          <a:bodyPr/>
          <a:lstStyle/>
          <a:p>
            <a:r>
              <a:rPr lang="es-CL" dirty="0" smtClean="0"/>
              <a:t>Fin, conversemos </a:t>
            </a:r>
            <a:r>
              <a:rPr lang="es-CL" dirty="0" smtClean="0">
                <a:sym typeface="Wingdings" pitchFamily="2" charset="2"/>
              </a:rPr>
              <a:t>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Generalizándose en 3  lenguajes</a:t>
            </a:r>
          </a:p>
          <a:p>
            <a:pPr lvl="1"/>
            <a:r>
              <a:rPr lang="es-CL" dirty="0" smtClean="0"/>
              <a:t>HTML</a:t>
            </a:r>
          </a:p>
          <a:p>
            <a:pPr lvl="1"/>
            <a:r>
              <a:rPr lang="es-CL" dirty="0" smtClean="0"/>
              <a:t>CSS</a:t>
            </a:r>
          </a:p>
          <a:p>
            <a:pPr lvl="1"/>
            <a:r>
              <a:rPr lang="es-CL" dirty="0" smtClean="0"/>
              <a:t>JavaScript</a:t>
            </a:r>
            <a:endParaRPr lang="en-US" dirty="0"/>
          </a:p>
        </p:txBody>
      </p:sp>
      <p:pic>
        <p:nvPicPr>
          <p:cNvPr id="4" name="Picture 2" descr="Resultado de imagen para front 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933" y="283729"/>
            <a:ext cx="1538190" cy="1558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67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el encargado implementar la capa de datos trabajando con lenguajes y gestores base de datos como "PHP, ASP, JAVA" y "</a:t>
            </a:r>
            <a:r>
              <a:rPr lang="es-CL" dirty="0" err="1"/>
              <a:t>MySQL</a:t>
            </a:r>
            <a:r>
              <a:rPr lang="es-CL" dirty="0"/>
              <a:t>, </a:t>
            </a:r>
            <a:r>
              <a:rPr lang="es-CL" dirty="0" err="1"/>
              <a:t>Postgres</a:t>
            </a:r>
            <a:r>
              <a:rPr lang="es-CL" dirty="0"/>
              <a:t>, SQL Server, </a:t>
            </a:r>
            <a:r>
              <a:rPr lang="es-CL" dirty="0" err="1"/>
              <a:t>MongoDB</a:t>
            </a:r>
            <a:r>
              <a:rPr lang="es-CL" dirty="0" smtClean="0"/>
              <a:t>".</a:t>
            </a:r>
            <a:r>
              <a:rPr lang="es-CL" dirty="0"/>
              <a:t> </a:t>
            </a:r>
            <a:endParaRPr lang="es-CL" dirty="0" smtClean="0"/>
          </a:p>
          <a:p>
            <a:pPr>
              <a:buNone/>
            </a:pPr>
            <a:endParaRPr lang="es-CL" dirty="0" smtClean="0"/>
          </a:p>
        </p:txBody>
      </p:sp>
      <p:pic>
        <p:nvPicPr>
          <p:cNvPr id="23554" name="Picture 2" descr="Imagen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3347" y="208415"/>
            <a:ext cx="1586139" cy="174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ront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1391" y="1912355"/>
            <a:ext cx="74771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01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iagotmendes.com.br/wp-content/uploads/2016/07/iceberg-front-end-back-end-developers-768x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2115" y="87084"/>
            <a:ext cx="6100012" cy="65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2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Por </a:t>
            </a:r>
            <a:r>
              <a:rPr lang="es-CL" dirty="0"/>
              <a:t>lo general, se define como aquella aplicación o conjunto de módulos que </a:t>
            </a:r>
            <a:r>
              <a:rPr lang="es-CL" dirty="0" smtClean="0"/>
              <a:t>permiten o </a:t>
            </a:r>
            <a:r>
              <a:rPr lang="es-CL" dirty="0"/>
              <a:t>tienen por objetivo, el desarrollo ágil de aplicaciones mediante la aportación de librerías y/o funcionalidades ya creadas para que nosotros las usemos directamente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El objetivo de los </a:t>
            </a:r>
            <a:r>
              <a:rPr lang="es-CL" dirty="0" err="1" smtClean="0"/>
              <a:t>framework</a:t>
            </a:r>
            <a:r>
              <a:rPr lang="es-CL" dirty="0" smtClean="0"/>
              <a:t> </a:t>
            </a:r>
            <a:r>
              <a:rPr lang="es-CL" dirty="0"/>
              <a:t>es hacer que nos centremos en el verdadero problema, y no preocuparnos por implementar funcionalidades que son de uso común en muchas </a:t>
            </a:r>
            <a:r>
              <a:rPr lang="es-CL" dirty="0" smtClean="0"/>
              <a:t>aplicaciones.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9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</a:p>
          <a:p>
            <a:pPr lvl="1"/>
            <a:r>
              <a:rPr lang="es-CL" dirty="0" smtClean="0"/>
              <a:t>Convención sobre configuración</a:t>
            </a:r>
          </a:p>
          <a:p>
            <a:pPr lvl="1"/>
            <a:r>
              <a:rPr lang="es-CL" dirty="0" smtClean="0"/>
              <a:t>El código testeado</a:t>
            </a:r>
          </a:p>
          <a:p>
            <a:pPr lvl="1"/>
            <a:r>
              <a:rPr lang="es-CL" dirty="0" smtClean="0"/>
              <a:t>Comunidad usuarios</a:t>
            </a:r>
          </a:p>
          <a:p>
            <a:pPr lvl="1"/>
            <a:r>
              <a:rPr lang="es-CL" dirty="0" smtClean="0"/>
              <a:t>Trabajo en equipo</a:t>
            </a:r>
          </a:p>
          <a:p>
            <a:pPr lvl="1"/>
            <a:endParaRPr lang="es-CL" dirty="0"/>
          </a:p>
          <a:p>
            <a:r>
              <a:rPr lang="es-CL" dirty="0" smtClean="0"/>
              <a:t>Desventajas</a:t>
            </a:r>
          </a:p>
          <a:p>
            <a:pPr lvl="1"/>
            <a:r>
              <a:rPr lang="es-CL" dirty="0" smtClean="0"/>
              <a:t>Código basura (subjetivo)</a:t>
            </a:r>
          </a:p>
          <a:p>
            <a:pPr lvl="1"/>
            <a:r>
              <a:rPr lang="es-CL" dirty="0" smtClean="0"/>
              <a:t>Curva de aprendizaje.</a:t>
            </a:r>
          </a:p>
        </p:txBody>
      </p:sp>
    </p:spTree>
    <p:extLst>
      <p:ext uri="{BB962C8B-B14F-4D97-AF65-F5344CB8AC3E}">
        <p14:creationId xmlns:p14="http://schemas.microsoft.com/office/powerpoint/2010/main" xmlns="" val="1754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 </a:t>
            </a:r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Framework Populares en GitHub</a:t>
            </a:r>
          </a:p>
          <a:p>
            <a:pPr lvl="1"/>
            <a:r>
              <a:rPr lang="es-CL" dirty="0" err="1" smtClean="0"/>
              <a:t>React</a:t>
            </a:r>
            <a:endParaRPr lang="es-CL" dirty="0" smtClean="0"/>
          </a:p>
          <a:p>
            <a:pPr lvl="1"/>
            <a:r>
              <a:rPr lang="es-CL" dirty="0" smtClean="0"/>
              <a:t>Vue.js</a:t>
            </a:r>
          </a:p>
          <a:p>
            <a:pPr lvl="1"/>
            <a:r>
              <a:rPr lang="es-CL" dirty="0" smtClean="0"/>
              <a:t>Angular.js</a:t>
            </a:r>
          </a:p>
          <a:p>
            <a:pPr lvl="1"/>
            <a:r>
              <a:rPr lang="es-CL" dirty="0" err="1" smtClean="0"/>
              <a:t>Backbone</a:t>
            </a:r>
            <a:endParaRPr lang="es-CL" dirty="0" smtClean="0"/>
          </a:p>
          <a:p>
            <a:pPr lvl="1"/>
            <a:r>
              <a:rPr lang="es-CL" dirty="0" err="1" smtClean="0"/>
              <a:t>Ember</a:t>
            </a:r>
            <a:r>
              <a:rPr lang="es-CL" dirty="0" smtClean="0"/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xmlns="" val="131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597</Words>
  <Application>Microsoft Office PowerPoint</Application>
  <PresentationFormat>Personalizado</PresentationFormat>
  <Paragraphs>98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Espiral</vt:lpstr>
      <vt:lpstr>Frontend Backend DevOps</vt:lpstr>
      <vt:lpstr>Frontend</vt:lpstr>
      <vt:lpstr>Frontend </vt:lpstr>
      <vt:lpstr>Backend</vt:lpstr>
      <vt:lpstr>Diapositiva 5</vt:lpstr>
      <vt:lpstr>Diapositiva 6</vt:lpstr>
      <vt:lpstr>Framework </vt:lpstr>
      <vt:lpstr>Framework </vt:lpstr>
      <vt:lpstr>Framework Frontend</vt:lpstr>
      <vt:lpstr>Framework Backend</vt:lpstr>
      <vt:lpstr>SPA (Single Page Application)</vt:lpstr>
      <vt:lpstr>SPA</vt:lpstr>
      <vt:lpstr>Webpack</vt:lpstr>
      <vt:lpstr>NodeJS</vt:lpstr>
      <vt:lpstr>JADE</vt:lpstr>
      <vt:lpstr>Sueldo Programadores según lenguaje</vt:lpstr>
      <vt:lpstr>Sueldo Programadores según lenguaje</vt:lpstr>
      <vt:lpstr>Lenguajes Populares y prometedores</vt:lpstr>
      <vt:lpstr>DevOps</vt:lpstr>
      <vt:lpstr>DevOps</vt:lpstr>
      <vt:lpstr>DevOps - Herramientas</vt:lpstr>
      <vt:lpstr>Jenkins</vt:lpstr>
      <vt:lpstr>Jenkins</vt:lpstr>
      <vt:lpstr>Jenkins</vt:lpstr>
      <vt:lpstr>Ver imágenes </vt:lpstr>
      <vt:lpstr>Fin, conversemos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Backend DevOps</dc:title>
  <dc:creator>Hector Martinez</dc:creator>
  <cp:lastModifiedBy>hmartinez</cp:lastModifiedBy>
  <cp:revision>36</cp:revision>
  <dcterms:created xsi:type="dcterms:W3CDTF">2017-08-18T01:34:32Z</dcterms:created>
  <dcterms:modified xsi:type="dcterms:W3CDTF">2017-08-21T16:33:43Z</dcterms:modified>
</cp:coreProperties>
</file>