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66" r:id="rId8"/>
    <p:sldId id="267" r:id="rId9"/>
    <p:sldId id="258" r:id="rId10"/>
    <p:sldId id="268" r:id="rId11"/>
    <p:sldId id="269" r:id="rId12"/>
    <p:sldId id="260" r:id="rId13"/>
    <p:sldId id="262" r:id="rId14"/>
    <p:sldId id="271" r:id="rId15"/>
    <p:sldId id="261" r:id="rId16"/>
    <p:sldId id="272" r:id="rId17"/>
    <p:sldId id="270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title>
      <c:layout>
        <c:manualLayout>
          <c:xMode val="edge"/>
          <c:yMode val="edge"/>
          <c:x val="0.27842162371189344"/>
          <c:y val="4.2290748898678412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% Comunicación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4.1411645560804615E-2"/>
                  <c:y val="9.709075917366583E-2"/>
                </c:manualLayout>
              </c:layout>
              <c:showVal val="1"/>
            </c:dLbl>
            <c:dLbl>
              <c:idx val="1"/>
              <c:layout>
                <c:manualLayout>
                  <c:x val="-0.16614475119844926"/>
                  <c:y val="-8.5851318364983206E-2"/>
                </c:manualLayout>
              </c:layout>
              <c:showVal val="1"/>
            </c:dLbl>
            <c:dLbl>
              <c:idx val="2"/>
              <c:layout>
                <c:manualLayout>
                  <c:x val="0.17595027160981044"/>
                  <c:y val="-8.9389848910017014E-2"/>
                </c:manualLayout>
              </c:layout>
              <c:showVal val="1"/>
            </c:dLbl>
            <c:showVal val="1"/>
            <c:showLeaderLines val="1"/>
          </c:dLbls>
          <c:cat>
            <c:strRef>
              <c:f>Hoja1!$A$2:$A$4</c:f>
              <c:strCache>
                <c:ptCount val="3"/>
                <c:pt idx="0">
                  <c:v>El contenido</c:v>
                </c:pt>
                <c:pt idx="1">
                  <c:v>Tono de Voz</c:v>
                </c:pt>
                <c:pt idx="2">
                  <c:v>Expresiones Faciales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</c:ser>
        <c:dLbls/>
      </c:pie3DChart>
    </c:plotArea>
    <c:legend>
      <c:legendPos val="r"/>
      <c:layout>
        <c:manualLayout>
          <c:xMode val="edge"/>
          <c:yMode val="edge"/>
          <c:x val="0.66739811730293774"/>
          <c:y val="5.3149773371070561E-2"/>
          <c:w val="0.32891651453926907"/>
          <c:h val="0.36037434527732493"/>
        </c:manualLayout>
      </c:layout>
    </c:legend>
    <c:plotVisOnly val="1"/>
    <c:dispBlanksAs val="zero"/>
  </c:chart>
  <c:txPr>
    <a:bodyPr/>
    <a:lstStyle/>
    <a:p>
      <a:pPr>
        <a:defRPr sz="1800"/>
      </a:pPr>
      <a:endParaRPr lang="es-C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8E326E-13FC-4A85-85F7-C028EFFE660A}" type="datetimeFigureOut">
              <a:rPr lang="es-CL" smtClean="0"/>
              <a:pPr/>
              <a:t>11-09-2017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0A54513-1D28-44D2-AD79-0F52AF2A5D4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oinformatica.com/2015/05/historias-de-usuario-ejemplos.html" TargetMode="External"/><Relationship Id="rId2" Type="http://schemas.openxmlformats.org/officeDocument/2006/relationships/hyperlink" Target="http://www.laboratorioti.com/2013/02/21/metodo-de-estimacion-agil-puntos-de-histori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26290" y="1136130"/>
            <a:ext cx="5723468" cy="1828090"/>
          </a:xfrm>
        </p:spPr>
        <p:txBody>
          <a:bodyPr>
            <a:noAutofit/>
          </a:bodyPr>
          <a:lstStyle/>
          <a:p>
            <a:r>
              <a:rPr lang="es-CL" sz="6000" b="1" dirty="0" smtClean="0"/>
              <a:t>Historias de Usuario</a:t>
            </a:r>
            <a:endParaRPr lang="es-CL" sz="6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2616696" cy="257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261669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20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340768"/>
            <a:ext cx="6196405" cy="3603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L" sz="4000" b="1" dirty="0" smtClean="0"/>
              <a:t>READY</a:t>
            </a:r>
            <a:r>
              <a:rPr lang="es-CL" sz="4000" dirty="0" smtClean="0"/>
              <a:t> = Criterios de aceptación Definidos</a:t>
            </a:r>
          </a:p>
          <a:p>
            <a:pPr marL="0" indent="0">
              <a:buNone/>
            </a:pPr>
            <a:endParaRPr lang="es-CL" sz="4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CL" sz="4000" b="1" dirty="0" smtClean="0"/>
              <a:t>DONE</a:t>
            </a:r>
            <a:r>
              <a:rPr lang="es-CL" sz="4000" dirty="0" smtClean="0"/>
              <a:t> = Producto Presentable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xmlns="" val="83138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965245" cy="1202485"/>
          </a:xfrm>
        </p:spPr>
        <p:txBody>
          <a:bodyPr/>
          <a:lstStyle/>
          <a:p>
            <a:pPr algn="l"/>
            <a:r>
              <a:rPr lang="es-CL" dirty="0" smtClean="0"/>
              <a:t>Estimación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556792"/>
            <a:ext cx="6196405" cy="41662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sz="2800" dirty="0" smtClean="0"/>
              <a:t>Puntos de Historia de </a:t>
            </a:r>
            <a:r>
              <a:rPr lang="es-CL" sz="2800" dirty="0" smtClean="0"/>
              <a:t>Usuario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Bloques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Funcionales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Extra Small, Small, Medium, Large, Extra Large. (Alto </a:t>
            </a:r>
            <a:r>
              <a:rPr lang="en-US" sz="2800" dirty="0" err="1" smtClean="0"/>
              <a:t>Nivel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Serie de </a:t>
            </a:r>
            <a:r>
              <a:rPr lang="es-CL" sz="2800" dirty="0" err="1" smtClean="0"/>
              <a:t>Fibonacci</a:t>
            </a:r>
            <a:r>
              <a:rPr lang="es-CL" sz="2800" dirty="0" smtClean="0"/>
              <a:t>: (Nivel Medio)</a:t>
            </a:r>
          </a:p>
          <a:p>
            <a:pPr>
              <a:buNone/>
            </a:pPr>
            <a:r>
              <a:rPr lang="es-CL" sz="2800" dirty="0" smtClean="0"/>
              <a:t>0,1, 2,3,5,8,13,21, 40,100</a:t>
            </a:r>
          </a:p>
          <a:p>
            <a:pPr>
              <a:buFont typeface="Wingdings" pitchFamily="2" charset="2"/>
              <a:buChar char="Ø"/>
            </a:pPr>
            <a:r>
              <a:rPr lang="es-CL" sz="2800" dirty="0" smtClean="0"/>
              <a:t>Tareas de menos de un día, horas (Bajo Nivel)</a:t>
            </a:r>
            <a:endParaRPr lang="es-CL" sz="2800" dirty="0" smtClean="0"/>
          </a:p>
          <a:p>
            <a:pPr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n-US" sz="2800" dirty="0" smtClean="0"/>
              <a:t>*</a:t>
            </a:r>
            <a:r>
              <a:rPr lang="en-US" sz="2800" dirty="0" err="1" smtClean="0"/>
              <a:t>Estimación</a:t>
            </a:r>
            <a:r>
              <a:rPr lang="en-US" sz="2800" dirty="0" smtClean="0"/>
              <a:t> </a:t>
            </a:r>
            <a:r>
              <a:rPr lang="en-US" sz="2800" dirty="0" smtClean="0"/>
              <a:t>en horas de </a:t>
            </a:r>
            <a:r>
              <a:rPr lang="en-US" sz="2800" dirty="0" err="1" smtClean="0"/>
              <a:t>actividades</a:t>
            </a:r>
            <a:r>
              <a:rPr lang="en-US" sz="2800" dirty="0" smtClean="0"/>
              <a:t> del sprint</a:t>
            </a:r>
            <a:r>
              <a:rPr lang="en-US" sz="2800" dirty="0" smtClean="0"/>
              <a:t>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xmlns="" val="25083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Beneficios: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8300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Rápida Implementación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Poco Mantenimiento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Mantiene una relación cercana con el usuario.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Permite dividir los proyectos en pequeñas entregas.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Permite estimar fácilmente el esfuerzo del desarrollo.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Ideal para proyectos con requisitos no muy claros.</a:t>
            </a:r>
          </a:p>
          <a:p>
            <a:pPr>
              <a:buFont typeface="Wingdings" panose="05000000000000000000" pitchFamily="2" charset="2"/>
              <a:buChar char="Ø"/>
            </a:pPr>
            <a:endParaRPr lang="es-CL" dirty="0" smtClean="0"/>
          </a:p>
          <a:p>
            <a:pPr>
              <a:buFont typeface="Wingdings" panose="05000000000000000000" pitchFamily="2" charset="2"/>
              <a:buChar char="Ø"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2053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Limitaciones: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224584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3200" dirty="0"/>
              <a:t>Requiere contacto permanente con el usuario</a:t>
            </a:r>
            <a:r>
              <a:rPr lang="es-CL" sz="3200" dirty="0" smtClean="0"/>
              <a:t>.</a:t>
            </a:r>
          </a:p>
          <a:p>
            <a:pPr marL="0" indent="0">
              <a:buNone/>
            </a:pPr>
            <a:endParaRPr lang="es-C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sz="3200" dirty="0"/>
              <a:t>Requiere un equipo de desarrollo competente</a:t>
            </a:r>
            <a:r>
              <a:rPr lang="es-CL" sz="2200" dirty="0"/>
              <a:t>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85534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Ejemplo:</a:t>
            </a:r>
            <a:endParaRPr lang="es-C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056784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9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CL" dirty="0"/>
              <a:t>5</a:t>
            </a:r>
            <a:r>
              <a:rPr lang="es-CL" dirty="0" smtClean="0"/>
              <a:t> Errores Comunes al escribir HU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988840"/>
            <a:ext cx="6912768" cy="39740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Definir el rol a quien va dirigida la historia como el “</a:t>
            </a:r>
            <a:r>
              <a:rPr lang="es-ES" sz="2600" dirty="0" smtClean="0"/>
              <a:t>Usuario</a:t>
            </a:r>
            <a:r>
              <a:rPr lang="es-ES" sz="2600" dirty="0"/>
              <a:t>” </a:t>
            </a:r>
            <a:endParaRPr lang="es-E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Definir el rol a quien va dirigida la historia como el “</a:t>
            </a:r>
            <a:r>
              <a:rPr lang="es-ES" sz="2600" dirty="0" err="1" smtClean="0"/>
              <a:t>Product</a:t>
            </a:r>
            <a:r>
              <a:rPr lang="es-ES" sz="2600" dirty="0" smtClean="0"/>
              <a:t> </a:t>
            </a:r>
            <a:r>
              <a:rPr lang="es-ES" sz="2600" dirty="0" err="1"/>
              <a:t>Owner</a:t>
            </a:r>
            <a:r>
              <a:rPr lang="es-ES" sz="2600" dirty="0" smtClean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Definir el rol a quien va dirigida la historia como el “Desarrollador</a:t>
            </a:r>
            <a:r>
              <a:rPr lang="es-ES" sz="2600" dirty="0" smtClean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No describir el valor para el negocio o beneficio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No establecer los criterios de aceptación o condiciones de satisfacción</a:t>
            </a:r>
            <a:endParaRPr lang="es-CL" sz="2600" dirty="0"/>
          </a:p>
        </p:txBody>
      </p:sp>
    </p:spTree>
    <p:extLst>
      <p:ext uri="{BB962C8B-B14F-4D97-AF65-F5344CB8AC3E}">
        <p14:creationId xmlns:p14="http://schemas.microsoft.com/office/powerpoint/2010/main" xmlns="" val="36064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5560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87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Bibliografía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solidFill>
                  <a:srgbClr val="0070C0"/>
                </a:solidFill>
                <a:hlinkClick r:id="rId2"/>
              </a:rPr>
              <a:t>http://www.laboratorioti.com/2013/02/21/metodo-de-estimacion-agil-puntos-de-historia</a:t>
            </a:r>
            <a:r>
              <a:rPr lang="es-CL" dirty="0" smtClean="0">
                <a:solidFill>
                  <a:srgbClr val="0070C0"/>
                </a:solidFill>
                <a:hlinkClick r:id="rId2"/>
              </a:rPr>
              <a:t>/</a:t>
            </a:r>
            <a:endParaRPr lang="es-CL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s-CL" dirty="0" smtClean="0">
                <a:solidFill>
                  <a:srgbClr val="0070C0"/>
                </a:solidFill>
                <a:hlinkClick r:id="rId3"/>
              </a:rPr>
              <a:t>www.pmoinformatica.com/2015/05/historias-de-usuario-ejemplos.html</a:t>
            </a:r>
            <a:endParaRPr lang="es-CL" dirty="0" smtClean="0">
              <a:solidFill>
                <a:srgbClr val="0070C0"/>
              </a:solidFill>
            </a:endParaRP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8531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poco de historia…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2119257"/>
            <a:ext cx="6696744" cy="31819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Nacen con </a:t>
            </a:r>
            <a:r>
              <a:rPr lang="es-CL" sz="2800" dirty="0" err="1" smtClean="0"/>
              <a:t>Xtremme</a:t>
            </a:r>
            <a:r>
              <a:rPr lang="es-CL" sz="2800" dirty="0" smtClean="0"/>
              <a:t> </a:t>
            </a:r>
            <a:r>
              <a:rPr lang="es-CL" sz="2800" dirty="0" err="1" smtClean="0"/>
              <a:t>Programming</a:t>
            </a:r>
            <a:r>
              <a:rPr lang="es-CL" sz="2800" dirty="0" smtClean="0"/>
              <a:t>. Años 90’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Especificaciones Funcionales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Supuestos, Interpretaciones y malos entendidos.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Cubre el 7% del espectro de comunicación humana.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38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Comunicación Humana – Albert </a:t>
            </a:r>
            <a:r>
              <a:rPr lang="es-CL" dirty="0" err="1" smtClean="0"/>
              <a:t>Mehrabian</a:t>
            </a:r>
            <a:r>
              <a:rPr lang="es-CL" dirty="0" smtClean="0"/>
              <a:t>.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3880046"/>
              </p:ext>
            </p:extLst>
          </p:nvPr>
        </p:nvGraphicFramePr>
        <p:xfrm>
          <a:off x="1043608" y="1628800"/>
          <a:ext cx="6892240" cy="413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C:\Users\Silvana\Desktop\chapl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2736304" cy="17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68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92696"/>
            <a:ext cx="6965245" cy="1202485"/>
          </a:xfrm>
        </p:spPr>
        <p:txBody>
          <a:bodyPr/>
          <a:lstStyle/>
          <a:p>
            <a:pPr algn="l"/>
            <a:r>
              <a:rPr lang="es-CL" dirty="0" smtClean="0"/>
              <a:t>Y Entonces?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3950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b="1" dirty="0" smtClean="0"/>
              <a:t>Cara-a-Cara</a:t>
            </a:r>
            <a:endParaRPr lang="es-CL" sz="3600" b="1" dirty="0"/>
          </a:p>
        </p:txBody>
      </p:sp>
      <p:pic>
        <p:nvPicPr>
          <p:cNvPr id="2050" name="Picture 2" descr="C:\Users\Silvana\Desktop\5966c879aa4d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71616"/>
            <a:ext cx="5328592" cy="305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3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5523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Que es una Historia de Usuario?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02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Descripción corta de una necesidad de un cliente.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Especificaciones funcionales que invitan a la conversación. </a:t>
            </a:r>
          </a:p>
          <a:p>
            <a:pPr marL="0" indent="0">
              <a:buNone/>
            </a:pPr>
            <a:r>
              <a:rPr lang="es-CL" sz="3200" b="1" dirty="0" smtClean="0"/>
              <a:t> </a:t>
            </a:r>
            <a:endParaRPr lang="es-ES" dirty="0" smtClean="0"/>
          </a:p>
          <a:p>
            <a:endParaRPr lang="es-CL" dirty="0"/>
          </a:p>
        </p:txBody>
      </p:sp>
      <p:pic>
        <p:nvPicPr>
          <p:cNvPr id="3074" name="Picture 2" descr="C:\Users\Silvana\Desktop\7 Técnicas de levantamiento de requerimientos - Tormenta de ide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6"/>
            <a:ext cx="4176464" cy="23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03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965245" cy="1202485"/>
          </a:xfrm>
        </p:spPr>
        <p:txBody>
          <a:bodyPr/>
          <a:lstStyle/>
          <a:p>
            <a:pPr algn="l"/>
            <a:r>
              <a:rPr lang="es-CL" dirty="0" smtClean="0"/>
              <a:t>Componentes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6000" dirty="0" smtClean="0"/>
              <a:t>C </a:t>
            </a:r>
            <a:r>
              <a:rPr lang="es-CL" sz="4000" dirty="0" err="1" smtClean="0"/>
              <a:t>ard</a:t>
            </a:r>
            <a:endParaRPr lang="es-CL" sz="4000" dirty="0" smtClean="0"/>
          </a:p>
          <a:p>
            <a:pPr marL="0" indent="0">
              <a:buNone/>
            </a:pPr>
            <a:r>
              <a:rPr lang="es-CL" sz="6000" dirty="0" smtClean="0"/>
              <a:t>C </a:t>
            </a:r>
            <a:r>
              <a:rPr lang="es-CL" sz="4000" dirty="0" err="1" smtClean="0"/>
              <a:t>onversation</a:t>
            </a:r>
            <a:endParaRPr lang="es-CL" sz="4000" dirty="0" smtClean="0"/>
          </a:p>
          <a:p>
            <a:pPr marL="0" indent="0">
              <a:buNone/>
            </a:pPr>
            <a:r>
              <a:rPr lang="es-CL" sz="6000" dirty="0" smtClean="0"/>
              <a:t>C </a:t>
            </a:r>
            <a:r>
              <a:rPr lang="es-CL" sz="4000" dirty="0" err="1" smtClean="0"/>
              <a:t>onfirmation</a:t>
            </a:r>
            <a:endParaRPr lang="es-CL" sz="4000" dirty="0" smtClean="0"/>
          </a:p>
          <a:p>
            <a:pPr marL="0" indent="0">
              <a:buNone/>
            </a:pPr>
            <a:endParaRPr lang="es-CL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2616696" cy="26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7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Redacción…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119257"/>
            <a:ext cx="6912768" cy="3603812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Mike </a:t>
            </a:r>
            <a:r>
              <a:rPr lang="es-CL" dirty="0" err="1" smtClean="0"/>
              <a:t>Cohn</a:t>
            </a:r>
            <a:r>
              <a:rPr lang="es-CL" dirty="0" smtClean="0"/>
              <a:t>:</a:t>
            </a:r>
          </a:p>
          <a:p>
            <a:pPr marL="0" indent="0">
              <a:buNone/>
            </a:pPr>
            <a:r>
              <a:rPr lang="es-CL" dirty="0" smtClean="0"/>
              <a:t>Como (rol) Necesito (Funcionalidad) Para (Beneficio)</a:t>
            </a:r>
          </a:p>
          <a:p>
            <a:pPr marL="0" indent="0">
              <a:buNone/>
            </a:pPr>
            <a:endParaRPr lang="es-CL" dirty="0" smtClean="0"/>
          </a:p>
        </p:txBody>
      </p:sp>
      <p:sp>
        <p:nvSpPr>
          <p:cNvPr id="4" name="3 Documento"/>
          <p:cNvSpPr/>
          <p:nvPr/>
        </p:nvSpPr>
        <p:spPr>
          <a:xfrm>
            <a:off x="1331640" y="3501008"/>
            <a:ext cx="6120680" cy="21602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3200" dirty="0" smtClean="0"/>
              <a:t>Como cliente de la librería, quiero modificar la dirección de envío de mi pedido.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xmlns="" val="33255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err="1" smtClean="0"/>
              <a:t>Redaccion</a:t>
            </a:r>
            <a:r>
              <a:rPr lang="es-CL" dirty="0" smtClean="0"/>
              <a:t>…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L" sz="4000" dirty="0" smtClean="0"/>
              <a:t>Primera persona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4000" dirty="0" smtClean="0"/>
              <a:t>Priorización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4000" dirty="0" smtClean="0"/>
              <a:t>Propósito</a:t>
            </a:r>
          </a:p>
          <a:p>
            <a:pPr>
              <a:buFont typeface="Wingdings" panose="05000000000000000000" pitchFamily="2" charset="2"/>
              <a:buChar char="Ø"/>
            </a:pPr>
            <a:endParaRPr lang="es-CL" sz="4000" dirty="0"/>
          </a:p>
          <a:p>
            <a:pPr marL="0" indent="0">
              <a:buNone/>
            </a:pPr>
            <a:r>
              <a:rPr lang="es-CL" sz="4000" dirty="0" smtClean="0"/>
              <a:t>*Criterios de Aceptación.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4440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Características: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b="1" dirty="0" smtClean="0"/>
              <a:t>I N V E S 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Independientes unas de otras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Negociables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Valorable por los clientes o usuarios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Estimables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Small (Pequeñas)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 smtClean="0"/>
              <a:t>Verificables</a:t>
            </a:r>
          </a:p>
          <a:p>
            <a:pPr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33798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3302</TotalTime>
  <Words>307</Words>
  <Application>Microsoft Office PowerPoint</Application>
  <PresentationFormat>Presentación en pantalla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Chincheta</vt:lpstr>
      <vt:lpstr>Historias de Usuario</vt:lpstr>
      <vt:lpstr>Un poco de historia…</vt:lpstr>
      <vt:lpstr>Comunicación Humana – Albert Mehrabian.</vt:lpstr>
      <vt:lpstr>Y Entonces?</vt:lpstr>
      <vt:lpstr>Que es una Historia de Usuario?</vt:lpstr>
      <vt:lpstr>Componentes</vt:lpstr>
      <vt:lpstr>Redacción…</vt:lpstr>
      <vt:lpstr>Redaccion…</vt:lpstr>
      <vt:lpstr>Características:</vt:lpstr>
      <vt:lpstr>Diapositiva 10</vt:lpstr>
      <vt:lpstr>Estimación</vt:lpstr>
      <vt:lpstr>Beneficios:</vt:lpstr>
      <vt:lpstr>Limitaciones:</vt:lpstr>
      <vt:lpstr>Ejemplo:</vt:lpstr>
      <vt:lpstr>5 Errores Comunes al escribir HU</vt:lpstr>
      <vt:lpstr>Diapositiva 16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Ortega Sierra</dc:creator>
  <cp:lastModifiedBy>sortega</cp:lastModifiedBy>
  <cp:revision>27</cp:revision>
  <dcterms:created xsi:type="dcterms:W3CDTF">2017-09-03T22:14:48Z</dcterms:created>
  <dcterms:modified xsi:type="dcterms:W3CDTF">2017-09-11T16:17:52Z</dcterms:modified>
</cp:coreProperties>
</file>