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Montserrat" charset="0"/>
      <p:regular r:id="rId16"/>
      <p:bold r:id="rId17"/>
    </p:embeddedFont>
    <p:embeddedFont>
      <p:font typeface="Lat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9" d="100"/>
          <a:sy n="109" d="100"/>
        </p:scale>
        <p:origin x="-22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5147448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wrap="square"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wrap="square" lIns="91425" tIns="91425" rIns="91425" bIns="91425" anchor="t" anchorCtr="0"/>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wrap="square" lIns="91425" tIns="91425" rIns="91425" bIns="91425" anchor="ctr" anchorCtr="0">
              <a:noAutofit/>
            </a:bodyPr>
            <a:lstStyle/>
            <a:p>
              <a:pPr lvl="0">
                <a:spcBef>
                  <a:spcPts val="0"/>
                </a:spcBef>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wrap="square" lIns="91425" tIns="91425" rIns="91425" bIns="91425" anchor="t"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wrap="square" lIns="91425" tIns="91425" rIns="91425" bIns="91425"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wrap="square" lIns="91425" tIns="91425" rIns="91425" bIns="91425" anchor="ctr" anchorCtr="0">
              <a:noAutofit/>
            </a:bodyPr>
            <a:lstStyle/>
            <a:p>
              <a:pPr lvl="0">
                <a:spcBef>
                  <a:spcPts val="0"/>
                </a:spcBef>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x-none" sz="1000">
                <a:solidFill>
                  <a:schemeClr val="lt1"/>
                </a:solidFill>
                <a:latin typeface="Lato"/>
                <a:ea typeface="Lato"/>
                <a:cs typeface="Lato"/>
                <a:sym typeface="Lato"/>
              </a:rPr>
              <a:t>‹Nº›</a:t>
            </a:fld>
            <a:endParaRPr lang="x-none" sz="10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robertocrespo.net/kaizen/aprende-a-montar-un-entorno-de-integracion-continua-i/"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artinfowler.com/articles/continuousIntegration.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211275" y="1302100"/>
            <a:ext cx="5701200" cy="1578900"/>
          </a:xfrm>
          <a:prstGeom prst="rect">
            <a:avLst/>
          </a:prstGeom>
        </p:spPr>
        <p:txBody>
          <a:bodyPr wrap="square" lIns="91425" tIns="91425" rIns="91425" bIns="91425" anchor="t" anchorCtr="0">
            <a:noAutofit/>
          </a:bodyPr>
          <a:lstStyle/>
          <a:p>
            <a:pPr marL="0" lvl="0" indent="0">
              <a:spcBef>
                <a:spcPts val="0"/>
              </a:spcBef>
              <a:buNone/>
            </a:pPr>
            <a:r>
              <a:rPr lang="x-none"/>
              <a:t>Integración ,mejora y mantención continua</a:t>
            </a:r>
          </a:p>
        </p:txBody>
      </p:sp>
      <p:sp>
        <p:nvSpPr>
          <p:cNvPr id="135" name="Shape 135"/>
          <p:cNvSpPr txBox="1">
            <a:spLocks noGrp="1"/>
          </p:cNvSpPr>
          <p:nvPr>
            <p:ph type="subTitle" idx="1"/>
          </p:nvPr>
        </p:nvSpPr>
        <p:spPr>
          <a:xfrm>
            <a:off x="5083950" y="3924925"/>
            <a:ext cx="3470700" cy="506100"/>
          </a:xfrm>
          <a:prstGeom prst="rect">
            <a:avLst/>
          </a:prstGeom>
        </p:spPr>
        <p:txBody>
          <a:bodyPr wrap="square" lIns="91425" tIns="91425" rIns="91425" bIns="91425" anchor="t" anchorCtr="0">
            <a:noAutofit/>
          </a:bodyPr>
          <a:lstStyle/>
          <a:p>
            <a:pPr lvl="0">
              <a:spcBef>
                <a:spcPts val="0"/>
              </a:spcBef>
              <a:buNone/>
            </a:pPr>
            <a:r>
              <a:rPr lang="x-none"/>
              <a:t>Camilo Díaz</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s-CL" dirty="0" smtClean="0"/>
              <a:t>Algunas </a:t>
            </a:r>
            <a:r>
              <a:rPr lang="x-none" smtClean="0"/>
              <a:t>Herramientas </a:t>
            </a:r>
            <a:r>
              <a:rPr lang="x-none"/>
              <a:t>de Integración Continua</a:t>
            </a:r>
          </a:p>
        </p:txBody>
      </p:sp>
      <p:pic>
        <p:nvPicPr>
          <p:cNvPr id="186" name="Shape 186" descr="Resultado de imagen para jenkins png"/>
          <p:cNvPicPr preferRelativeResize="0"/>
          <p:nvPr/>
        </p:nvPicPr>
        <p:blipFill>
          <a:blip r:embed="rId3">
            <a:alphaModFix/>
          </a:blip>
          <a:stretch>
            <a:fillRect/>
          </a:stretch>
        </p:blipFill>
        <p:spPr>
          <a:xfrm>
            <a:off x="1903658" y="1967920"/>
            <a:ext cx="1154825" cy="1598050"/>
          </a:xfrm>
          <a:prstGeom prst="rect">
            <a:avLst/>
          </a:prstGeom>
          <a:noFill/>
          <a:ln>
            <a:noFill/>
          </a:ln>
        </p:spPr>
      </p:pic>
      <p:pic>
        <p:nvPicPr>
          <p:cNvPr id="187" name="Shape 187" descr="Resultado de imagen para git png"/>
          <p:cNvPicPr preferRelativeResize="0"/>
          <p:nvPr/>
        </p:nvPicPr>
        <p:blipFill>
          <a:blip r:embed="rId4">
            <a:alphaModFix/>
          </a:blip>
          <a:stretch>
            <a:fillRect/>
          </a:stretch>
        </p:blipFill>
        <p:spPr>
          <a:xfrm>
            <a:off x="158861" y="1518405"/>
            <a:ext cx="1431100" cy="1431100"/>
          </a:xfrm>
          <a:prstGeom prst="rect">
            <a:avLst/>
          </a:prstGeom>
          <a:noFill/>
          <a:ln>
            <a:noFill/>
          </a:ln>
        </p:spPr>
      </p:pic>
      <p:pic>
        <p:nvPicPr>
          <p:cNvPr id="188" name="Shape 188" descr="Resultado de imagen para sonarqube logo png"/>
          <p:cNvPicPr preferRelativeResize="0"/>
          <p:nvPr/>
        </p:nvPicPr>
        <p:blipFill>
          <a:blip r:embed="rId5">
            <a:alphaModFix/>
          </a:blip>
          <a:stretch>
            <a:fillRect/>
          </a:stretch>
        </p:blipFill>
        <p:spPr>
          <a:xfrm>
            <a:off x="2051720" y="1069023"/>
            <a:ext cx="3379200" cy="1113150"/>
          </a:xfrm>
          <a:prstGeom prst="rect">
            <a:avLst/>
          </a:prstGeom>
          <a:noFill/>
          <a:ln>
            <a:noFill/>
          </a:ln>
        </p:spPr>
      </p:pic>
      <p:pic>
        <p:nvPicPr>
          <p:cNvPr id="189" name="Shape 189" descr="Resultado de imagen para maven logo png"/>
          <p:cNvPicPr preferRelativeResize="0"/>
          <p:nvPr/>
        </p:nvPicPr>
        <p:blipFill>
          <a:blip r:embed="rId6">
            <a:alphaModFix/>
          </a:blip>
          <a:stretch>
            <a:fillRect/>
          </a:stretch>
        </p:blipFill>
        <p:spPr>
          <a:xfrm>
            <a:off x="183419" y="3803290"/>
            <a:ext cx="3329925" cy="842275"/>
          </a:xfrm>
          <a:prstGeom prst="rect">
            <a:avLst/>
          </a:prstGeom>
          <a:noFill/>
          <a:ln>
            <a:noFill/>
          </a:ln>
        </p:spPr>
      </p:pic>
      <p:pic>
        <p:nvPicPr>
          <p:cNvPr id="190" name="Shape 190" descr="Resultado de imagen para nuget logo png"/>
          <p:cNvPicPr preferRelativeResize="0"/>
          <p:nvPr/>
        </p:nvPicPr>
        <p:blipFill>
          <a:blip r:embed="rId7">
            <a:alphaModFix/>
          </a:blip>
          <a:stretch>
            <a:fillRect/>
          </a:stretch>
        </p:blipFill>
        <p:spPr>
          <a:xfrm>
            <a:off x="3635896" y="3723878"/>
            <a:ext cx="2764951" cy="1001100"/>
          </a:xfrm>
          <a:prstGeom prst="rect">
            <a:avLst/>
          </a:prstGeom>
          <a:noFill/>
          <a:ln>
            <a:noFill/>
          </a:ln>
        </p:spPr>
      </p:pic>
      <p:pic>
        <p:nvPicPr>
          <p:cNvPr id="3074" name="Picture 2" descr="C:\Users\cddiaz\Downloads\TFS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920" y="2427734"/>
            <a:ext cx="3352381" cy="9238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cddiaz\Downloads\logo-aws-whit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8952" y="1150472"/>
            <a:ext cx="2592288" cy="95025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cddiaz\Downloads\msazure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4824" y="3505504"/>
            <a:ext cx="1907065" cy="98429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cddiaz\Downloads\jira-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4301" y="2341133"/>
            <a:ext cx="1911557" cy="9557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x-none"/>
              <a:t>Mejora Continua:</a:t>
            </a:r>
          </a:p>
          <a:p>
            <a:pPr lvl="0">
              <a:spcBef>
                <a:spcPts val="0"/>
              </a:spcBef>
              <a:buNone/>
            </a:pPr>
            <a:r>
              <a:rPr lang="x-none"/>
              <a:t>			</a:t>
            </a:r>
            <a:r>
              <a:rPr lang="x-none" smtClean="0"/>
              <a:t>¿</a:t>
            </a:r>
            <a:r>
              <a:rPr lang="x-none"/>
              <a:t>Qué %#&amp;$ es?</a:t>
            </a:r>
          </a:p>
          <a:p>
            <a:pPr lvl="0">
              <a:spcBef>
                <a:spcPts val="0"/>
              </a:spcBef>
              <a:buNone/>
            </a:pPr>
            <a:endParaRPr dirty="0"/>
          </a:p>
        </p:txBody>
      </p:sp>
      <p:sp>
        <p:nvSpPr>
          <p:cNvPr id="196" name="Shape 196"/>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lvl="0">
              <a:spcBef>
                <a:spcPts val="0"/>
              </a:spcBef>
              <a:buNone/>
            </a:pPr>
            <a:r>
              <a:rPr lang="x-none"/>
              <a:t>La mejora continua intenta optimizar y aumentar la calidad de un producto, proceso o servicio.</a:t>
            </a:r>
          </a:p>
          <a:p>
            <a:pPr lvl="0">
              <a:spcBef>
                <a:spcPts val="0"/>
              </a:spcBef>
              <a:buNone/>
            </a:pPr>
            <a:endParaRPr/>
          </a:p>
        </p:txBody>
      </p:sp>
      <p:pic>
        <p:nvPicPr>
          <p:cNvPr id="197" name="Shape 197" descr="Ciclo Deming"/>
          <p:cNvPicPr preferRelativeResize="0"/>
          <p:nvPr/>
        </p:nvPicPr>
        <p:blipFill>
          <a:blip r:embed="rId3">
            <a:alphaModFix/>
          </a:blip>
          <a:stretch>
            <a:fillRect/>
          </a:stretch>
        </p:blipFill>
        <p:spPr>
          <a:xfrm>
            <a:off x="3344000" y="2267075"/>
            <a:ext cx="1967975" cy="19679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x-none"/>
              <a:t>Mejora Continua</a:t>
            </a:r>
          </a:p>
        </p:txBody>
      </p:sp>
      <p:sp>
        <p:nvSpPr>
          <p:cNvPr id="203" name="Shape 203"/>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lvl="0" rtl="0">
              <a:lnSpc>
                <a:spcPct val="130434"/>
              </a:lnSpc>
              <a:spcBef>
                <a:spcPts val="0"/>
              </a:spcBef>
              <a:spcAft>
                <a:spcPts val="1800"/>
              </a:spcAft>
              <a:buNone/>
            </a:pPr>
            <a:r>
              <a:rPr lang="x-none" b="1"/>
              <a:t>Planificar (Plan)</a:t>
            </a:r>
            <a:r>
              <a:rPr lang="x-none"/>
              <a:t>: ¿Cuáles son los objetivos?, ¿Qué métodos son los mas adecuados?</a:t>
            </a:r>
          </a:p>
          <a:p>
            <a:pPr lvl="0" rtl="0">
              <a:lnSpc>
                <a:spcPct val="130434"/>
              </a:lnSpc>
              <a:spcBef>
                <a:spcPts val="0"/>
              </a:spcBef>
              <a:spcAft>
                <a:spcPts val="1800"/>
              </a:spcAft>
              <a:buNone/>
            </a:pPr>
            <a:r>
              <a:rPr lang="x-none" b="1"/>
              <a:t>Hacer (Do)</a:t>
            </a:r>
            <a:r>
              <a:rPr lang="x-none"/>
              <a:t>: Realizar el trabajo + acciones correctivas.</a:t>
            </a:r>
          </a:p>
          <a:p>
            <a:pPr marL="0" lvl="0" indent="0" rtl="0">
              <a:lnSpc>
                <a:spcPct val="130434"/>
              </a:lnSpc>
              <a:spcBef>
                <a:spcPts val="0"/>
              </a:spcBef>
              <a:spcAft>
                <a:spcPts val="1800"/>
              </a:spcAft>
              <a:buNone/>
            </a:pPr>
            <a:r>
              <a:rPr lang="x-none" b="1"/>
              <a:t>Comprobar (Check)</a:t>
            </a:r>
            <a:r>
              <a:rPr lang="x-none"/>
              <a:t>: Verificar y comprobar los efectos y resultados de aplicar las mejoras. ¿Se han logrado los objetivos?</a:t>
            </a:r>
          </a:p>
          <a:p>
            <a:pPr lvl="0" rtl="0">
              <a:lnSpc>
                <a:spcPct val="130434"/>
              </a:lnSpc>
              <a:spcBef>
                <a:spcPts val="0"/>
              </a:spcBef>
              <a:spcAft>
                <a:spcPts val="1800"/>
              </a:spcAft>
              <a:buNone/>
            </a:pPr>
            <a:r>
              <a:rPr lang="x-none" b="1"/>
              <a:t>Actuar (Act)</a:t>
            </a:r>
            <a:r>
              <a:rPr lang="x-none"/>
              <a:t>: Una vez las acciones cumplen con los objetivos se normaliza con una documentación adecuada. Mejoras y lecciones aprendidas.</a:t>
            </a:r>
          </a:p>
          <a:p>
            <a:pPr lvl="0">
              <a:spcBef>
                <a:spcPts val="0"/>
              </a:spcBef>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es-CL" dirty="0" smtClean="0"/>
              <a:t>Link de Interés</a:t>
            </a:r>
            <a:endParaRPr dirty="0"/>
          </a:p>
        </p:txBody>
      </p:sp>
      <p:sp>
        <p:nvSpPr>
          <p:cNvPr id="209" name="Shape 209"/>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lvl="0">
              <a:buNone/>
            </a:pPr>
            <a:r>
              <a:rPr lang="es-CL" sz="3200" dirty="0">
                <a:solidFill>
                  <a:schemeClr val="accent1">
                    <a:lumMod val="60000"/>
                    <a:lumOff val="40000"/>
                  </a:schemeClr>
                </a:solidFill>
                <a:hlinkClick r:id="rId3"/>
              </a:rPr>
              <a:t>http://www.robertocrespo.net/kaizen/aprende-a-montar-un-entorno-de-integracion-continua-i/</a:t>
            </a:r>
            <a:endParaRPr sz="32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x-none" sz="3000"/>
              <a:t>¿Qué es Integración Continua?</a:t>
            </a:r>
          </a:p>
        </p:txBody>
      </p:sp>
      <p:sp>
        <p:nvSpPr>
          <p:cNvPr id="141" name="Shape 141"/>
          <p:cNvSpPr txBox="1">
            <a:spLocks noGrp="1"/>
          </p:cNvSpPr>
          <p:nvPr>
            <p:ph type="body" idx="1"/>
          </p:nvPr>
        </p:nvSpPr>
        <p:spPr>
          <a:xfrm>
            <a:off x="1297500" y="1567550"/>
            <a:ext cx="7038900" cy="2911200"/>
          </a:xfrm>
          <a:prstGeom prst="rect">
            <a:avLst/>
          </a:prstGeom>
          <a:ln w="9525" cap="flat" cmpd="sng">
            <a:solidFill>
              <a:schemeClr val="dk1"/>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x-none" sz="1800" i="1">
                <a:latin typeface="Montserrat"/>
                <a:ea typeface="Montserrat"/>
                <a:cs typeface="Montserrat"/>
                <a:sym typeface="Montserrat"/>
              </a:rPr>
              <a:t>“Práctica de desarrollo software donde los miembros del equipo integran su trabajo frecuentemente, al menos una vez al día. Cada integración se verifica con un build automático (que incluye la ejecución de pruebas) para detectar errores de integración tan pronto como sea posible.”</a:t>
            </a:r>
          </a:p>
          <a:p>
            <a:pPr marL="4572000" lvl="0" indent="457200">
              <a:spcBef>
                <a:spcPts val="0"/>
              </a:spcBef>
              <a:buNone/>
            </a:pPr>
            <a:r>
              <a:rPr lang="x-none" sz="1800" u="sng">
                <a:solidFill>
                  <a:schemeClr val="hlink"/>
                </a:solidFill>
                <a:latin typeface="Montserrat"/>
                <a:ea typeface="Montserrat"/>
                <a:cs typeface="Montserrat"/>
                <a:sym typeface="Montserrat"/>
                <a:hlinkClick r:id="rId3"/>
              </a:rPr>
              <a:t>-Martin Fowler</a:t>
            </a:r>
          </a:p>
        </p:txBody>
      </p:sp>
      <p:pic>
        <p:nvPicPr>
          <p:cNvPr id="2050" name="Picture 2" descr="C:\Users\cddiaz\Downloads\1200px-Webysther_20150414193208_-_Martin_Fowl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9463" y="2931790"/>
            <a:ext cx="1226735" cy="16356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cddiaz\Downloads\ThoughtWorks_logo_whi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5" y="3912113"/>
            <a:ext cx="4176464" cy="648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¿Qué problemas soluciona?</a:t>
            </a:r>
            <a:endParaRPr lang="es-CL" dirty="0"/>
          </a:p>
        </p:txBody>
      </p:sp>
      <p:pic>
        <p:nvPicPr>
          <p:cNvPr id="1026" name="Picture 2" descr="C:\Users\cddiaz\Downloads\oie_KprYVEU5SMS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0304"/>
            <a:ext cx="3136703" cy="291125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cddiaz\Downloads\oie_yDWPkz8g6DA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1131590"/>
            <a:ext cx="5029470" cy="370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1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 calcmode="lin" valueType="num">
                                      <p:cBhvr>
                                        <p:cTn id="14" dur="500" fill="hold"/>
                                        <p:tgtEl>
                                          <p:spTgt spid="1027"/>
                                        </p:tgtEl>
                                        <p:attrNameLst>
                                          <p:attrName>ppt_w</p:attrName>
                                        </p:attrNameLst>
                                      </p:cBhvr>
                                      <p:tavLst>
                                        <p:tav tm="0">
                                          <p:val>
                                            <p:fltVal val="0"/>
                                          </p:val>
                                        </p:tav>
                                        <p:tav tm="100000">
                                          <p:val>
                                            <p:strVal val="#ppt_w"/>
                                          </p:val>
                                        </p:tav>
                                      </p:tavLst>
                                    </p:anim>
                                    <p:anim calcmode="lin" valueType="num">
                                      <p:cBhvr>
                                        <p:cTn id="15" dur="500" fill="hold"/>
                                        <p:tgtEl>
                                          <p:spTgt spid="1027"/>
                                        </p:tgtEl>
                                        <p:attrNameLst>
                                          <p:attrName>ppt_h</p:attrName>
                                        </p:attrNameLst>
                                      </p:cBhvr>
                                      <p:tavLst>
                                        <p:tav tm="0">
                                          <p:val>
                                            <p:fltVal val="0"/>
                                          </p:val>
                                        </p:tav>
                                        <p:tav tm="100000">
                                          <p:val>
                                            <p:strVal val="#ppt_h"/>
                                          </p:val>
                                        </p:tav>
                                      </p:tavLst>
                                    </p:anim>
                                    <p:animEffect transition="in" filter="fade">
                                      <p:cBhvr>
                                        <p:cTn id="1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x-none"/>
              <a:t>Beneficios de Integración Continua</a:t>
            </a:r>
          </a:p>
        </p:txBody>
      </p:sp>
      <p:sp>
        <p:nvSpPr>
          <p:cNvPr id="147" name="Shape 147"/>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lvl="0" rtl="0">
              <a:spcBef>
                <a:spcPts val="0"/>
              </a:spcBef>
              <a:spcAft>
                <a:spcPts val="800"/>
              </a:spcAft>
              <a:buNone/>
            </a:pPr>
            <a:r>
              <a:rPr lang="x-none"/>
              <a:t> </a:t>
            </a:r>
            <a:r>
              <a:rPr lang="x-none" sz="1800"/>
              <a:t>– Reducir riesgos y tiempos</a:t>
            </a:r>
          </a:p>
          <a:p>
            <a:pPr lvl="0" rtl="0">
              <a:spcBef>
                <a:spcPts val="0"/>
              </a:spcBef>
              <a:spcAft>
                <a:spcPts val="800"/>
              </a:spcAft>
              <a:buNone/>
            </a:pPr>
            <a:r>
              <a:rPr lang="x-none" sz="1800"/>
              <a:t> – Reducir procesos repetitivos manuales</a:t>
            </a:r>
          </a:p>
          <a:p>
            <a:pPr lvl="0" rtl="0">
              <a:spcBef>
                <a:spcPts val="0"/>
              </a:spcBef>
              <a:spcAft>
                <a:spcPts val="800"/>
              </a:spcAft>
              <a:buNone/>
            </a:pPr>
            <a:r>
              <a:rPr lang="x-none" sz="1800"/>
              <a:t> – Crear una versión de software mediante un proceso conocido, confiable, probado, versionado y repetible</a:t>
            </a:r>
          </a:p>
          <a:p>
            <a:pPr lvl="0" rtl="0">
              <a:spcBef>
                <a:spcPts val="0"/>
              </a:spcBef>
              <a:spcAft>
                <a:spcPts val="800"/>
              </a:spcAft>
              <a:buNone/>
            </a:pPr>
            <a:r>
              <a:rPr lang="x-none" sz="1800"/>
              <a:t> – Mejorar la visibilidad del estado del proyecto</a:t>
            </a:r>
          </a:p>
          <a:p>
            <a:pPr lvl="0" rtl="0">
              <a:spcBef>
                <a:spcPts val="0"/>
              </a:spcBef>
              <a:spcAft>
                <a:spcPts val="800"/>
              </a:spcAft>
              <a:buNone/>
            </a:pPr>
            <a:r>
              <a:rPr lang="x-none" sz="1800"/>
              <a:t> – Lograr una mayor auto-confianza y seguridad en el equipo de desarrollo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x-none" sz="2700"/>
              <a:t>La integración continua conlleva una mejora de la calidad del software</a:t>
            </a:r>
          </a:p>
        </p:txBody>
      </p:sp>
      <p:sp>
        <p:nvSpPr>
          <p:cNvPr id="153" name="Shape 153"/>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lvl="0">
              <a:spcBef>
                <a:spcPts val="0"/>
              </a:spcBef>
              <a:buNone/>
            </a:pPr>
            <a:r>
              <a:rPr lang="x-none" sz="2400">
                <a:latin typeface="Montserrat"/>
                <a:ea typeface="Montserrat"/>
                <a:cs typeface="Montserrat"/>
                <a:sym typeface="Montserrat"/>
              </a:rPr>
              <a:t>-Calidad de proceso</a:t>
            </a:r>
          </a:p>
          <a:p>
            <a:pPr lvl="0">
              <a:spcBef>
                <a:spcPts val="0"/>
              </a:spcBef>
              <a:buNone/>
            </a:pPr>
            <a:r>
              <a:rPr lang="x-none" sz="2400">
                <a:latin typeface="Montserrat"/>
                <a:ea typeface="Montserrat"/>
                <a:cs typeface="Montserrat"/>
                <a:sym typeface="Montserrat"/>
              </a:rPr>
              <a:t>-Calidad de producto</a:t>
            </a:r>
          </a:p>
          <a:p>
            <a:pPr lvl="0">
              <a:spcBef>
                <a:spcPts val="0"/>
              </a:spcBef>
              <a:buNone/>
            </a:pPr>
            <a:r>
              <a:rPr lang="x-none" sz="2400">
                <a:latin typeface="Montserrat"/>
                <a:ea typeface="Montserrat"/>
                <a:cs typeface="Montserrat"/>
                <a:sym typeface="Montserrat"/>
              </a:rPr>
              <a:t>-Calidad de las personas</a:t>
            </a:r>
          </a:p>
          <a:p>
            <a:pPr lvl="0">
              <a:spcBef>
                <a:spcPts val="0"/>
              </a:spcBef>
              <a:buNone/>
            </a:pPr>
            <a:endParaRPr sz="2400">
              <a:latin typeface="Montserrat"/>
              <a:ea typeface="Montserrat"/>
              <a:cs typeface="Montserrat"/>
              <a:sym typeface="Montserrat"/>
            </a:endParaRPr>
          </a:p>
          <a:p>
            <a:pPr lvl="0">
              <a:spcBef>
                <a:spcPts val="0"/>
              </a:spcBef>
              <a:buNone/>
            </a:pPr>
            <a:endParaRPr sz="2400">
              <a:latin typeface="Montserrat"/>
              <a:ea typeface="Montserrat"/>
              <a:cs typeface="Montserrat"/>
              <a:sym typeface="Montserrat"/>
            </a:endParaRPr>
          </a:p>
          <a:p>
            <a:pPr lvl="0">
              <a:spcBef>
                <a:spcPts val="0"/>
              </a:spcBef>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247900" y="407900"/>
            <a:ext cx="7038900" cy="9141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r>
              <a:rPr lang="x-none" sz="3000"/>
              <a:t>Calidad de proceso</a:t>
            </a:r>
          </a:p>
        </p:txBody>
      </p:sp>
      <p:sp>
        <p:nvSpPr>
          <p:cNvPr id="159" name="Shape 159"/>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lvl="0" rtl="0">
              <a:spcBef>
                <a:spcPts val="0"/>
              </a:spcBef>
              <a:spcAft>
                <a:spcPts val="0"/>
              </a:spcAft>
              <a:buNone/>
            </a:pPr>
            <a:r>
              <a:rPr lang="x-none" sz="1800"/>
              <a:t>Se le da más visibilidad al proceso.</a:t>
            </a:r>
          </a:p>
          <a:p>
            <a:pPr lvl="0" rtl="0">
              <a:spcBef>
                <a:spcPts val="0"/>
              </a:spcBef>
              <a:spcAft>
                <a:spcPts val="0"/>
              </a:spcAft>
              <a:buNone/>
            </a:pPr>
            <a:endParaRPr sz="1800"/>
          </a:p>
          <a:p>
            <a:pPr lvl="0" rtl="0">
              <a:spcBef>
                <a:spcPts val="0"/>
              </a:spcBef>
              <a:spcAft>
                <a:spcPts val="0"/>
              </a:spcAft>
              <a:buNone/>
            </a:pPr>
            <a:r>
              <a:rPr lang="x-none" sz="1800"/>
              <a:t>Todo el mundo sabe las fases por las que va pasando el código.</a:t>
            </a:r>
          </a:p>
        </p:txBody>
      </p:sp>
      <p:pic>
        <p:nvPicPr>
          <p:cNvPr id="160" name="Shape 160" descr="Resultado de imagen para proceso"/>
          <p:cNvPicPr preferRelativeResize="0"/>
          <p:nvPr/>
        </p:nvPicPr>
        <p:blipFill>
          <a:blip r:embed="rId3">
            <a:alphaModFix/>
          </a:blip>
          <a:stretch>
            <a:fillRect/>
          </a:stretch>
        </p:blipFill>
        <p:spPr>
          <a:xfrm>
            <a:off x="6730475" y="3035325"/>
            <a:ext cx="1786650" cy="14434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247900" y="407900"/>
            <a:ext cx="7038900" cy="9141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r>
              <a:rPr lang="x-none" sz="3000"/>
              <a:t>Calidad de producto</a:t>
            </a:r>
          </a:p>
        </p:txBody>
      </p:sp>
      <p:sp>
        <p:nvSpPr>
          <p:cNvPr id="166" name="Shape 166"/>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lvl="0" rtl="0">
              <a:spcBef>
                <a:spcPts val="0"/>
              </a:spcBef>
              <a:spcAft>
                <a:spcPts val="0"/>
              </a:spcAft>
              <a:buNone/>
            </a:pPr>
            <a:r>
              <a:rPr lang="x-none" sz="1600"/>
              <a:t>El principal objetivo de la integración continua es detectar los errores</a:t>
            </a:r>
          </a:p>
          <a:p>
            <a:pPr lvl="0" rtl="0">
              <a:spcBef>
                <a:spcPts val="0"/>
              </a:spcBef>
              <a:spcAft>
                <a:spcPts val="0"/>
              </a:spcAft>
              <a:buNone/>
            </a:pPr>
            <a:r>
              <a:rPr lang="x-none" sz="1600"/>
              <a:t>Se introducen varios tipos de pruebas y comprobaciones, minimizando los riesgos</a:t>
            </a:r>
          </a:p>
          <a:p>
            <a:pPr lvl="0" rtl="0">
              <a:spcBef>
                <a:spcPts val="0"/>
              </a:spcBef>
              <a:spcAft>
                <a:spcPts val="0"/>
              </a:spcAft>
              <a:buNone/>
            </a:pPr>
            <a:endParaRPr sz="1600"/>
          </a:p>
          <a:p>
            <a:pPr lvl="0" rtl="0">
              <a:spcBef>
                <a:spcPts val="0"/>
              </a:spcBef>
              <a:spcAft>
                <a:spcPts val="0"/>
              </a:spcAft>
              <a:buNone/>
            </a:pPr>
            <a:r>
              <a:rPr lang="x-none" sz="1600"/>
              <a:t>En fases ya avanzadas de la integración continua se suelen lanzar inspecciones continuas de código</a:t>
            </a:r>
          </a:p>
          <a:p>
            <a:pPr lvl="0" rtl="0">
              <a:spcBef>
                <a:spcPts val="0"/>
              </a:spcBef>
              <a:spcAft>
                <a:spcPts val="0"/>
              </a:spcAft>
              <a:buNone/>
            </a:pPr>
            <a:endParaRPr sz="1600"/>
          </a:p>
          <a:p>
            <a:pPr lvl="0" rtl="0">
              <a:spcBef>
                <a:spcPts val="0"/>
              </a:spcBef>
              <a:spcAft>
                <a:spcPts val="0"/>
              </a:spcAft>
              <a:buNone/>
            </a:pPr>
            <a:r>
              <a:rPr lang="x-none" sz="1600"/>
              <a:t>Los desarrolladores tendrán que mejorar esas deficiencias</a:t>
            </a:r>
          </a:p>
        </p:txBody>
      </p:sp>
      <p:pic>
        <p:nvPicPr>
          <p:cNvPr id="167" name="Shape 167" descr="Resultado de imagen para product box"/>
          <p:cNvPicPr preferRelativeResize="0"/>
          <p:nvPr/>
        </p:nvPicPr>
        <p:blipFill>
          <a:blip r:embed="rId3">
            <a:alphaModFix/>
          </a:blip>
          <a:stretch>
            <a:fillRect/>
          </a:stretch>
        </p:blipFill>
        <p:spPr>
          <a:xfrm>
            <a:off x="6787125" y="3103125"/>
            <a:ext cx="1905825" cy="19058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247900" y="407900"/>
            <a:ext cx="7038900" cy="914100"/>
          </a:xfrm>
          <a:prstGeom prst="rect">
            <a:avLst/>
          </a:prstGeom>
        </p:spPr>
        <p:txBody>
          <a:bodyPr wrap="square" lIns="91425" tIns="91425" rIns="91425" bIns="91425" anchor="t" anchorCtr="0">
            <a:noAutofit/>
          </a:bodyPr>
          <a:lstStyle/>
          <a:p>
            <a:pPr lvl="0" rtl="0">
              <a:lnSpc>
                <a:spcPct val="115000"/>
              </a:lnSpc>
              <a:spcBef>
                <a:spcPts val="0"/>
              </a:spcBef>
              <a:spcAft>
                <a:spcPts val="1600"/>
              </a:spcAft>
              <a:buNone/>
            </a:pPr>
            <a:r>
              <a:rPr lang="x-none" sz="3000"/>
              <a:t>Calidad de personas</a:t>
            </a:r>
          </a:p>
        </p:txBody>
      </p:sp>
      <p:sp>
        <p:nvSpPr>
          <p:cNvPr id="173" name="Shape 173"/>
          <p:cNvSpPr txBox="1">
            <a:spLocks noGrp="1"/>
          </p:cNvSpPr>
          <p:nvPr>
            <p:ph type="body" idx="1"/>
          </p:nvPr>
        </p:nvSpPr>
        <p:spPr>
          <a:xfrm>
            <a:off x="1297500" y="1567550"/>
            <a:ext cx="7038900" cy="2911200"/>
          </a:xfrm>
          <a:prstGeom prst="rect">
            <a:avLst/>
          </a:prstGeom>
        </p:spPr>
        <p:txBody>
          <a:bodyPr wrap="square" lIns="91425" tIns="91425" rIns="91425" bIns="91425" anchor="t" anchorCtr="0">
            <a:noAutofit/>
          </a:bodyPr>
          <a:lstStyle/>
          <a:p>
            <a:pPr lvl="0" rtl="0">
              <a:spcBef>
                <a:spcPts val="0"/>
              </a:spcBef>
              <a:spcAft>
                <a:spcPts val="0"/>
              </a:spcAft>
              <a:buNone/>
            </a:pPr>
            <a:r>
              <a:rPr lang="x-none" sz="1800"/>
              <a:t>Mejora la calidad del trabajo de las personas.</a:t>
            </a:r>
          </a:p>
          <a:p>
            <a:pPr lvl="0" rtl="0">
              <a:spcBef>
                <a:spcPts val="0"/>
              </a:spcBef>
              <a:spcAft>
                <a:spcPts val="0"/>
              </a:spcAft>
              <a:buNone/>
            </a:pPr>
            <a:endParaRPr sz="1800"/>
          </a:p>
          <a:p>
            <a:pPr lvl="0" rtl="0">
              <a:spcBef>
                <a:spcPts val="0"/>
              </a:spcBef>
              <a:spcAft>
                <a:spcPts val="0"/>
              </a:spcAft>
              <a:buNone/>
            </a:pPr>
            <a:r>
              <a:rPr lang="x-none" sz="1800"/>
              <a:t>Aumenta la confianza del equipo de trabajo.</a:t>
            </a:r>
          </a:p>
          <a:p>
            <a:pPr lvl="0" rtl="0">
              <a:spcBef>
                <a:spcPts val="0"/>
              </a:spcBef>
              <a:spcAft>
                <a:spcPts val="0"/>
              </a:spcAft>
              <a:buNone/>
            </a:pPr>
            <a:endParaRPr sz="1800"/>
          </a:p>
          <a:p>
            <a:pPr lvl="0" rtl="0">
              <a:spcBef>
                <a:spcPts val="0"/>
              </a:spcBef>
              <a:spcAft>
                <a:spcPts val="0"/>
              </a:spcAft>
              <a:buNone/>
            </a:pPr>
            <a:r>
              <a:rPr lang="x-none" sz="1800"/>
              <a:t>Más motivación para afrontar nuevos retos</a:t>
            </a:r>
          </a:p>
          <a:p>
            <a:pPr lvl="0" rtl="0">
              <a:spcBef>
                <a:spcPts val="0"/>
              </a:spcBef>
              <a:spcAft>
                <a:spcPts val="0"/>
              </a:spcAft>
              <a:buNone/>
            </a:pPr>
            <a:endParaRPr sz="1800"/>
          </a:p>
          <a:p>
            <a:pPr lvl="0" rtl="0">
              <a:spcBef>
                <a:spcPts val="0"/>
              </a:spcBef>
              <a:spcAft>
                <a:spcPts val="0"/>
              </a:spcAft>
              <a:buNone/>
            </a:pPr>
            <a:r>
              <a:rPr lang="x-none" sz="1800"/>
              <a:t>Ahorro de tiempo en labores que se automatizan</a:t>
            </a:r>
          </a:p>
        </p:txBody>
      </p:sp>
      <p:pic>
        <p:nvPicPr>
          <p:cNvPr id="174" name="Shape 174" descr="Resultado de imagen para people icon"/>
          <p:cNvPicPr preferRelativeResize="0"/>
          <p:nvPr/>
        </p:nvPicPr>
        <p:blipFill>
          <a:blip r:embed="rId3">
            <a:alphaModFix/>
          </a:blip>
          <a:stretch>
            <a:fillRect/>
          </a:stretch>
        </p:blipFill>
        <p:spPr>
          <a:xfrm>
            <a:off x="6381025" y="2713425"/>
            <a:ext cx="2593000" cy="25930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297500" y="393750"/>
            <a:ext cx="7038900" cy="914100"/>
          </a:xfrm>
          <a:prstGeom prst="rect">
            <a:avLst/>
          </a:prstGeom>
        </p:spPr>
        <p:txBody>
          <a:bodyPr wrap="square" lIns="91425" tIns="91425" rIns="91425" bIns="91425" anchor="t" anchorCtr="0">
            <a:noAutofit/>
          </a:bodyPr>
          <a:lstStyle/>
          <a:p>
            <a:pPr lvl="0">
              <a:spcBef>
                <a:spcPts val="0"/>
              </a:spcBef>
              <a:buNone/>
            </a:pPr>
            <a:r>
              <a:rPr lang="x-none"/>
              <a:t>Ciclo de Integración Continua.</a:t>
            </a:r>
          </a:p>
        </p:txBody>
      </p:sp>
      <p:pic>
        <p:nvPicPr>
          <p:cNvPr id="180" name="Shape 180" descr="Continuous integration workflow"/>
          <p:cNvPicPr preferRelativeResize="0"/>
          <p:nvPr/>
        </p:nvPicPr>
        <p:blipFill>
          <a:blip r:embed="rId3">
            <a:alphaModFix/>
          </a:blip>
          <a:stretch>
            <a:fillRect/>
          </a:stretch>
        </p:blipFill>
        <p:spPr>
          <a:xfrm>
            <a:off x="1749725" y="1215750"/>
            <a:ext cx="5515074" cy="33563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374</Words>
  <Application>Microsoft Office PowerPoint</Application>
  <PresentationFormat>Presentación en pantalla (16:9)</PresentationFormat>
  <Paragraphs>48</Paragraphs>
  <Slides>13</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Montserrat</vt:lpstr>
      <vt:lpstr>Lato</vt:lpstr>
      <vt:lpstr>Focus</vt:lpstr>
      <vt:lpstr>Integración ,mejora y mantención continua</vt:lpstr>
      <vt:lpstr>¿Qué es Integración Continua?</vt:lpstr>
      <vt:lpstr>¿Qué problemas soluciona?</vt:lpstr>
      <vt:lpstr>Beneficios de Integración Continua</vt:lpstr>
      <vt:lpstr>La integración continua conlleva una mejora de la calidad del software</vt:lpstr>
      <vt:lpstr>Calidad de proceso</vt:lpstr>
      <vt:lpstr>Calidad de producto</vt:lpstr>
      <vt:lpstr>Calidad de personas</vt:lpstr>
      <vt:lpstr>Ciclo de Integración Continua.</vt:lpstr>
      <vt:lpstr>Algunas Herramientas de Integración Continua</vt:lpstr>
      <vt:lpstr>Mejora Continua:    ¿Qué %#&amp;$ es? </vt:lpstr>
      <vt:lpstr>Mejora Continua</vt:lpstr>
      <vt:lpstr>Link de Interés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,mejora y mantención continua</dc:title>
  <cp:lastModifiedBy>Camilo Díaz Severino</cp:lastModifiedBy>
  <cp:revision>5</cp:revision>
  <dcterms:modified xsi:type="dcterms:W3CDTF">2017-10-04T14:22:19Z</dcterms:modified>
</cp:coreProperties>
</file>