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21"/>
  </p:notesMasterIdLst>
  <p:sldIdLst>
    <p:sldId id="272" r:id="rId3"/>
    <p:sldId id="273" r:id="rId4"/>
    <p:sldId id="274" r:id="rId5"/>
    <p:sldId id="275" r:id="rId6"/>
    <p:sldId id="276" r:id="rId7"/>
    <p:sldId id="277" r:id="rId8"/>
    <p:sldId id="278" r:id="rId9"/>
    <p:sldId id="279" r:id="rId10"/>
    <p:sldId id="280" r:id="rId11"/>
    <p:sldId id="281" r:id="rId12"/>
    <p:sldId id="285" r:id="rId13"/>
    <p:sldId id="282" r:id="rId14"/>
    <p:sldId id="283" r:id="rId15"/>
    <p:sldId id="284" r:id="rId16"/>
    <p:sldId id="287" r:id="rId17"/>
    <p:sldId id="288" r:id="rId18"/>
    <p:sldId id="286" r:id="rId19"/>
    <p:sldId id="289" r:id="rId20"/>
  </p:sldIdLst>
  <p:sldSz cx="9144000" cy="6858000" type="screen4x3"/>
  <p:notesSz cx="6858000" cy="9144000"/>
  <p:defaultTextStyle>
    <a:defPPr>
      <a:defRPr lang="es-V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8F8F8"/>
    <a:srgbClr val="000000"/>
    <a:srgbClr val="FFCC66"/>
    <a:srgbClr val="FFFFCC"/>
    <a:srgbClr val="EAEAEA"/>
    <a:srgbClr val="FFFF66"/>
    <a:srgbClr val="99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p:scale>
          <a:sx n="62" d="100"/>
          <a:sy n="62" d="100"/>
        </p:scale>
        <p:origin x="-1608" y="-312"/>
      </p:cViewPr>
      <p:guideLst>
        <p:guide orient="horz" pos="2160"/>
        <p:guide pos="2880"/>
      </p:guideLst>
    </p:cSldViewPr>
  </p:slideViewPr>
  <p:notesTextViewPr>
    <p:cViewPr>
      <p:scale>
        <a:sx n="1" d="1"/>
        <a:sy n="1" d="1"/>
      </p:scale>
      <p:origin x="0" y="0"/>
    </p:cViewPr>
  </p:notesTextViewPr>
  <p:sorterViewPr>
    <p:cViewPr>
      <p:scale>
        <a:sx n="66" d="100"/>
        <a:sy n="66" d="100"/>
      </p:scale>
      <p:origin x="0" y="402"/>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V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DBC40C43-A0CA-4132-9E40-18354723A721}" type="datetimeFigureOut">
              <a:rPr lang="es-VE"/>
              <a:pPr>
                <a:defRPr/>
              </a:pPr>
              <a:t>07/08/2017</a:t>
            </a:fld>
            <a:endParaRPr lang="es-V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VE" noProof="0" smtClean="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VE" noProof="0" smtClean="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s-V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65A75B01-8818-4657-B9FB-489D3D0BE58E}" type="slidenum">
              <a:rPr lang="es-VE"/>
              <a:pPr>
                <a:defRPr/>
              </a:pPr>
              <a:t>‹Nº›</a:t>
            </a:fld>
            <a:endParaRPr lang="es-V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V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s-VE"/>
          </a:p>
        </p:txBody>
      </p:sp>
      <p:sp>
        <p:nvSpPr>
          <p:cNvPr id="4" name="3 Marcador de fecha"/>
          <p:cNvSpPr>
            <a:spLocks noGrp="1"/>
          </p:cNvSpPr>
          <p:nvPr>
            <p:ph type="dt" sz="half" idx="10"/>
          </p:nvPr>
        </p:nvSpPr>
        <p:spPr/>
        <p:txBody>
          <a:bodyPr/>
          <a:lstStyle>
            <a:lvl1pPr>
              <a:defRPr/>
            </a:lvl1pPr>
          </a:lstStyle>
          <a:p>
            <a:pPr>
              <a:defRPr/>
            </a:pPr>
            <a:fld id="{CD495D45-1234-4F01-B17D-D5628A6C32FC}" type="datetimeFigureOut">
              <a:rPr lang="es-VE"/>
              <a:pPr>
                <a:defRPr/>
              </a:pPr>
              <a:t>07/08/2017</a:t>
            </a:fld>
            <a:endParaRPr lang="es-VE"/>
          </a:p>
        </p:txBody>
      </p:sp>
      <p:sp>
        <p:nvSpPr>
          <p:cNvPr id="5" name="4 Marcador de pie de página"/>
          <p:cNvSpPr>
            <a:spLocks noGrp="1"/>
          </p:cNvSpPr>
          <p:nvPr>
            <p:ph type="ftr" sz="quarter" idx="11"/>
          </p:nvPr>
        </p:nvSpPr>
        <p:spPr/>
        <p:txBody>
          <a:bodyPr/>
          <a:lstStyle>
            <a:lvl1pPr>
              <a:defRPr/>
            </a:lvl1pPr>
          </a:lstStyle>
          <a:p>
            <a:pPr>
              <a:defRPr/>
            </a:pPr>
            <a:endParaRPr lang="es-VE"/>
          </a:p>
        </p:txBody>
      </p:sp>
      <p:sp>
        <p:nvSpPr>
          <p:cNvPr id="6" name="5 Marcador de número de diapositiva"/>
          <p:cNvSpPr>
            <a:spLocks noGrp="1"/>
          </p:cNvSpPr>
          <p:nvPr>
            <p:ph type="sldNum" sz="quarter" idx="12"/>
          </p:nvPr>
        </p:nvSpPr>
        <p:spPr/>
        <p:txBody>
          <a:bodyPr/>
          <a:lstStyle>
            <a:lvl1pPr>
              <a:defRPr/>
            </a:lvl1pPr>
          </a:lstStyle>
          <a:p>
            <a:pPr>
              <a:defRPr/>
            </a:pPr>
            <a:fld id="{04EE8522-A8DB-4F06-987E-F9E6AED2E505}" type="slidenum">
              <a:rPr lang="es-VE"/>
              <a:pPr>
                <a:defRPr/>
              </a:pPr>
              <a:t>‹Nº›</a:t>
            </a:fld>
            <a:endParaRPr lang="es-V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texto vertical"/>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fecha"/>
          <p:cNvSpPr>
            <a:spLocks noGrp="1"/>
          </p:cNvSpPr>
          <p:nvPr>
            <p:ph type="dt" sz="half" idx="10"/>
          </p:nvPr>
        </p:nvSpPr>
        <p:spPr/>
        <p:txBody>
          <a:bodyPr/>
          <a:lstStyle>
            <a:lvl1pPr>
              <a:defRPr/>
            </a:lvl1pPr>
          </a:lstStyle>
          <a:p>
            <a:pPr>
              <a:defRPr/>
            </a:pPr>
            <a:fld id="{A4946D27-7344-4B3C-A2E0-A39C6DC2FB5F}" type="datetimeFigureOut">
              <a:rPr lang="es-VE"/>
              <a:pPr>
                <a:defRPr/>
              </a:pPr>
              <a:t>07/08/2017</a:t>
            </a:fld>
            <a:endParaRPr lang="es-VE"/>
          </a:p>
        </p:txBody>
      </p:sp>
      <p:sp>
        <p:nvSpPr>
          <p:cNvPr id="5" name="4 Marcador de pie de página"/>
          <p:cNvSpPr>
            <a:spLocks noGrp="1"/>
          </p:cNvSpPr>
          <p:nvPr>
            <p:ph type="ftr" sz="quarter" idx="11"/>
          </p:nvPr>
        </p:nvSpPr>
        <p:spPr/>
        <p:txBody>
          <a:bodyPr/>
          <a:lstStyle>
            <a:lvl1pPr>
              <a:defRPr/>
            </a:lvl1pPr>
          </a:lstStyle>
          <a:p>
            <a:pPr>
              <a:defRPr/>
            </a:pPr>
            <a:endParaRPr lang="es-VE"/>
          </a:p>
        </p:txBody>
      </p:sp>
      <p:sp>
        <p:nvSpPr>
          <p:cNvPr id="6" name="5 Marcador de número de diapositiva"/>
          <p:cNvSpPr>
            <a:spLocks noGrp="1"/>
          </p:cNvSpPr>
          <p:nvPr>
            <p:ph type="sldNum" sz="quarter" idx="12"/>
          </p:nvPr>
        </p:nvSpPr>
        <p:spPr/>
        <p:txBody>
          <a:bodyPr/>
          <a:lstStyle>
            <a:lvl1pPr>
              <a:defRPr/>
            </a:lvl1pPr>
          </a:lstStyle>
          <a:p>
            <a:pPr>
              <a:defRPr/>
            </a:pPr>
            <a:fld id="{FE4E8A17-5FA2-45BE-B64D-5F22C61AE8FD}" type="slidenum">
              <a:rPr lang="es-VE"/>
              <a:pPr>
                <a:defRPr/>
              </a:pPr>
              <a:t>‹Nº›</a:t>
            </a:fld>
            <a:endParaRPr lang="es-V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V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fecha"/>
          <p:cNvSpPr>
            <a:spLocks noGrp="1"/>
          </p:cNvSpPr>
          <p:nvPr>
            <p:ph type="dt" sz="half" idx="10"/>
          </p:nvPr>
        </p:nvSpPr>
        <p:spPr/>
        <p:txBody>
          <a:bodyPr/>
          <a:lstStyle>
            <a:lvl1pPr>
              <a:defRPr/>
            </a:lvl1pPr>
          </a:lstStyle>
          <a:p>
            <a:pPr>
              <a:defRPr/>
            </a:pPr>
            <a:fld id="{005B913E-6F76-498C-9B4F-3FDB85CCD4F4}" type="datetimeFigureOut">
              <a:rPr lang="es-VE"/>
              <a:pPr>
                <a:defRPr/>
              </a:pPr>
              <a:t>07/08/2017</a:t>
            </a:fld>
            <a:endParaRPr lang="es-VE"/>
          </a:p>
        </p:txBody>
      </p:sp>
      <p:sp>
        <p:nvSpPr>
          <p:cNvPr id="5" name="4 Marcador de pie de página"/>
          <p:cNvSpPr>
            <a:spLocks noGrp="1"/>
          </p:cNvSpPr>
          <p:nvPr>
            <p:ph type="ftr" sz="quarter" idx="11"/>
          </p:nvPr>
        </p:nvSpPr>
        <p:spPr/>
        <p:txBody>
          <a:bodyPr/>
          <a:lstStyle>
            <a:lvl1pPr>
              <a:defRPr/>
            </a:lvl1pPr>
          </a:lstStyle>
          <a:p>
            <a:pPr>
              <a:defRPr/>
            </a:pPr>
            <a:endParaRPr lang="es-VE"/>
          </a:p>
        </p:txBody>
      </p:sp>
      <p:sp>
        <p:nvSpPr>
          <p:cNvPr id="6" name="5 Marcador de número de diapositiva"/>
          <p:cNvSpPr>
            <a:spLocks noGrp="1"/>
          </p:cNvSpPr>
          <p:nvPr>
            <p:ph type="sldNum" sz="quarter" idx="12"/>
          </p:nvPr>
        </p:nvSpPr>
        <p:spPr/>
        <p:txBody>
          <a:bodyPr/>
          <a:lstStyle>
            <a:lvl1pPr>
              <a:defRPr/>
            </a:lvl1pPr>
          </a:lstStyle>
          <a:p>
            <a:pPr>
              <a:defRPr/>
            </a:pPr>
            <a:fld id="{2BCB8AA1-533F-4AFD-A5AA-15612E0A39A7}" type="slidenum">
              <a:rPr lang="es-VE"/>
              <a:pPr>
                <a:defRPr/>
              </a:pPr>
              <a:t>‹Nº›</a:t>
            </a:fld>
            <a:endParaRPr lang="es-V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contenido"/>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fecha"/>
          <p:cNvSpPr>
            <a:spLocks noGrp="1"/>
          </p:cNvSpPr>
          <p:nvPr>
            <p:ph type="dt" sz="half" idx="10"/>
          </p:nvPr>
        </p:nvSpPr>
        <p:spPr/>
        <p:txBody>
          <a:bodyPr/>
          <a:lstStyle>
            <a:lvl1pPr>
              <a:defRPr/>
            </a:lvl1pPr>
          </a:lstStyle>
          <a:p>
            <a:pPr>
              <a:defRPr/>
            </a:pPr>
            <a:fld id="{3E417FBF-0316-48B0-9512-F03F1B808335}" type="datetimeFigureOut">
              <a:rPr lang="es-VE"/>
              <a:pPr>
                <a:defRPr/>
              </a:pPr>
              <a:t>07/08/2017</a:t>
            </a:fld>
            <a:endParaRPr lang="es-VE"/>
          </a:p>
        </p:txBody>
      </p:sp>
      <p:sp>
        <p:nvSpPr>
          <p:cNvPr id="5" name="4 Marcador de pie de página"/>
          <p:cNvSpPr>
            <a:spLocks noGrp="1"/>
          </p:cNvSpPr>
          <p:nvPr>
            <p:ph type="ftr" sz="quarter" idx="11"/>
          </p:nvPr>
        </p:nvSpPr>
        <p:spPr/>
        <p:txBody>
          <a:bodyPr/>
          <a:lstStyle>
            <a:lvl1pPr>
              <a:defRPr/>
            </a:lvl1pPr>
          </a:lstStyle>
          <a:p>
            <a:pPr>
              <a:defRPr/>
            </a:pPr>
            <a:endParaRPr lang="es-VE"/>
          </a:p>
        </p:txBody>
      </p:sp>
      <p:sp>
        <p:nvSpPr>
          <p:cNvPr id="6" name="5 Marcador de número de diapositiva"/>
          <p:cNvSpPr>
            <a:spLocks noGrp="1"/>
          </p:cNvSpPr>
          <p:nvPr>
            <p:ph type="sldNum" sz="quarter" idx="12"/>
          </p:nvPr>
        </p:nvSpPr>
        <p:spPr/>
        <p:txBody>
          <a:bodyPr/>
          <a:lstStyle>
            <a:lvl1pPr>
              <a:defRPr/>
            </a:lvl1pPr>
          </a:lstStyle>
          <a:p>
            <a:pPr>
              <a:defRPr/>
            </a:pPr>
            <a:fld id="{99029159-C623-47B6-8C48-A55EF48AA3E7}" type="slidenum">
              <a:rPr lang="es-VE"/>
              <a:pPr>
                <a:defRPr/>
              </a:pPr>
              <a:t>‹Nº›</a:t>
            </a:fld>
            <a:endParaRPr lang="es-V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V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3 Marcador de fecha"/>
          <p:cNvSpPr>
            <a:spLocks noGrp="1"/>
          </p:cNvSpPr>
          <p:nvPr>
            <p:ph type="dt" sz="half" idx="10"/>
          </p:nvPr>
        </p:nvSpPr>
        <p:spPr/>
        <p:txBody>
          <a:bodyPr/>
          <a:lstStyle>
            <a:lvl1pPr>
              <a:defRPr/>
            </a:lvl1pPr>
          </a:lstStyle>
          <a:p>
            <a:pPr>
              <a:defRPr/>
            </a:pPr>
            <a:fld id="{BA1D54B9-E2DE-4429-BADD-7BB8D7846175}" type="datetimeFigureOut">
              <a:rPr lang="es-VE"/>
              <a:pPr>
                <a:defRPr/>
              </a:pPr>
              <a:t>07/08/2017</a:t>
            </a:fld>
            <a:endParaRPr lang="es-VE"/>
          </a:p>
        </p:txBody>
      </p:sp>
      <p:sp>
        <p:nvSpPr>
          <p:cNvPr id="5" name="4 Marcador de pie de página"/>
          <p:cNvSpPr>
            <a:spLocks noGrp="1"/>
          </p:cNvSpPr>
          <p:nvPr>
            <p:ph type="ftr" sz="quarter" idx="11"/>
          </p:nvPr>
        </p:nvSpPr>
        <p:spPr/>
        <p:txBody>
          <a:bodyPr/>
          <a:lstStyle>
            <a:lvl1pPr>
              <a:defRPr/>
            </a:lvl1pPr>
          </a:lstStyle>
          <a:p>
            <a:pPr>
              <a:defRPr/>
            </a:pPr>
            <a:endParaRPr lang="es-VE"/>
          </a:p>
        </p:txBody>
      </p:sp>
      <p:sp>
        <p:nvSpPr>
          <p:cNvPr id="6" name="5 Marcador de número de diapositiva"/>
          <p:cNvSpPr>
            <a:spLocks noGrp="1"/>
          </p:cNvSpPr>
          <p:nvPr>
            <p:ph type="sldNum" sz="quarter" idx="12"/>
          </p:nvPr>
        </p:nvSpPr>
        <p:spPr/>
        <p:txBody>
          <a:bodyPr/>
          <a:lstStyle>
            <a:lvl1pPr>
              <a:defRPr/>
            </a:lvl1pPr>
          </a:lstStyle>
          <a:p>
            <a:pPr>
              <a:defRPr/>
            </a:pPr>
            <a:fld id="{BBBBFF32-EAAA-4CE4-833C-1943E55E2C68}" type="slidenum">
              <a:rPr lang="es-VE"/>
              <a:pPr>
                <a:defRPr/>
              </a:pPr>
              <a:t>‹Nº›</a:t>
            </a:fld>
            <a:endParaRPr lang="es-V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5" name="3 Marcador de fecha"/>
          <p:cNvSpPr>
            <a:spLocks noGrp="1"/>
          </p:cNvSpPr>
          <p:nvPr>
            <p:ph type="dt" sz="half" idx="10"/>
          </p:nvPr>
        </p:nvSpPr>
        <p:spPr/>
        <p:txBody>
          <a:bodyPr/>
          <a:lstStyle>
            <a:lvl1pPr>
              <a:defRPr/>
            </a:lvl1pPr>
          </a:lstStyle>
          <a:p>
            <a:pPr>
              <a:defRPr/>
            </a:pPr>
            <a:fld id="{8266ADC2-8F02-4234-892B-72E6DA1C9A7E}" type="datetimeFigureOut">
              <a:rPr lang="es-VE"/>
              <a:pPr>
                <a:defRPr/>
              </a:pPr>
              <a:t>07/08/2017</a:t>
            </a:fld>
            <a:endParaRPr lang="es-VE"/>
          </a:p>
        </p:txBody>
      </p:sp>
      <p:sp>
        <p:nvSpPr>
          <p:cNvPr id="6" name="4 Marcador de pie de página"/>
          <p:cNvSpPr>
            <a:spLocks noGrp="1"/>
          </p:cNvSpPr>
          <p:nvPr>
            <p:ph type="ftr" sz="quarter" idx="11"/>
          </p:nvPr>
        </p:nvSpPr>
        <p:spPr/>
        <p:txBody>
          <a:bodyPr/>
          <a:lstStyle>
            <a:lvl1pPr>
              <a:defRPr/>
            </a:lvl1pPr>
          </a:lstStyle>
          <a:p>
            <a:pPr>
              <a:defRPr/>
            </a:pPr>
            <a:endParaRPr lang="es-VE"/>
          </a:p>
        </p:txBody>
      </p:sp>
      <p:sp>
        <p:nvSpPr>
          <p:cNvPr id="7" name="5 Marcador de número de diapositiva"/>
          <p:cNvSpPr>
            <a:spLocks noGrp="1"/>
          </p:cNvSpPr>
          <p:nvPr>
            <p:ph type="sldNum" sz="quarter" idx="12"/>
          </p:nvPr>
        </p:nvSpPr>
        <p:spPr/>
        <p:txBody>
          <a:bodyPr/>
          <a:lstStyle>
            <a:lvl1pPr>
              <a:defRPr/>
            </a:lvl1pPr>
          </a:lstStyle>
          <a:p>
            <a:pPr>
              <a:defRPr/>
            </a:pPr>
            <a:fld id="{FE7C533E-2051-4A91-90F9-E12E6F7AD84B}" type="slidenum">
              <a:rPr lang="es-VE"/>
              <a:pPr>
                <a:defRPr/>
              </a:pPr>
              <a:t>‹Nº›</a:t>
            </a:fld>
            <a:endParaRPr lang="es-V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V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7" name="3 Marcador de fecha"/>
          <p:cNvSpPr>
            <a:spLocks noGrp="1"/>
          </p:cNvSpPr>
          <p:nvPr>
            <p:ph type="dt" sz="half" idx="10"/>
          </p:nvPr>
        </p:nvSpPr>
        <p:spPr/>
        <p:txBody>
          <a:bodyPr/>
          <a:lstStyle>
            <a:lvl1pPr>
              <a:defRPr/>
            </a:lvl1pPr>
          </a:lstStyle>
          <a:p>
            <a:pPr>
              <a:defRPr/>
            </a:pPr>
            <a:fld id="{53D9EE4F-C61A-4B28-8E0B-EAE60732C90C}" type="datetimeFigureOut">
              <a:rPr lang="es-VE"/>
              <a:pPr>
                <a:defRPr/>
              </a:pPr>
              <a:t>07/08/2017</a:t>
            </a:fld>
            <a:endParaRPr lang="es-VE"/>
          </a:p>
        </p:txBody>
      </p:sp>
      <p:sp>
        <p:nvSpPr>
          <p:cNvPr id="8" name="4 Marcador de pie de página"/>
          <p:cNvSpPr>
            <a:spLocks noGrp="1"/>
          </p:cNvSpPr>
          <p:nvPr>
            <p:ph type="ftr" sz="quarter" idx="11"/>
          </p:nvPr>
        </p:nvSpPr>
        <p:spPr/>
        <p:txBody>
          <a:bodyPr/>
          <a:lstStyle>
            <a:lvl1pPr>
              <a:defRPr/>
            </a:lvl1pPr>
          </a:lstStyle>
          <a:p>
            <a:pPr>
              <a:defRPr/>
            </a:pPr>
            <a:endParaRPr lang="es-VE"/>
          </a:p>
        </p:txBody>
      </p:sp>
      <p:sp>
        <p:nvSpPr>
          <p:cNvPr id="9" name="5 Marcador de número de diapositiva"/>
          <p:cNvSpPr>
            <a:spLocks noGrp="1"/>
          </p:cNvSpPr>
          <p:nvPr>
            <p:ph type="sldNum" sz="quarter" idx="12"/>
          </p:nvPr>
        </p:nvSpPr>
        <p:spPr/>
        <p:txBody>
          <a:bodyPr/>
          <a:lstStyle>
            <a:lvl1pPr>
              <a:defRPr/>
            </a:lvl1pPr>
          </a:lstStyle>
          <a:p>
            <a:pPr>
              <a:defRPr/>
            </a:pPr>
            <a:fld id="{D01A8AC5-5C4A-4751-9F87-4908E8E5EBCA}" type="slidenum">
              <a:rPr lang="es-VE"/>
              <a:pPr>
                <a:defRPr/>
              </a:pPr>
              <a:t>‹Nº›</a:t>
            </a:fld>
            <a:endParaRPr lang="es-V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3 Marcador de fecha"/>
          <p:cNvSpPr>
            <a:spLocks noGrp="1"/>
          </p:cNvSpPr>
          <p:nvPr>
            <p:ph type="dt" sz="half" idx="10"/>
          </p:nvPr>
        </p:nvSpPr>
        <p:spPr/>
        <p:txBody>
          <a:bodyPr/>
          <a:lstStyle>
            <a:lvl1pPr>
              <a:defRPr/>
            </a:lvl1pPr>
          </a:lstStyle>
          <a:p>
            <a:pPr>
              <a:defRPr/>
            </a:pPr>
            <a:fld id="{D2B5CA25-C474-402D-A91C-5B59A42F4CA0}" type="datetimeFigureOut">
              <a:rPr lang="es-VE"/>
              <a:pPr>
                <a:defRPr/>
              </a:pPr>
              <a:t>07/08/2017</a:t>
            </a:fld>
            <a:endParaRPr lang="es-VE"/>
          </a:p>
        </p:txBody>
      </p:sp>
      <p:sp>
        <p:nvSpPr>
          <p:cNvPr id="4" name="4 Marcador de pie de página"/>
          <p:cNvSpPr>
            <a:spLocks noGrp="1"/>
          </p:cNvSpPr>
          <p:nvPr>
            <p:ph type="ftr" sz="quarter" idx="11"/>
          </p:nvPr>
        </p:nvSpPr>
        <p:spPr/>
        <p:txBody>
          <a:bodyPr/>
          <a:lstStyle>
            <a:lvl1pPr>
              <a:defRPr/>
            </a:lvl1pPr>
          </a:lstStyle>
          <a:p>
            <a:pPr>
              <a:defRPr/>
            </a:pPr>
            <a:endParaRPr lang="es-VE"/>
          </a:p>
        </p:txBody>
      </p:sp>
      <p:sp>
        <p:nvSpPr>
          <p:cNvPr id="5" name="5 Marcador de número de diapositiva"/>
          <p:cNvSpPr>
            <a:spLocks noGrp="1"/>
          </p:cNvSpPr>
          <p:nvPr>
            <p:ph type="sldNum" sz="quarter" idx="12"/>
          </p:nvPr>
        </p:nvSpPr>
        <p:spPr/>
        <p:txBody>
          <a:bodyPr/>
          <a:lstStyle>
            <a:lvl1pPr>
              <a:defRPr/>
            </a:lvl1pPr>
          </a:lstStyle>
          <a:p>
            <a:pPr>
              <a:defRPr/>
            </a:pPr>
            <a:fld id="{246FADC5-556F-486B-A2DE-C645C89C96C5}" type="slidenum">
              <a:rPr lang="es-VE"/>
              <a:pPr>
                <a:defRPr/>
              </a:pPr>
              <a:t>‹Nº›</a:t>
            </a:fld>
            <a:endParaRPr lang="es-V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683445B7-75EE-4427-B072-AE84B6E64EE5}" type="datetimeFigureOut">
              <a:rPr lang="es-VE"/>
              <a:pPr>
                <a:defRPr/>
              </a:pPr>
              <a:t>07/08/2017</a:t>
            </a:fld>
            <a:endParaRPr lang="es-VE"/>
          </a:p>
        </p:txBody>
      </p:sp>
      <p:sp>
        <p:nvSpPr>
          <p:cNvPr id="3" name="4 Marcador de pie de página"/>
          <p:cNvSpPr>
            <a:spLocks noGrp="1"/>
          </p:cNvSpPr>
          <p:nvPr>
            <p:ph type="ftr" sz="quarter" idx="11"/>
          </p:nvPr>
        </p:nvSpPr>
        <p:spPr/>
        <p:txBody>
          <a:bodyPr/>
          <a:lstStyle>
            <a:lvl1pPr>
              <a:defRPr/>
            </a:lvl1pPr>
          </a:lstStyle>
          <a:p>
            <a:pPr>
              <a:defRPr/>
            </a:pPr>
            <a:endParaRPr lang="es-VE"/>
          </a:p>
        </p:txBody>
      </p:sp>
      <p:sp>
        <p:nvSpPr>
          <p:cNvPr id="4" name="5 Marcador de número de diapositiva"/>
          <p:cNvSpPr>
            <a:spLocks noGrp="1"/>
          </p:cNvSpPr>
          <p:nvPr>
            <p:ph type="sldNum" sz="quarter" idx="12"/>
          </p:nvPr>
        </p:nvSpPr>
        <p:spPr/>
        <p:txBody>
          <a:bodyPr/>
          <a:lstStyle>
            <a:lvl1pPr>
              <a:defRPr/>
            </a:lvl1pPr>
          </a:lstStyle>
          <a:p>
            <a:pPr>
              <a:defRPr/>
            </a:pPr>
            <a:fld id="{24FD09E0-66FE-4A28-9FC9-B51FEF66DB3E}" type="slidenum">
              <a:rPr lang="es-VE"/>
              <a:pPr>
                <a:defRPr/>
              </a:pPr>
              <a:t>‹Nº›</a:t>
            </a:fld>
            <a:endParaRPr lang="es-V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V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3 Marcador de fecha"/>
          <p:cNvSpPr>
            <a:spLocks noGrp="1"/>
          </p:cNvSpPr>
          <p:nvPr>
            <p:ph type="dt" sz="half" idx="10"/>
          </p:nvPr>
        </p:nvSpPr>
        <p:spPr/>
        <p:txBody>
          <a:bodyPr/>
          <a:lstStyle>
            <a:lvl1pPr>
              <a:defRPr/>
            </a:lvl1pPr>
          </a:lstStyle>
          <a:p>
            <a:pPr>
              <a:defRPr/>
            </a:pPr>
            <a:fld id="{F81554DF-D7D3-434A-A114-AFF9407E9179}" type="datetimeFigureOut">
              <a:rPr lang="es-VE"/>
              <a:pPr>
                <a:defRPr/>
              </a:pPr>
              <a:t>07/08/2017</a:t>
            </a:fld>
            <a:endParaRPr lang="es-VE"/>
          </a:p>
        </p:txBody>
      </p:sp>
      <p:sp>
        <p:nvSpPr>
          <p:cNvPr id="6" name="4 Marcador de pie de página"/>
          <p:cNvSpPr>
            <a:spLocks noGrp="1"/>
          </p:cNvSpPr>
          <p:nvPr>
            <p:ph type="ftr" sz="quarter" idx="11"/>
          </p:nvPr>
        </p:nvSpPr>
        <p:spPr/>
        <p:txBody>
          <a:bodyPr/>
          <a:lstStyle>
            <a:lvl1pPr>
              <a:defRPr/>
            </a:lvl1pPr>
          </a:lstStyle>
          <a:p>
            <a:pPr>
              <a:defRPr/>
            </a:pPr>
            <a:endParaRPr lang="es-VE"/>
          </a:p>
        </p:txBody>
      </p:sp>
      <p:sp>
        <p:nvSpPr>
          <p:cNvPr id="7" name="5 Marcador de número de diapositiva"/>
          <p:cNvSpPr>
            <a:spLocks noGrp="1"/>
          </p:cNvSpPr>
          <p:nvPr>
            <p:ph type="sldNum" sz="quarter" idx="12"/>
          </p:nvPr>
        </p:nvSpPr>
        <p:spPr/>
        <p:txBody>
          <a:bodyPr/>
          <a:lstStyle>
            <a:lvl1pPr>
              <a:defRPr/>
            </a:lvl1pPr>
          </a:lstStyle>
          <a:p>
            <a:pPr>
              <a:defRPr/>
            </a:pPr>
            <a:fld id="{1F0EBFE7-CF61-4CED-AC0C-4AAAAD337BDF}" type="slidenum">
              <a:rPr lang="es-VE"/>
              <a:pPr>
                <a:defRPr/>
              </a:pPr>
              <a:t>‹Nº›</a:t>
            </a:fld>
            <a:endParaRPr lang="es-V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VE"/>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VE"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3 Marcador de fecha"/>
          <p:cNvSpPr>
            <a:spLocks noGrp="1"/>
          </p:cNvSpPr>
          <p:nvPr>
            <p:ph type="dt" sz="half" idx="10"/>
          </p:nvPr>
        </p:nvSpPr>
        <p:spPr/>
        <p:txBody>
          <a:bodyPr/>
          <a:lstStyle>
            <a:lvl1pPr>
              <a:defRPr/>
            </a:lvl1pPr>
          </a:lstStyle>
          <a:p>
            <a:pPr>
              <a:defRPr/>
            </a:pPr>
            <a:fld id="{EF3CEFDE-8617-4C1B-AD75-BB0C2DC694DF}" type="datetimeFigureOut">
              <a:rPr lang="es-VE"/>
              <a:pPr>
                <a:defRPr/>
              </a:pPr>
              <a:t>07/08/2017</a:t>
            </a:fld>
            <a:endParaRPr lang="es-VE"/>
          </a:p>
        </p:txBody>
      </p:sp>
      <p:sp>
        <p:nvSpPr>
          <p:cNvPr id="6" name="4 Marcador de pie de página"/>
          <p:cNvSpPr>
            <a:spLocks noGrp="1"/>
          </p:cNvSpPr>
          <p:nvPr>
            <p:ph type="ftr" sz="quarter" idx="11"/>
          </p:nvPr>
        </p:nvSpPr>
        <p:spPr/>
        <p:txBody>
          <a:bodyPr/>
          <a:lstStyle>
            <a:lvl1pPr>
              <a:defRPr/>
            </a:lvl1pPr>
          </a:lstStyle>
          <a:p>
            <a:pPr>
              <a:defRPr/>
            </a:pPr>
            <a:endParaRPr lang="es-VE"/>
          </a:p>
        </p:txBody>
      </p:sp>
      <p:sp>
        <p:nvSpPr>
          <p:cNvPr id="7" name="5 Marcador de número de diapositiva"/>
          <p:cNvSpPr>
            <a:spLocks noGrp="1"/>
          </p:cNvSpPr>
          <p:nvPr>
            <p:ph type="sldNum" sz="quarter" idx="12"/>
          </p:nvPr>
        </p:nvSpPr>
        <p:spPr/>
        <p:txBody>
          <a:bodyPr/>
          <a:lstStyle>
            <a:lvl1pPr>
              <a:defRPr/>
            </a:lvl1pPr>
          </a:lstStyle>
          <a:p>
            <a:pPr>
              <a:defRPr/>
            </a:pPr>
            <a:fld id="{5B93E0EC-2A81-4ABB-9F9A-A614722482CB}" type="slidenum">
              <a:rPr lang="es-VE"/>
              <a:pPr>
                <a:defRPr/>
              </a:pPr>
              <a:t>‹Nº›</a:t>
            </a:fld>
            <a:endParaRPr lang="es-V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1000" r="-1000"/>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s-VE" smtClean="0"/>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smtClean="0"/>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46A1A776-E6C3-43D1-81DA-679603A15545}" type="datetimeFigureOut">
              <a:rPr lang="es-VE"/>
              <a:pPr>
                <a:defRPr/>
              </a:pPr>
              <a:t>07/08/2017</a:t>
            </a:fld>
            <a:endParaRPr lang="es-VE"/>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s-VE"/>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AFA4E8BD-4B35-4100-A390-B19A8EA2DBC4}" type="slidenum">
              <a:rPr lang="es-VE"/>
              <a:pPr>
                <a:defRPr/>
              </a:pPr>
              <a:t>‹Nº›</a:t>
            </a:fld>
            <a:endParaRPr lang="es-V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es.wikipedia.org/wiki/Hardware" TargetMode="External"/><Relationship Id="rId2" Type="http://schemas.openxmlformats.org/officeDocument/2006/relationships/hyperlink" Target="https://es.wikipedia.org/wiki/Sistema_inform%C3%A1tico" TargetMode="External"/><Relationship Id="rId1" Type="http://schemas.openxmlformats.org/officeDocument/2006/relationships/slideLayout" Target="../slideLayouts/slideLayout7.xml"/><Relationship Id="rId4" Type="http://schemas.openxmlformats.org/officeDocument/2006/relationships/hyperlink" Target="https://es.wikipedia.org/wiki/Software"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en.wikipedia.org/wiki/Single-page_application"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es.wikipedia.org/wiki/WSDL"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rot="299935">
            <a:off x="611560" y="2204864"/>
            <a:ext cx="8126327" cy="646331"/>
          </a:xfrm>
          <a:prstGeom prst="rect">
            <a:avLst/>
          </a:prstGeom>
          <a:noFill/>
          <a:scene3d>
            <a:camera prst="orthographicFront"/>
            <a:lightRig rig="threePt" dir="t"/>
          </a:scene3d>
          <a:sp3d>
            <a:bevelT/>
          </a:sp3d>
        </p:spPr>
        <p:txBody>
          <a:bodyPr wrap="none" rtlCol="0">
            <a:spAutoFit/>
          </a:bodyPr>
          <a:lstStyle/>
          <a:p>
            <a:r>
              <a:rPr lang="es-CL" sz="3600" dirty="0" smtClean="0"/>
              <a:t>Tipos de Aplicaciones Modernas y Legadas</a:t>
            </a:r>
            <a:endParaRPr lang="es-CL" sz="3600" dirty="0"/>
          </a:p>
        </p:txBody>
      </p:sp>
      <p:pic>
        <p:nvPicPr>
          <p:cNvPr id="4" name="Imagen 3"/>
          <p:cNvPicPr>
            <a:picLocks noChangeAspect="1"/>
          </p:cNvPicPr>
          <p:nvPr/>
        </p:nvPicPr>
        <p:blipFill>
          <a:blip r:embed="rId2" cstate="print"/>
          <a:stretch>
            <a:fillRect/>
          </a:stretch>
        </p:blipFill>
        <p:spPr>
          <a:xfrm>
            <a:off x="233816" y="260648"/>
            <a:ext cx="2812024" cy="411516"/>
          </a:xfrm>
          <a:prstGeom prst="rect">
            <a:avLst/>
          </a:prstGeom>
        </p:spPr>
      </p:pic>
      <p:pic>
        <p:nvPicPr>
          <p:cNvPr id="5" name="Imagen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71600" y="3284984"/>
            <a:ext cx="2667000" cy="3248025"/>
          </a:xfrm>
          <a:prstGeom prst="rect">
            <a:avLst/>
          </a:prstGeom>
        </p:spPr>
      </p:pic>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755576" y="968534"/>
            <a:ext cx="7776864" cy="923330"/>
          </a:xfrm>
          <a:prstGeom prst="rect">
            <a:avLst/>
          </a:prstGeom>
          <a:noFill/>
        </p:spPr>
        <p:txBody>
          <a:bodyPr wrap="square" rtlCol="0">
            <a:spAutoFit/>
          </a:bodyPr>
          <a:lstStyle/>
          <a:p>
            <a:r>
              <a:rPr lang="es-CL" dirty="0" smtClean="0"/>
              <a:t>Esta clasificación busca separa aún mas las capas de negocio, datos y </a:t>
            </a:r>
            <a:r>
              <a:rPr lang="es-CL" dirty="0" smtClean="0"/>
              <a:t>visualización.   Dentro de estas se catalogan las “nuevas filosofías</a:t>
            </a:r>
            <a:r>
              <a:rPr lang="es-CL" dirty="0" smtClean="0"/>
              <a:t>” de construcción</a:t>
            </a:r>
            <a:endParaRPr lang="es-CL" dirty="0"/>
          </a:p>
        </p:txBody>
      </p:sp>
      <p:sp>
        <p:nvSpPr>
          <p:cNvPr id="5" name="Cerrar llave 4"/>
          <p:cNvSpPr/>
          <p:nvPr/>
        </p:nvSpPr>
        <p:spPr>
          <a:xfrm rot="5400000">
            <a:off x="4031940" y="-1719572"/>
            <a:ext cx="792088" cy="7344816"/>
          </a:xfrm>
          <a:prstGeom prst="rightBrace">
            <a:avLst>
              <a:gd name="adj1" fmla="val 8333"/>
              <a:gd name="adj2" fmla="val 78992"/>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es-CL"/>
          </a:p>
        </p:txBody>
      </p:sp>
      <p:sp>
        <p:nvSpPr>
          <p:cNvPr id="6" name="CuadroTexto 5"/>
          <p:cNvSpPr txBox="1"/>
          <p:nvPr/>
        </p:nvSpPr>
        <p:spPr>
          <a:xfrm>
            <a:off x="899592" y="2420888"/>
            <a:ext cx="7332230" cy="1200329"/>
          </a:xfrm>
          <a:prstGeom prst="rect">
            <a:avLst/>
          </a:prstGeom>
          <a:noFill/>
        </p:spPr>
        <p:txBody>
          <a:bodyPr wrap="square" rtlCol="0">
            <a:spAutoFit/>
          </a:bodyPr>
          <a:lstStyle/>
          <a:p>
            <a:r>
              <a:rPr lang="es-CL" b="1" dirty="0" smtClean="0"/>
              <a:t>Ejemplos:</a:t>
            </a:r>
          </a:p>
          <a:p>
            <a:r>
              <a:rPr lang="es-CL" dirty="0" smtClean="0"/>
              <a:t>      </a:t>
            </a:r>
            <a:r>
              <a:rPr lang="es-CL" dirty="0" smtClean="0"/>
              <a:t>Arquitecturas de </a:t>
            </a:r>
            <a:r>
              <a:rPr lang="es-CL" dirty="0" err="1" smtClean="0"/>
              <a:t>SinglePage</a:t>
            </a:r>
            <a:r>
              <a:rPr lang="es-CL" dirty="0" smtClean="0"/>
              <a:t> </a:t>
            </a:r>
            <a:r>
              <a:rPr lang="es-CL" dirty="0" err="1" smtClean="0"/>
              <a:t>App</a:t>
            </a:r>
            <a:r>
              <a:rPr lang="es-CL" dirty="0" smtClean="0"/>
              <a:t> (SPA</a:t>
            </a:r>
            <a:r>
              <a:rPr lang="es-CL" dirty="0" smtClean="0"/>
              <a:t>)</a:t>
            </a:r>
            <a:r>
              <a:rPr lang="es-CL" dirty="0" smtClean="0"/>
              <a:t>      </a:t>
            </a:r>
          </a:p>
          <a:p>
            <a:r>
              <a:rPr lang="es-CL" dirty="0" smtClean="0"/>
              <a:t> </a:t>
            </a:r>
            <a:r>
              <a:rPr lang="es-CL" dirty="0" smtClean="0"/>
              <a:t>     Arquitectura orientada a servicios (SOA)</a:t>
            </a:r>
          </a:p>
          <a:p>
            <a:r>
              <a:rPr lang="es-CL" dirty="0" smtClean="0"/>
              <a:t>      Arquitectura </a:t>
            </a:r>
            <a:r>
              <a:rPr lang="es-CL" dirty="0" smtClean="0"/>
              <a:t>de </a:t>
            </a:r>
            <a:r>
              <a:rPr lang="es-CL" dirty="0" err="1" smtClean="0"/>
              <a:t>microservicios</a:t>
            </a:r>
            <a:endParaRPr lang="es-CL" dirty="0" smtClean="0"/>
          </a:p>
        </p:txBody>
      </p:sp>
      <p:sp>
        <p:nvSpPr>
          <p:cNvPr id="7" name="Rectángulo 6"/>
          <p:cNvSpPr/>
          <p:nvPr/>
        </p:nvSpPr>
        <p:spPr>
          <a:xfrm>
            <a:off x="539552" y="260648"/>
            <a:ext cx="4493153" cy="707886"/>
          </a:xfrm>
          <a:prstGeom prst="rect">
            <a:avLst/>
          </a:prstGeom>
        </p:spPr>
        <p:txBody>
          <a:bodyPr wrap="none">
            <a:spAutoFit/>
          </a:bodyPr>
          <a:lstStyle/>
          <a:p>
            <a:r>
              <a:rPr lang="es-CL" sz="4000" dirty="0" smtClean="0"/>
              <a:t>Distribución n capas:</a:t>
            </a:r>
            <a:endParaRPr lang="es-CL" sz="4000" dirty="0"/>
          </a:p>
        </p:txBody>
      </p:sp>
    </p:spTree>
    <p:extLst>
      <p:ext uri="{BB962C8B-B14F-4D97-AF65-F5344CB8AC3E}">
        <p14:creationId xmlns:p14="http://schemas.microsoft.com/office/powerpoint/2010/main" xmlns="" val="2982527088"/>
      </p:ext>
    </p:extLst>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6"/>
          <p:cNvSpPr/>
          <p:nvPr/>
        </p:nvSpPr>
        <p:spPr>
          <a:xfrm>
            <a:off x="539552" y="260648"/>
            <a:ext cx="7995843" cy="707886"/>
          </a:xfrm>
          <a:prstGeom prst="rect">
            <a:avLst/>
          </a:prstGeom>
        </p:spPr>
        <p:txBody>
          <a:bodyPr wrap="none">
            <a:spAutoFit/>
          </a:bodyPr>
          <a:lstStyle/>
          <a:p>
            <a:r>
              <a:rPr lang="es-CL" sz="4000" dirty="0" smtClean="0"/>
              <a:t>Qué es un sistema legado o heredado</a:t>
            </a:r>
            <a:endParaRPr lang="es-CL" sz="4000" dirty="0"/>
          </a:p>
        </p:txBody>
      </p:sp>
      <p:sp>
        <p:nvSpPr>
          <p:cNvPr id="3" name="2 Rectángulo"/>
          <p:cNvSpPr/>
          <p:nvPr/>
        </p:nvSpPr>
        <p:spPr>
          <a:xfrm>
            <a:off x="683568" y="1052736"/>
            <a:ext cx="7704856" cy="1200329"/>
          </a:xfrm>
          <a:prstGeom prst="rect">
            <a:avLst/>
          </a:prstGeom>
        </p:spPr>
        <p:txBody>
          <a:bodyPr wrap="square">
            <a:spAutoFit/>
          </a:bodyPr>
          <a:lstStyle/>
          <a:p>
            <a:r>
              <a:rPr lang="es-ES" dirty="0" smtClean="0">
                <a:latin typeface="+mn-lt"/>
              </a:rPr>
              <a:t>Un sistema heredado (o sistema </a:t>
            </a:r>
            <a:r>
              <a:rPr lang="es-ES" i="1" dirty="0" err="1" smtClean="0">
                <a:latin typeface="+mn-lt"/>
              </a:rPr>
              <a:t>legacy</a:t>
            </a:r>
            <a:r>
              <a:rPr lang="es-ES" dirty="0" smtClean="0">
                <a:latin typeface="+mn-lt"/>
              </a:rPr>
              <a:t>) es un </a:t>
            </a:r>
            <a:r>
              <a:rPr lang="es-ES" dirty="0" smtClean="0">
                <a:latin typeface="+mn-lt"/>
                <a:hlinkClick r:id="rId2" tooltip="Sistema informático"/>
              </a:rPr>
              <a:t>sistema informático</a:t>
            </a:r>
            <a:r>
              <a:rPr lang="es-ES" dirty="0" smtClean="0">
                <a:latin typeface="+mn-lt"/>
              </a:rPr>
              <a:t> (</a:t>
            </a:r>
            <a:r>
              <a:rPr lang="es-ES" dirty="0" smtClean="0">
                <a:latin typeface="+mn-lt"/>
                <a:hlinkClick r:id="rId3" tooltip="Hardware"/>
              </a:rPr>
              <a:t>equipos informáticos</a:t>
            </a:r>
            <a:r>
              <a:rPr lang="es-ES" dirty="0" smtClean="0">
                <a:latin typeface="+mn-lt"/>
              </a:rPr>
              <a:t> o </a:t>
            </a:r>
            <a:r>
              <a:rPr lang="es-ES" dirty="0" smtClean="0">
                <a:latin typeface="+mn-lt"/>
                <a:hlinkClick r:id="rId4" tooltip="Software"/>
              </a:rPr>
              <a:t>aplicaciones</a:t>
            </a:r>
            <a:r>
              <a:rPr lang="es-ES" dirty="0" smtClean="0">
                <a:latin typeface="+mn-lt"/>
              </a:rPr>
              <a:t>) que ha quedado anticuado pero que sigue siendo utilizado por el usuario (generalmente, una organización o empresa) y no se quiere o no se puede reemplazar o actualizar de forma sencilla.</a:t>
            </a:r>
            <a:endParaRPr lang="es-ES" dirty="0">
              <a:latin typeface="+mn-lt"/>
            </a:endParaRPr>
          </a:p>
        </p:txBody>
      </p:sp>
      <p:sp>
        <p:nvSpPr>
          <p:cNvPr id="4" name="3 CuadroTexto"/>
          <p:cNvSpPr txBox="1"/>
          <p:nvPr/>
        </p:nvSpPr>
        <p:spPr>
          <a:xfrm>
            <a:off x="467544" y="2636912"/>
            <a:ext cx="3960440" cy="3416320"/>
          </a:xfrm>
          <a:prstGeom prst="rect">
            <a:avLst/>
          </a:prstGeom>
          <a:noFill/>
        </p:spPr>
        <p:txBody>
          <a:bodyPr wrap="square" rtlCol="0">
            <a:spAutoFit/>
          </a:bodyPr>
          <a:lstStyle/>
          <a:p>
            <a:r>
              <a:rPr lang="es-ES" b="1" dirty="0" smtClean="0"/>
              <a:t>Riesgos de tener uno</a:t>
            </a:r>
            <a:r>
              <a:rPr lang="es-ES" dirty="0" smtClean="0"/>
              <a:t>:</a:t>
            </a:r>
          </a:p>
          <a:p>
            <a:endParaRPr lang="es-ES" dirty="0" smtClean="0"/>
          </a:p>
          <a:p>
            <a:pPr>
              <a:buFont typeface="Arial" pitchFamily="34" charset="0"/>
              <a:buChar char="•"/>
            </a:pPr>
            <a:r>
              <a:rPr lang="es-ES" dirty="0" smtClean="0"/>
              <a:t>Por lo general operan sobre plataformas obsoletas</a:t>
            </a:r>
          </a:p>
          <a:p>
            <a:pPr>
              <a:buFont typeface="Arial" pitchFamily="34" charset="0"/>
              <a:buChar char="•"/>
            </a:pPr>
            <a:r>
              <a:rPr lang="es-ES" dirty="0" smtClean="0"/>
              <a:t>Rara vez existe especificación completa</a:t>
            </a:r>
          </a:p>
          <a:p>
            <a:pPr>
              <a:buFont typeface="Arial" pitchFamily="34" charset="0"/>
              <a:buChar char="•"/>
            </a:pPr>
            <a:r>
              <a:rPr lang="es-ES" dirty="0" smtClean="0"/>
              <a:t>Negocio y aplicativo normalmente entrelazados</a:t>
            </a:r>
          </a:p>
          <a:p>
            <a:pPr>
              <a:buFont typeface="Arial" pitchFamily="34" charset="0"/>
              <a:buChar char="•"/>
            </a:pPr>
            <a:r>
              <a:rPr lang="es-ES" dirty="0" smtClean="0"/>
              <a:t>Reglas de negocios implementadas no documentadas</a:t>
            </a:r>
          </a:p>
          <a:p>
            <a:pPr>
              <a:buFont typeface="Arial" pitchFamily="34" charset="0"/>
              <a:buChar char="•"/>
            </a:pPr>
            <a:r>
              <a:rPr lang="es-ES" dirty="0" smtClean="0"/>
              <a:t>Al desarrollar algo que sustituya parte, por lo general no tiene análisis de impacto completo</a:t>
            </a:r>
            <a:endParaRPr lang="es-ES" dirty="0"/>
          </a:p>
        </p:txBody>
      </p:sp>
      <p:sp>
        <p:nvSpPr>
          <p:cNvPr id="5" name="4 CuadroTexto"/>
          <p:cNvSpPr txBox="1"/>
          <p:nvPr/>
        </p:nvSpPr>
        <p:spPr>
          <a:xfrm>
            <a:off x="5004048" y="3212976"/>
            <a:ext cx="3888432" cy="2308324"/>
          </a:xfrm>
          <a:prstGeom prst="rect">
            <a:avLst/>
          </a:prstGeom>
          <a:noFill/>
        </p:spPr>
        <p:txBody>
          <a:bodyPr wrap="square" rtlCol="0">
            <a:spAutoFit/>
          </a:bodyPr>
          <a:lstStyle/>
          <a:p>
            <a:pPr>
              <a:buFont typeface="Arial" pitchFamily="34" charset="0"/>
              <a:buChar char="•"/>
            </a:pPr>
            <a:r>
              <a:rPr lang="es-ES" dirty="0" smtClean="0"/>
              <a:t> Formas de codificar distintas, en un mismo código.</a:t>
            </a:r>
          </a:p>
          <a:p>
            <a:pPr>
              <a:buFont typeface="Arial" pitchFamily="34" charset="0"/>
              <a:buChar char="•"/>
            </a:pPr>
            <a:r>
              <a:rPr lang="es-ES" dirty="0" smtClean="0"/>
              <a:t>Con el tiempo, se daña la estructura interna del SW.</a:t>
            </a:r>
          </a:p>
          <a:p>
            <a:pPr>
              <a:buFont typeface="Arial" pitchFamily="34" charset="0"/>
              <a:buChar char="•"/>
            </a:pPr>
            <a:r>
              <a:rPr lang="es-ES" dirty="0" smtClean="0"/>
              <a:t>Codificación para velocidad, o espacio; pero no para comprender lo que se hace.</a:t>
            </a:r>
          </a:p>
          <a:p>
            <a:endParaRPr lang="es-E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6"/>
          <p:cNvSpPr/>
          <p:nvPr/>
        </p:nvSpPr>
        <p:spPr>
          <a:xfrm>
            <a:off x="539552" y="260648"/>
            <a:ext cx="1185261" cy="707886"/>
          </a:xfrm>
          <a:prstGeom prst="rect">
            <a:avLst/>
          </a:prstGeom>
        </p:spPr>
        <p:txBody>
          <a:bodyPr wrap="none">
            <a:spAutoFit/>
          </a:bodyPr>
          <a:lstStyle/>
          <a:p>
            <a:r>
              <a:rPr lang="es-CL" sz="4000" dirty="0" smtClean="0"/>
              <a:t>MVC</a:t>
            </a:r>
            <a:endParaRPr lang="es-CL" sz="4000" dirty="0"/>
          </a:p>
        </p:txBody>
      </p:sp>
      <p:pic>
        <p:nvPicPr>
          <p:cNvPr id="3" name="2 Imagen" descr="MVC_0.png"/>
          <p:cNvPicPr>
            <a:picLocks noChangeAspect="1"/>
          </p:cNvPicPr>
          <p:nvPr/>
        </p:nvPicPr>
        <p:blipFill>
          <a:blip r:embed="rId2" cstate="print"/>
          <a:stretch>
            <a:fillRect/>
          </a:stretch>
        </p:blipFill>
        <p:spPr>
          <a:xfrm>
            <a:off x="683568" y="1124744"/>
            <a:ext cx="2400300" cy="2876550"/>
          </a:xfrm>
          <a:prstGeom prst="rect">
            <a:avLst/>
          </a:prstGeom>
        </p:spPr>
      </p:pic>
      <p:sp>
        <p:nvSpPr>
          <p:cNvPr id="4" name="3 CuadroTexto"/>
          <p:cNvSpPr txBox="1"/>
          <p:nvPr/>
        </p:nvSpPr>
        <p:spPr>
          <a:xfrm>
            <a:off x="4860032" y="260648"/>
            <a:ext cx="3672408" cy="1477328"/>
          </a:xfrm>
          <a:prstGeom prst="rect">
            <a:avLst/>
          </a:prstGeom>
          <a:noFill/>
        </p:spPr>
        <p:txBody>
          <a:bodyPr wrap="square" rtlCol="0">
            <a:spAutoFit/>
          </a:bodyPr>
          <a:lstStyle/>
          <a:p>
            <a:r>
              <a:rPr lang="es-ES" b="1" dirty="0" smtClean="0"/>
              <a:t>Modelo</a:t>
            </a:r>
          </a:p>
          <a:p>
            <a:r>
              <a:rPr lang="es-ES" dirty="0" smtClean="0"/>
              <a:t>El modelo es un conjunto de clases que representan la información del mundo real que el sistema debe reflejar. </a:t>
            </a:r>
            <a:endParaRPr lang="es-ES" dirty="0"/>
          </a:p>
        </p:txBody>
      </p:sp>
      <p:sp>
        <p:nvSpPr>
          <p:cNvPr id="5" name="4 Rectángulo"/>
          <p:cNvSpPr/>
          <p:nvPr/>
        </p:nvSpPr>
        <p:spPr>
          <a:xfrm>
            <a:off x="3419872" y="1772816"/>
            <a:ext cx="4572000" cy="1200329"/>
          </a:xfrm>
          <a:prstGeom prst="rect">
            <a:avLst/>
          </a:prstGeom>
        </p:spPr>
        <p:txBody>
          <a:bodyPr>
            <a:spAutoFit/>
          </a:bodyPr>
          <a:lstStyle/>
          <a:p>
            <a:r>
              <a:rPr lang="es-ES" b="1" dirty="0" smtClean="0"/>
              <a:t>Vista</a:t>
            </a:r>
          </a:p>
          <a:p>
            <a:r>
              <a:rPr lang="es-ES" dirty="0" smtClean="0"/>
              <a:t>Las vistas son las encargadas de la representación de los datos, contenidos en el modelo, al usuario</a:t>
            </a:r>
            <a:endParaRPr lang="es-ES" dirty="0"/>
          </a:p>
        </p:txBody>
      </p:sp>
      <p:sp>
        <p:nvSpPr>
          <p:cNvPr id="6" name="5 Rectángulo"/>
          <p:cNvSpPr/>
          <p:nvPr/>
        </p:nvSpPr>
        <p:spPr>
          <a:xfrm>
            <a:off x="4211960" y="2996952"/>
            <a:ext cx="4572000" cy="1477328"/>
          </a:xfrm>
          <a:prstGeom prst="rect">
            <a:avLst/>
          </a:prstGeom>
        </p:spPr>
        <p:txBody>
          <a:bodyPr>
            <a:spAutoFit/>
          </a:bodyPr>
          <a:lstStyle/>
          <a:p>
            <a:r>
              <a:rPr lang="es-ES" b="1" dirty="0" smtClean="0"/>
              <a:t>Controlador</a:t>
            </a:r>
          </a:p>
          <a:p>
            <a:r>
              <a:rPr lang="es-ES" dirty="0" smtClean="0"/>
              <a:t>El controlador es el encargado de interpretar y dar sentido a las instrucciones que realiza el usuario, realizando actuaciones sobre el modelo</a:t>
            </a:r>
            <a:endParaRPr lang="es-ES" dirty="0"/>
          </a:p>
        </p:txBody>
      </p:sp>
    </p:spTree>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95536" y="908720"/>
            <a:ext cx="3384376" cy="4401205"/>
          </a:xfrm>
          <a:prstGeom prst="rect">
            <a:avLst/>
          </a:prstGeom>
        </p:spPr>
        <p:txBody>
          <a:bodyPr wrap="square">
            <a:spAutoFit/>
          </a:bodyPr>
          <a:lstStyle/>
          <a:p>
            <a:r>
              <a:rPr lang="es-ES" sz="1400" b="1" dirty="0" smtClean="0"/>
              <a:t>VENTAJAS</a:t>
            </a:r>
          </a:p>
          <a:p>
            <a:pPr>
              <a:buFont typeface="Arial" pitchFamily="34" charset="0"/>
              <a:buChar char="•"/>
            </a:pPr>
            <a:r>
              <a:rPr lang="es-ES" sz="1400" dirty="0" smtClean="0"/>
              <a:t> La </a:t>
            </a:r>
            <a:r>
              <a:rPr lang="es-ES" sz="1400" dirty="0" smtClean="0"/>
              <a:t>implementación se realiza de forma modular.</a:t>
            </a:r>
          </a:p>
          <a:p>
            <a:pPr>
              <a:buFont typeface="Arial" pitchFamily="34" charset="0"/>
              <a:buChar char="•"/>
            </a:pPr>
            <a:r>
              <a:rPr lang="es-ES" sz="1400" dirty="0" smtClean="0"/>
              <a:t> Sus </a:t>
            </a:r>
            <a:r>
              <a:rPr lang="es-ES" sz="1400" dirty="0" smtClean="0"/>
              <a:t>vistas muestran información actualizada siempre. El programador no debe preocuparse de solicitar que las vistas se actualicen, ya que este proceso es realizado automáticamente por el modelo de la aplicación.</a:t>
            </a:r>
          </a:p>
          <a:p>
            <a:pPr>
              <a:buFont typeface="Arial" pitchFamily="34" charset="0"/>
              <a:buChar char="•"/>
            </a:pPr>
            <a:r>
              <a:rPr lang="es-ES" sz="1400" dirty="0" smtClean="0"/>
              <a:t> Cualquier </a:t>
            </a:r>
            <a:r>
              <a:rPr lang="es-ES" sz="1400" dirty="0" smtClean="0"/>
              <a:t>modificación que afecte al dominio, como aumentar métodos o datos contenidos, implica una modificación sólo en el modelo y las interfaces del mismo con las vistas, no todo el mecanismo de comunicación y de actualización entre modelos.</a:t>
            </a:r>
          </a:p>
          <a:p>
            <a:pPr>
              <a:buFont typeface="Arial" pitchFamily="34" charset="0"/>
              <a:buChar char="•"/>
            </a:pPr>
            <a:r>
              <a:rPr lang="es-ES" sz="1400" dirty="0" smtClean="0"/>
              <a:t>Las modificaciones a las vistas no afectan al modelo de dominio, simplemente se modifica la representación de la información, no su tratamiento</a:t>
            </a:r>
            <a:r>
              <a:rPr lang="es-ES" sz="1400" dirty="0" smtClean="0"/>
              <a:t>.</a:t>
            </a:r>
            <a:endParaRPr lang="es-ES" sz="1400" dirty="0" smtClean="0"/>
          </a:p>
        </p:txBody>
      </p:sp>
      <p:sp>
        <p:nvSpPr>
          <p:cNvPr id="3" name="2 Rectángulo"/>
          <p:cNvSpPr/>
          <p:nvPr/>
        </p:nvSpPr>
        <p:spPr>
          <a:xfrm>
            <a:off x="4211960" y="1556792"/>
            <a:ext cx="4572000" cy="5262979"/>
          </a:xfrm>
          <a:prstGeom prst="rect">
            <a:avLst/>
          </a:prstGeom>
        </p:spPr>
        <p:txBody>
          <a:bodyPr>
            <a:spAutoFit/>
          </a:bodyPr>
          <a:lstStyle/>
          <a:p>
            <a:pPr>
              <a:buFont typeface="Arial" pitchFamily="34" charset="0"/>
              <a:buChar char="•"/>
            </a:pPr>
            <a:r>
              <a:rPr lang="es-ES" sz="1400" b="1" dirty="0" smtClean="0"/>
              <a:t>DESVENTAJAS</a:t>
            </a:r>
          </a:p>
          <a:p>
            <a:pPr>
              <a:buFont typeface="Arial" pitchFamily="34" charset="0"/>
              <a:buChar char="•"/>
            </a:pPr>
            <a:r>
              <a:rPr lang="es-ES" sz="1400" dirty="0" smtClean="0"/>
              <a:t>Para </a:t>
            </a:r>
            <a:r>
              <a:rPr lang="es-ES" sz="1400" dirty="0" smtClean="0"/>
              <a:t>desarrollar una aplicación bajo el patrón de diseño MVC es necesario una mayor dedicación en los tiempos iniciales del desarrollo. Normalmente el patrón exige al programador desarrollar un mayor número de clases que, en otros entornos de desarrollo, no son necesarias. Sin embargo, esta desventaja es muy relativa ya que posteriormente, en la etapa de mantenimiento de la aplicación, una aplicación MVC es mucho más </a:t>
            </a:r>
            <a:r>
              <a:rPr lang="es-ES" sz="1400" dirty="0" err="1" smtClean="0"/>
              <a:t>mantenible</a:t>
            </a:r>
            <a:r>
              <a:rPr lang="es-ES" sz="1400" dirty="0" smtClean="0"/>
              <a:t>, extensible y modificable que una aplicación que no lo implementa.</a:t>
            </a:r>
          </a:p>
          <a:p>
            <a:pPr>
              <a:buFont typeface="Arial" pitchFamily="34" charset="0"/>
              <a:buChar char="•"/>
            </a:pPr>
            <a:r>
              <a:rPr lang="es-ES" sz="1400" dirty="0" smtClean="0"/>
              <a:t> MVC </a:t>
            </a:r>
            <a:r>
              <a:rPr lang="es-ES" sz="1400" dirty="0" smtClean="0"/>
              <a:t>requiere la existencia de una arquitectura inicial sobre la que se deben construir clases e interfaces para modificar y comunicar los módulos de una aplicación. Esta arquitectura inicial debe incluir, por lo menos, un mecanismo de eventos para poder proporcionar las notificaciones que genera el modelo de aplicación; una clase Modelo, otra clase Vista y una clase Controlador genéricas que realicen todas las tareas de comunicación, notificación y actualización que serán luego transparentes para el desarrollo de la aplicación.</a:t>
            </a:r>
          </a:p>
          <a:p>
            <a:pPr>
              <a:buFont typeface="Arial" pitchFamily="34" charset="0"/>
              <a:buChar char="•"/>
            </a:pPr>
            <a:r>
              <a:rPr lang="es-ES" sz="1400" dirty="0" smtClean="0"/>
              <a:t>MVC es un patrón de diseño orientado a objetos por lo que su implementación es sumamente costosa y difícil en lenguajes que no siguen este paradigma.</a:t>
            </a:r>
            <a:endParaRPr lang="es-ES" sz="1400" dirty="0"/>
          </a:p>
        </p:txBody>
      </p:sp>
      <p:sp>
        <p:nvSpPr>
          <p:cNvPr id="4" name="Rectángulo 6"/>
          <p:cNvSpPr/>
          <p:nvPr/>
        </p:nvSpPr>
        <p:spPr>
          <a:xfrm>
            <a:off x="467544" y="188640"/>
            <a:ext cx="1185261" cy="707886"/>
          </a:xfrm>
          <a:prstGeom prst="rect">
            <a:avLst/>
          </a:prstGeom>
        </p:spPr>
        <p:txBody>
          <a:bodyPr wrap="none">
            <a:spAutoFit/>
          </a:bodyPr>
          <a:lstStyle/>
          <a:p>
            <a:r>
              <a:rPr lang="es-CL" sz="4000" dirty="0" smtClean="0"/>
              <a:t>MVC</a:t>
            </a:r>
            <a:endParaRPr lang="es-CL" sz="4000" dirty="0"/>
          </a:p>
        </p:txBody>
      </p:sp>
    </p:spTree>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6"/>
          <p:cNvSpPr/>
          <p:nvPr/>
        </p:nvSpPr>
        <p:spPr>
          <a:xfrm>
            <a:off x="467544" y="188640"/>
            <a:ext cx="943528" cy="707886"/>
          </a:xfrm>
          <a:prstGeom prst="rect">
            <a:avLst/>
          </a:prstGeom>
        </p:spPr>
        <p:txBody>
          <a:bodyPr wrap="none">
            <a:spAutoFit/>
          </a:bodyPr>
          <a:lstStyle/>
          <a:p>
            <a:r>
              <a:rPr lang="es-CL" sz="4000" dirty="0" smtClean="0"/>
              <a:t>SPA</a:t>
            </a:r>
            <a:endParaRPr lang="es-CL" sz="4000" dirty="0"/>
          </a:p>
        </p:txBody>
      </p:sp>
      <p:sp>
        <p:nvSpPr>
          <p:cNvPr id="3" name="2 CuadroTexto"/>
          <p:cNvSpPr txBox="1"/>
          <p:nvPr/>
        </p:nvSpPr>
        <p:spPr>
          <a:xfrm>
            <a:off x="467544" y="836712"/>
            <a:ext cx="8136904" cy="1754326"/>
          </a:xfrm>
          <a:prstGeom prst="rect">
            <a:avLst/>
          </a:prstGeom>
          <a:noFill/>
        </p:spPr>
        <p:txBody>
          <a:bodyPr wrap="square" rtlCol="0">
            <a:spAutoFit/>
          </a:bodyPr>
          <a:lstStyle/>
          <a:p>
            <a:pPr algn="just"/>
            <a:r>
              <a:rPr lang="es-ES" dirty="0" smtClean="0">
                <a:latin typeface="+mn-lt"/>
              </a:rPr>
              <a:t>Dentro del desarrollo de aplicaciones web hay una tendencia importante a las denominadas SPA, </a:t>
            </a:r>
            <a:r>
              <a:rPr lang="es-ES" dirty="0" smtClean="0">
                <a:latin typeface="+mn-lt"/>
                <a:hlinkClick r:id="rId2"/>
              </a:rPr>
              <a:t>Single Page </a:t>
            </a:r>
            <a:r>
              <a:rPr lang="es-ES" dirty="0" err="1" smtClean="0">
                <a:latin typeface="+mn-lt"/>
                <a:hlinkClick r:id="rId2"/>
              </a:rPr>
              <a:t>Apps</a:t>
            </a:r>
            <a:r>
              <a:rPr lang="es-ES" dirty="0" smtClean="0">
                <a:latin typeface="+mn-lt"/>
              </a:rPr>
              <a:t>. Uno de los </a:t>
            </a:r>
            <a:r>
              <a:rPr lang="es-ES" b="1" dirty="0" smtClean="0">
                <a:latin typeface="+mn-lt"/>
              </a:rPr>
              <a:t>principales objetivos</a:t>
            </a:r>
            <a:r>
              <a:rPr lang="es-ES" dirty="0" smtClean="0">
                <a:latin typeface="+mn-lt"/>
              </a:rPr>
              <a:t> es conseguir una </a:t>
            </a:r>
            <a:r>
              <a:rPr lang="es-ES" b="1" dirty="0" smtClean="0">
                <a:latin typeface="+mn-lt"/>
              </a:rPr>
              <a:t>mejora importante en la experiencia de usuario</a:t>
            </a:r>
            <a:r>
              <a:rPr lang="es-ES" dirty="0" smtClean="0">
                <a:latin typeface="+mn-lt"/>
              </a:rPr>
              <a:t>: La mejora de los tiempos de espera o latencia entre vistas (similar a las aplicaciones nativas).</a:t>
            </a:r>
          </a:p>
          <a:p>
            <a:pPr algn="just"/>
            <a:r>
              <a:rPr lang="es-ES" dirty="0" smtClean="0">
                <a:latin typeface="+mn-lt"/>
              </a:rPr>
              <a:t>En esencia los motivos de las </a:t>
            </a:r>
            <a:r>
              <a:rPr lang="es-ES" b="1" dirty="0" smtClean="0">
                <a:latin typeface="+mn-lt"/>
              </a:rPr>
              <a:t>ventajas</a:t>
            </a:r>
            <a:r>
              <a:rPr lang="es-ES" dirty="0" smtClean="0">
                <a:latin typeface="+mn-lt"/>
              </a:rPr>
              <a:t> de las </a:t>
            </a:r>
            <a:r>
              <a:rPr lang="es-ES" dirty="0" err="1" smtClean="0">
                <a:latin typeface="+mn-lt"/>
              </a:rPr>
              <a:t>SPAs</a:t>
            </a:r>
            <a:r>
              <a:rPr lang="es-ES" dirty="0" smtClean="0">
                <a:latin typeface="+mn-lt"/>
              </a:rPr>
              <a:t> son sencillos, aunque creo que conviene ponerlo un poco en contexto</a:t>
            </a:r>
            <a:r>
              <a:rPr lang="es-ES" dirty="0" smtClean="0">
                <a:latin typeface="+mn-lt"/>
              </a:rPr>
              <a:t>.</a:t>
            </a:r>
            <a:endParaRPr lang="es-ES" dirty="0"/>
          </a:p>
        </p:txBody>
      </p:sp>
      <p:sp>
        <p:nvSpPr>
          <p:cNvPr id="4" name="3 CuadroTexto"/>
          <p:cNvSpPr txBox="1"/>
          <p:nvPr/>
        </p:nvSpPr>
        <p:spPr>
          <a:xfrm>
            <a:off x="467544" y="2924944"/>
            <a:ext cx="5015284" cy="369332"/>
          </a:xfrm>
          <a:prstGeom prst="rect">
            <a:avLst/>
          </a:prstGeom>
          <a:noFill/>
        </p:spPr>
        <p:txBody>
          <a:bodyPr wrap="none" rtlCol="0">
            <a:spAutoFit/>
          </a:bodyPr>
          <a:lstStyle/>
          <a:p>
            <a:r>
              <a:rPr lang="es-ES" b="1" dirty="0" smtClean="0"/>
              <a:t>Diferencia </a:t>
            </a:r>
            <a:r>
              <a:rPr lang="es-ES" b="1" dirty="0" smtClean="0"/>
              <a:t>hay respecto a aplicaciones web </a:t>
            </a:r>
            <a:r>
              <a:rPr lang="es-ES" b="1" dirty="0" smtClean="0"/>
              <a:t>clásicas</a:t>
            </a:r>
            <a:endParaRPr lang="es-ES" b="1" dirty="0" smtClean="0"/>
          </a:p>
        </p:txBody>
      </p:sp>
      <p:sp>
        <p:nvSpPr>
          <p:cNvPr id="5" name="4 CuadroTexto"/>
          <p:cNvSpPr txBox="1"/>
          <p:nvPr/>
        </p:nvSpPr>
        <p:spPr>
          <a:xfrm>
            <a:off x="539552" y="3284984"/>
            <a:ext cx="8208912" cy="923330"/>
          </a:xfrm>
          <a:prstGeom prst="rect">
            <a:avLst/>
          </a:prstGeom>
          <a:noFill/>
        </p:spPr>
        <p:txBody>
          <a:bodyPr wrap="square" rtlCol="0">
            <a:spAutoFit/>
          </a:bodyPr>
          <a:lstStyle/>
          <a:p>
            <a:r>
              <a:rPr lang="es-ES" dirty="0" smtClean="0"/>
              <a:t>Lo principal de esto es que una aplicación clásica, utiliza diferentes URL para ir interactuando con el cliente.    Con todos los posibles problemas de Latencia conlleva.</a:t>
            </a:r>
          </a:p>
          <a:p>
            <a:endParaRPr lang="es-ES" dirty="0" smtClean="0"/>
          </a:p>
        </p:txBody>
      </p:sp>
      <p:sp>
        <p:nvSpPr>
          <p:cNvPr id="6" name="5 CuadroTexto"/>
          <p:cNvSpPr txBox="1"/>
          <p:nvPr/>
        </p:nvSpPr>
        <p:spPr>
          <a:xfrm>
            <a:off x="539552" y="4077072"/>
            <a:ext cx="8280920" cy="1754326"/>
          </a:xfrm>
          <a:prstGeom prst="rect">
            <a:avLst/>
          </a:prstGeom>
          <a:noFill/>
        </p:spPr>
        <p:txBody>
          <a:bodyPr wrap="square" rtlCol="0">
            <a:spAutoFit/>
          </a:bodyPr>
          <a:lstStyle/>
          <a:p>
            <a:r>
              <a:rPr lang="es-ES" b="1" dirty="0" smtClean="0"/>
              <a:t>Arquitectura básica de una </a:t>
            </a:r>
            <a:r>
              <a:rPr lang="es-ES" b="1" dirty="0" smtClean="0"/>
              <a:t>SPA</a:t>
            </a:r>
          </a:p>
          <a:p>
            <a:pPr>
              <a:buFont typeface="Arial" pitchFamily="34" charset="0"/>
              <a:buChar char="•"/>
            </a:pPr>
            <a:r>
              <a:rPr lang="es-ES" b="1" dirty="0" smtClean="0"/>
              <a:t> </a:t>
            </a:r>
            <a:r>
              <a:rPr lang="es-ES" dirty="0" smtClean="0"/>
              <a:t>Interfaz de la </a:t>
            </a:r>
            <a:r>
              <a:rPr lang="es-ES" dirty="0" err="1" smtClean="0"/>
              <a:t>app</a:t>
            </a:r>
            <a:r>
              <a:rPr lang="es-ES" dirty="0" smtClean="0"/>
              <a:t>, casi integra en el navegador (utilizando JS)</a:t>
            </a:r>
          </a:p>
          <a:p>
            <a:pPr>
              <a:buFont typeface="Arial" pitchFamily="34" charset="0"/>
              <a:buChar char="•"/>
            </a:pPr>
            <a:r>
              <a:rPr lang="es-ES" dirty="0" smtClean="0"/>
              <a:t>Todas las vistas de la interfaz están en la pagina, con carga inicial única, sin cargas grandes cantidades de datos</a:t>
            </a:r>
          </a:p>
          <a:p>
            <a:pPr>
              <a:buFont typeface="Arial" pitchFamily="34" charset="0"/>
              <a:buChar char="•"/>
            </a:pPr>
            <a:r>
              <a:rPr lang="es-ES" dirty="0" smtClean="0"/>
              <a:t> </a:t>
            </a:r>
            <a:r>
              <a:rPr lang="es-ES" dirty="0" smtClean="0"/>
              <a:t>Por lo general, pos las </a:t>
            </a:r>
            <a:r>
              <a:rPr lang="es-ES" dirty="0" err="1" smtClean="0"/>
              <a:t>APIs</a:t>
            </a:r>
            <a:r>
              <a:rPr lang="es-ES" dirty="0" smtClean="0"/>
              <a:t> incorporadas, se utiliza HTML5.</a:t>
            </a:r>
            <a:endParaRPr lang="es-ES" dirty="0" smtClean="0"/>
          </a:p>
          <a:p>
            <a:endParaRPr lang="es-ES" dirty="0"/>
          </a:p>
        </p:txBody>
      </p:sp>
    </p:spTree>
  </p:cSld>
  <p:clrMapOvr>
    <a:masterClrMapping/>
  </p:clrMapOvr>
  <p:transition>
    <p:zoom dir="in"/>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6"/>
          <p:cNvSpPr/>
          <p:nvPr/>
        </p:nvSpPr>
        <p:spPr>
          <a:xfrm>
            <a:off x="467544" y="188640"/>
            <a:ext cx="1050929" cy="707886"/>
          </a:xfrm>
          <a:prstGeom prst="rect">
            <a:avLst/>
          </a:prstGeom>
        </p:spPr>
        <p:txBody>
          <a:bodyPr wrap="none">
            <a:spAutoFit/>
          </a:bodyPr>
          <a:lstStyle/>
          <a:p>
            <a:r>
              <a:rPr lang="es-CL" sz="4000" dirty="0" smtClean="0"/>
              <a:t>SOA</a:t>
            </a:r>
            <a:endParaRPr lang="es-CL" sz="4000" dirty="0"/>
          </a:p>
        </p:txBody>
      </p:sp>
      <p:pic>
        <p:nvPicPr>
          <p:cNvPr id="3" name="2 Imagen" descr="tecnologias.gif"/>
          <p:cNvPicPr>
            <a:picLocks noChangeAspect="1"/>
          </p:cNvPicPr>
          <p:nvPr/>
        </p:nvPicPr>
        <p:blipFill>
          <a:blip r:embed="rId2" cstate="print"/>
          <a:stretch>
            <a:fillRect/>
          </a:stretch>
        </p:blipFill>
        <p:spPr>
          <a:xfrm>
            <a:off x="5004048" y="404665"/>
            <a:ext cx="3672408" cy="1991542"/>
          </a:xfrm>
          <a:prstGeom prst="rect">
            <a:avLst/>
          </a:prstGeom>
        </p:spPr>
      </p:pic>
      <p:sp>
        <p:nvSpPr>
          <p:cNvPr id="4" name="3 CuadroTexto"/>
          <p:cNvSpPr txBox="1"/>
          <p:nvPr/>
        </p:nvSpPr>
        <p:spPr>
          <a:xfrm>
            <a:off x="4355976" y="4221089"/>
            <a:ext cx="4095417" cy="2585323"/>
          </a:xfrm>
          <a:prstGeom prst="rect">
            <a:avLst/>
          </a:prstGeom>
          <a:noFill/>
        </p:spPr>
        <p:txBody>
          <a:bodyPr wrap="square" rtlCol="0">
            <a:spAutoFit/>
          </a:bodyPr>
          <a:lstStyle/>
          <a:p>
            <a:r>
              <a:rPr lang="es-ES" b="1" dirty="0" smtClean="0"/>
              <a:t>Objetivos</a:t>
            </a:r>
          </a:p>
          <a:p>
            <a:pPr>
              <a:buFont typeface="Arial" pitchFamily="34" charset="0"/>
              <a:buChar char="•"/>
            </a:pPr>
            <a:r>
              <a:rPr lang="es-ES" dirty="0" smtClean="0"/>
              <a:t>Estandarizar</a:t>
            </a:r>
          </a:p>
          <a:p>
            <a:pPr>
              <a:buFont typeface="Arial" pitchFamily="34" charset="0"/>
              <a:buChar char="•"/>
            </a:pPr>
            <a:r>
              <a:rPr lang="es-ES" dirty="0" smtClean="0"/>
              <a:t>Aportar </a:t>
            </a:r>
            <a:r>
              <a:rPr lang="es-ES" dirty="0" smtClean="0"/>
              <a:t>valor al negocio</a:t>
            </a:r>
          </a:p>
          <a:p>
            <a:pPr>
              <a:buFont typeface="Arial" pitchFamily="34" charset="0"/>
              <a:buChar char="•"/>
            </a:pPr>
            <a:r>
              <a:rPr lang="es-ES" dirty="0" smtClean="0"/>
              <a:t>Permitir la </a:t>
            </a:r>
            <a:r>
              <a:rPr lang="es-ES" dirty="0" err="1" smtClean="0"/>
              <a:t>interoperbilidad</a:t>
            </a:r>
            <a:endParaRPr lang="es-ES" dirty="0" smtClean="0"/>
          </a:p>
          <a:p>
            <a:pPr>
              <a:buFont typeface="Arial" pitchFamily="34" charset="0"/>
              <a:buChar char="•"/>
            </a:pPr>
            <a:r>
              <a:rPr lang="es-ES" dirty="0" smtClean="0"/>
              <a:t>Optimizar la integración del software</a:t>
            </a:r>
          </a:p>
          <a:p>
            <a:pPr>
              <a:buFont typeface="Arial" pitchFamily="34" charset="0"/>
              <a:buChar char="•"/>
            </a:pPr>
            <a:r>
              <a:rPr lang="es-ES" dirty="0" smtClean="0"/>
              <a:t>Reutilizar módulos y servicios existentes</a:t>
            </a:r>
          </a:p>
          <a:p>
            <a:pPr>
              <a:buFont typeface="Arial" pitchFamily="34" charset="0"/>
              <a:buChar char="•"/>
            </a:pPr>
            <a:r>
              <a:rPr lang="es-ES" dirty="0" smtClean="0"/>
              <a:t>Flexibilizar la adaptación a las nuevas TI</a:t>
            </a:r>
          </a:p>
          <a:p>
            <a:pPr>
              <a:buFont typeface="Arial" pitchFamily="34" charset="0"/>
              <a:buChar char="•"/>
            </a:pPr>
            <a:r>
              <a:rPr lang="es-ES" dirty="0" smtClean="0"/>
              <a:t>Agilizar la velocidad de desarrollo</a:t>
            </a:r>
          </a:p>
          <a:p>
            <a:endParaRPr lang="es-ES" dirty="0"/>
          </a:p>
        </p:txBody>
      </p:sp>
      <p:sp>
        <p:nvSpPr>
          <p:cNvPr id="5" name="4 CuadroTexto"/>
          <p:cNvSpPr txBox="1"/>
          <p:nvPr/>
        </p:nvSpPr>
        <p:spPr>
          <a:xfrm>
            <a:off x="323528" y="836712"/>
            <a:ext cx="4608512" cy="2862322"/>
          </a:xfrm>
          <a:prstGeom prst="rect">
            <a:avLst/>
          </a:prstGeom>
          <a:noFill/>
        </p:spPr>
        <p:txBody>
          <a:bodyPr wrap="square" rtlCol="0">
            <a:spAutoFit/>
          </a:bodyPr>
          <a:lstStyle/>
          <a:p>
            <a:r>
              <a:rPr lang="es-ES" dirty="0" smtClean="0"/>
              <a:t>SOA es un </a:t>
            </a:r>
            <a:r>
              <a:rPr lang="es-ES" b="1" dirty="0" smtClean="0"/>
              <a:t>concepto de arquitectura de software</a:t>
            </a:r>
            <a:r>
              <a:rPr lang="es-ES" dirty="0" smtClean="0"/>
              <a:t> que da forma a los procedimientos para crear y usar diversos procesos, herramientas y modelos, reunidos en forma de servicios (componentes) independientes y reutilizables con interfaces </a:t>
            </a:r>
            <a:r>
              <a:rPr lang="es-ES" dirty="0" err="1" smtClean="0"/>
              <a:t>invocables</a:t>
            </a:r>
            <a:r>
              <a:rPr lang="es-ES" dirty="0" smtClean="0"/>
              <a:t> bien definidas(independientes del hardware, sistema operativo y del lenguaje de programación), para dar soporte TI a los requisitos y necesidades de un negocio.</a:t>
            </a:r>
            <a:endParaRPr lang="es-E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39552" y="764704"/>
            <a:ext cx="8352928" cy="5909310"/>
          </a:xfrm>
          <a:prstGeom prst="rect">
            <a:avLst/>
          </a:prstGeom>
          <a:noFill/>
        </p:spPr>
        <p:txBody>
          <a:bodyPr wrap="square" rtlCol="0">
            <a:spAutoFit/>
          </a:bodyPr>
          <a:lstStyle/>
          <a:p>
            <a:r>
              <a:rPr lang="es-ES" sz="1400" b="1" dirty="0" smtClean="0"/>
              <a:t>Ventajas:</a:t>
            </a:r>
            <a:endParaRPr lang="es-ES" sz="1400" dirty="0" smtClean="0"/>
          </a:p>
          <a:p>
            <a:r>
              <a:rPr lang="es-ES" sz="1400" dirty="0" smtClean="0"/>
              <a:t>Respuesta rápida a nuevas necesidades de negocio</a:t>
            </a:r>
          </a:p>
          <a:p>
            <a:r>
              <a:rPr lang="es-ES" sz="1400" dirty="0" smtClean="0"/>
              <a:t>Reducción del costo de desarrollo de IT</a:t>
            </a:r>
          </a:p>
          <a:p>
            <a:r>
              <a:rPr lang="es-ES" sz="1400" dirty="0" smtClean="0"/>
              <a:t>Capacidad de integrar a clientes y socios</a:t>
            </a:r>
          </a:p>
          <a:p>
            <a:r>
              <a:rPr lang="es-ES" sz="1400" dirty="0" smtClean="0"/>
              <a:t>Capacidad de generar nuevos modelos de negocios</a:t>
            </a:r>
          </a:p>
          <a:p>
            <a:r>
              <a:rPr lang="es-ES" sz="1400" dirty="0" smtClean="0"/>
              <a:t>Alinear objetivos de IT a objetivos de negocio</a:t>
            </a:r>
          </a:p>
          <a:p>
            <a:r>
              <a:rPr lang="es-ES" sz="1400" dirty="0" smtClean="0"/>
              <a:t>Apertura a nuevos mercados, canales y valor de sistemas existentes</a:t>
            </a:r>
          </a:p>
          <a:p>
            <a:r>
              <a:rPr lang="es-ES" sz="1400" dirty="0" smtClean="0"/>
              <a:t>Permite la </a:t>
            </a:r>
            <a:r>
              <a:rPr lang="es-ES" sz="1400" dirty="0" smtClean="0"/>
              <a:t>reutilización </a:t>
            </a:r>
            <a:r>
              <a:rPr lang="es-ES" sz="1400" dirty="0" smtClean="0"/>
              <a:t>de componentes prefabricados de servicio para implementaciones lógicas</a:t>
            </a:r>
          </a:p>
          <a:p>
            <a:r>
              <a:rPr lang="es-ES" sz="1400" dirty="0" smtClean="0"/>
              <a:t>Integra sistemas separados de distintas plataformas</a:t>
            </a:r>
          </a:p>
          <a:p>
            <a:r>
              <a:rPr lang="es-ES" sz="1400" dirty="0" smtClean="0"/>
              <a:t>Eliminar duplicidad de sistemas</a:t>
            </a:r>
          </a:p>
          <a:p>
            <a:r>
              <a:rPr lang="es-ES" sz="1400" dirty="0" smtClean="0"/>
              <a:t>Automatiza los procesos de negocios</a:t>
            </a:r>
          </a:p>
          <a:p>
            <a:r>
              <a:rPr lang="es-ES" sz="1400" dirty="0" smtClean="0"/>
              <a:t>Mejorar la visibilidad de procesos de </a:t>
            </a:r>
            <a:r>
              <a:rPr lang="es-ES" sz="1400" dirty="0" smtClean="0"/>
              <a:t>negocio</a:t>
            </a:r>
          </a:p>
          <a:p>
            <a:endParaRPr lang="es-ES" sz="1400" dirty="0" smtClean="0"/>
          </a:p>
          <a:p>
            <a:r>
              <a:rPr lang="es-ES" sz="1400" b="1" dirty="0" smtClean="0"/>
              <a:t>Inconvenientes:</a:t>
            </a:r>
            <a:endParaRPr lang="es-ES" sz="1400" dirty="0" smtClean="0"/>
          </a:p>
          <a:p>
            <a:r>
              <a:rPr lang="es-ES" sz="1400" dirty="0" smtClean="0"/>
              <a:t>SOA depende de la implementación de estándares. Sin estándares, la comunicación entre aplicaciones requiere de mucho tiempo y código.</a:t>
            </a:r>
          </a:p>
          <a:p>
            <a:r>
              <a:rPr lang="es-ES" sz="1400" dirty="0" smtClean="0"/>
              <a:t>SOA no es para: aplicaciones con alto nivel de transferencia de datos, aplicaciones que no requieren de implementación del tipo </a:t>
            </a:r>
            <a:r>
              <a:rPr lang="es-ES" sz="1400" dirty="0" err="1" smtClean="0"/>
              <a:t>request</a:t>
            </a:r>
            <a:r>
              <a:rPr lang="es-ES" sz="1400" dirty="0" smtClean="0"/>
              <a:t>/response y para aplicaciones que tienen un corto periodo de vida.</a:t>
            </a:r>
          </a:p>
          <a:p>
            <a:r>
              <a:rPr lang="es-ES" sz="1400" dirty="0" smtClean="0"/>
              <a:t>Incrementalmente se hace difícil y costoso el ser capaz de cumplir con los protocolos y hablar con un servicio.</a:t>
            </a:r>
          </a:p>
          <a:p>
            <a:r>
              <a:rPr lang="es-ES" sz="1400" dirty="0" smtClean="0"/>
              <a:t>Implica conocer los procesos del negocio, clasificarlos, extraer las funciones que son comunes a ellos, estandarizarlas y formar con ellas capas de servicios que serán requeridas por cualquier proceso de negocio.</a:t>
            </a:r>
          </a:p>
          <a:p>
            <a:r>
              <a:rPr lang="es-ES" sz="1400" dirty="0" smtClean="0"/>
              <a:t>En la medida en que un servicio de negocio, vaya siendo incorporado en la definición de los procesos de negocio, dicho servicio aumentara su nivel de criticidad. Con lo cual cada que se requiera efectuar una actualización en dicho servicio (por ejemplo, un cambio en el código, una interfaz nueva, etc.), deberá evaluarse previamente el impacto y tener mucho cuidado con su implementación. Sin embargo, parte de la problemática anterior, puede ser solventada en virtud a un buen diseño del servicio.</a:t>
            </a:r>
          </a:p>
          <a:p>
            <a:endParaRPr lang="es-ES" sz="1400" dirty="0"/>
          </a:p>
        </p:txBody>
      </p:sp>
      <p:sp>
        <p:nvSpPr>
          <p:cNvPr id="3" name="Rectángulo 6"/>
          <p:cNvSpPr/>
          <p:nvPr/>
        </p:nvSpPr>
        <p:spPr>
          <a:xfrm>
            <a:off x="323528" y="116632"/>
            <a:ext cx="1050929" cy="707886"/>
          </a:xfrm>
          <a:prstGeom prst="rect">
            <a:avLst/>
          </a:prstGeom>
        </p:spPr>
        <p:txBody>
          <a:bodyPr wrap="none">
            <a:spAutoFit/>
          </a:bodyPr>
          <a:lstStyle/>
          <a:p>
            <a:r>
              <a:rPr lang="es-CL" sz="4000" dirty="0" smtClean="0"/>
              <a:t>SOA</a:t>
            </a:r>
            <a:endParaRPr lang="es-CL" sz="4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6"/>
          <p:cNvSpPr/>
          <p:nvPr/>
        </p:nvSpPr>
        <p:spPr>
          <a:xfrm>
            <a:off x="467544" y="404664"/>
            <a:ext cx="3446456" cy="707886"/>
          </a:xfrm>
          <a:prstGeom prst="rect">
            <a:avLst/>
          </a:prstGeom>
        </p:spPr>
        <p:txBody>
          <a:bodyPr wrap="none">
            <a:spAutoFit/>
          </a:bodyPr>
          <a:lstStyle/>
          <a:p>
            <a:r>
              <a:rPr lang="es-CL" sz="4000" dirty="0" err="1" smtClean="0"/>
              <a:t>Microservicios</a:t>
            </a:r>
            <a:r>
              <a:rPr lang="es-CL" sz="4000" dirty="0" smtClean="0"/>
              <a:t> :</a:t>
            </a:r>
            <a:endParaRPr lang="es-CL" sz="4000" dirty="0"/>
          </a:p>
        </p:txBody>
      </p:sp>
      <p:sp>
        <p:nvSpPr>
          <p:cNvPr id="3" name="2 CuadroTexto"/>
          <p:cNvSpPr txBox="1"/>
          <p:nvPr/>
        </p:nvSpPr>
        <p:spPr>
          <a:xfrm>
            <a:off x="755576" y="1124744"/>
            <a:ext cx="7704856" cy="1477328"/>
          </a:xfrm>
          <a:prstGeom prst="rect">
            <a:avLst/>
          </a:prstGeom>
          <a:noFill/>
        </p:spPr>
        <p:txBody>
          <a:bodyPr wrap="square" rtlCol="0">
            <a:spAutoFit/>
          </a:bodyPr>
          <a:lstStyle/>
          <a:p>
            <a:r>
              <a:rPr lang="es-ES" dirty="0" smtClean="0"/>
              <a:t>Consiste </a:t>
            </a:r>
            <a:r>
              <a:rPr lang="es-ES" dirty="0" smtClean="0"/>
              <a:t>en una evolución de los conceptos SOA que provee beneficios adicionales a las organizaciones adoptantes. El beneficio de los </a:t>
            </a:r>
            <a:r>
              <a:rPr lang="es-ES" dirty="0" err="1" smtClean="0"/>
              <a:t>Microservicios</a:t>
            </a:r>
            <a:r>
              <a:rPr lang="es-ES" dirty="0" smtClean="0"/>
              <a:t> sobre las SOA “tradicionales” es la agilidad y velocidad para hacer cambios, y la habilidad de hacerlos con un costo total e impacto menores en la infraestructura existente.</a:t>
            </a:r>
            <a:endParaRPr lang="es-ES" dirty="0"/>
          </a:p>
        </p:txBody>
      </p:sp>
      <p:sp>
        <p:nvSpPr>
          <p:cNvPr id="4" name="3 CuadroTexto"/>
          <p:cNvSpPr txBox="1"/>
          <p:nvPr/>
        </p:nvSpPr>
        <p:spPr>
          <a:xfrm>
            <a:off x="755576" y="2852936"/>
            <a:ext cx="8064896" cy="2585323"/>
          </a:xfrm>
          <a:prstGeom prst="rect">
            <a:avLst/>
          </a:prstGeom>
          <a:noFill/>
        </p:spPr>
        <p:txBody>
          <a:bodyPr wrap="square" rtlCol="0">
            <a:spAutoFit/>
          </a:bodyPr>
          <a:lstStyle/>
          <a:p>
            <a:r>
              <a:rPr lang="es-ES" dirty="0" smtClean="0"/>
              <a:t>SOA tradicional VS  </a:t>
            </a:r>
            <a:r>
              <a:rPr lang="es-ES" dirty="0" err="1" smtClean="0"/>
              <a:t>Microservicios</a:t>
            </a:r>
            <a:endParaRPr lang="es-ES" dirty="0" smtClean="0"/>
          </a:p>
          <a:p>
            <a:endParaRPr lang="es-ES" dirty="0" smtClean="0"/>
          </a:p>
          <a:p>
            <a:pPr>
              <a:buFont typeface="Arial" pitchFamily="34" charset="0"/>
              <a:buChar char="•"/>
            </a:pPr>
            <a:r>
              <a:rPr lang="es-ES" b="1" dirty="0" smtClean="0"/>
              <a:t> </a:t>
            </a:r>
            <a:r>
              <a:rPr lang="es-ES" dirty="0" smtClean="0"/>
              <a:t>arquitectura SOA generalmente está basada en </a:t>
            </a:r>
            <a:r>
              <a:rPr lang="es-ES" dirty="0" smtClean="0">
                <a:hlinkClick r:id="rId2"/>
              </a:rPr>
              <a:t>WSDL</a:t>
            </a:r>
            <a:r>
              <a:rPr lang="es-ES" dirty="0" smtClean="0"/>
              <a:t> para definir interfaces.  Un WSDL para muchos métodos u operaciones.  Por lo que al necesitar un nuevo atributo, genera cambiar todo el WSDL y todos los métodos del mismo (al menos recompilar)</a:t>
            </a:r>
          </a:p>
          <a:p>
            <a:pPr>
              <a:buFont typeface="Arial" pitchFamily="34" charset="0"/>
              <a:buChar char="•"/>
            </a:pPr>
            <a:endParaRPr lang="es-ES" dirty="0" smtClean="0"/>
          </a:p>
          <a:p>
            <a:pPr>
              <a:buFont typeface="Arial" pitchFamily="34" charset="0"/>
              <a:buChar char="•"/>
            </a:pPr>
            <a:r>
              <a:rPr lang="es-ES" dirty="0" err="1" smtClean="0"/>
              <a:t>Microservicio</a:t>
            </a:r>
            <a:r>
              <a:rPr lang="es-ES" dirty="0" smtClean="0"/>
              <a:t>, cada método es un servicio independiente, por lo que se afectan los “servicios” interesados.</a:t>
            </a:r>
            <a:endParaRPr lang="es-ES" dirty="0"/>
          </a:p>
        </p:txBody>
      </p:sp>
    </p:spTree>
  </p:cSld>
  <p:clrMapOvr>
    <a:masterClrMapping/>
  </p:clrMapOvr>
  <p:transition>
    <p:cut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Cartoon_a710da_5461430.gif"/>
          <p:cNvPicPr>
            <a:picLocks noChangeAspect="1"/>
          </p:cNvPicPr>
          <p:nvPr/>
        </p:nvPicPr>
        <p:blipFill>
          <a:blip r:embed="rId2" cstate="print"/>
          <a:stretch>
            <a:fillRect/>
          </a:stretch>
        </p:blipFill>
        <p:spPr>
          <a:xfrm>
            <a:off x="2190750" y="1643062"/>
            <a:ext cx="4762500" cy="3571875"/>
          </a:xfrm>
          <a:prstGeom prst="rect">
            <a:avLst/>
          </a:prstGeom>
        </p:spPr>
      </p:pic>
      <p:sp>
        <p:nvSpPr>
          <p:cNvPr id="3" name="2 CuadroTexto"/>
          <p:cNvSpPr txBox="1"/>
          <p:nvPr/>
        </p:nvSpPr>
        <p:spPr>
          <a:xfrm rot="1525001">
            <a:off x="2674964" y="1209863"/>
            <a:ext cx="5832648" cy="864096"/>
          </a:xfrm>
          <a:prstGeom prst="rect">
            <a:avLst/>
          </a:prstGeom>
          <a:noFill/>
        </p:spPr>
        <p:txBody>
          <a:bodyPr wrap="square" rtlCol="0">
            <a:spAutoFit/>
          </a:bodyPr>
          <a:lstStyle/>
          <a:p>
            <a:r>
              <a:rPr lang="es-ES" sz="4800" dirty="0" smtClean="0"/>
              <a:t>SERA EL FIN??????</a:t>
            </a:r>
            <a:endParaRPr lang="es-ES" sz="4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83568" y="404664"/>
            <a:ext cx="4868640" cy="523220"/>
          </a:xfrm>
          <a:prstGeom prst="rect">
            <a:avLst/>
          </a:prstGeom>
          <a:noFill/>
        </p:spPr>
        <p:txBody>
          <a:bodyPr wrap="none" rtlCol="0">
            <a:spAutoFit/>
          </a:bodyPr>
          <a:lstStyle/>
          <a:p>
            <a:r>
              <a:rPr lang="es-CL" sz="2800" dirty="0" smtClean="0"/>
              <a:t>Qué ha pasado en el tiempo ???</a:t>
            </a:r>
            <a:endParaRPr lang="es-CL" sz="2800" dirty="0"/>
          </a:p>
        </p:txBody>
      </p:sp>
      <p:sp>
        <p:nvSpPr>
          <p:cNvPr id="3" name="CuadroTexto 2"/>
          <p:cNvSpPr txBox="1"/>
          <p:nvPr/>
        </p:nvSpPr>
        <p:spPr>
          <a:xfrm>
            <a:off x="827584" y="1268760"/>
            <a:ext cx="5544616" cy="369332"/>
          </a:xfrm>
          <a:prstGeom prst="rect">
            <a:avLst/>
          </a:prstGeom>
          <a:noFill/>
        </p:spPr>
        <p:txBody>
          <a:bodyPr wrap="square" rtlCol="0">
            <a:spAutoFit/>
          </a:bodyPr>
          <a:lstStyle/>
          <a:p>
            <a:r>
              <a:rPr lang="es-CL" dirty="0" smtClean="0"/>
              <a:t>1.- Evolución del Hardware</a:t>
            </a:r>
          </a:p>
        </p:txBody>
      </p:sp>
      <p:sp>
        <p:nvSpPr>
          <p:cNvPr id="4" name="CuadroTexto 3"/>
          <p:cNvSpPr txBox="1"/>
          <p:nvPr/>
        </p:nvSpPr>
        <p:spPr>
          <a:xfrm>
            <a:off x="829274" y="1638092"/>
            <a:ext cx="5544616" cy="369332"/>
          </a:xfrm>
          <a:prstGeom prst="rect">
            <a:avLst/>
          </a:prstGeom>
          <a:noFill/>
        </p:spPr>
        <p:txBody>
          <a:bodyPr wrap="square" rtlCol="0">
            <a:spAutoFit/>
          </a:bodyPr>
          <a:lstStyle/>
          <a:p>
            <a:r>
              <a:rPr lang="es-CL" dirty="0"/>
              <a:t>2.- Bajos costos de estos</a:t>
            </a:r>
            <a:endParaRPr lang="es-CL" dirty="0" smtClean="0"/>
          </a:p>
        </p:txBody>
      </p:sp>
      <p:sp>
        <p:nvSpPr>
          <p:cNvPr id="5" name="CuadroTexto 4"/>
          <p:cNvSpPr txBox="1"/>
          <p:nvPr/>
        </p:nvSpPr>
        <p:spPr>
          <a:xfrm>
            <a:off x="847990" y="2016469"/>
            <a:ext cx="5544616" cy="369332"/>
          </a:xfrm>
          <a:prstGeom prst="rect">
            <a:avLst/>
          </a:prstGeom>
          <a:noFill/>
        </p:spPr>
        <p:txBody>
          <a:bodyPr wrap="square" rtlCol="0">
            <a:spAutoFit/>
          </a:bodyPr>
          <a:lstStyle/>
          <a:p>
            <a:r>
              <a:rPr lang="es-CL" dirty="0"/>
              <a:t>3.- Necesidad de automatización de labores rutinarias</a:t>
            </a:r>
            <a:endParaRPr lang="es-CL" dirty="0" smtClean="0"/>
          </a:p>
        </p:txBody>
      </p:sp>
      <p:sp>
        <p:nvSpPr>
          <p:cNvPr id="6" name="CuadroTexto 5"/>
          <p:cNvSpPr txBox="1"/>
          <p:nvPr/>
        </p:nvSpPr>
        <p:spPr>
          <a:xfrm>
            <a:off x="848208" y="2401421"/>
            <a:ext cx="7180175" cy="369332"/>
          </a:xfrm>
          <a:prstGeom prst="rect">
            <a:avLst/>
          </a:prstGeom>
          <a:noFill/>
        </p:spPr>
        <p:txBody>
          <a:bodyPr wrap="square" rtlCol="0">
            <a:spAutoFit/>
          </a:bodyPr>
          <a:lstStyle/>
          <a:p>
            <a:pPr lvl="1"/>
            <a:r>
              <a:rPr lang="es-CL" dirty="0" smtClean="0"/>
              <a:t>3.1.-  Nuevos escenarios de utilización del software</a:t>
            </a:r>
          </a:p>
        </p:txBody>
      </p:sp>
      <p:sp>
        <p:nvSpPr>
          <p:cNvPr id="7" name="CuadroTexto 6"/>
          <p:cNvSpPr txBox="1"/>
          <p:nvPr/>
        </p:nvSpPr>
        <p:spPr>
          <a:xfrm>
            <a:off x="382089" y="4497631"/>
            <a:ext cx="8044272" cy="923330"/>
          </a:xfrm>
          <a:prstGeom prst="rect">
            <a:avLst/>
          </a:prstGeom>
          <a:noFill/>
        </p:spPr>
        <p:txBody>
          <a:bodyPr wrap="square" rtlCol="0">
            <a:spAutoFit/>
          </a:bodyPr>
          <a:lstStyle/>
          <a:p>
            <a:pPr lvl="1"/>
            <a:r>
              <a:rPr lang="es-CL" dirty="0" smtClean="0"/>
              <a:t>Se </a:t>
            </a:r>
            <a:r>
              <a:rPr lang="es-CL" dirty="0" smtClean="0"/>
              <a:t>empieza a hablar de </a:t>
            </a:r>
            <a:r>
              <a:rPr lang="es-CL" dirty="0" smtClean="0"/>
              <a:t>Ingeniería de Software, </a:t>
            </a:r>
            <a:r>
              <a:rPr lang="es-CL" dirty="0" smtClean="0"/>
              <a:t>y como tal de diversos esquemas de diseños; dentro de ellos el</a:t>
            </a:r>
            <a:r>
              <a:rPr lang="es-CL" dirty="0" smtClean="0"/>
              <a:t> </a:t>
            </a:r>
            <a:r>
              <a:rPr lang="es-CL" dirty="0" smtClean="0"/>
              <a:t>diseño lógico de las </a:t>
            </a:r>
            <a:r>
              <a:rPr lang="es-CL" dirty="0" smtClean="0"/>
              <a:t>aplicaciones, el cual </a:t>
            </a:r>
            <a:r>
              <a:rPr lang="es-CL" dirty="0" smtClean="0"/>
              <a:t>se </a:t>
            </a:r>
            <a:r>
              <a:rPr lang="es-CL" dirty="0" smtClean="0"/>
              <a:t>empieza </a:t>
            </a:r>
            <a:r>
              <a:rPr lang="es-CL" dirty="0" smtClean="0"/>
              <a:t>a llamar arquitectura de Software</a:t>
            </a:r>
          </a:p>
        </p:txBody>
      </p:sp>
      <p:sp>
        <p:nvSpPr>
          <p:cNvPr id="8" name="CuadroTexto 7"/>
          <p:cNvSpPr txBox="1"/>
          <p:nvPr/>
        </p:nvSpPr>
        <p:spPr>
          <a:xfrm>
            <a:off x="854481" y="3149791"/>
            <a:ext cx="8044272" cy="369332"/>
          </a:xfrm>
          <a:prstGeom prst="rect">
            <a:avLst/>
          </a:prstGeom>
          <a:noFill/>
        </p:spPr>
        <p:txBody>
          <a:bodyPr wrap="square" rtlCol="0">
            <a:spAutoFit/>
          </a:bodyPr>
          <a:lstStyle/>
          <a:p>
            <a:pPr lvl="1"/>
            <a:r>
              <a:rPr lang="es-CL" dirty="0" smtClean="0"/>
              <a:t>3.3.-  Empiezan a aparecer nuevas “plataformas” disponibles  </a:t>
            </a:r>
          </a:p>
        </p:txBody>
      </p:sp>
      <p:sp>
        <p:nvSpPr>
          <p:cNvPr id="9" name="Abrir llave 8"/>
          <p:cNvSpPr/>
          <p:nvPr/>
        </p:nvSpPr>
        <p:spPr>
          <a:xfrm>
            <a:off x="539552" y="2060848"/>
            <a:ext cx="648072" cy="191658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p>
        </p:txBody>
      </p:sp>
      <p:sp>
        <p:nvSpPr>
          <p:cNvPr id="10" name="CuadroTexto 9"/>
          <p:cNvSpPr txBox="1"/>
          <p:nvPr/>
        </p:nvSpPr>
        <p:spPr>
          <a:xfrm rot="16200000">
            <a:off x="-696892" y="2965124"/>
            <a:ext cx="2157963" cy="369332"/>
          </a:xfrm>
          <a:prstGeom prst="rect">
            <a:avLst/>
          </a:prstGeom>
          <a:noFill/>
        </p:spPr>
        <p:txBody>
          <a:bodyPr wrap="none" rtlCol="0">
            <a:spAutoFit/>
          </a:bodyPr>
          <a:lstStyle/>
          <a:p>
            <a:r>
              <a:rPr lang="es-CL" dirty="0" smtClean="0"/>
              <a:t>Diseño de soluciones</a:t>
            </a:r>
            <a:endParaRPr lang="es-CL" dirty="0"/>
          </a:p>
        </p:txBody>
      </p:sp>
      <p:sp>
        <p:nvSpPr>
          <p:cNvPr id="11" name="CuadroTexto 10"/>
          <p:cNvSpPr txBox="1"/>
          <p:nvPr/>
        </p:nvSpPr>
        <p:spPr>
          <a:xfrm>
            <a:off x="841498" y="2777603"/>
            <a:ext cx="8044272" cy="369332"/>
          </a:xfrm>
          <a:prstGeom prst="rect">
            <a:avLst/>
          </a:prstGeom>
          <a:noFill/>
        </p:spPr>
        <p:txBody>
          <a:bodyPr wrap="square" rtlCol="0">
            <a:spAutoFit/>
          </a:bodyPr>
          <a:lstStyle/>
          <a:p>
            <a:pPr lvl="1"/>
            <a:r>
              <a:rPr lang="es-CL" dirty="0" smtClean="0"/>
              <a:t>3.2.-  Nuevas formas de pensar en los problemas, dejando la “artesanía de SW” </a:t>
            </a:r>
          </a:p>
        </p:txBody>
      </p:sp>
    </p:spTree>
    <p:extLst>
      <p:ext uri="{BB962C8B-B14F-4D97-AF65-F5344CB8AC3E}">
        <p14:creationId xmlns:p14="http://schemas.microsoft.com/office/powerpoint/2010/main" xmlns="" val="267634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animBg="1"/>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83568" y="404664"/>
            <a:ext cx="2345066" cy="523220"/>
          </a:xfrm>
          <a:prstGeom prst="rect">
            <a:avLst/>
          </a:prstGeom>
          <a:noFill/>
        </p:spPr>
        <p:txBody>
          <a:bodyPr wrap="none" rtlCol="0">
            <a:spAutoFit/>
          </a:bodyPr>
          <a:lstStyle/>
          <a:p>
            <a:r>
              <a:rPr lang="es-CL" sz="2800" dirty="0" smtClean="0"/>
              <a:t>Entonces?????</a:t>
            </a:r>
            <a:endParaRPr lang="es-CL" sz="2800" dirty="0"/>
          </a:p>
        </p:txBody>
      </p:sp>
      <p:pic>
        <p:nvPicPr>
          <p:cNvPr id="3" name="Imagen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75117" y="1052736"/>
            <a:ext cx="5925957" cy="2702424"/>
          </a:xfrm>
          <a:prstGeom prst="rect">
            <a:avLst/>
          </a:prstGeom>
        </p:spPr>
      </p:pic>
      <p:pic>
        <p:nvPicPr>
          <p:cNvPr id="4" name="Imagen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771800" y="3873021"/>
            <a:ext cx="6264696" cy="2505878"/>
          </a:xfrm>
          <a:prstGeom prst="rect">
            <a:avLst/>
          </a:prstGeom>
        </p:spPr>
      </p:pic>
      <p:sp>
        <p:nvSpPr>
          <p:cNvPr id="5" name="CuadroTexto 4"/>
          <p:cNvSpPr txBox="1"/>
          <p:nvPr/>
        </p:nvSpPr>
        <p:spPr>
          <a:xfrm>
            <a:off x="323529" y="4005064"/>
            <a:ext cx="2376264" cy="2308324"/>
          </a:xfrm>
          <a:prstGeom prst="rect">
            <a:avLst/>
          </a:prstGeom>
          <a:noFill/>
        </p:spPr>
        <p:txBody>
          <a:bodyPr wrap="square" rtlCol="0">
            <a:spAutoFit/>
          </a:bodyPr>
          <a:lstStyle/>
          <a:p>
            <a:r>
              <a:rPr lang="es-CL" dirty="0" smtClean="0"/>
              <a:t>La evolución del HW (precio vs potencia), y las nuevas necesidades, hay hecho crecer la complejidad del SW.  Por lo tanto formas de enfrentar el desarrollo</a:t>
            </a:r>
            <a:endParaRPr lang="es-CL" dirty="0"/>
          </a:p>
        </p:txBody>
      </p:sp>
    </p:spTree>
    <p:extLst>
      <p:ext uri="{BB962C8B-B14F-4D97-AF65-F5344CB8AC3E}">
        <p14:creationId xmlns:p14="http://schemas.microsoft.com/office/powerpoint/2010/main" xmlns="" val="57750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83568" y="404664"/>
            <a:ext cx="4288803" cy="523220"/>
          </a:xfrm>
          <a:prstGeom prst="rect">
            <a:avLst/>
          </a:prstGeom>
          <a:noFill/>
        </p:spPr>
        <p:txBody>
          <a:bodyPr wrap="none" rtlCol="0">
            <a:spAutoFit/>
          </a:bodyPr>
          <a:lstStyle/>
          <a:p>
            <a:r>
              <a:rPr lang="es-CL" sz="2800" dirty="0" smtClean="0"/>
              <a:t>Qué es Arquitectura de SW?</a:t>
            </a:r>
            <a:endParaRPr lang="es-CL" sz="2800" dirty="0"/>
          </a:p>
        </p:txBody>
      </p:sp>
      <p:sp>
        <p:nvSpPr>
          <p:cNvPr id="3" name="CuadroTexto 2"/>
          <p:cNvSpPr txBox="1"/>
          <p:nvPr/>
        </p:nvSpPr>
        <p:spPr>
          <a:xfrm>
            <a:off x="539552" y="1196752"/>
            <a:ext cx="5802101" cy="646331"/>
          </a:xfrm>
          <a:prstGeom prst="rect">
            <a:avLst/>
          </a:prstGeom>
          <a:noFill/>
        </p:spPr>
        <p:txBody>
          <a:bodyPr wrap="none" rtlCol="0">
            <a:spAutoFit/>
          </a:bodyPr>
          <a:lstStyle/>
          <a:p>
            <a:r>
              <a:rPr lang="es-CL" dirty="0" smtClean="0"/>
              <a:t>Según  IEEE :</a:t>
            </a:r>
          </a:p>
          <a:p>
            <a:r>
              <a:rPr lang="es-CL" dirty="0"/>
              <a:t> </a:t>
            </a:r>
            <a:r>
              <a:rPr lang="es-CL" dirty="0" smtClean="0"/>
              <a:t>  El nivel conceptual mas alto de un sistema en su ambiente</a:t>
            </a:r>
            <a:endParaRPr lang="es-CL" dirty="0"/>
          </a:p>
        </p:txBody>
      </p:sp>
      <p:sp>
        <p:nvSpPr>
          <p:cNvPr id="4" name="CuadroTexto 3"/>
          <p:cNvSpPr txBox="1"/>
          <p:nvPr/>
        </p:nvSpPr>
        <p:spPr>
          <a:xfrm>
            <a:off x="539552" y="2111951"/>
            <a:ext cx="5314212" cy="1477328"/>
          </a:xfrm>
          <a:prstGeom prst="rect">
            <a:avLst/>
          </a:prstGeom>
          <a:noFill/>
        </p:spPr>
        <p:txBody>
          <a:bodyPr wrap="none" rtlCol="0">
            <a:spAutoFit/>
          </a:bodyPr>
          <a:lstStyle/>
          <a:p>
            <a:r>
              <a:rPr lang="es-CL" dirty="0" smtClean="0"/>
              <a:t>Otra definición:</a:t>
            </a:r>
          </a:p>
          <a:p>
            <a:r>
              <a:rPr lang="es-CL" dirty="0"/>
              <a:t> </a:t>
            </a:r>
            <a:r>
              <a:rPr lang="es-CL" dirty="0" smtClean="0"/>
              <a:t>  Organización fundamental de un sistema descrita en:</a:t>
            </a:r>
          </a:p>
          <a:p>
            <a:r>
              <a:rPr lang="es-CL" dirty="0"/>
              <a:t>	</a:t>
            </a:r>
            <a:r>
              <a:rPr lang="es-CL" dirty="0" smtClean="0"/>
              <a:t>Sus componentes</a:t>
            </a:r>
          </a:p>
          <a:p>
            <a:r>
              <a:rPr lang="es-CL" dirty="0"/>
              <a:t>	</a:t>
            </a:r>
            <a:r>
              <a:rPr lang="es-CL" dirty="0" smtClean="0"/>
              <a:t>Relación entre ellos y con el ambiente</a:t>
            </a:r>
          </a:p>
          <a:p>
            <a:r>
              <a:rPr lang="es-CL" dirty="0"/>
              <a:t>	</a:t>
            </a:r>
            <a:r>
              <a:rPr lang="es-CL" dirty="0" smtClean="0"/>
              <a:t>Principios que guían su diseño y evolución</a:t>
            </a:r>
            <a:endParaRPr lang="es-CL" dirty="0"/>
          </a:p>
        </p:txBody>
      </p:sp>
      <p:sp>
        <p:nvSpPr>
          <p:cNvPr id="5" name="CuadroTexto 4"/>
          <p:cNvSpPr txBox="1"/>
          <p:nvPr/>
        </p:nvSpPr>
        <p:spPr>
          <a:xfrm>
            <a:off x="683568" y="3858147"/>
            <a:ext cx="7272808" cy="923330"/>
          </a:xfrm>
          <a:prstGeom prst="rect">
            <a:avLst/>
          </a:prstGeom>
          <a:noFill/>
        </p:spPr>
        <p:txBody>
          <a:bodyPr wrap="square" rtlCol="0">
            <a:spAutoFit/>
          </a:bodyPr>
          <a:lstStyle/>
          <a:p>
            <a:r>
              <a:rPr lang="es-CL" dirty="0" smtClean="0"/>
              <a:t>Software </a:t>
            </a:r>
            <a:r>
              <a:rPr lang="es-CL" dirty="0" err="1" smtClean="0"/>
              <a:t>Architecture</a:t>
            </a:r>
            <a:r>
              <a:rPr lang="es-CL" dirty="0" smtClean="0"/>
              <a:t> in </a:t>
            </a:r>
            <a:r>
              <a:rPr lang="es-CL" dirty="0" err="1" smtClean="0"/>
              <a:t>Practice</a:t>
            </a:r>
            <a:r>
              <a:rPr lang="es-CL" dirty="0" smtClean="0"/>
              <a:t> - </a:t>
            </a:r>
            <a:r>
              <a:rPr lang="es-CL" dirty="0" err="1" smtClean="0"/>
              <a:t>Kazman</a:t>
            </a:r>
            <a:r>
              <a:rPr lang="es-CL" dirty="0" smtClean="0"/>
              <a:t>:</a:t>
            </a:r>
          </a:p>
          <a:p>
            <a:r>
              <a:rPr lang="es-CL" dirty="0" smtClean="0"/>
              <a:t>La estructura de estructuras de un sistema, la cual abarca componentes SW, propiedades externas visibles de los componentes y sus relaciones</a:t>
            </a:r>
          </a:p>
        </p:txBody>
      </p:sp>
    </p:spTree>
    <p:extLst>
      <p:ext uri="{BB962C8B-B14F-4D97-AF65-F5344CB8AC3E}">
        <p14:creationId xmlns:p14="http://schemas.microsoft.com/office/powerpoint/2010/main" xmlns="" val="913586219"/>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83568" y="404664"/>
            <a:ext cx="3533340" cy="707886"/>
          </a:xfrm>
          <a:prstGeom prst="rect">
            <a:avLst/>
          </a:prstGeom>
          <a:noFill/>
        </p:spPr>
        <p:txBody>
          <a:bodyPr wrap="none" rtlCol="0">
            <a:spAutoFit/>
          </a:bodyPr>
          <a:lstStyle/>
          <a:p>
            <a:r>
              <a:rPr lang="es-CL" sz="4000" dirty="0" smtClean="0"/>
              <a:t>Es Necesario???</a:t>
            </a:r>
            <a:endParaRPr lang="es-CL" sz="4000" dirty="0"/>
          </a:p>
        </p:txBody>
      </p:sp>
      <p:sp>
        <p:nvSpPr>
          <p:cNvPr id="3" name="CuadroTexto 2"/>
          <p:cNvSpPr txBox="1"/>
          <p:nvPr/>
        </p:nvSpPr>
        <p:spPr>
          <a:xfrm>
            <a:off x="827585" y="1340768"/>
            <a:ext cx="7272808" cy="646331"/>
          </a:xfrm>
          <a:prstGeom prst="rect">
            <a:avLst/>
          </a:prstGeom>
          <a:noFill/>
        </p:spPr>
        <p:txBody>
          <a:bodyPr wrap="square" rtlCol="0">
            <a:spAutoFit/>
          </a:bodyPr>
          <a:lstStyle/>
          <a:p>
            <a:r>
              <a:rPr lang="es-CL" dirty="0" smtClean="0"/>
              <a:t>Dos factores en la ingeniería de software han incrementado la importancia de la arquitectura:</a:t>
            </a:r>
            <a:endParaRPr lang="es-CL" dirty="0"/>
          </a:p>
        </p:txBody>
      </p:sp>
      <p:sp>
        <p:nvSpPr>
          <p:cNvPr id="4" name="CuadroTexto 3"/>
          <p:cNvSpPr txBox="1"/>
          <p:nvPr/>
        </p:nvSpPr>
        <p:spPr>
          <a:xfrm>
            <a:off x="1196008" y="2638764"/>
            <a:ext cx="1539204" cy="584775"/>
          </a:xfrm>
          <a:prstGeom prst="rect">
            <a:avLst/>
          </a:prstGeom>
          <a:noFill/>
        </p:spPr>
        <p:txBody>
          <a:bodyPr wrap="square" rtlCol="0">
            <a:spAutoFit/>
          </a:bodyPr>
          <a:lstStyle/>
          <a:p>
            <a:r>
              <a:rPr lang="es-CL" sz="3200" dirty="0" smtClean="0"/>
              <a:t>ESCALA</a:t>
            </a:r>
            <a:endParaRPr lang="es-CL" sz="3200" dirty="0"/>
          </a:p>
        </p:txBody>
      </p:sp>
      <p:sp>
        <p:nvSpPr>
          <p:cNvPr id="5" name="CuadroTexto 4"/>
          <p:cNvSpPr txBox="1"/>
          <p:nvPr/>
        </p:nvSpPr>
        <p:spPr>
          <a:xfrm>
            <a:off x="1559327" y="3131758"/>
            <a:ext cx="389850" cy="584775"/>
          </a:xfrm>
          <a:prstGeom prst="rect">
            <a:avLst/>
          </a:prstGeom>
          <a:noFill/>
        </p:spPr>
        <p:txBody>
          <a:bodyPr wrap="none" rtlCol="0">
            <a:spAutoFit/>
          </a:bodyPr>
          <a:lstStyle/>
          <a:p>
            <a:r>
              <a:rPr lang="es-CL" sz="3200" dirty="0" smtClean="0"/>
              <a:t>+</a:t>
            </a:r>
            <a:endParaRPr lang="es-CL" sz="3200" dirty="0"/>
          </a:p>
        </p:txBody>
      </p:sp>
      <p:sp>
        <p:nvSpPr>
          <p:cNvPr id="6" name="CuadroTexto 5"/>
          <p:cNvSpPr txBox="1"/>
          <p:nvPr/>
        </p:nvSpPr>
        <p:spPr>
          <a:xfrm>
            <a:off x="1043608" y="3656057"/>
            <a:ext cx="2602379" cy="584775"/>
          </a:xfrm>
          <a:prstGeom prst="rect">
            <a:avLst/>
          </a:prstGeom>
          <a:noFill/>
        </p:spPr>
        <p:txBody>
          <a:bodyPr wrap="none" rtlCol="0">
            <a:spAutoFit/>
          </a:bodyPr>
          <a:lstStyle/>
          <a:p>
            <a:r>
              <a:rPr lang="es-CL" sz="3200" dirty="0" smtClean="0"/>
              <a:t>DISTRIBUCION</a:t>
            </a:r>
            <a:endParaRPr lang="es-CL" sz="3200" dirty="0"/>
          </a:p>
        </p:txBody>
      </p:sp>
      <p:sp>
        <p:nvSpPr>
          <p:cNvPr id="7" name="CuadroTexto 6"/>
          <p:cNvSpPr txBox="1"/>
          <p:nvPr/>
        </p:nvSpPr>
        <p:spPr>
          <a:xfrm>
            <a:off x="4074139" y="2931152"/>
            <a:ext cx="389850" cy="584775"/>
          </a:xfrm>
          <a:prstGeom prst="rect">
            <a:avLst/>
          </a:prstGeom>
          <a:noFill/>
        </p:spPr>
        <p:txBody>
          <a:bodyPr wrap="none" rtlCol="0">
            <a:spAutoFit/>
          </a:bodyPr>
          <a:lstStyle/>
          <a:p>
            <a:r>
              <a:rPr lang="es-CL" sz="3200" dirty="0" smtClean="0"/>
              <a:t>=</a:t>
            </a:r>
            <a:endParaRPr lang="es-CL" sz="3200" dirty="0"/>
          </a:p>
        </p:txBody>
      </p:sp>
      <p:sp>
        <p:nvSpPr>
          <p:cNvPr id="8" name="Flecha arriba 7"/>
          <p:cNvSpPr/>
          <p:nvPr/>
        </p:nvSpPr>
        <p:spPr>
          <a:xfrm>
            <a:off x="683568" y="2708920"/>
            <a:ext cx="360040" cy="512767"/>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Flecha arriba 8"/>
          <p:cNvSpPr/>
          <p:nvPr/>
        </p:nvSpPr>
        <p:spPr>
          <a:xfrm>
            <a:off x="683568" y="3664281"/>
            <a:ext cx="360040" cy="512767"/>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0" name="CuadroTexto 9"/>
          <p:cNvSpPr txBox="1"/>
          <p:nvPr/>
        </p:nvSpPr>
        <p:spPr>
          <a:xfrm>
            <a:off x="5401739" y="2529190"/>
            <a:ext cx="2698654" cy="584775"/>
          </a:xfrm>
          <a:prstGeom prst="rect">
            <a:avLst/>
          </a:prstGeom>
          <a:noFill/>
        </p:spPr>
        <p:txBody>
          <a:bodyPr wrap="square" rtlCol="0">
            <a:spAutoFit/>
          </a:bodyPr>
          <a:lstStyle/>
          <a:p>
            <a:r>
              <a:rPr lang="es-CL" sz="3200" dirty="0" smtClean="0"/>
              <a:t>COMPLEJIDAD</a:t>
            </a:r>
            <a:endParaRPr lang="es-CL" sz="3200" dirty="0"/>
          </a:p>
        </p:txBody>
      </p:sp>
      <p:sp>
        <p:nvSpPr>
          <p:cNvPr id="11" name="CuadroTexto 10"/>
          <p:cNvSpPr txBox="1"/>
          <p:nvPr/>
        </p:nvSpPr>
        <p:spPr>
          <a:xfrm>
            <a:off x="5508104" y="3592273"/>
            <a:ext cx="2698654" cy="584775"/>
          </a:xfrm>
          <a:prstGeom prst="rect">
            <a:avLst/>
          </a:prstGeom>
          <a:noFill/>
        </p:spPr>
        <p:txBody>
          <a:bodyPr wrap="square" rtlCol="0">
            <a:spAutoFit/>
          </a:bodyPr>
          <a:lstStyle/>
          <a:p>
            <a:r>
              <a:rPr lang="es-CL" sz="3200" dirty="0" smtClean="0"/>
              <a:t>RIESGO</a:t>
            </a:r>
            <a:endParaRPr lang="es-CL" sz="3200" dirty="0"/>
          </a:p>
        </p:txBody>
      </p:sp>
      <p:sp>
        <p:nvSpPr>
          <p:cNvPr id="12" name="Flecha arriba 11"/>
          <p:cNvSpPr/>
          <p:nvPr/>
        </p:nvSpPr>
        <p:spPr>
          <a:xfrm>
            <a:off x="5041699" y="2530360"/>
            <a:ext cx="360040" cy="512767"/>
          </a:xfrm>
          <a:prstGeom prst="up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Flecha arriba 12"/>
          <p:cNvSpPr/>
          <p:nvPr/>
        </p:nvSpPr>
        <p:spPr>
          <a:xfrm>
            <a:off x="5065410" y="3560262"/>
            <a:ext cx="360040" cy="512767"/>
          </a:xfrm>
          <a:prstGeom prst="up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xmlns="" val="970447461"/>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11560" y="476672"/>
            <a:ext cx="3038589" cy="707886"/>
          </a:xfrm>
          <a:prstGeom prst="rect">
            <a:avLst/>
          </a:prstGeom>
        </p:spPr>
        <p:txBody>
          <a:bodyPr wrap="none">
            <a:spAutoFit/>
          </a:bodyPr>
          <a:lstStyle/>
          <a:p>
            <a:r>
              <a:rPr lang="es-CL" sz="4000" dirty="0" smtClean="0"/>
              <a:t>Tipos básicos:</a:t>
            </a:r>
            <a:endParaRPr lang="es-CL" sz="4000" dirty="0"/>
          </a:p>
        </p:txBody>
      </p:sp>
      <p:sp>
        <p:nvSpPr>
          <p:cNvPr id="3" name="Rectángulo 2"/>
          <p:cNvSpPr/>
          <p:nvPr/>
        </p:nvSpPr>
        <p:spPr>
          <a:xfrm>
            <a:off x="971600" y="1210154"/>
            <a:ext cx="5086457" cy="369332"/>
          </a:xfrm>
          <a:prstGeom prst="rect">
            <a:avLst/>
          </a:prstGeom>
        </p:spPr>
        <p:txBody>
          <a:bodyPr wrap="none">
            <a:spAutoFit/>
          </a:bodyPr>
          <a:lstStyle/>
          <a:p>
            <a:r>
              <a:rPr lang="es-CL" dirty="0" smtClean="0"/>
              <a:t>Por lo general, se pueden clasificar en las siguientes:</a:t>
            </a:r>
            <a:endParaRPr lang="es-CL" dirty="0"/>
          </a:p>
        </p:txBody>
      </p:sp>
      <p:sp>
        <p:nvSpPr>
          <p:cNvPr id="4" name="Rectángulo 3"/>
          <p:cNvSpPr/>
          <p:nvPr/>
        </p:nvSpPr>
        <p:spPr>
          <a:xfrm>
            <a:off x="1106920" y="1747514"/>
            <a:ext cx="2471061" cy="369332"/>
          </a:xfrm>
          <a:prstGeom prst="rect">
            <a:avLst/>
          </a:prstGeom>
        </p:spPr>
        <p:txBody>
          <a:bodyPr wrap="none">
            <a:spAutoFit/>
          </a:bodyPr>
          <a:lstStyle/>
          <a:p>
            <a:r>
              <a:rPr lang="es-CL" dirty="0" smtClean="0"/>
              <a:t>Arquitectura monolítica</a:t>
            </a:r>
            <a:endParaRPr lang="es-CL" dirty="0"/>
          </a:p>
        </p:txBody>
      </p:sp>
      <p:sp>
        <p:nvSpPr>
          <p:cNvPr id="5" name="Rectángulo 4"/>
          <p:cNvSpPr/>
          <p:nvPr/>
        </p:nvSpPr>
        <p:spPr>
          <a:xfrm>
            <a:off x="3577981" y="3056774"/>
            <a:ext cx="2384627" cy="369332"/>
          </a:xfrm>
          <a:prstGeom prst="rect">
            <a:avLst/>
          </a:prstGeom>
        </p:spPr>
        <p:txBody>
          <a:bodyPr wrap="none">
            <a:spAutoFit/>
          </a:bodyPr>
          <a:lstStyle/>
          <a:p>
            <a:r>
              <a:rPr lang="es-CL" dirty="0" smtClean="0"/>
              <a:t>Distribución en 3 Capas</a:t>
            </a:r>
            <a:endParaRPr lang="es-CL" dirty="0"/>
          </a:p>
        </p:txBody>
      </p:sp>
      <p:sp>
        <p:nvSpPr>
          <p:cNvPr id="6" name="Rectángulo 5"/>
          <p:cNvSpPr/>
          <p:nvPr/>
        </p:nvSpPr>
        <p:spPr>
          <a:xfrm>
            <a:off x="2874477" y="2428130"/>
            <a:ext cx="1693797" cy="369332"/>
          </a:xfrm>
          <a:prstGeom prst="rect">
            <a:avLst/>
          </a:prstGeom>
        </p:spPr>
        <p:txBody>
          <a:bodyPr wrap="none">
            <a:spAutoFit/>
          </a:bodyPr>
          <a:lstStyle/>
          <a:p>
            <a:r>
              <a:rPr lang="es-CL" dirty="0" smtClean="0"/>
              <a:t>Cliente-Servidor</a:t>
            </a:r>
            <a:endParaRPr lang="es-CL" dirty="0"/>
          </a:p>
        </p:txBody>
      </p:sp>
      <p:sp>
        <p:nvSpPr>
          <p:cNvPr id="7" name="Rectángulo 6"/>
          <p:cNvSpPr/>
          <p:nvPr/>
        </p:nvSpPr>
        <p:spPr>
          <a:xfrm>
            <a:off x="5041323" y="3810474"/>
            <a:ext cx="2416687" cy="369332"/>
          </a:xfrm>
          <a:prstGeom prst="rect">
            <a:avLst/>
          </a:prstGeom>
        </p:spPr>
        <p:txBody>
          <a:bodyPr wrap="none">
            <a:spAutoFit/>
          </a:bodyPr>
          <a:lstStyle/>
          <a:p>
            <a:r>
              <a:rPr lang="es-CL" dirty="0" smtClean="0"/>
              <a:t>Distribución en N Capas</a:t>
            </a:r>
            <a:endParaRPr lang="es-CL" dirty="0"/>
          </a:p>
        </p:txBody>
      </p:sp>
      <p:sp>
        <p:nvSpPr>
          <p:cNvPr id="9" name="Flecha doblada 8"/>
          <p:cNvSpPr/>
          <p:nvPr/>
        </p:nvSpPr>
        <p:spPr>
          <a:xfrm rot="5400000">
            <a:off x="3476551" y="1916125"/>
            <a:ext cx="489650" cy="46369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sp>
        <p:nvSpPr>
          <p:cNvPr id="10" name="Flecha doblada 9"/>
          <p:cNvSpPr/>
          <p:nvPr/>
        </p:nvSpPr>
        <p:spPr>
          <a:xfrm rot="5400000">
            <a:off x="4564652" y="2565617"/>
            <a:ext cx="489650" cy="46369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sp>
        <p:nvSpPr>
          <p:cNvPr id="11" name="Flecha doblada 10"/>
          <p:cNvSpPr/>
          <p:nvPr/>
        </p:nvSpPr>
        <p:spPr>
          <a:xfrm rot="5400000">
            <a:off x="5949628" y="3208748"/>
            <a:ext cx="489650" cy="46369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sp>
        <p:nvSpPr>
          <p:cNvPr id="12" name="Abrir llave 11"/>
          <p:cNvSpPr/>
          <p:nvPr/>
        </p:nvSpPr>
        <p:spPr>
          <a:xfrm>
            <a:off x="3114290" y="3000016"/>
            <a:ext cx="619682" cy="2055109"/>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s-CL"/>
          </a:p>
        </p:txBody>
      </p:sp>
      <p:sp>
        <p:nvSpPr>
          <p:cNvPr id="13" name="CuadroTexto 12"/>
          <p:cNvSpPr txBox="1"/>
          <p:nvPr/>
        </p:nvSpPr>
        <p:spPr>
          <a:xfrm>
            <a:off x="268423" y="3012992"/>
            <a:ext cx="2622957" cy="1200329"/>
          </a:xfrm>
          <a:prstGeom prst="rect">
            <a:avLst/>
          </a:prstGeom>
          <a:noFill/>
        </p:spPr>
        <p:txBody>
          <a:bodyPr wrap="square" rtlCol="0">
            <a:spAutoFit/>
          </a:bodyPr>
          <a:lstStyle/>
          <a:p>
            <a:r>
              <a:rPr lang="es-CL" dirty="0" smtClean="0"/>
              <a:t>Era de la WEB:</a:t>
            </a:r>
          </a:p>
          <a:p>
            <a:pPr lvl="1"/>
            <a:r>
              <a:rPr lang="es-CL" dirty="0" smtClean="0"/>
              <a:t>Estáticas</a:t>
            </a:r>
          </a:p>
          <a:p>
            <a:pPr lvl="1"/>
            <a:r>
              <a:rPr lang="es-CL" dirty="0" smtClean="0"/>
              <a:t>Dinámicas</a:t>
            </a:r>
          </a:p>
          <a:p>
            <a:pPr lvl="1"/>
            <a:r>
              <a:rPr lang="es-CL" dirty="0" smtClean="0"/>
              <a:t>Colaborativas</a:t>
            </a:r>
            <a:endParaRPr lang="es-CL" dirty="0"/>
          </a:p>
        </p:txBody>
      </p:sp>
      <p:pic>
        <p:nvPicPr>
          <p:cNvPr id="14" name="Imagen 1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33074" y="4580546"/>
            <a:ext cx="2990729" cy="1908085"/>
          </a:xfrm>
          <a:prstGeom prst="rect">
            <a:avLst/>
          </a:prstGeom>
        </p:spPr>
      </p:pic>
      <p:sp>
        <p:nvSpPr>
          <p:cNvPr id="15" name="Abrir llave 14"/>
          <p:cNvSpPr/>
          <p:nvPr/>
        </p:nvSpPr>
        <p:spPr>
          <a:xfrm rot="10800000">
            <a:off x="6591875" y="1522999"/>
            <a:ext cx="619682" cy="2055109"/>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s-CL"/>
          </a:p>
        </p:txBody>
      </p:sp>
      <p:sp>
        <p:nvSpPr>
          <p:cNvPr id="16" name="CuadroTexto 15"/>
          <p:cNvSpPr txBox="1"/>
          <p:nvPr/>
        </p:nvSpPr>
        <p:spPr>
          <a:xfrm>
            <a:off x="7345408" y="2257972"/>
            <a:ext cx="1362462" cy="369332"/>
          </a:xfrm>
          <a:prstGeom prst="rect">
            <a:avLst/>
          </a:prstGeom>
          <a:noFill/>
        </p:spPr>
        <p:txBody>
          <a:bodyPr wrap="square" rtlCol="0">
            <a:spAutoFit/>
          </a:bodyPr>
          <a:lstStyle/>
          <a:p>
            <a:r>
              <a:rPr lang="es-CL" dirty="0" smtClean="0"/>
              <a:t>Era de PC</a:t>
            </a:r>
            <a:endParaRPr lang="es-CL" dirty="0"/>
          </a:p>
        </p:txBody>
      </p:sp>
    </p:spTree>
    <p:extLst>
      <p:ext uri="{BB962C8B-B14F-4D97-AF65-F5344CB8AC3E}">
        <p14:creationId xmlns:p14="http://schemas.microsoft.com/office/powerpoint/2010/main" xmlns="" val="2830854429"/>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11560" y="476672"/>
            <a:ext cx="2778902" cy="707886"/>
          </a:xfrm>
          <a:prstGeom prst="rect">
            <a:avLst/>
          </a:prstGeom>
        </p:spPr>
        <p:txBody>
          <a:bodyPr wrap="none">
            <a:spAutoFit/>
          </a:bodyPr>
          <a:lstStyle/>
          <a:p>
            <a:r>
              <a:rPr lang="es-CL" sz="4000" dirty="0" smtClean="0"/>
              <a:t>Monolíticos:</a:t>
            </a:r>
            <a:endParaRPr lang="es-CL" sz="4000" dirty="0"/>
          </a:p>
        </p:txBody>
      </p:sp>
      <p:sp>
        <p:nvSpPr>
          <p:cNvPr id="3" name="CuadroTexto 2"/>
          <p:cNvSpPr txBox="1"/>
          <p:nvPr/>
        </p:nvSpPr>
        <p:spPr>
          <a:xfrm>
            <a:off x="1115616" y="1108595"/>
            <a:ext cx="7632848" cy="5755422"/>
          </a:xfrm>
          <a:prstGeom prst="rect">
            <a:avLst/>
          </a:prstGeom>
          <a:noFill/>
        </p:spPr>
        <p:txBody>
          <a:bodyPr wrap="square" rtlCol="0">
            <a:spAutoFit/>
          </a:bodyPr>
          <a:lstStyle/>
          <a:p>
            <a:r>
              <a:rPr lang="es-CL" sz="1600" dirty="0" smtClean="0"/>
              <a:t>Aplicativo tiene la siguientes características:</a:t>
            </a:r>
          </a:p>
          <a:p>
            <a:pPr marL="285750" indent="-285750">
              <a:buFont typeface="Arial" panose="020B0604020202020204" pitchFamily="34" charset="0"/>
              <a:buChar char="•"/>
            </a:pPr>
            <a:r>
              <a:rPr lang="es-CL" sz="1600" dirty="0"/>
              <a:t>Construcción del programa final a base de componentes compilados al mismo tiempo.</a:t>
            </a:r>
          </a:p>
          <a:p>
            <a:pPr marL="285750" indent="-285750">
              <a:buFont typeface="Arial" panose="020B0604020202020204" pitchFamily="34" charset="0"/>
              <a:buChar char="•"/>
            </a:pPr>
            <a:r>
              <a:rPr lang="es-CL" sz="1600" b="1" dirty="0"/>
              <a:t>Carecen de protecciones y privilegios</a:t>
            </a:r>
            <a:r>
              <a:rPr lang="es-CL" sz="1600" dirty="0"/>
              <a:t> al entrar a rutinas que manejan diferentes aspectos de los recursos de la computadora, como memoria, disco, etc.</a:t>
            </a:r>
          </a:p>
          <a:p>
            <a:pPr marL="285750" indent="-285750">
              <a:buFont typeface="Arial" panose="020B0604020202020204" pitchFamily="34" charset="0"/>
              <a:buChar char="•"/>
            </a:pPr>
            <a:r>
              <a:rPr lang="es-CL" sz="1600" dirty="0"/>
              <a:t>Generalmente están hechos a medida, por lo que son eficientes y rápidos en su ejecución y gestión, pero como consecuencia </a:t>
            </a:r>
            <a:r>
              <a:rPr lang="es-CL" sz="1600" b="1" dirty="0"/>
              <a:t>carecen de flexibilidad  para soportar diferentes ambientes de trabajo o tipos de aplicaciones.</a:t>
            </a:r>
            <a:endParaRPr lang="es-CL" sz="1600" dirty="0"/>
          </a:p>
          <a:p>
            <a:pPr marL="285750" indent="-285750">
              <a:buFont typeface="Arial" panose="020B0604020202020204" pitchFamily="34" charset="0"/>
              <a:buChar char="•"/>
            </a:pPr>
            <a:r>
              <a:rPr lang="es-CL" sz="1600" b="1" dirty="0"/>
              <a:t>No hay distribución</a:t>
            </a:r>
            <a:r>
              <a:rPr lang="es-CL" sz="1600" dirty="0"/>
              <a:t>,  tanto a nivel físico como a nivel lógico.</a:t>
            </a:r>
          </a:p>
          <a:p>
            <a:pPr marL="285750" indent="-285750">
              <a:buFont typeface="Arial" panose="020B0604020202020204" pitchFamily="34" charset="0"/>
              <a:buChar char="•"/>
            </a:pPr>
            <a:r>
              <a:rPr lang="es-CL" sz="1600" b="1" dirty="0"/>
              <a:t>Estructura interna indefinida. Los niveles de funcionalidad no están bien separados. Una </a:t>
            </a:r>
            <a:r>
              <a:rPr lang="es-CL" sz="1600" b="1" dirty="0" smtClean="0"/>
              <a:t>aplicación monolítica </a:t>
            </a:r>
            <a:r>
              <a:rPr lang="es-CL" sz="1600" b="1" dirty="0"/>
              <a:t>puede componerse de uno o mas </a:t>
            </a:r>
            <a:r>
              <a:rPr lang="es-CL" sz="1600" b="1" dirty="0" smtClean="0"/>
              <a:t>niveles</a:t>
            </a:r>
          </a:p>
          <a:p>
            <a:pPr marL="285750" indent="-285750">
              <a:buFont typeface="Arial" panose="020B0604020202020204" pitchFamily="34" charset="0"/>
              <a:buChar char="•"/>
            </a:pPr>
            <a:endParaRPr lang="es-CL" sz="1600" b="1" dirty="0"/>
          </a:p>
          <a:p>
            <a:r>
              <a:rPr lang="es-CL" sz="1600" dirty="0"/>
              <a:t>Una </a:t>
            </a:r>
            <a:r>
              <a:rPr lang="es-CL" sz="1600" dirty="0" smtClean="0"/>
              <a:t>aplicación monolítica </a:t>
            </a:r>
            <a:r>
              <a:rPr lang="es-CL" sz="1600" dirty="0"/>
              <a:t>se elabora bajo el supuesto de que será ejecutada en un </a:t>
            </a:r>
            <a:r>
              <a:rPr lang="es-CL" sz="1600" dirty="0" smtClean="0"/>
              <a:t>único </a:t>
            </a:r>
            <a:r>
              <a:rPr lang="es-CL" sz="1600" dirty="0"/>
              <a:t>equipo de </a:t>
            </a:r>
            <a:r>
              <a:rPr lang="es-CL" sz="1600" dirty="0" smtClean="0"/>
              <a:t>cómputo.</a:t>
            </a:r>
          </a:p>
          <a:p>
            <a:endParaRPr lang="es-CL" sz="1600" dirty="0"/>
          </a:p>
          <a:p>
            <a:r>
              <a:rPr lang="es-CL" sz="1600" b="1" dirty="0"/>
              <a:t>Ventajas del estilo arquitectónico:</a:t>
            </a:r>
            <a:endParaRPr lang="es-CL" sz="1600" dirty="0"/>
          </a:p>
          <a:p>
            <a:r>
              <a:rPr lang="es-CL" sz="1600" dirty="0"/>
              <a:t>Eficiencia, ya que se producen pocos cambios en el contexto. </a:t>
            </a:r>
          </a:p>
          <a:p>
            <a:r>
              <a:rPr lang="es-CL" sz="1600" dirty="0"/>
              <a:t/>
            </a:r>
            <a:br>
              <a:rPr lang="es-CL" sz="1600" dirty="0"/>
            </a:br>
            <a:r>
              <a:rPr lang="es-CL" sz="1600" b="1" dirty="0"/>
              <a:t>Desventajas del estilo arquitectónico:</a:t>
            </a:r>
            <a:endParaRPr lang="es-CL" sz="1600" dirty="0"/>
          </a:p>
          <a:p>
            <a:r>
              <a:rPr lang="es-CL" sz="1600" dirty="0"/>
              <a:t>Difícil de depurar</a:t>
            </a:r>
          </a:p>
          <a:p>
            <a:r>
              <a:rPr lang="es-CL" sz="1600" dirty="0"/>
              <a:t>Difícil de ampliar</a:t>
            </a:r>
          </a:p>
          <a:p>
            <a:r>
              <a:rPr lang="es-CL" sz="1600" dirty="0"/>
              <a:t>Difícil de distribuir</a:t>
            </a:r>
          </a:p>
          <a:p>
            <a:r>
              <a:rPr lang="es-CL" sz="1600" dirty="0"/>
              <a:t>Difícil de </a:t>
            </a:r>
            <a:r>
              <a:rPr lang="es-CL" sz="1600" dirty="0" smtClean="0"/>
              <a:t>implantar</a:t>
            </a:r>
            <a:endParaRPr lang="es-CL" sz="1600" dirty="0"/>
          </a:p>
        </p:txBody>
      </p:sp>
    </p:spTree>
    <p:extLst>
      <p:ext uri="{BB962C8B-B14F-4D97-AF65-F5344CB8AC3E}">
        <p14:creationId xmlns:p14="http://schemas.microsoft.com/office/powerpoint/2010/main" xmlns="" val="7411632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39552" y="260648"/>
            <a:ext cx="3630417" cy="707886"/>
          </a:xfrm>
          <a:prstGeom prst="rect">
            <a:avLst/>
          </a:prstGeom>
        </p:spPr>
        <p:txBody>
          <a:bodyPr wrap="none">
            <a:spAutoFit/>
          </a:bodyPr>
          <a:lstStyle/>
          <a:p>
            <a:r>
              <a:rPr lang="es-CL" sz="4000" dirty="0" smtClean="0"/>
              <a:t>Cliente Servidor:</a:t>
            </a:r>
            <a:endParaRPr lang="es-CL" sz="4000" dirty="0"/>
          </a:p>
        </p:txBody>
      </p:sp>
      <p:sp>
        <p:nvSpPr>
          <p:cNvPr id="3" name="CuadroTexto 2"/>
          <p:cNvSpPr txBox="1"/>
          <p:nvPr/>
        </p:nvSpPr>
        <p:spPr>
          <a:xfrm>
            <a:off x="683569" y="968534"/>
            <a:ext cx="8280919" cy="1200329"/>
          </a:xfrm>
          <a:prstGeom prst="rect">
            <a:avLst/>
          </a:prstGeom>
          <a:noFill/>
        </p:spPr>
        <p:txBody>
          <a:bodyPr wrap="square" rtlCol="0">
            <a:spAutoFit/>
          </a:bodyPr>
          <a:lstStyle/>
          <a:p>
            <a:r>
              <a:rPr lang="es-CL" dirty="0"/>
              <a:t>Esta arquitectura consiste básicamente en un cliente que realiza peticiones a otro programa (el servidor) que le da respuesta. Aunque esta idea se puede aplicar a programas que se ejecutan sobre una sola computadora es más ventajosa en un sistema operativo multiusuario distribuido a través de una red de computadoras.</a:t>
            </a:r>
          </a:p>
        </p:txBody>
      </p:sp>
      <p:sp>
        <p:nvSpPr>
          <p:cNvPr id="4" name="CuadroTexto 3"/>
          <p:cNvSpPr txBox="1"/>
          <p:nvPr/>
        </p:nvSpPr>
        <p:spPr>
          <a:xfrm>
            <a:off x="541295" y="3963687"/>
            <a:ext cx="4102714" cy="2308324"/>
          </a:xfrm>
          <a:prstGeom prst="rect">
            <a:avLst/>
          </a:prstGeom>
          <a:noFill/>
        </p:spPr>
        <p:txBody>
          <a:bodyPr wrap="square" rtlCol="0">
            <a:spAutoFit/>
          </a:bodyPr>
          <a:lstStyle/>
          <a:p>
            <a:r>
              <a:rPr lang="es-CL" b="1" dirty="0" smtClean="0"/>
              <a:t>Desventaja</a:t>
            </a:r>
          </a:p>
          <a:p>
            <a:r>
              <a:rPr lang="es-CL" dirty="0" smtClean="0"/>
              <a:t>Clientes y trafico “pesado”</a:t>
            </a:r>
          </a:p>
          <a:p>
            <a:r>
              <a:rPr lang="es-CL" dirty="0" smtClean="0"/>
              <a:t>Conexiones dedicadas a DB</a:t>
            </a:r>
          </a:p>
          <a:p>
            <a:r>
              <a:rPr lang="es-CL" dirty="0" smtClean="0"/>
              <a:t>Ejecuciones remotas de SQL</a:t>
            </a:r>
          </a:p>
          <a:p>
            <a:r>
              <a:rPr lang="es-CL" dirty="0" smtClean="0"/>
              <a:t>Alta demanda de administración</a:t>
            </a:r>
          </a:p>
          <a:p>
            <a:r>
              <a:rPr lang="es-CL" dirty="0" smtClean="0"/>
              <a:t>Bajo rendimiento</a:t>
            </a:r>
          </a:p>
          <a:p>
            <a:r>
              <a:rPr lang="es-CL" dirty="0" smtClean="0"/>
              <a:t>Baja accesibilidad</a:t>
            </a:r>
          </a:p>
          <a:p>
            <a:endParaRPr lang="es-CL" dirty="0"/>
          </a:p>
        </p:txBody>
      </p:sp>
      <p:sp>
        <p:nvSpPr>
          <p:cNvPr id="5" name="CuadroTexto 4"/>
          <p:cNvSpPr txBox="1"/>
          <p:nvPr/>
        </p:nvSpPr>
        <p:spPr>
          <a:xfrm>
            <a:off x="541295" y="2620652"/>
            <a:ext cx="4102714" cy="923330"/>
          </a:xfrm>
          <a:prstGeom prst="rect">
            <a:avLst/>
          </a:prstGeom>
          <a:noFill/>
        </p:spPr>
        <p:txBody>
          <a:bodyPr wrap="square" rtlCol="0">
            <a:spAutoFit/>
          </a:bodyPr>
          <a:lstStyle/>
          <a:p>
            <a:r>
              <a:rPr lang="es-CL" b="1" dirty="0" smtClean="0"/>
              <a:t>Ventajas</a:t>
            </a:r>
          </a:p>
          <a:p>
            <a:r>
              <a:rPr lang="es-CL" dirty="0" smtClean="0"/>
              <a:t>Primera evolución del sistema monolítico</a:t>
            </a:r>
          </a:p>
          <a:p>
            <a:r>
              <a:rPr lang="es-CL" dirty="0" smtClean="0"/>
              <a:t>Separa Información del negocio</a:t>
            </a:r>
            <a:endParaRPr lang="es-CL" dirty="0"/>
          </a:p>
        </p:txBody>
      </p:sp>
      <p:sp>
        <p:nvSpPr>
          <p:cNvPr id="6" name="Cerrar llave 5"/>
          <p:cNvSpPr/>
          <p:nvPr/>
        </p:nvSpPr>
        <p:spPr>
          <a:xfrm>
            <a:off x="4617569" y="2588568"/>
            <a:ext cx="792088" cy="3616660"/>
          </a:xfrm>
          <a:prstGeom prst="rightBrace">
            <a:avLst>
              <a:gd name="adj1" fmla="val 8333"/>
              <a:gd name="adj2" fmla="val 33640"/>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es-CL"/>
          </a:p>
        </p:txBody>
      </p:sp>
      <p:sp>
        <p:nvSpPr>
          <p:cNvPr id="7" name="CuadroTexto 6"/>
          <p:cNvSpPr txBox="1"/>
          <p:nvPr/>
        </p:nvSpPr>
        <p:spPr>
          <a:xfrm>
            <a:off x="5584087" y="2588568"/>
            <a:ext cx="3354868" cy="1477328"/>
          </a:xfrm>
          <a:prstGeom prst="rect">
            <a:avLst/>
          </a:prstGeom>
          <a:noFill/>
        </p:spPr>
        <p:txBody>
          <a:bodyPr wrap="square" rtlCol="0">
            <a:spAutoFit/>
          </a:bodyPr>
          <a:lstStyle/>
          <a:p>
            <a:r>
              <a:rPr lang="es-CL" b="1" dirty="0" smtClean="0"/>
              <a:t>Se habla de una versión mejorada de esta arquitectura, que solo busca enviar la lógica del negocio a nivel de base de datos</a:t>
            </a:r>
            <a:endParaRPr lang="es-CL" dirty="0"/>
          </a:p>
        </p:txBody>
      </p:sp>
    </p:spTree>
    <p:extLst>
      <p:ext uri="{BB962C8B-B14F-4D97-AF65-F5344CB8AC3E}">
        <p14:creationId xmlns:p14="http://schemas.microsoft.com/office/powerpoint/2010/main" xmlns="" val="1351795349"/>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39552" y="260648"/>
            <a:ext cx="4493153" cy="707886"/>
          </a:xfrm>
          <a:prstGeom prst="rect">
            <a:avLst/>
          </a:prstGeom>
        </p:spPr>
        <p:txBody>
          <a:bodyPr wrap="none">
            <a:spAutoFit/>
          </a:bodyPr>
          <a:lstStyle/>
          <a:p>
            <a:r>
              <a:rPr lang="es-CL" sz="4000" dirty="0" smtClean="0"/>
              <a:t>Distribución 3 capas:</a:t>
            </a:r>
            <a:endParaRPr lang="es-CL" sz="4000" dirty="0"/>
          </a:p>
        </p:txBody>
      </p:sp>
      <p:sp>
        <p:nvSpPr>
          <p:cNvPr id="3" name="CuadroTexto 2"/>
          <p:cNvSpPr txBox="1"/>
          <p:nvPr/>
        </p:nvSpPr>
        <p:spPr>
          <a:xfrm>
            <a:off x="755576" y="968534"/>
            <a:ext cx="7776864" cy="660266"/>
          </a:xfrm>
          <a:prstGeom prst="rect">
            <a:avLst/>
          </a:prstGeom>
          <a:noFill/>
        </p:spPr>
        <p:txBody>
          <a:bodyPr wrap="square" rtlCol="0">
            <a:spAutoFit/>
          </a:bodyPr>
          <a:lstStyle/>
          <a:p>
            <a:r>
              <a:rPr lang="es-CL" dirty="0" smtClean="0"/>
              <a:t>Siguiente evolución a la “mantenibilidad” de las aplicaciones,  por lo que se busca separar la interface del cliente, negocio y  el acceso a datos.</a:t>
            </a:r>
            <a:endParaRPr lang="es-CL" dirty="0"/>
          </a:p>
        </p:txBody>
      </p:sp>
      <p:sp>
        <p:nvSpPr>
          <p:cNvPr id="4" name="CuadroTexto 3"/>
          <p:cNvSpPr txBox="1"/>
          <p:nvPr/>
        </p:nvSpPr>
        <p:spPr>
          <a:xfrm>
            <a:off x="755576" y="2060848"/>
            <a:ext cx="4102714" cy="1477328"/>
          </a:xfrm>
          <a:prstGeom prst="rect">
            <a:avLst/>
          </a:prstGeom>
          <a:noFill/>
        </p:spPr>
        <p:txBody>
          <a:bodyPr wrap="square" rtlCol="0">
            <a:spAutoFit/>
          </a:bodyPr>
          <a:lstStyle/>
          <a:p>
            <a:r>
              <a:rPr lang="es-CL" b="1" dirty="0" smtClean="0"/>
              <a:t>Ventajas</a:t>
            </a:r>
          </a:p>
          <a:p>
            <a:r>
              <a:rPr lang="es-CL" dirty="0" smtClean="0"/>
              <a:t>Reutilización de la lógica de negocio</a:t>
            </a:r>
          </a:p>
          <a:p>
            <a:r>
              <a:rPr lang="es-CL" dirty="0" smtClean="0"/>
              <a:t>Mejora la escalabilidad</a:t>
            </a:r>
          </a:p>
          <a:p>
            <a:r>
              <a:rPr lang="es-CL" dirty="0" smtClean="0"/>
              <a:t>Mejora la flexibilidad</a:t>
            </a:r>
          </a:p>
          <a:p>
            <a:r>
              <a:rPr lang="es-CL" dirty="0" smtClean="0"/>
              <a:t>Independencia de la base de datos</a:t>
            </a:r>
            <a:endParaRPr lang="es-CL" dirty="0"/>
          </a:p>
        </p:txBody>
      </p:sp>
      <p:sp>
        <p:nvSpPr>
          <p:cNvPr id="5" name="CuadroTexto 4"/>
          <p:cNvSpPr txBox="1"/>
          <p:nvPr/>
        </p:nvSpPr>
        <p:spPr>
          <a:xfrm>
            <a:off x="734771" y="3861048"/>
            <a:ext cx="4102714" cy="646331"/>
          </a:xfrm>
          <a:prstGeom prst="rect">
            <a:avLst/>
          </a:prstGeom>
          <a:noFill/>
        </p:spPr>
        <p:txBody>
          <a:bodyPr wrap="square" rtlCol="0">
            <a:spAutoFit/>
          </a:bodyPr>
          <a:lstStyle/>
          <a:p>
            <a:r>
              <a:rPr lang="es-CL" b="1" dirty="0" smtClean="0"/>
              <a:t>Desventajas</a:t>
            </a:r>
          </a:p>
          <a:p>
            <a:r>
              <a:rPr lang="es-CL" dirty="0" smtClean="0"/>
              <a:t>Dependencia del canal de comunicación</a:t>
            </a:r>
            <a:endParaRPr lang="es-CL" dirty="0"/>
          </a:p>
        </p:txBody>
      </p:sp>
      <p:sp>
        <p:nvSpPr>
          <p:cNvPr id="6" name="Cerrar llave 5"/>
          <p:cNvSpPr/>
          <p:nvPr/>
        </p:nvSpPr>
        <p:spPr>
          <a:xfrm>
            <a:off x="4462246" y="2052718"/>
            <a:ext cx="792088" cy="3616660"/>
          </a:xfrm>
          <a:prstGeom prst="rightBrace">
            <a:avLst>
              <a:gd name="adj1" fmla="val 8333"/>
              <a:gd name="adj2" fmla="val 33640"/>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es-CL"/>
          </a:p>
        </p:txBody>
      </p:sp>
      <p:sp>
        <p:nvSpPr>
          <p:cNvPr id="7" name="CuadroTexto 6"/>
          <p:cNvSpPr txBox="1"/>
          <p:nvPr/>
        </p:nvSpPr>
        <p:spPr>
          <a:xfrm>
            <a:off x="5279450" y="2013520"/>
            <a:ext cx="3702359" cy="1477328"/>
          </a:xfrm>
          <a:prstGeom prst="rect">
            <a:avLst/>
          </a:prstGeom>
          <a:noFill/>
        </p:spPr>
        <p:txBody>
          <a:bodyPr wrap="square" rtlCol="0">
            <a:spAutoFit/>
          </a:bodyPr>
          <a:lstStyle/>
          <a:p>
            <a:r>
              <a:rPr lang="es-CL" b="1" dirty="0" smtClean="0"/>
              <a:t>Ejemplos:</a:t>
            </a:r>
          </a:p>
          <a:p>
            <a:endParaRPr lang="es-CL" b="1" dirty="0"/>
          </a:p>
          <a:p>
            <a:r>
              <a:rPr lang="es-CL" dirty="0" smtClean="0"/>
              <a:t>Modelo Vista Controlador (MVC):</a:t>
            </a:r>
          </a:p>
          <a:p>
            <a:r>
              <a:rPr lang="es-CL" dirty="0"/>
              <a:t> </a:t>
            </a:r>
            <a:r>
              <a:rPr lang="es-CL" dirty="0" smtClean="0"/>
              <a:t>    aunque algunos lo catalogan en n-capas</a:t>
            </a:r>
          </a:p>
        </p:txBody>
      </p:sp>
    </p:spTree>
    <p:extLst>
      <p:ext uri="{BB962C8B-B14F-4D97-AF65-F5344CB8AC3E}">
        <p14:creationId xmlns:p14="http://schemas.microsoft.com/office/powerpoint/2010/main" xmlns="" val="35309491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1AD1F4D-760B-4C90-86B9-31316F5C395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199</TotalTime>
  <Words>1500</Words>
  <Application>Microsoft Office PowerPoint</Application>
  <PresentationFormat>Presentación en pantalla (4:3)</PresentationFormat>
  <Paragraphs>166</Paragraphs>
  <Slides>18</Slides>
  <Notes>0</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Tema de Office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David Vargas</dc:creator>
  <cp:keywords/>
  <cp:lastModifiedBy>dvargas</cp:lastModifiedBy>
  <cp:revision>29</cp:revision>
  <dcterms:created xsi:type="dcterms:W3CDTF">2017-08-07T04:49:36Z</dcterms:created>
  <dcterms:modified xsi:type="dcterms:W3CDTF">2017-08-07T15:07:08Z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TC019600869991</vt:lpwstr>
  </property>
</Properties>
</file>