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19" name="18 Marcador de pie de página"/>
          <p:cNvSpPr>
            <a:spLocks noGrp="1"/>
          </p:cNvSpPr>
          <p:nvPr>
            <p:ph type="ftr" sz="quarter" idx="11"/>
          </p:nvPr>
        </p:nvSpPr>
        <p:spPr/>
        <p:txBody>
          <a:bodyPr/>
          <a:lstStyle/>
          <a:p>
            <a:endParaRPr lang="es-CL"/>
          </a:p>
        </p:txBody>
      </p:sp>
      <p:sp>
        <p:nvSpPr>
          <p:cNvPr id="27" name="26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7DA5495D-F5D3-418A-91D2-CA0BE6D03317}"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3307D17-51F3-4A0C-914A-E0BFD1B7E00B}" type="datetimeFigureOut">
              <a:rPr lang="es-CL" smtClean="0"/>
              <a:pPr/>
              <a:t>15-11-2017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a:xfrm>
            <a:off x="8077200" y="6356350"/>
            <a:ext cx="609600" cy="365125"/>
          </a:xfrm>
        </p:spPr>
        <p:txBody>
          <a:bodyPr/>
          <a:lstStyle/>
          <a:p>
            <a:fld id="{7DA5495D-F5D3-418A-91D2-CA0BE6D03317}" type="slidenum">
              <a:rPr lang="es-CL" smtClean="0"/>
              <a:pPr/>
              <a:t>‹Nº›</a:t>
            </a:fld>
            <a:endParaRPr lang="es-CL"/>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307D17-51F3-4A0C-914A-E0BFD1B7E00B}" type="datetimeFigureOut">
              <a:rPr lang="es-CL" smtClean="0"/>
              <a:pPr/>
              <a:t>15-11-2017</a:t>
            </a:fld>
            <a:endParaRPr lang="es-CL"/>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L"/>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A5495D-F5D3-418A-91D2-CA0BE6D03317}" type="slidenum">
              <a:rPr lang="es-CL" smtClean="0"/>
              <a:pPr/>
              <a:t>‹Nº›</a:t>
            </a:fld>
            <a:endParaRPr lang="es-CL"/>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s-CL" b="1" dirty="0" smtClean="0">
                <a:latin typeface="Arial" pitchFamily="34" charset="0"/>
                <a:cs typeface="Arial" pitchFamily="34" charset="0"/>
              </a:rPr>
              <a:t>Patrones de diseño Empresariales </a:t>
            </a:r>
            <a:endParaRPr lang="es-CL" b="1" dirty="0">
              <a:latin typeface="Arial" pitchFamily="34" charset="0"/>
              <a:cs typeface="Arial" pitchFamily="34" charset="0"/>
            </a:endParaRPr>
          </a:p>
        </p:txBody>
      </p:sp>
      <p:sp>
        <p:nvSpPr>
          <p:cNvPr id="3" name="2 Subtítulo"/>
          <p:cNvSpPr>
            <a:spLocks noGrp="1"/>
          </p:cNvSpPr>
          <p:nvPr>
            <p:ph type="subTitle" idx="1"/>
          </p:nvPr>
        </p:nvSpPr>
        <p:spPr/>
        <p:txBody>
          <a:bodyPr/>
          <a:lstStyle/>
          <a:p>
            <a:endParaRPr lang="es-C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L" dirty="0" smtClean="0"/>
              <a:t>LENGUAJES DE PATRÓN</a:t>
            </a:r>
            <a:endParaRPr lang="es-CL" dirty="0"/>
          </a:p>
        </p:txBody>
      </p:sp>
      <p:sp>
        <p:nvSpPr>
          <p:cNvPr id="3" name="2 Marcador de contenido"/>
          <p:cNvSpPr>
            <a:spLocks noGrp="1"/>
          </p:cNvSpPr>
          <p:nvPr>
            <p:ph idx="1"/>
          </p:nvPr>
        </p:nvSpPr>
        <p:spPr/>
        <p:txBody>
          <a:bodyPr>
            <a:normAutofit/>
          </a:bodyPr>
          <a:lstStyle/>
          <a:p>
            <a:pPr algn="just"/>
            <a:r>
              <a:rPr lang="es-CL" sz="1800" dirty="0" smtClean="0">
                <a:latin typeface="Arial" pitchFamily="34" charset="0"/>
                <a:cs typeface="Arial" pitchFamily="34" charset="0"/>
              </a:rPr>
              <a:t>Especificación de los principales componentes funcionales del sistema así como las relaciones entre ellos.</a:t>
            </a:r>
          </a:p>
          <a:p>
            <a:pPr algn="just"/>
            <a:endParaRPr lang="es-CL" sz="1800" dirty="0" smtClean="0">
              <a:latin typeface="Arial" pitchFamily="34" charset="0"/>
              <a:cs typeface="Arial" pitchFamily="34" charset="0"/>
            </a:endParaRPr>
          </a:p>
          <a:p>
            <a:pPr algn="just"/>
            <a:r>
              <a:rPr lang="es-CL" sz="1800" dirty="0" smtClean="0">
                <a:latin typeface="Arial" pitchFamily="34" charset="0"/>
                <a:cs typeface="Arial" pitchFamily="34" charset="0"/>
              </a:rPr>
              <a:t>Arquitectura lógica y flujos de información, que estructuran los diferentes subsistemas, el intercambio de información de los mismos, etc. Por ejemplo: arquitecturas reflexivas, modelo-vista-controlador.</a:t>
            </a:r>
          </a:p>
          <a:p>
            <a:pPr algn="just"/>
            <a:endParaRPr lang="es-CL" sz="1800" dirty="0" smtClean="0">
              <a:latin typeface="Arial" pitchFamily="34" charset="0"/>
              <a:cs typeface="Arial" pitchFamily="34" charset="0"/>
            </a:endParaRPr>
          </a:p>
          <a:p>
            <a:pPr algn="just"/>
            <a:r>
              <a:rPr lang="es-CL" sz="1800" dirty="0" smtClean="0">
                <a:latin typeface="Arial" pitchFamily="34" charset="0"/>
                <a:cs typeface="Arial" pitchFamily="34" charset="0"/>
              </a:rPr>
              <a:t>Arquitectura de componentes. Consiste en mapear los componentes funcionales en la arquitectura lógica de la aplicación.</a:t>
            </a:r>
          </a:p>
          <a:p>
            <a:pPr algn="just"/>
            <a:endParaRPr lang="es-CL" sz="1800" dirty="0" smtClean="0">
              <a:latin typeface="Arial" pitchFamily="34" charset="0"/>
              <a:cs typeface="Arial" pitchFamily="34" charset="0"/>
            </a:endParaRPr>
          </a:p>
          <a:p>
            <a:pPr algn="just"/>
            <a:r>
              <a:rPr lang="es-CL" sz="1800" dirty="0" smtClean="0">
                <a:latin typeface="Arial" pitchFamily="34" charset="0"/>
                <a:cs typeface="Arial" pitchFamily="34" charset="0"/>
              </a:rPr>
              <a:t>Arquitectura física. Especificación del despliegue de los componentes.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512168"/>
          </a:xfrm>
        </p:spPr>
        <p:txBody>
          <a:bodyPr>
            <a:normAutofit fontScale="90000"/>
          </a:bodyPr>
          <a:lstStyle/>
          <a:p>
            <a:pPr algn="ctr"/>
            <a:r>
              <a:rPr lang="es-CL" dirty="0" err="1" smtClean="0">
                <a:latin typeface="Arial" pitchFamily="34" charset="0"/>
                <a:cs typeface="Arial" pitchFamily="34" charset="0"/>
              </a:rPr>
              <a:t>Generative</a:t>
            </a:r>
            <a:r>
              <a:rPr lang="es-CL" dirty="0" smtClean="0">
                <a:latin typeface="Arial" pitchFamily="34" charset="0"/>
                <a:cs typeface="Arial" pitchFamily="34" charset="0"/>
              </a:rPr>
              <a:t> </a:t>
            </a:r>
            <a:r>
              <a:rPr lang="es-CL" dirty="0" err="1" smtClean="0">
                <a:latin typeface="Arial" pitchFamily="34" charset="0"/>
                <a:cs typeface="Arial" pitchFamily="34" charset="0"/>
              </a:rPr>
              <a:t>Learning</a:t>
            </a:r>
            <a:r>
              <a:rPr lang="es-CL" dirty="0" smtClean="0">
                <a:latin typeface="Arial" pitchFamily="34" charset="0"/>
                <a:cs typeface="Arial" pitchFamily="34" charset="0"/>
              </a:rPr>
              <a:t> </a:t>
            </a:r>
            <a:r>
              <a:rPr lang="es-CL" dirty="0" err="1" smtClean="0">
                <a:latin typeface="Arial" pitchFamily="34" charset="0"/>
                <a:cs typeface="Arial" pitchFamily="34" charset="0"/>
              </a:rPr>
              <a:t>Object</a:t>
            </a:r>
            <a:r>
              <a:rPr lang="es-CL" dirty="0" smtClean="0">
                <a:latin typeface="Arial" pitchFamily="34" charset="0"/>
                <a:cs typeface="Arial" pitchFamily="34" charset="0"/>
              </a:rPr>
              <a:t> (GLO) </a:t>
            </a:r>
            <a:endParaRPr lang="es-CL" dirty="0">
              <a:latin typeface="Arial" pitchFamily="34" charset="0"/>
              <a:cs typeface="Arial" pitchFamily="34" charset="0"/>
            </a:endParaRPr>
          </a:p>
        </p:txBody>
      </p:sp>
      <p:sp>
        <p:nvSpPr>
          <p:cNvPr id="3" name="2 Marcador de contenido"/>
          <p:cNvSpPr>
            <a:spLocks noGrp="1"/>
          </p:cNvSpPr>
          <p:nvPr>
            <p:ph idx="1"/>
          </p:nvPr>
        </p:nvSpPr>
        <p:spPr>
          <a:xfrm>
            <a:off x="457200" y="2348880"/>
            <a:ext cx="8229600" cy="3975720"/>
          </a:xfrm>
        </p:spPr>
        <p:txBody>
          <a:bodyPr>
            <a:normAutofit/>
          </a:bodyPr>
          <a:lstStyle/>
          <a:p>
            <a:r>
              <a:rPr lang="es-CL" sz="1800" dirty="0" smtClean="0">
                <a:latin typeface="Arial" pitchFamily="34" charset="0"/>
                <a:cs typeface="Arial" pitchFamily="34" charset="0"/>
              </a:rPr>
              <a:t>Los objetos generativos (GLO) se definen como la personalización, adaptación y edición de cualquier objeto de aprendizaje. Un ejemplo de este tipo de objetos podría ser la combinación que un profesor hace de varios objetos de aprendizaje. Los GLO pueden ser diseñados con un núcleo genérico o plantilla que puede ser personalizado o bien instanciado si no se requiere una modificación de su contenido</a:t>
            </a:r>
            <a:endParaRPr lang="es-CL" sz="18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CL" dirty="0" smtClean="0"/>
              <a:t>PROPUESTA DE PATRÓN DE DISEÑO </a:t>
            </a:r>
            <a:endParaRPr lang="es-CL" dirty="0"/>
          </a:p>
        </p:txBody>
      </p:sp>
      <p:sp>
        <p:nvSpPr>
          <p:cNvPr id="3" name="2 Marcador de contenido"/>
          <p:cNvSpPr>
            <a:spLocks noGrp="1"/>
          </p:cNvSpPr>
          <p:nvPr>
            <p:ph idx="1"/>
          </p:nvPr>
        </p:nvSpPr>
        <p:spPr>
          <a:xfrm>
            <a:off x="457200" y="2204864"/>
            <a:ext cx="8229600" cy="4119736"/>
          </a:xfrm>
        </p:spPr>
        <p:txBody>
          <a:bodyPr>
            <a:normAutofit/>
          </a:bodyPr>
          <a:lstStyle/>
          <a:p>
            <a:r>
              <a:rPr lang="es-CL" sz="1800" dirty="0" smtClean="0">
                <a:latin typeface="Arial" pitchFamily="34" charset="0"/>
                <a:cs typeface="Arial" pitchFamily="34" charset="0"/>
              </a:rPr>
              <a:t>Si bien lo genérico de un patrón es difícil de describir se puede intentar documentar la implementación de patrones existentes, en ese sentido el seguir los formatos de patrones para generar patrones implica realizar diversas versiones de éstos de manera que la versión final del patrón se pueda utilizar en diferentes contextos a modo de instancias del mismo patrón. Este hecho da lugar a que existan diferentes formatos en la documentación de patrones</a:t>
            </a:r>
            <a:endParaRPr lang="es-CL" sz="18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CL" b="1" dirty="0" smtClean="0">
                <a:latin typeface="Arial" pitchFamily="34" charset="0"/>
                <a:cs typeface="Arial" pitchFamily="34" charset="0"/>
              </a:rPr>
              <a:t> Patrones de diseño Empresariales </a:t>
            </a:r>
            <a:endParaRPr lang="es-CL" dirty="0">
              <a:latin typeface="Arial" pitchFamily="34" charset="0"/>
              <a:cs typeface="Arial" pitchFamily="34" charset="0"/>
            </a:endParaRPr>
          </a:p>
        </p:txBody>
      </p:sp>
      <p:sp>
        <p:nvSpPr>
          <p:cNvPr id="3" name="2 Marcador de contenido"/>
          <p:cNvSpPr>
            <a:spLocks noGrp="1"/>
          </p:cNvSpPr>
          <p:nvPr>
            <p:ph idx="1"/>
          </p:nvPr>
        </p:nvSpPr>
        <p:spPr/>
        <p:txBody>
          <a:bodyPr>
            <a:normAutofit/>
          </a:bodyPr>
          <a:lstStyle/>
          <a:p>
            <a:r>
              <a:rPr lang="es-CL" sz="1800" dirty="0" smtClean="0">
                <a:latin typeface="Arial" pitchFamily="34" charset="0"/>
                <a:cs typeface="Arial" pitchFamily="34" charset="0"/>
              </a:rPr>
              <a:t>los patrones comprimen el conocimiento de experiencias anteriores y pueden utilizarse en crear nuevas soluciones en contextos similares, los patrones tienen en esencia una base empírica, generalmente no son creados sino detectados, por lo que la principal fuente de patrones será tanto la aportación de expertos como el proceso inductivo de los diseñadores. </a:t>
            </a:r>
          </a:p>
          <a:p>
            <a:endParaRPr lang="es-CL" sz="1800" dirty="0" smtClean="0">
              <a:latin typeface="Arial" pitchFamily="34" charset="0"/>
              <a:cs typeface="Arial" pitchFamily="34" charset="0"/>
            </a:endParaRPr>
          </a:p>
          <a:p>
            <a:r>
              <a:rPr lang="es-CL" sz="1800" dirty="0" smtClean="0">
                <a:latin typeface="Arial" pitchFamily="34" charset="0"/>
                <a:cs typeface="Arial" pitchFamily="34" charset="0"/>
              </a:rPr>
              <a:t>Los expertos en cualquier campo normalmente no crean nuevas soluciones en cada problema que se presenta, sino que se basan en su experiencia para adecuar soluciones de problemas anteriores (patrones) y aplicarlos en los nuevos problemas. </a:t>
            </a:r>
            <a:endParaRPr lang="es-CL" sz="1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L" dirty="0" smtClean="0">
                <a:latin typeface="Arial" pitchFamily="34" charset="0"/>
                <a:cs typeface="Arial" pitchFamily="34" charset="0"/>
              </a:rPr>
              <a:t>Objetivos de los patrones </a:t>
            </a:r>
            <a:endParaRPr lang="es-CL" dirty="0">
              <a:latin typeface="Arial" pitchFamily="34" charset="0"/>
              <a:cs typeface="Arial" pitchFamily="34" charset="0"/>
            </a:endParaRPr>
          </a:p>
        </p:txBody>
      </p:sp>
      <p:sp>
        <p:nvSpPr>
          <p:cNvPr id="3" name="2 Marcador de contenido"/>
          <p:cNvSpPr>
            <a:spLocks noGrp="1"/>
          </p:cNvSpPr>
          <p:nvPr>
            <p:ph idx="1"/>
          </p:nvPr>
        </p:nvSpPr>
        <p:spPr/>
        <p:txBody>
          <a:bodyPr/>
          <a:lstStyle/>
          <a:p>
            <a:endParaRPr lang="es-CL" dirty="0" smtClean="0"/>
          </a:p>
          <a:p>
            <a:r>
              <a:rPr lang="es-CL" sz="1800" dirty="0" smtClean="0">
                <a:latin typeface="Arial" pitchFamily="34" charset="0"/>
                <a:cs typeface="Arial" pitchFamily="34" charset="0"/>
              </a:rPr>
              <a:t>Reducción de tiempos</a:t>
            </a:r>
          </a:p>
          <a:p>
            <a:r>
              <a:rPr lang="es-CL" sz="1800" dirty="0" smtClean="0">
                <a:latin typeface="Arial" pitchFamily="34" charset="0"/>
                <a:cs typeface="Arial" pitchFamily="34" charset="0"/>
              </a:rPr>
              <a:t>Disminución del esfuerzo de mantenimiento</a:t>
            </a:r>
          </a:p>
          <a:p>
            <a:r>
              <a:rPr lang="es-CL" sz="1800" dirty="0" smtClean="0">
                <a:latin typeface="Arial" pitchFamily="34" charset="0"/>
                <a:cs typeface="Arial" pitchFamily="34" charset="0"/>
              </a:rPr>
              <a:t>Aumentar la eficiencia </a:t>
            </a:r>
          </a:p>
          <a:p>
            <a:r>
              <a:rPr lang="es-CL" sz="1800" dirty="0" smtClean="0">
                <a:latin typeface="Arial" pitchFamily="34" charset="0"/>
                <a:cs typeface="Arial" pitchFamily="34" charset="0"/>
              </a:rPr>
              <a:t>Asegurar la consistencia</a:t>
            </a:r>
          </a:p>
          <a:p>
            <a:r>
              <a:rPr lang="es-CL" sz="1800" dirty="0" smtClean="0">
                <a:latin typeface="Arial" pitchFamily="34" charset="0"/>
                <a:cs typeface="Arial" pitchFamily="34" charset="0"/>
              </a:rPr>
              <a:t>Aumentar la fiabilidad</a:t>
            </a:r>
          </a:p>
          <a:p>
            <a:r>
              <a:rPr lang="es-CL" sz="1800" dirty="0" smtClean="0">
                <a:latin typeface="Arial" pitchFamily="34" charset="0"/>
                <a:cs typeface="Arial" pitchFamily="34" charset="0"/>
              </a:rPr>
              <a:t>Proteger la inversión en desarrollos </a:t>
            </a:r>
            <a:endParaRPr lang="es-CL" sz="1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pPr algn="ctr"/>
            <a:r>
              <a:rPr lang="es-CL" dirty="0" smtClean="0"/>
              <a:t>patrón de diseño En el desarrollo software </a:t>
            </a:r>
            <a:endParaRPr lang="es-CL" dirty="0"/>
          </a:p>
        </p:txBody>
      </p:sp>
      <p:sp>
        <p:nvSpPr>
          <p:cNvPr id="3" name="2 Marcador de contenido"/>
          <p:cNvSpPr>
            <a:spLocks noGrp="1"/>
          </p:cNvSpPr>
          <p:nvPr>
            <p:ph idx="1"/>
          </p:nvPr>
        </p:nvSpPr>
        <p:spPr>
          <a:xfrm>
            <a:off x="457200" y="2204864"/>
            <a:ext cx="8229600" cy="4119736"/>
          </a:xfrm>
        </p:spPr>
        <p:txBody>
          <a:bodyPr>
            <a:normAutofit/>
          </a:bodyPr>
          <a:lstStyle/>
          <a:p>
            <a:r>
              <a:rPr lang="es-CL" sz="1800" dirty="0" smtClean="0">
                <a:latin typeface="Arial" pitchFamily="34" charset="0"/>
                <a:cs typeface="Arial" pitchFamily="34" charset="0"/>
              </a:rPr>
              <a:t>En el desarrollo software el patrón de diseño describe las clases y objetos que se comunicarán entre sí de manera que puedan resolver un problema general de diseño en un contexto particular.</a:t>
            </a:r>
          </a:p>
          <a:p>
            <a:endParaRPr lang="es-CL" sz="1800" dirty="0" smtClean="0">
              <a:latin typeface="Arial" pitchFamily="34" charset="0"/>
              <a:cs typeface="Arial" pitchFamily="34" charset="0"/>
            </a:endParaRPr>
          </a:p>
          <a:p>
            <a:r>
              <a:rPr lang="es-CL" sz="1800" dirty="0" smtClean="0">
                <a:latin typeface="Arial" pitchFamily="34" charset="0"/>
                <a:cs typeface="Arial" pitchFamily="34" charset="0"/>
              </a:rPr>
              <a:t> En un contexto informático un patrón de diseño es similar a conceptos como biblioteca de clases, </a:t>
            </a:r>
            <a:r>
              <a:rPr lang="es-CL" sz="1800" dirty="0" err="1" smtClean="0">
                <a:latin typeface="Arial" pitchFamily="34" charset="0"/>
                <a:cs typeface="Arial" pitchFamily="34" charset="0"/>
              </a:rPr>
              <a:t>frameworks</a:t>
            </a:r>
            <a:r>
              <a:rPr lang="es-CL" sz="1800" dirty="0" smtClean="0">
                <a:latin typeface="Arial" pitchFamily="34" charset="0"/>
                <a:cs typeface="Arial" pitchFamily="34" charset="0"/>
              </a:rPr>
              <a:t>, técnicas y/ herramientas de refactorización o programación extrema. </a:t>
            </a:r>
            <a:endParaRPr lang="es-CL" sz="1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500776"/>
          </a:xfrm>
        </p:spPr>
        <p:txBody>
          <a:bodyPr>
            <a:normAutofit fontScale="90000"/>
          </a:bodyPr>
          <a:lstStyle/>
          <a:p>
            <a:pPr algn="ctr"/>
            <a:r>
              <a:rPr lang="es-CL" dirty="0" smtClean="0"/>
              <a:t>Clasificación de los patrones de diseño</a:t>
            </a:r>
            <a:endParaRPr lang="es-CL" dirty="0"/>
          </a:p>
        </p:txBody>
      </p:sp>
      <p:sp>
        <p:nvSpPr>
          <p:cNvPr id="3" name="2 Marcador de contenido"/>
          <p:cNvSpPr>
            <a:spLocks noGrp="1"/>
          </p:cNvSpPr>
          <p:nvPr>
            <p:ph idx="1"/>
          </p:nvPr>
        </p:nvSpPr>
        <p:spPr>
          <a:xfrm>
            <a:off x="457200" y="2204864"/>
            <a:ext cx="8229600" cy="4119736"/>
          </a:xfrm>
        </p:spPr>
        <p:txBody>
          <a:bodyPr/>
          <a:lstStyle/>
          <a:p>
            <a:pPr marL="514350" indent="-514350">
              <a:buNone/>
            </a:pPr>
            <a:endParaRPr lang="es-CL" dirty="0" smtClean="0">
              <a:latin typeface="Arial" pitchFamily="34" charset="0"/>
              <a:cs typeface="Arial" pitchFamily="34" charset="0"/>
            </a:endParaRPr>
          </a:p>
          <a:p>
            <a:pPr marL="514350" indent="-514350">
              <a:buNone/>
            </a:pPr>
            <a:endParaRPr lang="es-CL" dirty="0" smtClean="0">
              <a:latin typeface="Arial" pitchFamily="34" charset="0"/>
              <a:cs typeface="Arial" pitchFamily="34" charset="0"/>
            </a:endParaRPr>
          </a:p>
          <a:p>
            <a:pPr marL="514350" indent="-514350">
              <a:buNone/>
            </a:pPr>
            <a:endParaRPr lang="es-CL" dirty="0" smtClean="0"/>
          </a:p>
        </p:txBody>
      </p:sp>
      <p:sp>
        <p:nvSpPr>
          <p:cNvPr id="4" name="3 Rectángulo"/>
          <p:cNvSpPr/>
          <p:nvPr/>
        </p:nvSpPr>
        <p:spPr>
          <a:xfrm>
            <a:off x="251520" y="2348878"/>
            <a:ext cx="8352928" cy="2831544"/>
          </a:xfrm>
          <a:prstGeom prst="rect">
            <a:avLst/>
          </a:prstGeom>
        </p:spPr>
        <p:txBody>
          <a:bodyPr wrap="square">
            <a:spAutoFit/>
          </a:bodyPr>
          <a:lstStyle/>
          <a:p>
            <a:pPr>
              <a:buFont typeface="Arial" pitchFamily="34" charset="0"/>
              <a:buChar char="•"/>
            </a:pPr>
            <a:r>
              <a:rPr lang="es-CL" sz="2800" dirty="0" smtClean="0">
                <a:latin typeface="Arial" pitchFamily="34" charset="0"/>
                <a:cs typeface="Arial" pitchFamily="34" charset="0"/>
              </a:rPr>
              <a:t> Atendiendo a su ámbito :</a:t>
            </a:r>
          </a:p>
          <a:p>
            <a:pPr algn="just"/>
            <a:endParaRPr lang="es-CL" sz="2400" dirty="0" smtClean="0"/>
          </a:p>
          <a:p>
            <a:pPr marL="342900" indent="-342900" algn="just">
              <a:buFont typeface="+mj-lt"/>
              <a:buAutoNum type="arabicPeriod"/>
            </a:pPr>
            <a:r>
              <a:rPr lang="es-CL" b="1" dirty="0" smtClean="0">
                <a:latin typeface="Arial" pitchFamily="34" charset="0"/>
                <a:cs typeface="Arial" pitchFamily="34" charset="0"/>
              </a:rPr>
              <a:t>Creacionales</a:t>
            </a:r>
            <a:r>
              <a:rPr lang="es-CL" dirty="0" smtClean="0">
                <a:latin typeface="Arial" pitchFamily="34" charset="0"/>
                <a:cs typeface="Arial" pitchFamily="34" charset="0"/>
              </a:rPr>
              <a:t>:  Resuelven problemas relativos a la creación de objetos.</a:t>
            </a:r>
          </a:p>
          <a:p>
            <a:pPr marL="342900" indent="-342900" algn="just">
              <a:buFont typeface="+mj-lt"/>
              <a:buAutoNum type="arabicPeriod"/>
            </a:pPr>
            <a:endParaRPr lang="es-CL" dirty="0" smtClean="0"/>
          </a:p>
          <a:p>
            <a:pPr marL="342900" indent="-342900" algn="just">
              <a:buFont typeface="+mj-lt"/>
              <a:buAutoNum type="arabicPeriod"/>
            </a:pPr>
            <a:r>
              <a:rPr lang="es-CL" b="1" dirty="0" smtClean="0">
                <a:latin typeface="Arial" pitchFamily="34" charset="0"/>
                <a:cs typeface="Arial" pitchFamily="34" charset="0"/>
              </a:rPr>
              <a:t>Estructurales</a:t>
            </a:r>
            <a:r>
              <a:rPr lang="es-CL" dirty="0" smtClean="0">
                <a:latin typeface="Arial" pitchFamily="34" charset="0"/>
                <a:cs typeface="Arial" pitchFamily="34" charset="0"/>
              </a:rPr>
              <a:t>: Resuelven problemas relativos a la composición de objetos.</a:t>
            </a:r>
          </a:p>
          <a:p>
            <a:pPr marL="342900" indent="-342900" algn="just">
              <a:buFont typeface="+mj-lt"/>
              <a:buAutoNum type="arabicPeriod"/>
            </a:pPr>
            <a:endParaRPr lang="es-CL" dirty="0"/>
          </a:p>
          <a:p>
            <a:pPr marL="342900" indent="-342900" algn="just">
              <a:buFont typeface="+mj-lt"/>
              <a:buAutoNum type="arabicPeriod"/>
            </a:pPr>
            <a:r>
              <a:rPr lang="es-CL" b="1" dirty="0" smtClean="0">
                <a:latin typeface="Arial" pitchFamily="34" charset="0"/>
                <a:cs typeface="Arial" pitchFamily="34" charset="0"/>
              </a:rPr>
              <a:t>Comportamiento</a:t>
            </a:r>
            <a:r>
              <a:rPr lang="es-CL" dirty="0" smtClean="0">
                <a:latin typeface="Arial" pitchFamily="34" charset="0"/>
                <a:cs typeface="Arial" pitchFamily="34" charset="0"/>
              </a:rPr>
              <a:t>: Resuelven problemas relativos a la interacción entre objetos.</a:t>
            </a:r>
          </a:p>
          <a:p>
            <a:pPr marL="342900" indent="-342900">
              <a:buFont typeface="+mj-lt"/>
              <a:buAutoNum type="arabicPeriod"/>
            </a:pPr>
            <a:endParaRPr lang="es-CL"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pPr algn="ctr"/>
            <a:r>
              <a:rPr lang="es-CL" dirty="0" smtClean="0"/>
              <a:t>Clasificación de los patrones de diseño</a:t>
            </a:r>
            <a:endParaRPr lang="es-CL" dirty="0"/>
          </a:p>
        </p:txBody>
      </p:sp>
      <p:sp>
        <p:nvSpPr>
          <p:cNvPr id="3" name="2 Marcador de contenido"/>
          <p:cNvSpPr>
            <a:spLocks noGrp="1"/>
          </p:cNvSpPr>
          <p:nvPr>
            <p:ph idx="1"/>
          </p:nvPr>
        </p:nvSpPr>
        <p:spPr>
          <a:xfrm>
            <a:off x="395536" y="2348880"/>
            <a:ext cx="8229600" cy="3975720"/>
          </a:xfrm>
        </p:spPr>
        <p:txBody>
          <a:bodyPr/>
          <a:lstStyle/>
          <a:p>
            <a:r>
              <a:rPr lang="es-CL" dirty="0" smtClean="0">
                <a:latin typeface="Arial" pitchFamily="34" charset="0"/>
                <a:cs typeface="Arial" pitchFamily="34" charset="0"/>
              </a:rPr>
              <a:t> Atendiendo a su ámbito :</a:t>
            </a:r>
          </a:p>
          <a:p>
            <a:endParaRPr lang="es-CL" sz="1800" dirty="0" smtClean="0">
              <a:latin typeface="Arial" pitchFamily="34" charset="0"/>
              <a:cs typeface="Arial" pitchFamily="34" charset="0"/>
            </a:endParaRPr>
          </a:p>
          <a:p>
            <a:pPr marL="514350" indent="-514350" algn="just">
              <a:buFont typeface="+mj-lt"/>
              <a:buAutoNum type="arabicPeriod"/>
            </a:pPr>
            <a:r>
              <a:rPr lang="es-CL" sz="1800" dirty="0" smtClean="0">
                <a:latin typeface="Arial" pitchFamily="34" charset="0"/>
                <a:cs typeface="Arial" pitchFamily="34" charset="0"/>
              </a:rPr>
              <a:t>Clases: Relaciones estáticas entre clases.</a:t>
            </a:r>
          </a:p>
          <a:p>
            <a:pPr marL="514350" indent="-514350" algn="just">
              <a:buFont typeface="+mj-lt"/>
              <a:buAutoNum type="arabicPeriod"/>
            </a:pPr>
            <a:r>
              <a:rPr lang="es-CL" sz="1800" dirty="0" smtClean="0">
                <a:latin typeface="Arial" pitchFamily="34" charset="0"/>
                <a:cs typeface="Arial" pitchFamily="34" charset="0"/>
              </a:rPr>
              <a:t>Objetos: Relaciones dinámicas entre objetos.</a:t>
            </a:r>
          </a:p>
          <a:p>
            <a:pPr marL="514350" indent="-514350">
              <a:buFont typeface="+mj-lt"/>
              <a:buAutoNum type="arabicPeriod"/>
            </a:pPr>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500776"/>
          </a:xfrm>
        </p:spPr>
        <p:txBody>
          <a:bodyPr>
            <a:normAutofit fontScale="90000"/>
          </a:bodyPr>
          <a:lstStyle/>
          <a:p>
            <a:pPr algn="ctr"/>
            <a:r>
              <a:rPr lang="es-CL" dirty="0" smtClean="0"/>
              <a:t>Ejemplo aplicado a un contexto informático</a:t>
            </a:r>
            <a:endParaRPr lang="es-CL" dirty="0"/>
          </a:p>
        </p:txBody>
      </p:sp>
      <p:sp>
        <p:nvSpPr>
          <p:cNvPr id="3" name="2 Marcador de contenido"/>
          <p:cNvSpPr>
            <a:spLocks noGrp="1"/>
          </p:cNvSpPr>
          <p:nvPr>
            <p:ph idx="1"/>
          </p:nvPr>
        </p:nvSpPr>
        <p:spPr>
          <a:xfrm>
            <a:off x="457200" y="2348880"/>
            <a:ext cx="8229600" cy="3975720"/>
          </a:xfrm>
        </p:spPr>
        <p:txBody>
          <a:bodyPr>
            <a:normAutofit/>
          </a:bodyPr>
          <a:lstStyle/>
          <a:p>
            <a:r>
              <a:rPr lang="es-CL" sz="1800" b="1" dirty="0" smtClean="0">
                <a:latin typeface="Arial" pitchFamily="34" charset="0"/>
                <a:cs typeface="Arial" pitchFamily="34" charset="0"/>
              </a:rPr>
              <a:t>Nombre</a:t>
            </a:r>
            <a:r>
              <a:rPr lang="es-CL" sz="1800" dirty="0" smtClean="0">
                <a:latin typeface="Arial" pitchFamily="34" charset="0"/>
                <a:cs typeface="Arial" pitchFamily="34" charset="0"/>
              </a:rPr>
              <a:t> : Retroalimentación visual de navegación directa. </a:t>
            </a:r>
          </a:p>
          <a:p>
            <a:endParaRPr lang="es-CL" sz="1800" dirty="0" smtClean="0">
              <a:latin typeface="Arial" pitchFamily="34" charset="0"/>
              <a:cs typeface="Arial" pitchFamily="34" charset="0"/>
            </a:endParaRPr>
          </a:p>
          <a:p>
            <a:r>
              <a:rPr lang="es-CL" sz="1800" b="1" dirty="0" smtClean="0">
                <a:latin typeface="Arial" pitchFamily="34" charset="0"/>
                <a:cs typeface="Arial" pitchFamily="34" charset="0"/>
              </a:rPr>
              <a:t>Problema</a:t>
            </a:r>
            <a:r>
              <a:rPr lang="es-CL" sz="1800" dirty="0" smtClean="0">
                <a:latin typeface="Arial" pitchFamily="34" charset="0"/>
                <a:cs typeface="Arial" pitchFamily="34" charset="0"/>
              </a:rPr>
              <a:t> : El usuario tiene dificultades para acceder directamente a las ventanas del sistema informático y desconoce cual de entre ellas es la ventana actual de trabajo. </a:t>
            </a:r>
          </a:p>
          <a:p>
            <a:endParaRPr lang="es-CL" sz="1800" dirty="0" smtClean="0">
              <a:latin typeface="Arial" pitchFamily="34" charset="0"/>
              <a:cs typeface="Arial" pitchFamily="34" charset="0"/>
            </a:endParaRPr>
          </a:p>
          <a:p>
            <a:r>
              <a:rPr lang="es-CL" sz="1800" b="1" dirty="0" smtClean="0">
                <a:latin typeface="Arial" pitchFamily="34" charset="0"/>
                <a:cs typeface="Arial" pitchFamily="34" charset="0"/>
              </a:rPr>
              <a:t>Principio de usabilidad </a:t>
            </a:r>
            <a:r>
              <a:rPr lang="es-CL" sz="1800" dirty="0" smtClean="0">
                <a:latin typeface="Arial" pitchFamily="34" charset="0"/>
                <a:cs typeface="Arial" pitchFamily="34" charset="0"/>
              </a:rPr>
              <a:t>: Guiar al usuario y dar el control de la interacción al usuario. </a:t>
            </a:r>
          </a:p>
          <a:p>
            <a:endParaRPr lang="es-CL" sz="1800" dirty="0" smtClean="0">
              <a:latin typeface="Arial" pitchFamily="34" charset="0"/>
              <a:cs typeface="Arial" pitchFamily="34" charset="0"/>
            </a:endParaRPr>
          </a:p>
          <a:p>
            <a:r>
              <a:rPr lang="es-CL" sz="1800" b="1" dirty="0" smtClean="0">
                <a:latin typeface="Arial" pitchFamily="34" charset="0"/>
                <a:cs typeface="Arial" pitchFamily="34" charset="0"/>
              </a:rPr>
              <a:t>Contexto</a:t>
            </a:r>
            <a:r>
              <a:rPr lang="es-CL" sz="1800" dirty="0" smtClean="0">
                <a:latin typeface="Arial" pitchFamily="34" charset="0"/>
                <a:cs typeface="Arial" pitchFamily="34" charset="0"/>
              </a:rPr>
              <a:t>: Dada una gran cantidades de información facilitar al usuario los medios para navegar directamente entre las ventanas del sistema informático. </a:t>
            </a:r>
          </a:p>
          <a:p>
            <a:endParaRPr lang="es-CL"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500776"/>
          </a:xfrm>
        </p:spPr>
        <p:txBody>
          <a:bodyPr>
            <a:normAutofit fontScale="90000"/>
          </a:bodyPr>
          <a:lstStyle/>
          <a:p>
            <a:pPr algn="ctr"/>
            <a:r>
              <a:rPr lang="es-CL" dirty="0" smtClean="0"/>
              <a:t>Ejemplo aplicado a un contexto informático</a:t>
            </a:r>
            <a:endParaRPr lang="es-CL" dirty="0"/>
          </a:p>
        </p:txBody>
      </p:sp>
      <p:sp>
        <p:nvSpPr>
          <p:cNvPr id="3" name="2 Marcador de contenido"/>
          <p:cNvSpPr>
            <a:spLocks noGrp="1"/>
          </p:cNvSpPr>
          <p:nvPr>
            <p:ph idx="1"/>
          </p:nvPr>
        </p:nvSpPr>
        <p:spPr>
          <a:xfrm>
            <a:off x="457200" y="2348880"/>
            <a:ext cx="8229600" cy="3975720"/>
          </a:xfrm>
        </p:spPr>
        <p:txBody>
          <a:bodyPr>
            <a:normAutofit/>
          </a:bodyPr>
          <a:lstStyle/>
          <a:p>
            <a:r>
              <a:rPr lang="es-CL" sz="1800" b="1" dirty="0" smtClean="0">
                <a:latin typeface="Arial" pitchFamily="34" charset="0"/>
                <a:cs typeface="Arial" pitchFamily="34" charset="0"/>
              </a:rPr>
              <a:t>Fuerza </a:t>
            </a:r>
            <a:r>
              <a:rPr lang="es-CL" sz="1800" dirty="0" smtClean="0">
                <a:latin typeface="Arial" pitchFamily="34" charset="0"/>
                <a:cs typeface="Arial" pitchFamily="34" charset="0"/>
              </a:rPr>
              <a:t>: El sistema debe siempre mostrar la lista de ventanas navegables. </a:t>
            </a:r>
          </a:p>
          <a:p>
            <a:endParaRPr lang="es-CL" sz="1800" dirty="0" smtClean="0">
              <a:latin typeface="Arial" pitchFamily="34" charset="0"/>
              <a:cs typeface="Arial" pitchFamily="34" charset="0"/>
            </a:endParaRPr>
          </a:p>
          <a:p>
            <a:r>
              <a:rPr lang="es-CL" sz="1800" b="1" dirty="0" smtClean="0">
                <a:latin typeface="Arial" pitchFamily="34" charset="0"/>
                <a:cs typeface="Arial" pitchFamily="34" charset="0"/>
              </a:rPr>
              <a:t>Solución</a:t>
            </a:r>
            <a:r>
              <a:rPr lang="es-CL" sz="1800" dirty="0" smtClean="0">
                <a:latin typeface="Arial" pitchFamily="34" charset="0"/>
                <a:cs typeface="Arial" pitchFamily="34" charset="0"/>
              </a:rPr>
              <a:t>: Permitir al usuario a seleccionar directamente las ventana de la interfaz y mostrar continuamente la ventana activa y desactivas.</a:t>
            </a:r>
          </a:p>
          <a:p>
            <a:endParaRPr lang="es-CL" sz="1800" dirty="0" smtClean="0">
              <a:latin typeface="Arial" pitchFamily="34" charset="0"/>
              <a:cs typeface="Arial" pitchFamily="34" charset="0"/>
            </a:endParaRPr>
          </a:p>
          <a:p>
            <a:r>
              <a:rPr lang="es-CL" sz="1800" b="1" dirty="0" smtClean="0">
                <a:latin typeface="Arial" pitchFamily="34" charset="0"/>
                <a:cs typeface="Arial" pitchFamily="34" charset="0"/>
              </a:rPr>
              <a:t>Consecuencias</a:t>
            </a:r>
            <a:r>
              <a:rPr lang="es-CL" sz="1800" dirty="0" smtClean="0">
                <a:latin typeface="Arial" pitchFamily="34" charset="0"/>
                <a:cs typeface="Arial" pitchFamily="34" charset="0"/>
              </a:rPr>
              <a:t>: El acceso directo a las ventanas del sistema no solo beneficia la manipulación directa de ellas sino también la manipulación de los objetos que retienen ya que cada ventana es definida en términos de sus objetos de interacción (iconos, ítems de menú, radio botones) los cuales permiten la adquisición y la restitución de información que requiere el usuario .</a:t>
            </a:r>
            <a:endParaRPr lang="es-CL" sz="18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L" dirty="0" smtClean="0"/>
              <a:t>LENGUAJES DE PATRÓN</a:t>
            </a:r>
            <a:endParaRPr lang="es-CL" dirty="0"/>
          </a:p>
        </p:txBody>
      </p:sp>
      <p:sp>
        <p:nvSpPr>
          <p:cNvPr id="3" name="2 Marcador de contenido"/>
          <p:cNvSpPr>
            <a:spLocks noGrp="1"/>
          </p:cNvSpPr>
          <p:nvPr>
            <p:ph idx="1"/>
          </p:nvPr>
        </p:nvSpPr>
        <p:spPr/>
        <p:txBody>
          <a:bodyPr>
            <a:normAutofit/>
          </a:bodyPr>
          <a:lstStyle/>
          <a:p>
            <a:r>
              <a:rPr lang="es-CL" sz="1800" dirty="0" smtClean="0">
                <a:latin typeface="Arial" pitchFamily="34" charset="0"/>
                <a:cs typeface="Arial" pitchFamily="34" charset="0"/>
              </a:rPr>
              <a:t>El lenguaje de patrón se define como "La especificación de una serie de elementos (patrones) y sus relaciones (con otros patrones) de modo que nos permiten describir buenas soluciones a los diferentes problemas que aparecen en un contexto específico." Si bien notaciones como UML o los diagramas de flujo ayudan a explicar un determinado patrón, no constituyen un lenguaje de patrones. </a:t>
            </a:r>
          </a:p>
          <a:p>
            <a:endParaRPr lang="es-CL" sz="1800" dirty="0" smtClean="0">
              <a:latin typeface="Arial" pitchFamily="34" charset="0"/>
              <a:cs typeface="Arial" pitchFamily="34" charset="0"/>
            </a:endParaRPr>
          </a:p>
          <a:p>
            <a:r>
              <a:rPr lang="es-CL" sz="1800" dirty="0" smtClean="0">
                <a:latin typeface="Arial" pitchFamily="34" charset="0"/>
                <a:cs typeface="Arial" pitchFamily="34" charset="0"/>
              </a:rPr>
              <a:t>Características básicas que lo definen y diferencian como por ejemplo un sistema web se caracteriza por; clientes ultra ligeros, uso de protocolos sin estado, centralización del software de ejecución en servidores.</a:t>
            </a:r>
          </a:p>
          <a:p>
            <a:endParaRPr lang="es-CL" sz="1800" dirty="0" smtClean="0">
              <a:latin typeface="Arial" pitchFamily="34" charset="0"/>
              <a:cs typeface="Arial" pitchFamily="34" charset="0"/>
            </a:endParaRPr>
          </a:p>
          <a:p>
            <a:r>
              <a:rPr lang="es-CL" sz="1800" dirty="0" smtClean="0">
                <a:latin typeface="Arial" pitchFamily="34" charset="0"/>
                <a:cs typeface="Arial" pitchFamily="34" charset="0"/>
              </a:rPr>
              <a:t>Definición de los actores principales  que participan en dicho sistema así como sus casos de uso básicos, descritos evidentemente de forma genérica. </a:t>
            </a:r>
          </a:p>
          <a:p>
            <a:endParaRPr lang="es-CL" sz="18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824</Words>
  <Application>Microsoft Office PowerPoint</Application>
  <PresentationFormat>Presentación en pantalla (4:3)</PresentationFormat>
  <Paragraphs>63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Flujo</vt:lpstr>
      <vt:lpstr>Patrones de diseño Empresariales </vt:lpstr>
      <vt:lpstr> Patrones de diseño Empresariales </vt:lpstr>
      <vt:lpstr>Objetivos de los patrones </vt:lpstr>
      <vt:lpstr>patrón de diseño En el desarrollo software </vt:lpstr>
      <vt:lpstr>Clasificación de los patrones de diseño</vt:lpstr>
      <vt:lpstr>Clasificación de los patrones de diseño</vt:lpstr>
      <vt:lpstr>Ejemplo aplicado a un contexto informático</vt:lpstr>
      <vt:lpstr>Ejemplo aplicado a un contexto informático</vt:lpstr>
      <vt:lpstr>LENGUAJES DE PATRÓN</vt:lpstr>
      <vt:lpstr>LENGUAJES DE PATRÓN</vt:lpstr>
      <vt:lpstr>Generative Learning Object (GLO) </vt:lpstr>
      <vt:lpstr>PROPUESTA DE PATRÓN DE DISEÑO </vt:lpstr>
    </vt:vector>
  </TitlesOfParts>
  <Company>Grupo Security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Empresariales </dc:title>
  <dc:creator>mbriso</dc:creator>
  <cp:lastModifiedBy>mbriso</cp:lastModifiedBy>
  <cp:revision>10</cp:revision>
  <dcterms:created xsi:type="dcterms:W3CDTF">2017-11-15T12:47:45Z</dcterms:created>
  <dcterms:modified xsi:type="dcterms:W3CDTF">2017-11-15T13:47:38Z</dcterms:modified>
</cp:coreProperties>
</file>