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3" r:id="rId5"/>
    <p:sldId id="260" r:id="rId6"/>
    <p:sldId id="261" r:id="rId7"/>
    <p:sldId id="262" r:id="rId8"/>
    <p:sldId id="264" r:id="rId9"/>
    <p:sldId id="266" r:id="rId10"/>
    <p:sldId id="267" r:id="rId11"/>
    <p:sldId id="268" r:id="rId12"/>
    <p:sldId id="269" r:id="rId13"/>
    <p:sldId id="270" r:id="rId14"/>
    <p:sldId id="271" r:id="rId15"/>
    <p:sldId id="272" r:id="rId16"/>
    <p:sldId id="273" r:id="rId17"/>
    <p:sldId id="265" r:id="rId18"/>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624" autoAdjust="0"/>
  </p:normalViewPr>
  <p:slideViewPr>
    <p:cSldViewPr>
      <p:cViewPr varScale="1">
        <p:scale>
          <a:sx n="69" d="100"/>
          <a:sy n="69" d="100"/>
        </p:scale>
        <p:origin x="-14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D66D5-034D-4FFF-A1EF-3BA92356F5E4}" type="datetimeFigureOut">
              <a:rPr lang="es-CL" smtClean="0"/>
              <a:t>21/08/2017</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E7A8EE-E36C-4E1A-B0F7-7C1F17ACC55E}" type="slidenum">
              <a:rPr lang="es-CL" smtClean="0"/>
              <a:t>‹Nº›</a:t>
            </a:fld>
            <a:endParaRPr lang="es-C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Marcador de imagen de diapositiva 1"/>
          <p:cNvSpPr>
            <a:spLocks noGrp="1" noRot="1" noChangeAspect="1" noTextEdit="1"/>
          </p:cNvSpPr>
          <p:nvPr>
            <p:ph type="sldImg"/>
          </p:nvPr>
        </p:nvSpPr>
        <p:spPr bwMode="auto">
          <a:noFill/>
          <a:ln>
            <a:solidFill>
              <a:srgbClr val="000000"/>
            </a:solidFill>
            <a:miter lim="800000"/>
            <a:headEnd/>
            <a:tailEnd/>
          </a:ln>
        </p:spPr>
      </p:sp>
      <p:sp>
        <p:nvSpPr>
          <p:cNvPr id="6147"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L" smtClean="0"/>
          </a:p>
        </p:txBody>
      </p:sp>
      <p:sp>
        <p:nvSpPr>
          <p:cNvPr id="6148" name="Marcador de número de diapositiva 3"/>
          <p:cNvSpPr>
            <a:spLocks noGrp="1"/>
          </p:cNvSpPr>
          <p:nvPr>
            <p:ph type="sldNum" sz="quarter" idx="5"/>
          </p:nvPr>
        </p:nvSpPr>
        <p:spPr bwMode="auto">
          <a:noFill/>
          <a:ln>
            <a:miter lim="800000"/>
            <a:headEnd/>
            <a:tailEnd/>
          </a:ln>
        </p:spPr>
        <p:txBody>
          <a:bodyPr/>
          <a:lstStyle/>
          <a:p>
            <a:fld id="{115FF917-4A72-4512-A2B2-048162661498}" type="slidenum">
              <a:rPr lang="es-CL"/>
              <a:pPr/>
              <a:t>10</a:t>
            </a:fld>
            <a:endParaRPr lang="es-C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p>
            <a:fld id="{5DF562BA-6B9A-4949-B35D-70B8795F3A6A}" type="datetimeFigureOut">
              <a:rPr lang="es-CL" smtClean="0"/>
              <a:t>17/08/2017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36E8E756-C940-4985-A57A-BB04F6F4EA5C}" type="slidenum">
              <a:rPr lang="es-CL" smtClean="0"/>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5DF562BA-6B9A-4949-B35D-70B8795F3A6A}" type="datetimeFigureOut">
              <a:rPr lang="es-CL" smtClean="0"/>
              <a:t>17/08/2017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36E8E756-C940-4985-A57A-BB04F6F4EA5C}" type="slidenum">
              <a:rPr lang="es-CL" smtClean="0"/>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5DF562BA-6B9A-4949-B35D-70B8795F3A6A}" type="datetimeFigureOut">
              <a:rPr lang="es-CL" smtClean="0"/>
              <a:t>17/08/2017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36E8E756-C940-4985-A57A-BB04F6F4EA5C}" type="slidenum">
              <a:rPr lang="es-CL" smtClean="0"/>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5DF562BA-6B9A-4949-B35D-70B8795F3A6A}" type="datetimeFigureOut">
              <a:rPr lang="es-CL" smtClean="0"/>
              <a:t>17/08/2017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36E8E756-C940-4985-A57A-BB04F6F4EA5C}" type="slidenum">
              <a:rPr lang="es-CL" smtClean="0"/>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DF562BA-6B9A-4949-B35D-70B8795F3A6A}" type="datetimeFigureOut">
              <a:rPr lang="es-CL" smtClean="0"/>
              <a:t>17/08/2017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36E8E756-C940-4985-A57A-BB04F6F4EA5C}" type="slidenum">
              <a:rPr lang="es-CL" smtClean="0"/>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fecha"/>
          <p:cNvSpPr>
            <a:spLocks noGrp="1"/>
          </p:cNvSpPr>
          <p:nvPr>
            <p:ph type="dt" sz="half" idx="10"/>
          </p:nvPr>
        </p:nvSpPr>
        <p:spPr/>
        <p:txBody>
          <a:bodyPr/>
          <a:lstStyle/>
          <a:p>
            <a:fld id="{5DF562BA-6B9A-4949-B35D-70B8795F3A6A}" type="datetimeFigureOut">
              <a:rPr lang="es-CL" smtClean="0"/>
              <a:t>17/08/2017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36E8E756-C940-4985-A57A-BB04F6F4EA5C}" type="slidenum">
              <a:rPr lang="es-CL" smtClean="0"/>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fecha"/>
          <p:cNvSpPr>
            <a:spLocks noGrp="1"/>
          </p:cNvSpPr>
          <p:nvPr>
            <p:ph type="dt" sz="half" idx="10"/>
          </p:nvPr>
        </p:nvSpPr>
        <p:spPr/>
        <p:txBody>
          <a:bodyPr/>
          <a:lstStyle/>
          <a:p>
            <a:fld id="{5DF562BA-6B9A-4949-B35D-70B8795F3A6A}" type="datetimeFigureOut">
              <a:rPr lang="es-CL" smtClean="0"/>
              <a:t>17/08/2017</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36E8E756-C940-4985-A57A-BB04F6F4EA5C}" type="slidenum">
              <a:rPr lang="es-CL" smtClean="0"/>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fecha"/>
          <p:cNvSpPr>
            <a:spLocks noGrp="1"/>
          </p:cNvSpPr>
          <p:nvPr>
            <p:ph type="dt" sz="half" idx="10"/>
          </p:nvPr>
        </p:nvSpPr>
        <p:spPr/>
        <p:txBody>
          <a:bodyPr/>
          <a:lstStyle/>
          <a:p>
            <a:fld id="{5DF562BA-6B9A-4949-B35D-70B8795F3A6A}" type="datetimeFigureOut">
              <a:rPr lang="es-CL" smtClean="0"/>
              <a:t>17/08/2017</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36E8E756-C940-4985-A57A-BB04F6F4EA5C}" type="slidenum">
              <a:rPr lang="es-CL" smtClean="0"/>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DF562BA-6B9A-4949-B35D-70B8795F3A6A}" type="datetimeFigureOut">
              <a:rPr lang="es-CL" smtClean="0"/>
              <a:t>17/08/2017</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36E8E756-C940-4985-A57A-BB04F6F4EA5C}" type="slidenum">
              <a:rPr lang="es-CL" smtClean="0"/>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DF562BA-6B9A-4949-B35D-70B8795F3A6A}" type="datetimeFigureOut">
              <a:rPr lang="es-CL" smtClean="0"/>
              <a:t>17/08/2017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36E8E756-C940-4985-A57A-BB04F6F4EA5C}" type="slidenum">
              <a:rPr lang="es-CL" smtClean="0"/>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DF562BA-6B9A-4949-B35D-70B8795F3A6A}" type="datetimeFigureOut">
              <a:rPr lang="es-CL" smtClean="0"/>
              <a:t>17/08/2017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36E8E756-C940-4985-A57A-BB04F6F4EA5C}" type="slidenum">
              <a:rPr lang="es-CL" smtClean="0"/>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562BA-6B9A-4949-B35D-70B8795F3A6A}" type="datetimeFigureOut">
              <a:rPr lang="es-CL" smtClean="0"/>
              <a:t>17/08/2017</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8E756-C940-4985-A57A-BB04F6F4EA5C}" type="slidenum">
              <a:rPr lang="es-CL" smtClean="0"/>
              <a:t>‹Nº›</a:t>
            </a:fld>
            <a:endParaRPr lang="es-C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Abstract_Factory_(patr%C3%B3n_de_dise%C3%B1o)" TargetMode="External"/><Relationship Id="rId2" Type="http://schemas.openxmlformats.org/officeDocument/2006/relationships/hyperlink" Target="https://es.wikipedia.org/wiki/Object_Pool_(patr%C3%B3n_de_dise%C3%B1o)" TargetMode="External"/><Relationship Id="rId1" Type="http://schemas.openxmlformats.org/officeDocument/2006/relationships/slideLayout" Target="../slideLayouts/slideLayout2.xml"/><Relationship Id="rId5" Type="http://schemas.openxmlformats.org/officeDocument/2006/relationships/hyperlink" Target="https://es.wikipedia.org/wiki/Factory_Method_(patr%C3%B3n_de_dise%C3%B1o)" TargetMode="External"/><Relationship Id="rId4" Type="http://schemas.openxmlformats.org/officeDocument/2006/relationships/hyperlink" Target="https://es.wikipedia.org/wiki/Builder_(patr%C3%B3n_de_dise%C3%B1o)"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s.wikipedia.org/wiki/Proxy_(patr%C3%B3n_de_dise%C3%B1o)" TargetMode="External"/><Relationship Id="rId3" Type="http://schemas.openxmlformats.org/officeDocument/2006/relationships/hyperlink" Target="https://es.wikipedia.org/wiki/Bridge_(patr%C3%B3n_de_dise%C3%B1o)" TargetMode="External"/><Relationship Id="rId7" Type="http://schemas.openxmlformats.org/officeDocument/2006/relationships/hyperlink" Target="https://es.wikipedia.org/wiki/Flyweight_(patr%C3%B3n_de_dise%C3%B1o)" TargetMode="External"/><Relationship Id="rId2" Type="http://schemas.openxmlformats.org/officeDocument/2006/relationships/hyperlink" Target="https://es.wikipedia.org/wiki/Adapter_(patr%C3%B3n_de_dise%C3%B1o)" TargetMode="External"/><Relationship Id="rId1" Type="http://schemas.openxmlformats.org/officeDocument/2006/relationships/slideLayout" Target="../slideLayouts/slideLayout2.xml"/><Relationship Id="rId6" Type="http://schemas.openxmlformats.org/officeDocument/2006/relationships/hyperlink" Target="https://es.wikipedia.org/wiki/Facade_(patr%C3%B3n_de_dise%C3%B1o)" TargetMode="External"/><Relationship Id="rId5" Type="http://schemas.openxmlformats.org/officeDocument/2006/relationships/hyperlink" Target="https://es.wikipedia.org/wiki/Decorator_(patr%C3%B3n_de_dise%C3%B1o)" TargetMode="External"/><Relationship Id="rId4" Type="http://schemas.openxmlformats.org/officeDocument/2006/relationships/hyperlink" Target="https://es.wikipedia.org/wiki/Composite_(patr%C3%B3n_de_dise%C3%B1o)" TargetMode="External"/><Relationship Id="rId9" Type="http://schemas.openxmlformats.org/officeDocument/2006/relationships/hyperlink" Target="https://es.wikipedia.org/wiki/Module_(patr%C3%B3n_de_dise%C3%B1o)"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s.wikipedia.org/wiki/Command_(patr%C3%B3n_de_dise%C3%B1o)" TargetMode="External"/><Relationship Id="rId7" Type="http://schemas.openxmlformats.org/officeDocument/2006/relationships/hyperlink" Target="https://es.wikipedia.org/wiki/Memento_(patr%C3%B3n_de_dise%C3%B1o)" TargetMode="External"/><Relationship Id="rId2" Type="http://schemas.openxmlformats.org/officeDocument/2006/relationships/hyperlink" Target="https://es.wikipedia.org/wiki/Chain_of_Responsibility_(patr%C3%B3n_de_dise%C3%B1o)" TargetMode="External"/><Relationship Id="rId1" Type="http://schemas.openxmlformats.org/officeDocument/2006/relationships/slideLayout" Target="../slideLayouts/slideLayout2.xml"/><Relationship Id="rId6" Type="http://schemas.openxmlformats.org/officeDocument/2006/relationships/hyperlink" Target="https://es.wikipedia.org/wiki/Mediator_(patr%C3%B3n_de_dise%C3%B1o)" TargetMode="External"/><Relationship Id="rId5" Type="http://schemas.openxmlformats.org/officeDocument/2006/relationships/hyperlink" Target="https://es.wikipedia.org/wiki/Iterator_(patr%C3%B3n_de_dise%C3%B1o)" TargetMode="External"/><Relationship Id="rId4" Type="http://schemas.openxmlformats.org/officeDocument/2006/relationships/hyperlink" Target="https://es.wikipedia.org/wiki/Interpreter_(patr%C3%B3n_de_dise%C3%B1o)"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s.wikipedia.org/wiki/State_(patr%C3%B3n_de_dise%C3%B1o)" TargetMode="External"/><Relationship Id="rId2" Type="http://schemas.openxmlformats.org/officeDocument/2006/relationships/hyperlink" Target="https://es.wikipedia.org/wiki/Observer_(patr%C3%B3n_de_dise%C3%B1o)" TargetMode="External"/><Relationship Id="rId1" Type="http://schemas.openxmlformats.org/officeDocument/2006/relationships/slideLayout" Target="../slideLayouts/slideLayout2.xml"/><Relationship Id="rId6" Type="http://schemas.openxmlformats.org/officeDocument/2006/relationships/hyperlink" Target="https://es.wikipedia.org/wiki/Visitor_(patr%C3%B3n_de_dise%C3%B1o)" TargetMode="External"/><Relationship Id="rId5" Type="http://schemas.openxmlformats.org/officeDocument/2006/relationships/hyperlink" Target="https://es.wikipedia.org/wiki/Template_Method_(patr%C3%B3n_de_dise%C3%B1o)" TargetMode="External"/><Relationship Id="rId4" Type="http://schemas.openxmlformats.org/officeDocument/2006/relationships/hyperlink" Target="https://es.wikipedia.org/wiki/Strategy_(patr%C3%B3n_de_dise%C3%B1o)"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Kent_Beck" TargetMode="External"/><Relationship Id="rId2" Type="http://schemas.openxmlformats.org/officeDocument/2006/relationships/hyperlink" Target="https://es.wikipedia.org/wiki/Ward_Cunningha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692696"/>
            <a:ext cx="7772400" cy="1470025"/>
          </a:xfrm>
        </p:spPr>
        <p:txBody>
          <a:bodyPr>
            <a:normAutofit/>
          </a:bodyPr>
          <a:lstStyle/>
          <a:p>
            <a:r>
              <a:rPr lang="es-CL" sz="4800" b="1" dirty="0" smtClean="0"/>
              <a:t>Patrones de Diseño</a:t>
            </a:r>
            <a:endParaRPr lang="es-CL" sz="4800" b="1" dirty="0"/>
          </a:p>
        </p:txBody>
      </p:sp>
      <p:sp>
        <p:nvSpPr>
          <p:cNvPr id="3" name="2 Subtítulo"/>
          <p:cNvSpPr>
            <a:spLocks noGrp="1"/>
          </p:cNvSpPr>
          <p:nvPr>
            <p:ph type="subTitle" idx="1"/>
          </p:nvPr>
        </p:nvSpPr>
        <p:spPr>
          <a:xfrm>
            <a:off x="5076056" y="5301208"/>
            <a:ext cx="3528392" cy="1080120"/>
          </a:xfrm>
        </p:spPr>
        <p:txBody>
          <a:bodyPr>
            <a:normAutofit/>
          </a:bodyPr>
          <a:lstStyle/>
          <a:p>
            <a:r>
              <a:rPr lang="es-CL" sz="2400" dirty="0" err="1" smtClean="0"/>
              <a:t>By</a:t>
            </a:r>
            <a:r>
              <a:rPr lang="es-CL" sz="2400" dirty="0" smtClean="0"/>
              <a:t> Alejandro Basso</a:t>
            </a:r>
          </a:p>
          <a:p>
            <a:r>
              <a:rPr lang="es-CL" sz="2400" dirty="0" smtClean="0"/>
              <a:t>Agosto 2017</a:t>
            </a:r>
            <a:endParaRPr lang="es-CL" sz="2400" dirty="0"/>
          </a:p>
        </p:txBody>
      </p:sp>
      <p:pic>
        <p:nvPicPr>
          <p:cNvPr id="5" name="4 Imagen"/>
          <p:cNvPicPr/>
          <p:nvPr/>
        </p:nvPicPr>
        <p:blipFill>
          <a:blip r:embed="rId2" cstate="print"/>
          <a:srcRect l="15300" t="35347" r="51453" b="16235"/>
          <a:stretch>
            <a:fillRect/>
          </a:stretch>
        </p:blipFill>
        <p:spPr bwMode="auto">
          <a:xfrm>
            <a:off x="1043608" y="2564904"/>
            <a:ext cx="3801167" cy="311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r>
              <a:rPr lang="es-CL" smtClean="0"/>
              <a:t>Patrones de Diseño</a:t>
            </a:r>
          </a:p>
        </p:txBody>
      </p:sp>
      <p:pic>
        <p:nvPicPr>
          <p:cNvPr id="5123" name="Imagen 2"/>
          <p:cNvPicPr>
            <a:picLocks noChangeAspect="1"/>
          </p:cNvPicPr>
          <p:nvPr/>
        </p:nvPicPr>
        <p:blipFill>
          <a:blip r:embed="rId3" cstate="print"/>
          <a:srcRect l="14187" t="40358" r="50191" b="21744"/>
          <a:stretch>
            <a:fillRect/>
          </a:stretch>
        </p:blipFill>
        <p:spPr bwMode="auto">
          <a:xfrm>
            <a:off x="755576" y="1412776"/>
            <a:ext cx="8066276" cy="482453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6975" y="476250"/>
            <a:ext cx="6750050" cy="476250"/>
          </a:xfrm>
        </p:spPr>
        <p:txBody>
          <a:bodyPr rtlCol="0">
            <a:normAutofit fontScale="90000"/>
          </a:bodyPr>
          <a:lstStyle/>
          <a:p>
            <a:pPr fontAlgn="auto">
              <a:spcAft>
                <a:spcPts val="0"/>
              </a:spcAft>
              <a:defRPr/>
            </a:pPr>
            <a:r>
              <a:rPr lang="es-CL" b="1" dirty="0"/>
              <a:t>Patrones </a:t>
            </a:r>
            <a:r>
              <a:rPr lang="es-CL" b="1" dirty="0" smtClean="0"/>
              <a:t>creacionales</a:t>
            </a:r>
            <a:r>
              <a:rPr lang="es-CL" b="1" dirty="0"/>
              <a:t/>
            </a:r>
            <a:br>
              <a:rPr lang="es-CL" b="1" dirty="0"/>
            </a:br>
            <a:endParaRPr lang="es-CL" dirty="0"/>
          </a:p>
        </p:txBody>
      </p:sp>
      <p:sp>
        <p:nvSpPr>
          <p:cNvPr id="3" name="Marcador de contenido 2"/>
          <p:cNvSpPr>
            <a:spLocks noGrp="1"/>
          </p:cNvSpPr>
          <p:nvPr>
            <p:ph idx="1"/>
          </p:nvPr>
        </p:nvSpPr>
        <p:spPr>
          <a:xfrm>
            <a:off x="179388" y="692150"/>
            <a:ext cx="8713787" cy="5616575"/>
          </a:xfrm>
        </p:spPr>
        <p:txBody>
          <a:bodyPr rtlCol="0">
            <a:normAutofit fontScale="55000" lnSpcReduction="20000"/>
          </a:bodyPr>
          <a:lstStyle/>
          <a:p>
            <a:pPr fontAlgn="auto">
              <a:spcAft>
                <a:spcPts val="0"/>
              </a:spcAft>
              <a:buFont typeface="Arial" pitchFamily="34" charset="0"/>
              <a:buChar char="•"/>
              <a:defRPr/>
            </a:pPr>
            <a:r>
              <a:rPr lang="es-CL" dirty="0" smtClean="0"/>
              <a:t>Corresponden </a:t>
            </a:r>
            <a:r>
              <a:rPr lang="es-CL" dirty="0"/>
              <a:t>a patrones de diseño software que solucionan problemas de creación de instancias. Nos ayudan a encapsular y abstraer dicha creación</a:t>
            </a:r>
            <a:r>
              <a:rPr lang="es-CL" dirty="0" smtClean="0"/>
              <a:t>:</a:t>
            </a:r>
          </a:p>
          <a:p>
            <a:pPr fontAlgn="auto">
              <a:spcAft>
                <a:spcPts val="0"/>
              </a:spcAft>
              <a:buFont typeface="Arial" pitchFamily="34" charset="0"/>
              <a:buChar char="•"/>
              <a:defRPr/>
            </a:pPr>
            <a:endParaRPr lang="es-CL" dirty="0"/>
          </a:p>
          <a:p>
            <a:pPr fontAlgn="auto">
              <a:spcAft>
                <a:spcPts val="0"/>
              </a:spcAft>
              <a:buFont typeface="Arial" pitchFamily="34" charset="0"/>
              <a:buChar char="•"/>
              <a:defRPr/>
            </a:pPr>
            <a:r>
              <a:rPr lang="es-CL" dirty="0" err="1">
                <a:hlinkClick r:id="rId2" tooltip="Object Pool (patrón de diseño)"/>
              </a:rPr>
              <a:t>Object</a:t>
            </a:r>
            <a:r>
              <a:rPr lang="es-CL" dirty="0">
                <a:hlinkClick r:id="rId2" tooltip="Object Pool (patrón de diseño)"/>
              </a:rPr>
              <a:t> Pool</a:t>
            </a:r>
            <a:r>
              <a:rPr lang="es-CL" dirty="0"/>
              <a:t> (no pertenece a los patrones especificados por </a:t>
            </a:r>
            <a:r>
              <a:rPr lang="es-CL" dirty="0" err="1"/>
              <a:t>GoF</a:t>
            </a:r>
            <a:r>
              <a:rPr lang="es-CL" dirty="0"/>
              <a:t>): se obtienen objetos nuevos a través de la clonación. Utilizado cuando el costo de crear una clase es mayor que el de clonarla. Especialmente con objetos muy complejos. Se especifica un tipo de objeto a crear y se utiliza una interfaz del prototipo para crear un nuevo objeto por clonación. El proceso de clonación se inicia instanciando un tipo de objeto de la clase que queremos clonar.</a:t>
            </a:r>
          </a:p>
          <a:p>
            <a:pPr fontAlgn="auto">
              <a:spcAft>
                <a:spcPts val="0"/>
              </a:spcAft>
              <a:buFont typeface="Arial" pitchFamily="34" charset="0"/>
              <a:buChar char="•"/>
              <a:defRPr/>
            </a:pPr>
            <a:r>
              <a:rPr lang="es-CL" dirty="0" err="1">
                <a:hlinkClick r:id="rId3" tooltip="Abstract Factory (patrón de diseño)"/>
              </a:rPr>
              <a:t>Abstract</a:t>
            </a:r>
            <a:r>
              <a:rPr lang="es-CL" dirty="0">
                <a:hlinkClick r:id="rId3" tooltip="Abstract Factory (patrón de diseño)"/>
              </a:rPr>
              <a:t> Factory</a:t>
            </a:r>
            <a:r>
              <a:rPr lang="es-CL" dirty="0"/>
              <a:t> (fábrica abstracta): permite trabajar con objetos de distintas familias de manera que las familias no se mezclen entre sí y haciendo transparente el tipo de familia concreta que se esté usando. El problema a solucionar por este patrón es el de crear diferentes familias de objetos, como por ejemplo, la creación de interfaces gráficas de distintos tipos (ventana, menú, botón, etc.).</a:t>
            </a:r>
          </a:p>
          <a:p>
            <a:pPr fontAlgn="auto">
              <a:spcAft>
                <a:spcPts val="0"/>
              </a:spcAft>
              <a:buFont typeface="Arial" pitchFamily="34" charset="0"/>
              <a:buChar char="•"/>
              <a:defRPr/>
            </a:pPr>
            <a:r>
              <a:rPr lang="es-CL" dirty="0" err="1">
                <a:hlinkClick r:id="rId4" tooltip="Builder (patrón de diseño)"/>
              </a:rPr>
              <a:t>Builder</a:t>
            </a:r>
            <a:r>
              <a:rPr lang="es-CL" dirty="0"/>
              <a:t> (constructor virtual): abstrae el proceso de creación de un objeto complejo, centralizando dicho proceso en un único punto.</a:t>
            </a:r>
          </a:p>
          <a:p>
            <a:pPr fontAlgn="auto">
              <a:spcAft>
                <a:spcPts val="0"/>
              </a:spcAft>
              <a:buFont typeface="Arial" pitchFamily="34" charset="0"/>
              <a:buChar char="•"/>
              <a:defRPr/>
            </a:pPr>
            <a:r>
              <a:rPr lang="es-CL" dirty="0">
                <a:hlinkClick r:id="rId5" tooltip="Factory Method (patrón de diseño)"/>
              </a:rPr>
              <a:t>Factory </a:t>
            </a:r>
            <a:r>
              <a:rPr lang="es-CL" dirty="0" err="1">
                <a:hlinkClick r:id="rId5" tooltip="Factory Method (patrón de diseño)"/>
              </a:rPr>
              <a:t>Method</a:t>
            </a:r>
            <a:r>
              <a:rPr lang="es-CL" dirty="0"/>
              <a:t> (método de fabricación): centraliza en una clase constructora la creación de objetos de un subtipo de un tipo determinado, ocultando al usuario la casuística, es decir, la diversidad de casos particulares que se pueden prever, para elegir el subtipo que crear. Parte del principio de que las subclases determinan la clase a implementar.</a:t>
            </a:r>
          </a:p>
          <a:p>
            <a:pPr fontAlgn="auto">
              <a:spcAft>
                <a:spcPts val="0"/>
              </a:spcAft>
              <a:buFont typeface="Arial" pitchFamily="34" charset="0"/>
              <a:buChar char="•"/>
              <a:defRPr/>
            </a:pPr>
            <a:endParaRPr lang="es-CL"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4375" y="333375"/>
            <a:ext cx="7715250" cy="493713"/>
          </a:xfrm>
        </p:spPr>
        <p:txBody>
          <a:bodyPr rtlCol="0">
            <a:normAutofit fontScale="90000"/>
          </a:bodyPr>
          <a:lstStyle/>
          <a:p>
            <a:pPr fontAlgn="auto">
              <a:spcAft>
                <a:spcPts val="0"/>
              </a:spcAft>
              <a:defRPr/>
            </a:pPr>
            <a:r>
              <a:rPr lang="es-CL" b="1" dirty="0"/>
              <a:t>Patrones estructurales</a:t>
            </a:r>
            <a:br>
              <a:rPr lang="es-CL" b="1" dirty="0"/>
            </a:br>
            <a:endParaRPr lang="es-CL" dirty="0"/>
          </a:p>
        </p:txBody>
      </p:sp>
      <p:sp>
        <p:nvSpPr>
          <p:cNvPr id="3" name="Marcador de contenido 2"/>
          <p:cNvSpPr>
            <a:spLocks noGrp="1"/>
          </p:cNvSpPr>
          <p:nvPr>
            <p:ph idx="1"/>
          </p:nvPr>
        </p:nvSpPr>
        <p:spPr>
          <a:xfrm>
            <a:off x="457200" y="827088"/>
            <a:ext cx="8362950" cy="5626100"/>
          </a:xfrm>
        </p:spPr>
        <p:txBody>
          <a:bodyPr rtlCol="0">
            <a:normAutofit fontScale="70000" lnSpcReduction="20000"/>
          </a:bodyPr>
          <a:lstStyle/>
          <a:p>
            <a:pPr fontAlgn="auto">
              <a:spcAft>
                <a:spcPts val="0"/>
              </a:spcAft>
              <a:buFont typeface="Arial" pitchFamily="34" charset="0"/>
              <a:buChar char="•"/>
              <a:defRPr/>
            </a:pPr>
            <a:r>
              <a:rPr lang="es-CL" dirty="0" smtClean="0"/>
              <a:t>Son </a:t>
            </a:r>
            <a:r>
              <a:rPr lang="es-CL" dirty="0"/>
              <a:t>los patrones de diseño software que solucionan problemas de composición (agregación) de clases y objetos:</a:t>
            </a:r>
          </a:p>
          <a:p>
            <a:pPr fontAlgn="auto">
              <a:spcAft>
                <a:spcPts val="0"/>
              </a:spcAft>
              <a:buFont typeface="Arial" pitchFamily="34" charset="0"/>
              <a:buChar char="•"/>
              <a:defRPr/>
            </a:pPr>
            <a:r>
              <a:rPr lang="es-CL" dirty="0" err="1">
                <a:hlinkClick r:id="rId2" tooltip="Adapter (patrón de diseño)"/>
              </a:rPr>
              <a:t>Adapter</a:t>
            </a:r>
            <a:r>
              <a:rPr lang="es-CL" dirty="0">
                <a:hlinkClick r:id="rId2" tooltip="Adapter (patrón de diseño)"/>
              </a:rPr>
              <a:t> o </a:t>
            </a:r>
            <a:r>
              <a:rPr lang="es-CL" dirty="0" err="1">
                <a:hlinkClick r:id="rId2" tooltip="Adapter (patrón de diseño)"/>
              </a:rPr>
              <a:t>Wrapper</a:t>
            </a:r>
            <a:r>
              <a:rPr lang="es-CL" dirty="0"/>
              <a:t> (Adaptador o Envoltorio): Adapta una interfaz para que pueda ser utilizada por una clase que de otro modo no podría utilizarla.</a:t>
            </a:r>
          </a:p>
          <a:p>
            <a:pPr fontAlgn="auto">
              <a:spcAft>
                <a:spcPts val="0"/>
              </a:spcAft>
              <a:buFont typeface="Arial" pitchFamily="34" charset="0"/>
              <a:buChar char="•"/>
              <a:defRPr/>
            </a:pPr>
            <a:r>
              <a:rPr lang="es-CL" dirty="0">
                <a:hlinkClick r:id="rId3" tooltip="Bridge (patrón de diseño)"/>
              </a:rPr>
              <a:t>Bridge</a:t>
            </a:r>
            <a:r>
              <a:rPr lang="es-CL" dirty="0"/>
              <a:t> (Puente): Desacopla una abstracción de su implementación.</a:t>
            </a:r>
          </a:p>
          <a:p>
            <a:pPr fontAlgn="auto">
              <a:spcAft>
                <a:spcPts val="0"/>
              </a:spcAft>
              <a:buFont typeface="Arial" pitchFamily="34" charset="0"/>
              <a:buChar char="•"/>
              <a:defRPr/>
            </a:pPr>
            <a:r>
              <a:rPr lang="es-CL" dirty="0" err="1">
                <a:hlinkClick r:id="rId4" tooltip="Composite (patrón de diseño)"/>
              </a:rPr>
              <a:t>Composite</a:t>
            </a:r>
            <a:r>
              <a:rPr lang="es-CL" dirty="0"/>
              <a:t> (Objeto compuesto): Permite tratar objetos compuestos como si de uno simple se tratase.</a:t>
            </a:r>
          </a:p>
          <a:p>
            <a:pPr fontAlgn="auto">
              <a:spcAft>
                <a:spcPts val="0"/>
              </a:spcAft>
              <a:buFont typeface="Arial" pitchFamily="34" charset="0"/>
              <a:buChar char="•"/>
              <a:defRPr/>
            </a:pPr>
            <a:r>
              <a:rPr lang="es-CL" dirty="0" err="1">
                <a:hlinkClick r:id="rId5" tooltip="Decorator (patrón de diseño)"/>
              </a:rPr>
              <a:t>Decorator</a:t>
            </a:r>
            <a:r>
              <a:rPr lang="es-CL" dirty="0"/>
              <a:t> (Decorador): Añade funcionalidad a una clase dinámicamente.</a:t>
            </a:r>
          </a:p>
          <a:p>
            <a:pPr fontAlgn="auto">
              <a:spcAft>
                <a:spcPts val="0"/>
              </a:spcAft>
              <a:buFont typeface="Arial" pitchFamily="34" charset="0"/>
              <a:buChar char="•"/>
              <a:defRPr/>
            </a:pPr>
            <a:r>
              <a:rPr lang="es-CL" dirty="0" err="1">
                <a:hlinkClick r:id="rId6" tooltip="Facade (patrón de diseño)"/>
              </a:rPr>
              <a:t>Facade</a:t>
            </a:r>
            <a:r>
              <a:rPr lang="es-CL" dirty="0"/>
              <a:t> (Fachada): Provee de una interfaz unificada simple para acceder a una interfaz o grupo de interfaces de un subsistema.</a:t>
            </a:r>
          </a:p>
          <a:p>
            <a:pPr fontAlgn="auto">
              <a:spcAft>
                <a:spcPts val="0"/>
              </a:spcAft>
              <a:buFont typeface="Arial" pitchFamily="34" charset="0"/>
              <a:buChar char="•"/>
              <a:defRPr/>
            </a:pPr>
            <a:r>
              <a:rPr lang="es-CL" dirty="0" err="1">
                <a:hlinkClick r:id="rId7" tooltip="Flyweight (patrón de diseño)"/>
              </a:rPr>
              <a:t>Flyweight</a:t>
            </a:r>
            <a:r>
              <a:rPr lang="es-CL" dirty="0"/>
              <a:t> (Peso ligero): Reduce la redundancia cuando gran cantidad de objetos poseen idéntica información.</a:t>
            </a:r>
          </a:p>
          <a:p>
            <a:pPr fontAlgn="auto">
              <a:spcAft>
                <a:spcPts val="0"/>
              </a:spcAft>
              <a:buFont typeface="Arial" pitchFamily="34" charset="0"/>
              <a:buChar char="•"/>
              <a:defRPr/>
            </a:pPr>
            <a:r>
              <a:rPr lang="es-CL" dirty="0">
                <a:hlinkClick r:id="rId8" tooltip="Proxy (patrón de diseño)"/>
              </a:rPr>
              <a:t>Proxy</a:t>
            </a:r>
            <a:r>
              <a:rPr lang="es-CL" dirty="0"/>
              <a:t>: Proporciona un intermediario de un objeto para controlar su acceso.</a:t>
            </a:r>
          </a:p>
          <a:p>
            <a:pPr fontAlgn="auto">
              <a:spcAft>
                <a:spcPts val="0"/>
              </a:spcAft>
              <a:buFont typeface="Arial" pitchFamily="34" charset="0"/>
              <a:buChar char="•"/>
              <a:defRPr/>
            </a:pPr>
            <a:r>
              <a:rPr lang="es-CL" dirty="0">
                <a:hlinkClick r:id="rId9" tooltip="Module (patrón de diseño)"/>
              </a:rPr>
              <a:t>Module</a:t>
            </a:r>
            <a:r>
              <a:rPr lang="es-CL" dirty="0"/>
              <a:t>: Agrupa varios elementos relacionados, como clases, </a:t>
            </a:r>
            <a:r>
              <a:rPr lang="es-CL" dirty="0" err="1"/>
              <a:t>singletons</a:t>
            </a:r>
            <a:r>
              <a:rPr lang="es-CL" dirty="0"/>
              <a:t>, y métodos, utilizados globalmente, en una entidad única.</a:t>
            </a:r>
          </a:p>
          <a:p>
            <a:pPr marL="0" indent="0" fontAlgn="auto">
              <a:spcAft>
                <a:spcPts val="0"/>
              </a:spcAft>
              <a:buFont typeface="Arial" pitchFamily="34" charset="0"/>
              <a:buNone/>
              <a:defRPr/>
            </a:pPr>
            <a:endParaRPr lang="es-C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8313" y="188913"/>
            <a:ext cx="8002587" cy="490537"/>
          </a:xfrm>
        </p:spPr>
        <p:txBody>
          <a:bodyPr rtlCol="0">
            <a:normAutofit fontScale="90000"/>
          </a:bodyPr>
          <a:lstStyle/>
          <a:p>
            <a:pPr fontAlgn="auto">
              <a:spcAft>
                <a:spcPts val="0"/>
              </a:spcAft>
              <a:defRPr/>
            </a:pPr>
            <a:r>
              <a:rPr lang="es-CL" dirty="0" smtClean="0"/>
              <a:t>Patrones de Comportamiento</a:t>
            </a:r>
            <a:endParaRPr lang="es-CL" dirty="0"/>
          </a:p>
        </p:txBody>
      </p:sp>
      <p:sp>
        <p:nvSpPr>
          <p:cNvPr id="3" name="Marcador de contenido 2"/>
          <p:cNvSpPr>
            <a:spLocks noGrp="1"/>
          </p:cNvSpPr>
          <p:nvPr>
            <p:ph idx="1"/>
          </p:nvPr>
        </p:nvSpPr>
        <p:spPr>
          <a:xfrm>
            <a:off x="250825" y="1052513"/>
            <a:ext cx="8893175" cy="5689600"/>
          </a:xfrm>
        </p:spPr>
        <p:txBody>
          <a:bodyPr rtlCol="0">
            <a:normAutofit fontScale="70000" lnSpcReduction="20000"/>
          </a:bodyPr>
          <a:lstStyle/>
          <a:p>
            <a:pPr fontAlgn="auto">
              <a:spcAft>
                <a:spcPts val="0"/>
              </a:spcAft>
              <a:buFont typeface="Arial" pitchFamily="34" charset="0"/>
              <a:buChar char="•"/>
              <a:defRPr/>
            </a:pPr>
            <a:r>
              <a:rPr lang="es-CL" dirty="0"/>
              <a:t>Se definen como patrones de diseño software que ofrecen soluciones respecto a la interacción y responsabilidades entre clases y objetos, así como los algoritmos que encapsulan</a:t>
            </a:r>
            <a:r>
              <a:rPr lang="es-CL" dirty="0" smtClean="0"/>
              <a:t>:</a:t>
            </a:r>
          </a:p>
          <a:p>
            <a:pPr marL="0" indent="0" fontAlgn="auto">
              <a:spcAft>
                <a:spcPts val="0"/>
              </a:spcAft>
              <a:buFont typeface="Arial" pitchFamily="34" charset="0"/>
              <a:buNone/>
              <a:defRPr/>
            </a:pPr>
            <a:endParaRPr lang="es-CL" dirty="0"/>
          </a:p>
          <a:p>
            <a:pPr fontAlgn="auto">
              <a:spcAft>
                <a:spcPts val="0"/>
              </a:spcAft>
              <a:buFont typeface="Arial" pitchFamily="34" charset="0"/>
              <a:buChar char="•"/>
              <a:defRPr/>
            </a:pPr>
            <a:r>
              <a:rPr lang="es-CL" dirty="0" err="1">
                <a:hlinkClick r:id="rId2" tooltip="Chain of Responsibility (patrón de diseño)"/>
              </a:rPr>
              <a:t>Chain</a:t>
            </a:r>
            <a:r>
              <a:rPr lang="es-CL" dirty="0">
                <a:hlinkClick r:id="rId2" tooltip="Chain of Responsibility (patrón de diseño)"/>
              </a:rPr>
              <a:t> of </a:t>
            </a:r>
            <a:r>
              <a:rPr lang="es-CL" dirty="0" err="1">
                <a:hlinkClick r:id="rId2" tooltip="Chain of Responsibility (patrón de diseño)"/>
              </a:rPr>
              <a:t>Responsibility</a:t>
            </a:r>
            <a:r>
              <a:rPr lang="es-CL" dirty="0"/>
              <a:t> (Cadena de responsabilidad): Permite establecer la línea que deben llevar los mensajes para que los objetos realicen la tarea indicada.</a:t>
            </a:r>
          </a:p>
          <a:p>
            <a:pPr fontAlgn="auto">
              <a:spcAft>
                <a:spcPts val="0"/>
              </a:spcAft>
              <a:buFont typeface="Arial" pitchFamily="34" charset="0"/>
              <a:buChar char="•"/>
              <a:defRPr/>
            </a:pPr>
            <a:r>
              <a:rPr lang="es-CL" dirty="0" err="1">
                <a:hlinkClick r:id="rId3" tooltip="Command (patrón de diseño)"/>
              </a:rPr>
              <a:t>Command</a:t>
            </a:r>
            <a:r>
              <a:rPr lang="es-CL" dirty="0"/>
              <a:t> (Orden): Encapsula una operación en un objeto, permitiendo ejecutar dicha operación sin necesidad de conocer el contenido de la misma.</a:t>
            </a:r>
          </a:p>
          <a:p>
            <a:pPr fontAlgn="auto">
              <a:spcAft>
                <a:spcPts val="0"/>
              </a:spcAft>
              <a:buFont typeface="Arial" pitchFamily="34" charset="0"/>
              <a:buChar char="•"/>
              <a:defRPr/>
            </a:pPr>
            <a:r>
              <a:rPr lang="es-CL" dirty="0" err="1">
                <a:hlinkClick r:id="rId4" tooltip="Interpreter (patrón de diseño)"/>
              </a:rPr>
              <a:t>Interpreter</a:t>
            </a:r>
            <a:r>
              <a:rPr lang="es-CL" dirty="0"/>
              <a:t> (Intérprete): Dado un lenguaje, define una gramática para dicho lenguaje, así como las herramientas necesarias para interpretarlo.</a:t>
            </a:r>
          </a:p>
          <a:p>
            <a:pPr fontAlgn="auto">
              <a:spcAft>
                <a:spcPts val="0"/>
              </a:spcAft>
              <a:buFont typeface="Arial" pitchFamily="34" charset="0"/>
              <a:buChar char="•"/>
              <a:defRPr/>
            </a:pPr>
            <a:r>
              <a:rPr lang="es-CL" dirty="0" err="1">
                <a:hlinkClick r:id="rId5" tooltip="Iterator (patrón de diseño)"/>
              </a:rPr>
              <a:t>Iterator</a:t>
            </a:r>
            <a:r>
              <a:rPr lang="es-CL" dirty="0"/>
              <a:t> (</a:t>
            </a:r>
            <a:r>
              <a:rPr lang="es-CL" dirty="0" err="1"/>
              <a:t>Iterador</a:t>
            </a:r>
            <a:r>
              <a:rPr lang="es-CL" dirty="0"/>
              <a:t>): Permite realizar recorridos sobre objetos compuestos independientemente de la implementación de estos.</a:t>
            </a:r>
          </a:p>
          <a:p>
            <a:pPr fontAlgn="auto">
              <a:spcAft>
                <a:spcPts val="0"/>
              </a:spcAft>
              <a:buFont typeface="Arial" pitchFamily="34" charset="0"/>
              <a:buChar char="•"/>
              <a:defRPr/>
            </a:pPr>
            <a:r>
              <a:rPr lang="es-CL" dirty="0">
                <a:hlinkClick r:id="rId6" tooltip="Mediator (patrón de diseño)"/>
              </a:rPr>
              <a:t>Mediator</a:t>
            </a:r>
            <a:r>
              <a:rPr lang="es-CL" dirty="0"/>
              <a:t> (Mediador): Define un objeto que coordine la comunicación entre objetos de distintas clases, pero que funcionan como un conjunto.</a:t>
            </a:r>
          </a:p>
          <a:p>
            <a:pPr fontAlgn="auto">
              <a:spcAft>
                <a:spcPts val="0"/>
              </a:spcAft>
              <a:buFont typeface="Arial" pitchFamily="34" charset="0"/>
              <a:buChar char="•"/>
              <a:defRPr/>
            </a:pPr>
            <a:r>
              <a:rPr lang="es-CL" dirty="0">
                <a:hlinkClick r:id="rId7" tooltip="Memento (patrón de diseño)"/>
              </a:rPr>
              <a:t>Memento</a:t>
            </a:r>
            <a:r>
              <a:rPr lang="es-CL" dirty="0"/>
              <a:t> (Recuerdo): Permite volver a estados anteriores del sistema.</a:t>
            </a:r>
          </a:p>
          <a:p>
            <a:pPr fontAlgn="auto">
              <a:spcAft>
                <a:spcPts val="0"/>
              </a:spcAft>
              <a:buFont typeface="Arial" pitchFamily="34" charset="0"/>
              <a:buChar char="•"/>
              <a:defRPr/>
            </a:pPr>
            <a:endParaRPr lang="es-C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lstStyle/>
          <a:p>
            <a:r>
              <a:rPr lang="es-CL" smtClean="0"/>
              <a:t>Patrones de Comportamiento</a:t>
            </a:r>
          </a:p>
        </p:txBody>
      </p:sp>
      <p:sp>
        <p:nvSpPr>
          <p:cNvPr id="3" name="Marcador de contenido 2"/>
          <p:cNvSpPr>
            <a:spLocks noGrp="1"/>
          </p:cNvSpPr>
          <p:nvPr>
            <p:ph idx="1"/>
          </p:nvPr>
        </p:nvSpPr>
        <p:spPr/>
        <p:txBody>
          <a:bodyPr rtlCol="0">
            <a:normAutofit fontScale="70000" lnSpcReduction="20000"/>
          </a:bodyPr>
          <a:lstStyle/>
          <a:p>
            <a:pPr fontAlgn="auto">
              <a:spcAft>
                <a:spcPts val="0"/>
              </a:spcAft>
              <a:buFont typeface="Arial" pitchFamily="34" charset="0"/>
              <a:buChar char="•"/>
              <a:defRPr/>
            </a:pPr>
            <a:r>
              <a:rPr lang="es-CL" dirty="0" err="1">
                <a:hlinkClick r:id="rId2" tooltip="Observer (patrón de diseño)"/>
              </a:rPr>
              <a:t>Observer</a:t>
            </a:r>
            <a:r>
              <a:rPr lang="es-CL" dirty="0"/>
              <a:t> (Observador): Define una dependencia de uno-a-muchos entre objetos, de forma que cuando un objeto cambie de estado se notifique y actualicen automáticamente todos los objetos que dependen de él.</a:t>
            </a:r>
          </a:p>
          <a:p>
            <a:pPr fontAlgn="auto">
              <a:spcAft>
                <a:spcPts val="0"/>
              </a:spcAft>
              <a:buFont typeface="Arial" pitchFamily="34" charset="0"/>
              <a:buChar char="•"/>
              <a:defRPr/>
            </a:pPr>
            <a:r>
              <a:rPr lang="es-CL" dirty="0" err="1">
                <a:hlinkClick r:id="rId3" tooltip="State (patrón de diseño)"/>
              </a:rPr>
              <a:t>State</a:t>
            </a:r>
            <a:r>
              <a:rPr lang="es-CL" dirty="0"/>
              <a:t> (Estado): Permite que un objeto modifique su comportamiento cada vez que cambie su estado interno.</a:t>
            </a:r>
          </a:p>
          <a:p>
            <a:pPr fontAlgn="auto">
              <a:spcAft>
                <a:spcPts val="0"/>
              </a:spcAft>
              <a:buFont typeface="Arial" pitchFamily="34" charset="0"/>
              <a:buChar char="•"/>
              <a:defRPr/>
            </a:pPr>
            <a:r>
              <a:rPr lang="es-CL" dirty="0" err="1">
                <a:hlinkClick r:id="rId4" tooltip="Strategy (patrón de diseño)"/>
              </a:rPr>
              <a:t>Strategy</a:t>
            </a:r>
            <a:r>
              <a:rPr lang="es-CL" dirty="0"/>
              <a:t> (Estrategia): Permite disponer de varios métodos para resolver un problema y elegir cuál utilizar en tiempo de ejecución.</a:t>
            </a:r>
          </a:p>
          <a:p>
            <a:pPr fontAlgn="auto">
              <a:spcAft>
                <a:spcPts val="0"/>
              </a:spcAft>
              <a:buFont typeface="Arial" pitchFamily="34" charset="0"/>
              <a:buChar char="•"/>
              <a:defRPr/>
            </a:pPr>
            <a:r>
              <a:rPr lang="es-CL" dirty="0" err="1">
                <a:hlinkClick r:id="rId5" tooltip="Template Method (patrón de diseño)"/>
              </a:rPr>
              <a:t>Template</a:t>
            </a:r>
            <a:r>
              <a:rPr lang="es-CL" dirty="0">
                <a:hlinkClick r:id="rId5" tooltip="Template Method (patrón de diseño)"/>
              </a:rPr>
              <a:t> </a:t>
            </a:r>
            <a:r>
              <a:rPr lang="es-CL" dirty="0" err="1">
                <a:hlinkClick r:id="rId5" tooltip="Template Method (patrón de diseño)"/>
              </a:rPr>
              <a:t>Method</a:t>
            </a:r>
            <a:r>
              <a:rPr lang="es-CL" dirty="0"/>
              <a:t> (Método plantilla): Define en una operación el esqueleto de un algoritmo, delegando en las subclases algunos de sus pasos, esto permite que las subclases redefinan ciertos pasos de un algoritmo sin cambiar su estructura.</a:t>
            </a:r>
          </a:p>
          <a:p>
            <a:pPr fontAlgn="auto">
              <a:spcAft>
                <a:spcPts val="0"/>
              </a:spcAft>
              <a:buFont typeface="Arial" pitchFamily="34" charset="0"/>
              <a:buChar char="•"/>
              <a:defRPr/>
            </a:pPr>
            <a:r>
              <a:rPr lang="es-CL" dirty="0" err="1">
                <a:hlinkClick r:id="rId6" tooltip="Visitor (patrón de diseño)"/>
              </a:rPr>
              <a:t>Visitor</a:t>
            </a:r>
            <a:r>
              <a:rPr lang="es-CL" dirty="0"/>
              <a:t> (Visitante): Permite definir nuevas operaciones sobre una jerarquía de clases sin modificar las clases sobre las que opera.</a:t>
            </a:r>
          </a:p>
          <a:p>
            <a:pPr fontAlgn="auto">
              <a:spcAft>
                <a:spcPts val="0"/>
              </a:spcAft>
              <a:buFont typeface="Arial" pitchFamily="34" charset="0"/>
              <a:buChar char="•"/>
              <a:defRPr/>
            </a:pPr>
            <a:endParaRPr lang="es-C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title"/>
          </p:nvPr>
        </p:nvSpPr>
        <p:spPr/>
        <p:txBody>
          <a:bodyPr/>
          <a:lstStyle/>
          <a:p>
            <a:endParaRPr lang="es-CL" smtClean="0"/>
          </a:p>
        </p:txBody>
      </p:sp>
      <p:pic>
        <p:nvPicPr>
          <p:cNvPr id="11267" name="Imagen 3"/>
          <p:cNvPicPr>
            <a:picLocks noChangeAspect="1"/>
          </p:cNvPicPr>
          <p:nvPr/>
        </p:nvPicPr>
        <p:blipFill>
          <a:blip r:embed="rId2" cstate="print"/>
          <a:srcRect l="32291" t="14563" r="31737" b="26375"/>
          <a:stretch>
            <a:fillRect/>
          </a:stretch>
        </p:blipFill>
        <p:spPr bwMode="auto">
          <a:xfrm>
            <a:off x="2627313" y="1763713"/>
            <a:ext cx="3889375" cy="3589337"/>
          </a:xfrm>
          <a:prstGeom prst="rect">
            <a:avLst/>
          </a:prstGeom>
          <a:noFill/>
          <a:ln w="9525">
            <a:noFill/>
            <a:miter lim="800000"/>
            <a:headEnd/>
            <a:tailEnd/>
          </a:ln>
        </p:spPr>
      </p:pic>
      <p:sp>
        <p:nvSpPr>
          <p:cNvPr id="11268" name="Rectángulo 4"/>
          <p:cNvSpPr>
            <a:spLocks noChangeArrowheads="1"/>
          </p:cNvSpPr>
          <p:nvPr/>
        </p:nvSpPr>
        <p:spPr bwMode="auto">
          <a:xfrm>
            <a:off x="611188" y="5661025"/>
            <a:ext cx="8353425" cy="923925"/>
          </a:xfrm>
          <a:prstGeom prst="rect">
            <a:avLst/>
          </a:prstGeom>
          <a:noFill/>
          <a:ln w="9525">
            <a:noFill/>
            <a:miter lim="800000"/>
            <a:headEnd/>
            <a:tailEnd/>
          </a:ln>
        </p:spPr>
        <p:txBody>
          <a:bodyPr>
            <a:spAutoFit/>
          </a:bodyPr>
          <a:lstStyle/>
          <a:p>
            <a:pPr eaLnBrk="1" hangingPunct="1"/>
            <a:r>
              <a:rPr lang="es-CL">
                <a:solidFill>
                  <a:srgbClr val="000000"/>
                </a:solidFill>
                <a:latin typeface="Arial" charset="0"/>
              </a:rPr>
              <a:t>Los frameworks están construidos apoyándose en distintos Patrones de Diseño y un conocimiento sólido de éstos nos permitirá entender de una forma más natural el funcionamiento de los frameworks</a:t>
            </a:r>
            <a:endParaRPr lang="es-CL"/>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r>
              <a:rPr lang="es-CL" smtClean="0"/>
              <a:t>Como los aplico a mi trabajo</a:t>
            </a:r>
          </a:p>
        </p:txBody>
      </p:sp>
      <p:sp>
        <p:nvSpPr>
          <p:cNvPr id="12291" name="Marcador de contenido 2"/>
          <p:cNvSpPr>
            <a:spLocks noGrp="1"/>
          </p:cNvSpPr>
          <p:nvPr>
            <p:ph idx="1"/>
          </p:nvPr>
        </p:nvSpPr>
        <p:spPr/>
        <p:txBody>
          <a:bodyPr/>
          <a:lstStyle/>
          <a:p>
            <a:endParaRPr lang="es-CL"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Conclusión</a:t>
            </a:r>
            <a:endParaRPr lang="es-CL" dirty="0"/>
          </a:p>
        </p:txBody>
      </p:sp>
      <p:sp>
        <p:nvSpPr>
          <p:cNvPr id="3" name="2 Marcador de contenido"/>
          <p:cNvSpPr>
            <a:spLocks noGrp="1"/>
          </p:cNvSpPr>
          <p:nvPr>
            <p:ph idx="1"/>
          </p:nvPr>
        </p:nvSpPr>
        <p:spPr/>
        <p:txBody>
          <a:bodyPr/>
          <a:lstStyle/>
          <a:p>
            <a:endParaRPr lang="es-C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Introducción</a:t>
            </a:r>
            <a:endParaRPr lang="es-CL" dirty="0"/>
          </a:p>
        </p:txBody>
      </p:sp>
      <p:sp>
        <p:nvSpPr>
          <p:cNvPr id="3" name="2 Marcador de contenido"/>
          <p:cNvSpPr>
            <a:spLocks noGrp="1"/>
          </p:cNvSpPr>
          <p:nvPr>
            <p:ph idx="1"/>
          </p:nvPr>
        </p:nvSpPr>
        <p:spPr/>
        <p:txBody>
          <a:bodyPr/>
          <a:lstStyle/>
          <a:p>
            <a:r>
              <a:rPr lang="es-CL" b="1" dirty="0" smtClean="0"/>
              <a:t>Patrón de Diseño</a:t>
            </a:r>
            <a:r>
              <a:rPr lang="es-CL" dirty="0" smtClean="0"/>
              <a:t>: Base para la búsqueda de soluciones a problemas comunes en el desarrollo de software …(</a:t>
            </a:r>
            <a:r>
              <a:rPr lang="es-CL" dirty="0" err="1" smtClean="0"/>
              <a:t>wikipedia</a:t>
            </a:r>
            <a:r>
              <a:rPr lang="es-CL" dirty="0" smtClean="0"/>
              <a:t>)</a:t>
            </a:r>
            <a:endParaRPr lang="es-C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smtClean="0"/>
              <a:t>Introduccion</a:t>
            </a:r>
            <a:endParaRPr lang="es-CL" dirty="0"/>
          </a:p>
        </p:txBody>
      </p:sp>
      <p:sp>
        <p:nvSpPr>
          <p:cNvPr id="3" name="2 Marcador de contenido"/>
          <p:cNvSpPr>
            <a:spLocks noGrp="1"/>
          </p:cNvSpPr>
          <p:nvPr>
            <p:ph idx="1"/>
          </p:nvPr>
        </p:nvSpPr>
        <p:spPr/>
        <p:txBody>
          <a:bodyPr/>
          <a:lstStyle/>
          <a:p>
            <a:r>
              <a:rPr lang="es-CL" b="1" dirty="0" smtClean="0"/>
              <a:t>Para que una solución  sea considerada un patrón debe poseer ciertas características:</a:t>
            </a:r>
          </a:p>
          <a:p>
            <a:pPr>
              <a:buNone/>
            </a:pPr>
            <a:endParaRPr lang="es-CL" b="1" dirty="0" smtClean="0"/>
          </a:p>
          <a:p>
            <a:r>
              <a:rPr lang="es-CL" b="1" dirty="0" smtClean="0"/>
              <a:t>Efectivo</a:t>
            </a:r>
            <a:r>
              <a:rPr lang="es-CL" dirty="0" smtClean="0"/>
              <a:t>:  Resolviendo problemas similares en  ocasiones anteriores</a:t>
            </a:r>
          </a:p>
          <a:p>
            <a:r>
              <a:rPr lang="es-CL" b="1" dirty="0" smtClean="0"/>
              <a:t>Reutilizable</a:t>
            </a:r>
            <a:r>
              <a:rPr lang="es-CL" dirty="0" smtClean="0"/>
              <a:t>: Aplicable a diferentes problemas de diseño en distintas circurtancias.4</a:t>
            </a:r>
            <a:endParaRPr lang="es-C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smtClean="0"/>
              <a:t>Wikipedia</a:t>
            </a:r>
            <a:r>
              <a:rPr lang="es-CL" dirty="0" smtClean="0"/>
              <a:t> !!!</a:t>
            </a:r>
            <a:endParaRPr lang="es-CL" dirty="0"/>
          </a:p>
        </p:txBody>
      </p:sp>
      <p:sp>
        <p:nvSpPr>
          <p:cNvPr id="3" name="2 Marcador de contenido"/>
          <p:cNvSpPr>
            <a:spLocks noGrp="1"/>
          </p:cNvSpPr>
          <p:nvPr>
            <p:ph idx="1"/>
          </p:nvPr>
        </p:nvSpPr>
        <p:spPr/>
        <p:txBody>
          <a:bodyPr/>
          <a:lstStyle/>
          <a:p>
            <a:r>
              <a:rPr lang="es-CL" dirty="0" smtClean="0"/>
              <a:t>Para que una solución sea </a:t>
            </a:r>
            <a:r>
              <a:rPr lang="es-CL" dirty="0"/>
              <a:t>considerada un patrón debe poseer ciertas características. Una de ellas es que debe haber comprobado su </a:t>
            </a:r>
            <a:r>
              <a:rPr lang="es-CL" b="1" dirty="0"/>
              <a:t>efectividad</a:t>
            </a:r>
            <a:r>
              <a:rPr lang="es-CL" dirty="0"/>
              <a:t> resolviendo problemas similares en ocasiones anteriores. Otra es que debe ser </a:t>
            </a:r>
            <a:r>
              <a:rPr lang="es-CL" b="1" dirty="0"/>
              <a:t>reutilizable</a:t>
            </a:r>
            <a:r>
              <a:rPr lang="es-CL" dirty="0"/>
              <a:t>, lo que significa que es aplicable a diferentes problemas de diseño en distintas circunstancias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Los patrones pretenden</a:t>
            </a:r>
            <a:endParaRPr lang="es-CL" dirty="0"/>
          </a:p>
        </p:txBody>
      </p:sp>
      <p:sp>
        <p:nvSpPr>
          <p:cNvPr id="3" name="2 Marcador de contenido"/>
          <p:cNvSpPr>
            <a:spLocks noGrp="1"/>
          </p:cNvSpPr>
          <p:nvPr>
            <p:ph idx="1"/>
          </p:nvPr>
        </p:nvSpPr>
        <p:spPr/>
        <p:txBody>
          <a:bodyPr/>
          <a:lstStyle/>
          <a:p>
            <a:r>
              <a:rPr lang="es-CL" dirty="0" smtClean="0"/>
              <a:t>Proporcionar catálogos de elementos en el diseño de sistemas de software</a:t>
            </a:r>
          </a:p>
          <a:p>
            <a:r>
              <a:rPr lang="es-CL" dirty="0" smtClean="0"/>
              <a:t>Evitar la reiteración</a:t>
            </a:r>
            <a:endParaRPr lang="es-CL" dirty="0"/>
          </a:p>
          <a:p>
            <a:r>
              <a:rPr lang="es-CL" dirty="0" smtClean="0"/>
              <a:t>Formalizar un vocabulario común</a:t>
            </a:r>
          </a:p>
          <a:p>
            <a:r>
              <a:rPr lang="es-CL" dirty="0" smtClean="0"/>
              <a:t>Estandarizar el diseño</a:t>
            </a:r>
          </a:p>
          <a:p>
            <a:r>
              <a:rPr lang="es-CL" dirty="0" smtClean="0"/>
              <a:t>Facilitar el aprendizaje</a:t>
            </a:r>
          </a:p>
          <a:p>
            <a:endParaRPr lang="es-CL"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Los patrones NO pretenden</a:t>
            </a:r>
            <a:endParaRPr lang="es-CL" dirty="0"/>
          </a:p>
        </p:txBody>
      </p:sp>
      <p:sp>
        <p:nvSpPr>
          <p:cNvPr id="3" name="2 Marcador de contenido"/>
          <p:cNvSpPr>
            <a:spLocks noGrp="1"/>
          </p:cNvSpPr>
          <p:nvPr>
            <p:ph idx="1"/>
          </p:nvPr>
        </p:nvSpPr>
        <p:spPr/>
        <p:txBody>
          <a:bodyPr/>
          <a:lstStyle/>
          <a:p>
            <a:r>
              <a:rPr lang="es-CL" dirty="0" smtClean="0"/>
              <a:t>Imponer ciertas alternativas de diseño frente a otras.</a:t>
            </a:r>
          </a:p>
          <a:p>
            <a:r>
              <a:rPr lang="es-CL" dirty="0" smtClean="0"/>
              <a:t>Eliminar la creatividad inherente al proceso de  diseño</a:t>
            </a:r>
          </a:p>
          <a:p>
            <a:endParaRPr lang="es-CL" dirty="0"/>
          </a:p>
          <a:p>
            <a:r>
              <a:rPr lang="es-CL" dirty="0" smtClean="0"/>
              <a:t>No es obligatorio utilizar los patrones</a:t>
            </a:r>
          </a:p>
          <a:p>
            <a:r>
              <a:rPr lang="es-CL" dirty="0" smtClean="0"/>
              <a:t>Abusar o forzar el uso de los patrones puede  ser un error.</a:t>
            </a:r>
            <a:endParaRPr lang="es-C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Por qué debo usar los patrones</a:t>
            </a:r>
            <a:endParaRPr lang="es-CL" dirty="0"/>
          </a:p>
        </p:txBody>
      </p:sp>
      <p:sp>
        <p:nvSpPr>
          <p:cNvPr id="3" name="2 Marcador de contenido"/>
          <p:cNvSpPr>
            <a:spLocks noGrp="1"/>
          </p:cNvSpPr>
          <p:nvPr>
            <p:ph idx="1"/>
          </p:nvPr>
        </p:nvSpPr>
        <p:spPr/>
        <p:txBody>
          <a:bodyPr/>
          <a:lstStyle/>
          <a:p>
            <a:r>
              <a:rPr lang="es-CL" dirty="0" smtClean="0"/>
              <a:t>Los patrones de diseño son soluciones bien pensadas a problemas conocidos</a:t>
            </a:r>
          </a:p>
          <a:p>
            <a:r>
              <a:rPr lang="es-CL" dirty="0" smtClean="0"/>
              <a:t>Muchos programadores ha padecido de estos problemas antes y han utilizado estas “soluciones” para ponerles  remedio</a:t>
            </a:r>
          </a:p>
          <a:p>
            <a:r>
              <a:rPr lang="es-CL" dirty="0" smtClean="0"/>
              <a:t>No reinventar la rueda.</a:t>
            </a:r>
            <a:endParaRPr lang="es-C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L" dirty="0" smtClean="0"/>
              <a:t>Ejemplo Patrón de Diseño</a:t>
            </a:r>
            <a:br>
              <a:rPr lang="es-CL" dirty="0" smtClean="0"/>
            </a:br>
            <a:r>
              <a:rPr lang="es-CL" dirty="0" smtClean="0"/>
              <a:t>Loseta de </a:t>
            </a:r>
            <a:r>
              <a:rPr lang="es-CL" dirty="0" err="1" smtClean="0"/>
              <a:t>gaudí</a:t>
            </a:r>
            <a:endParaRPr lang="es-CL" dirty="0"/>
          </a:p>
        </p:txBody>
      </p:sp>
      <p:pic>
        <p:nvPicPr>
          <p:cNvPr id="2050" name="Picture 2"/>
          <p:cNvPicPr>
            <a:picLocks noGrp="1" noChangeAspect="1" noChangeArrowheads="1"/>
          </p:cNvPicPr>
          <p:nvPr>
            <p:ph idx="1"/>
          </p:nvPr>
        </p:nvPicPr>
        <p:blipFill>
          <a:blip r:embed="rId2" cstate="print"/>
          <a:srcRect l="46417" t="62403" r="44961" b="21847"/>
          <a:stretch>
            <a:fillRect/>
          </a:stretch>
        </p:blipFill>
        <p:spPr bwMode="auto">
          <a:xfrm>
            <a:off x="467544" y="1844824"/>
            <a:ext cx="2520280" cy="2592288"/>
          </a:xfrm>
          <a:prstGeom prst="rect">
            <a:avLst/>
          </a:prstGeom>
          <a:noFill/>
          <a:ln w="9525">
            <a:noFill/>
            <a:miter lim="800000"/>
            <a:headEnd/>
            <a:tailEnd/>
          </a:ln>
        </p:spPr>
      </p:pic>
      <p:pic>
        <p:nvPicPr>
          <p:cNvPr id="2051" name="Picture 3"/>
          <p:cNvPicPr>
            <a:picLocks noChangeAspect="1" noChangeArrowheads="1"/>
          </p:cNvPicPr>
          <p:nvPr/>
        </p:nvPicPr>
        <p:blipFill>
          <a:blip r:embed="rId2" cstate="print"/>
          <a:srcRect l="38361" t="31297" r="42240" b="46063"/>
          <a:stretch>
            <a:fillRect/>
          </a:stretch>
        </p:blipFill>
        <p:spPr bwMode="auto">
          <a:xfrm>
            <a:off x="3059832" y="2060848"/>
            <a:ext cx="5328592" cy="350164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ctrTitle"/>
          </p:nvPr>
        </p:nvSpPr>
        <p:spPr>
          <a:xfrm>
            <a:off x="611188" y="87313"/>
            <a:ext cx="7772400" cy="1470025"/>
          </a:xfrm>
        </p:spPr>
        <p:txBody>
          <a:bodyPr/>
          <a:lstStyle/>
          <a:p>
            <a:r>
              <a:rPr lang="es-CL" smtClean="0"/>
              <a:t>Un poco de historia</a:t>
            </a:r>
          </a:p>
        </p:txBody>
      </p:sp>
      <p:sp>
        <p:nvSpPr>
          <p:cNvPr id="3" name="Subtítulo 2"/>
          <p:cNvSpPr>
            <a:spLocks noGrp="1"/>
          </p:cNvSpPr>
          <p:nvPr>
            <p:ph type="subTitle" idx="1"/>
          </p:nvPr>
        </p:nvSpPr>
        <p:spPr>
          <a:xfrm>
            <a:off x="827088" y="1557338"/>
            <a:ext cx="7848600" cy="4967287"/>
          </a:xfrm>
        </p:spPr>
        <p:txBody>
          <a:bodyPr rtlCol="0">
            <a:normAutofit/>
          </a:bodyPr>
          <a:lstStyle/>
          <a:p>
            <a:pPr algn="l" fontAlgn="auto">
              <a:spcAft>
                <a:spcPts val="0"/>
              </a:spcAft>
              <a:buFont typeface="Arial" pitchFamily="34" charset="0"/>
              <a:buNone/>
              <a:defRPr/>
            </a:pPr>
            <a:r>
              <a:rPr lang="es-CL" dirty="0" smtClean="0">
                <a:solidFill>
                  <a:schemeClr val="tx1"/>
                </a:solidFill>
                <a:latin typeface="+mj-lt"/>
                <a:ea typeface="+mj-ea"/>
                <a:cs typeface="+mj-cs"/>
              </a:rPr>
              <a:t>1979 </a:t>
            </a:r>
            <a:r>
              <a:rPr lang="es-CL" dirty="0">
                <a:solidFill>
                  <a:schemeClr val="tx1"/>
                </a:solidFill>
                <a:latin typeface="+mj-lt"/>
                <a:ea typeface="+mj-ea"/>
                <a:cs typeface="+mj-cs"/>
              </a:rPr>
              <a:t>el arquitecto Christopher </a:t>
            </a:r>
            <a:r>
              <a:rPr lang="es-CL" dirty="0" smtClean="0">
                <a:solidFill>
                  <a:schemeClr val="tx1"/>
                </a:solidFill>
                <a:latin typeface="+mj-lt"/>
                <a:ea typeface="+mj-ea"/>
                <a:cs typeface="+mj-cs"/>
              </a:rPr>
              <a:t>Alexander aportó una serie de patrones para la construcción de edificios. Desde como construir una cuidad o donde deben ir las perillas de las puertas.</a:t>
            </a:r>
          </a:p>
          <a:p>
            <a:pPr algn="l" fontAlgn="auto">
              <a:spcAft>
                <a:spcPts val="0"/>
              </a:spcAft>
              <a:buFont typeface="Arial" pitchFamily="34" charset="0"/>
              <a:buNone/>
              <a:defRPr/>
            </a:pPr>
            <a:endParaRPr lang="es-CL" dirty="0" smtClean="0">
              <a:solidFill>
                <a:schemeClr val="tx1"/>
              </a:solidFill>
              <a:latin typeface="+mj-lt"/>
              <a:ea typeface="+mj-ea"/>
              <a:cs typeface="+mj-cs"/>
            </a:endParaRPr>
          </a:p>
          <a:p>
            <a:pPr algn="l" fontAlgn="auto">
              <a:spcAft>
                <a:spcPts val="0"/>
              </a:spcAft>
              <a:buFont typeface="Arial" pitchFamily="34" charset="0"/>
              <a:buNone/>
              <a:defRPr/>
            </a:pPr>
            <a:r>
              <a:rPr lang="es-CL" dirty="0" smtClean="0">
                <a:solidFill>
                  <a:schemeClr val="tx1"/>
                </a:solidFill>
                <a:latin typeface="+mj-lt"/>
                <a:ea typeface="+mj-ea"/>
                <a:cs typeface="+mj-cs"/>
              </a:rPr>
              <a:t>1987</a:t>
            </a:r>
            <a:r>
              <a:rPr lang="es-CL" dirty="0">
                <a:solidFill>
                  <a:schemeClr val="tx1"/>
                </a:solidFill>
                <a:latin typeface="+mj-lt"/>
                <a:ea typeface="+mj-ea"/>
                <a:cs typeface="+mj-cs"/>
              </a:rPr>
              <a:t>, </a:t>
            </a:r>
            <a:r>
              <a:rPr lang="es-CL" dirty="0">
                <a:solidFill>
                  <a:schemeClr val="tx1"/>
                </a:solidFill>
                <a:latin typeface="+mj-lt"/>
                <a:ea typeface="+mj-ea"/>
                <a:cs typeface="+mj-cs"/>
                <a:hlinkClick r:id="rId2" tooltip="Ward Cunningham"/>
              </a:rPr>
              <a:t>Ward </a:t>
            </a:r>
            <a:r>
              <a:rPr lang="es-CL" dirty="0" err="1">
                <a:solidFill>
                  <a:schemeClr val="tx1"/>
                </a:solidFill>
                <a:latin typeface="+mj-lt"/>
                <a:ea typeface="+mj-ea"/>
                <a:cs typeface="+mj-cs"/>
                <a:hlinkClick r:id="rId2" tooltip="Ward Cunningham"/>
              </a:rPr>
              <a:t>Cunningham</a:t>
            </a:r>
            <a:r>
              <a:rPr lang="es-CL" dirty="0">
                <a:solidFill>
                  <a:schemeClr val="tx1"/>
                </a:solidFill>
                <a:latin typeface="+mj-lt"/>
                <a:ea typeface="+mj-ea"/>
                <a:cs typeface="+mj-cs"/>
              </a:rPr>
              <a:t> y </a:t>
            </a:r>
            <a:r>
              <a:rPr lang="es-CL" dirty="0">
                <a:solidFill>
                  <a:schemeClr val="tx1"/>
                </a:solidFill>
                <a:latin typeface="+mj-lt"/>
                <a:ea typeface="+mj-ea"/>
                <a:cs typeface="+mj-cs"/>
                <a:hlinkClick r:id="rId3" tooltip="Kent Beck"/>
              </a:rPr>
              <a:t>Kent </a:t>
            </a:r>
            <a:r>
              <a:rPr lang="es-CL" dirty="0" smtClean="0">
                <a:solidFill>
                  <a:schemeClr val="tx1"/>
                </a:solidFill>
                <a:latin typeface="+mj-lt"/>
                <a:ea typeface="+mj-ea"/>
                <a:cs typeface="+mj-cs"/>
                <a:hlinkClick r:id="rId3" tooltip="Kent Beck"/>
              </a:rPr>
              <a:t>Beck</a:t>
            </a:r>
            <a:endParaRPr lang="es-CL" dirty="0" smtClean="0">
              <a:solidFill>
                <a:schemeClr val="tx1"/>
              </a:solidFill>
              <a:latin typeface="+mj-lt"/>
              <a:ea typeface="+mj-ea"/>
              <a:cs typeface="+mj-cs"/>
            </a:endParaRPr>
          </a:p>
          <a:p>
            <a:pPr algn="l" fontAlgn="auto">
              <a:spcAft>
                <a:spcPts val="0"/>
              </a:spcAft>
              <a:buFont typeface="Arial" pitchFamily="34" charset="0"/>
              <a:buNone/>
              <a:defRPr/>
            </a:pPr>
            <a:r>
              <a:rPr lang="es-CL" dirty="0" smtClean="0">
                <a:solidFill>
                  <a:schemeClr val="tx1"/>
                </a:solidFill>
                <a:latin typeface="+mj-lt"/>
                <a:ea typeface="+mj-ea"/>
                <a:cs typeface="+mj-cs"/>
              </a:rPr>
              <a:t>1990, </a:t>
            </a:r>
            <a:r>
              <a:rPr lang="es-CL" dirty="0" err="1" smtClean="0">
                <a:solidFill>
                  <a:schemeClr val="tx1"/>
                </a:solidFill>
                <a:latin typeface="+mj-lt"/>
                <a:ea typeface="+mj-ea"/>
                <a:cs typeface="+mj-cs"/>
              </a:rPr>
              <a:t>Publicacion</a:t>
            </a:r>
            <a:r>
              <a:rPr lang="es-CL" dirty="0" smtClean="0">
                <a:solidFill>
                  <a:schemeClr val="tx1"/>
                </a:solidFill>
                <a:latin typeface="+mj-lt"/>
                <a:ea typeface="+mj-ea"/>
                <a:cs typeface="+mj-cs"/>
              </a:rPr>
              <a:t> del libro “</a:t>
            </a:r>
            <a:r>
              <a:rPr lang="es-CL" dirty="0" err="1" smtClean="0">
                <a:solidFill>
                  <a:schemeClr val="tx1"/>
                </a:solidFill>
                <a:latin typeface="+mj-lt"/>
                <a:ea typeface="+mj-ea"/>
                <a:cs typeface="+mj-cs"/>
              </a:rPr>
              <a:t>Design</a:t>
            </a:r>
            <a:r>
              <a:rPr lang="es-CL" dirty="0" smtClean="0">
                <a:solidFill>
                  <a:schemeClr val="tx1"/>
                </a:solidFill>
                <a:latin typeface="+mj-lt"/>
                <a:ea typeface="+mj-ea"/>
                <a:cs typeface="+mj-cs"/>
              </a:rPr>
              <a:t> </a:t>
            </a:r>
            <a:r>
              <a:rPr lang="es-CL" dirty="0" err="1" smtClean="0">
                <a:solidFill>
                  <a:schemeClr val="tx1"/>
                </a:solidFill>
                <a:latin typeface="+mj-lt"/>
                <a:ea typeface="+mj-ea"/>
                <a:cs typeface="+mj-cs"/>
              </a:rPr>
              <a:t>Patterns</a:t>
            </a:r>
            <a:r>
              <a:rPr lang="es-CL" dirty="0" smtClean="0">
                <a:solidFill>
                  <a:schemeClr val="tx1"/>
                </a:solidFill>
                <a:latin typeface="+mj-lt"/>
                <a:ea typeface="+mj-ea"/>
                <a:cs typeface="+mj-cs"/>
              </a:rPr>
              <a:t>” por grupo </a:t>
            </a:r>
            <a:r>
              <a:rPr lang="es-CL" dirty="0" err="1" smtClean="0">
                <a:solidFill>
                  <a:schemeClr val="tx1"/>
                </a:solidFill>
                <a:latin typeface="+mj-lt"/>
                <a:ea typeface="+mj-ea"/>
                <a:cs typeface="+mj-cs"/>
              </a:rPr>
              <a:t>GoF</a:t>
            </a:r>
            <a:endParaRPr lang="es-CL" dirty="0">
              <a:solidFill>
                <a:schemeClr val="tx1"/>
              </a:solidFill>
              <a:latin typeface="+mj-lt"/>
              <a:ea typeface="+mj-ea"/>
              <a:cs typeface="+mj-cs"/>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5918</TotalTime>
  <Words>393</Words>
  <Application>Microsoft Office PowerPoint</Application>
  <PresentationFormat>Presentación en pantalla (4:3)</PresentationFormat>
  <Paragraphs>71</Paragraphs>
  <Slides>17</Slides>
  <Notes>1</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Patrones de Diseño</vt:lpstr>
      <vt:lpstr>Introducción</vt:lpstr>
      <vt:lpstr>Introduccion</vt:lpstr>
      <vt:lpstr>Wikipedia !!!</vt:lpstr>
      <vt:lpstr>Los patrones pretenden</vt:lpstr>
      <vt:lpstr>Los patrones NO pretenden</vt:lpstr>
      <vt:lpstr>Por qué debo usar los patrones</vt:lpstr>
      <vt:lpstr>Ejemplo Patrón de Diseño Loseta de gaudí</vt:lpstr>
      <vt:lpstr>Un poco de historia</vt:lpstr>
      <vt:lpstr>Patrones de Diseño</vt:lpstr>
      <vt:lpstr>Patrones creacionales </vt:lpstr>
      <vt:lpstr>Patrones estructurales </vt:lpstr>
      <vt:lpstr>Patrones de Comportamiento</vt:lpstr>
      <vt:lpstr>Patrones de Comportamiento</vt:lpstr>
      <vt:lpstr>Diapositiva 15</vt:lpstr>
      <vt:lpstr>Como los aplico a mi trabajo</vt:lpstr>
      <vt:lpstr>Conclusión</vt:lpstr>
    </vt:vector>
  </TitlesOfParts>
  <Company>Grupo Security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Alejandro Basso</dc:creator>
  <cp:lastModifiedBy>Alejandro Basso</cp:lastModifiedBy>
  <cp:revision>17</cp:revision>
  <dcterms:created xsi:type="dcterms:W3CDTF">2017-08-17T12:10:53Z</dcterms:created>
  <dcterms:modified xsi:type="dcterms:W3CDTF">2017-08-21T14:49:15Z</dcterms:modified>
</cp:coreProperties>
</file>