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3EF4CE2-5BC0-4C22-8BD9-B17FAB890DC9}">
  <a:tblStyle styleId="{53EF4CE2-5BC0-4C22-8BD9-B17FAB890DC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2200"/>
              <a:t>안녕하십니까. 팀 최태정원은</a:t>
            </a:r>
            <a:r>
              <a:rPr lang="ko-KR" sz="2200"/>
              <a:t>의 발표를 맡은 이우태입니다.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2100">
                <a:solidFill>
                  <a:schemeClr val="dk1"/>
                </a:solidFill>
              </a:rPr>
              <a:t>호선별 특징을 학습한 폴드 기반 XGBoost 모델</a:t>
            </a:r>
            <a:r>
              <a:rPr lang="ko-KR" sz="2100">
                <a:solidFill>
                  <a:schemeClr val="dk1"/>
                </a:solidFill>
              </a:rPr>
              <a:t>을 주제로 발표를 시작하겠습니다.</a:t>
            </a:r>
            <a:endParaRPr sz="2200"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400"/>
              <a:t>호선마다 상이한 이용 패턴과 특성이 존재하므로 각 호선별로 개별 모델을 구축하여 베이스 모델 테스트를 진행하였습니다.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400">
                <a:solidFill>
                  <a:schemeClr val="dk1"/>
                </a:solidFill>
              </a:rPr>
              <a:t>ARD, LGBM, CatBoost, XGBoost 총 4가지 모델의 성능을 비교한 결과 XGBoost가 평균 RMSE 6.61로 가장 우수한 성능을 나타냈습니다.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ko-KR" sz="1400">
                <a:solidFill>
                  <a:schemeClr val="dk1"/>
                </a:solidFill>
              </a:rPr>
              <a:t>XGBoost의 경우, 다양한 유형의 데이터를 처리할 수 있을 뿐 아니라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ko-KR" sz="1400">
                <a:solidFill>
                  <a:schemeClr val="dk1"/>
                </a:solidFill>
              </a:rPr>
              <a:t>변수 간 비선형 관계 및 상호작용을 잘 반영하고, 정규화와 조기 종료 파라미터로 과적합을 방지할 수 있기 때문에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400">
                <a:solidFill>
                  <a:schemeClr val="dk1"/>
                </a:solidFill>
              </a:rPr>
              <a:t>저희는 XGboost를 최종 모델로 결정지었습니다.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  <p:sp>
        <p:nvSpPr>
          <p:cNvPr id="247" name="Google Shape;24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2300"/>
              <a:t>혼잡도 예측 모델의 일반화 성능 향상을 위해,XGBoost의 주요 하이퍼파라미터에 대해 단계적 탐색 전략을 적용하였고, 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2300"/>
              <a:t>전역 탐색을 위해 RandomSearchCV를 사용하여 파라미터의 조합을 평가하였습니다. 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2300"/>
              <a:t>또한 시계열 데이터 특성을 고려해 TimeSeriesSplit을 통해 훈련, 검증, 테스트셋으로 분할하였습니다. 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2300"/>
              <a:t>평가지표는 RMSE을 채택하였으며, 도출된 최적의 파라미터 조합은 다음과 같습니다.</a:t>
            </a:r>
            <a:endParaRPr sz="2300"/>
          </a:p>
        </p:txBody>
      </p:sp>
      <p:sp>
        <p:nvSpPr>
          <p:cNvPr id="265" name="Google Shape;265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500"/>
              <a:t>앞서 도출된 최적의 파라미터를 활용하여 전체 데이터를 대상으로 모델 학습 전략을 세웠습니다.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500"/>
              <a:t>초기에는 2021년부터 2023년 데이터를 8:2의 비율로 나누어 훈련과 검증을 수행하였으며, 2024년 데이터는 모델 성능의 객관적 평가를 위한 독립적인 테스트셋으로 활용했습니다. 이때의 RMSE는 최대 6.172까지 도출되었습니다.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ko-KR" sz="1500"/>
              <a:t>그러나 분석 결과, 2021년부터 2023년까지 혼잡도가 연도별로 꾸준히 증가하는 추세를 보였고, 2024년의 혼잡도를 보다 정확히 예측하기 위해서는 최신 데이터의 추세를 반영한 지속적인 모델 업데이트가 필요하다고 판단했습니다. 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500"/>
              <a:t>따라서 2021년부터 2023년까지의 데이터를 분할하지 않고 전체로 학습한 후, 2024년 데이터를 검증하는 전략으로 변경했습니다.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500"/>
              <a:t>그 결과, RMSE가 5.231로 성능이 크게 향상되었습니다.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ko-KR" sz="1500"/>
            </a:br>
            <a:r>
              <a:rPr lang="ko-KR" sz="1500"/>
              <a:t> 전반적으로 모든 호선에서 예측 성능이 양호했으며, 특히 8호선의 성능이 가장 우수했습니다.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ko-KR" sz="1500"/>
              <a:t>우측 표는 전체 데이터를 통해 학습한 호선별 성능 비교 결과로, RMSE가 가장 낮았던 8호선으로 모델 사후 해석을 진행하였습니다.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/>
          </a:p>
        </p:txBody>
      </p:sp>
      <p:sp>
        <p:nvSpPr>
          <p:cNvPr id="280" name="Google Shape;280;p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400"/>
              <a:t>다음은 모델 사후해석 결과입니다.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400">
                <a:solidFill>
                  <a:schemeClr val="dk1"/>
                </a:solidFill>
              </a:rPr>
              <a:t>먼저, SHAP(샤프) 분석 결과 주소, 시간대, 주기성, 연도 변수들이 혼잡도 상승 예측에 핵심적인 기여를 한 것으로 나타났습니다.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400">
                <a:solidFill>
                  <a:schemeClr val="dk1"/>
                </a:solidFill>
              </a:rPr>
              <a:t>Permutation Importance에서는 변수를 하나씩 제거해 성능 변화 폭을 측정했는데요, 주소, 시간 관련 변수들이 제거 시 성능 저하가 가장 컸으며, 이는 이 변수들이 모델 성능에 실제로 매우 중요하다는 것을 의미합니다.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400">
                <a:solidFill>
                  <a:schemeClr val="dk1"/>
                </a:solidFill>
              </a:rPr>
              <a:t>마지막으로, Gain Importance는 XGBoost 모델 내부에서 정보 획득량 기준으로 중요도를 측정한 것으로, 역시 주요 위치 및 시간 관련 변수들이 상위권에 올랐습니다.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400">
                <a:solidFill>
                  <a:schemeClr val="dk1"/>
                </a:solidFill>
              </a:rPr>
              <a:t>즉, 최종 모델에서도 시간대와 위치 정보는 혼잡도 예측에 핵심 변수로 작용한 반면, 기상 변수는 핵심 변수들에 비해서는 낮은 영향력을 나타냈습니다.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295" name="Google Shape;29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000"/>
              <a:t>마지막으로, 혼잡도 예측 모델의 활용 방안에 대해 말씀드리겠습니다.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000"/>
              <a:t>먼저, 혼잡 구간과 시간대를 정확히 파악하여 인프라 투자 결정을 지원함으로써 교통 시스템을 효율적으로 개선할 수 있습니다.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000"/>
              <a:t>또한, 기상 변수를 반영한 냉난방 조절 시스템으로 </a:t>
            </a:r>
            <a:r>
              <a:rPr lang="ko-KR" sz="2000">
                <a:solidFill>
                  <a:schemeClr val="dk1"/>
                </a:solidFill>
              </a:rPr>
              <a:t>냉난방 관련 민원 감소 효과도 기대할 수 있습니다.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000"/>
              <a:t>더불어, 승객에게 혼잡 예측 정보를 사전에 제공하여 이용자 분산을 유도하고, 승객 편의성을 증진할 수 있을 것입니다.</a:t>
            </a:r>
            <a:endParaRPr sz="2000"/>
          </a:p>
        </p:txBody>
      </p:sp>
      <p:sp>
        <p:nvSpPr>
          <p:cNvPr id="315" name="Google Shape;315;p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2200"/>
              <a:t>이상으로 발표를 마치겠습니다. 감사합니다!~~~~~^^ 사랑해요~~~~~~~~~~~~~~^^</a:t>
            </a:r>
            <a:endParaRPr sz="2200"/>
          </a:p>
        </p:txBody>
      </p:sp>
      <p:sp>
        <p:nvSpPr>
          <p:cNvPr id="340" name="Google Shape;340;p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500">
                <a:solidFill>
                  <a:schemeClr val="dk1"/>
                </a:solidFill>
              </a:rPr>
              <a:t>2021년 대한교통학회의 연구에 따르면, 폭우나 폭설과 같은 악천후 시 지하철 혼잡도가 약 15% 증가하는 것으로 나타났습니다.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500">
                <a:solidFill>
                  <a:schemeClr val="dk1"/>
                </a:solidFill>
              </a:rPr>
              <a:t>또한 여름철 지하철 내 냉난방 관련 민원은 전체 민원의 약 75%를 차지할 정도로 높게 나타나고 있습니다.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500">
                <a:solidFill>
                  <a:schemeClr val="dk1"/>
                </a:solidFill>
              </a:rPr>
              <a:t>이에 저희는 기상 환경을 반영한 정확한 지하철 혼잡도 예측을 통해 지하철 운영의 효율성을 높이고,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500">
                <a:solidFill>
                  <a:schemeClr val="dk1"/>
                </a:solidFill>
              </a:rPr>
              <a:t>고객들에게 보다 쾌적한 환경과 만족스러운 서비스를 제공하고자 본 분석을 기획하게 되었습니다.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500">
                <a:solidFill>
                  <a:schemeClr val="dk1"/>
                </a:solidFill>
              </a:rPr>
              <a:t>우측 하단의 이미지는 저희의 분석 프로세스입니다.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900"/>
          </a:p>
        </p:txBody>
      </p:sp>
      <p:sp>
        <p:nvSpPr>
          <p:cNvPr id="111" name="Google Shape;11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700"/>
              <a:t>저희는 제공데이터에 더하여 외부데이터를 수집하였습니다. 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700"/>
              <a:t>첫번째로, 유동인구가 지하철 혼잡도에 영향을 줄 것이라는 가설에 따라 지하철 주소 데이터를 서울시 대중교통정보에서 스크래핑하였습니다.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700"/>
              <a:t>두번째로, 환승역의 경우 지하철 혼잡도가 높을 것이라는 가설</a:t>
            </a:r>
            <a:r>
              <a:rPr lang="ko-KR" sz="1700"/>
              <a:t>을 세워</a:t>
            </a:r>
            <a:r>
              <a:rPr lang="ko-KR" sz="1700"/>
              <a:t> 서울 교통공사 지하철 노선도에서 호선,환승역, 해당 역을 지나는 노선의 개수 3가지를 수기로 수집하였습니다.</a:t>
            </a:r>
            <a:endParaRPr sz="1700"/>
          </a:p>
        </p:txBody>
      </p:sp>
      <p:sp>
        <p:nvSpPr>
          <p:cNvPr id="131" name="Google Shape;13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800"/>
              <a:t>다음은 파생변수 생성에 대해 말씀드리겠습니다.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800"/>
              <a:t>날짜변수에서 년,월,일,시간,요일 등 시계열 변수를 추출하고, 휴일여부와 주말 여부를 추가하였습니다.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800"/>
              <a:t>주기성을 반영하기 위해서 월중 주차, 연중 주차, 연중 일를 추가하고, 시계열 변수를 cos,sin 함수를 적용해 삼각변환하였습니다.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800"/>
              <a:t>출근시간 퇴근 시간 등 시간대를 구간화한 변수를 추가하고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800"/>
              <a:t> 신설역과 신규관측소를 처리하기 위해 이진 변수을 추가하였습니다.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800"/>
              <a:t>또한, </a:t>
            </a:r>
            <a:r>
              <a:rPr lang="ko-KR" sz="1800"/>
              <a:t>외부데이터를 활용하여 환승역 여부, 주소 변수를 추가하였습니다.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800"/>
              <a:t> </a:t>
            </a:r>
            <a:endParaRPr sz="1800"/>
          </a:p>
        </p:txBody>
      </p:sp>
      <p:sp>
        <p:nvSpPr>
          <p:cNvPr id="149" name="Google Shape;14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800">
                <a:solidFill>
                  <a:schemeClr val="dk1"/>
                </a:solidFill>
              </a:rPr>
              <a:t>다음은 전처리 방법에 대해 말씀드리겠습니다.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700"/>
              <a:t>기상변수의 경우 연속적으로 비어있는 결측치가 </a:t>
            </a:r>
            <a:r>
              <a:rPr lang="ko-KR" sz="1700"/>
              <a:t>최대 </a:t>
            </a:r>
            <a:r>
              <a:rPr lang="ko-KR" sz="1700"/>
              <a:t>하루</a:t>
            </a:r>
            <a:r>
              <a:rPr lang="ko-KR" sz="1700"/>
              <a:t> 데이터의</a:t>
            </a:r>
            <a:r>
              <a:rPr lang="ko-KR" sz="1700"/>
              <a:t> 30%</a:t>
            </a:r>
            <a:r>
              <a:rPr lang="ko-KR" sz="1700"/>
              <a:t>였기 때문에 </a:t>
            </a:r>
            <a:r>
              <a:rPr lang="ko-KR" sz="1700"/>
              <a:t>선형 보간법을 통해 기상변수의 결측치를 보완하였습니다.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700"/>
              <a:t>일사량의 경우 결측치 비율이 37% 이상으로 다른 처리 방법을 고민하였으나 일사량을 제거하였을 때 rmse가 가장 낮았기 때문에 제거하였습니다.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700"/>
              <a:t>호선,역번호,역명,상하구분 등 범주형 변수는 라벨 인코딩을 사용하여 카테고리화 하였습니다.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700"/>
              <a:t>2024년에 구리,다산,동구릉 등의 역이 신설되어 이는 이진변수를 통해 모델이 자동 처리하도록 하였습니다.</a:t>
            </a:r>
            <a:endParaRPr sz="1700"/>
          </a:p>
        </p:txBody>
      </p:sp>
      <p:sp>
        <p:nvSpPr>
          <p:cNvPr id="159" name="Google Shape;15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900"/>
              <a:t>혼잡도와 기상변수를 상관관계 분석한 결과 습도는 음의 상관관계를 가지고 기온은 양의 상관관계 나타</a:t>
            </a:r>
            <a:r>
              <a:rPr lang="ko-KR" sz="1900"/>
              <a:t>냈습</a:t>
            </a:r>
            <a:r>
              <a:rPr lang="ko-KR" sz="1900"/>
              <a:t>니다.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900"/>
              <a:t>이를 통해 더운 날씨에는 냉방이 되는 지하철을 이용하고, 비가 오거나 습한 날씨에는 외출을 줄이는 경향을 확인하였습니다.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900"/>
              <a:t>기상변수간의 분산팽창지수를 확인하였을 때 체감온도와 기온간의 다중공선성이 심각함을 확인하였습니다.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  <p:sp>
        <p:nvSpPr>
          <p:cNvPr id="170" name="Google Shape;17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따라서 다중선형회귀 모델을 통해 기상변수별 혼잡도 영향력을 평가해보고자 했습니다. </a:t>
            </a:r>
            <a:endParaRPr sz="1600"/>
          </a:p>
          <a:p>
            <a:pPr indent="0" lvl="0" marL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표본 수가 1,614만 건으로 매우 많았기 때문에, 유의확률보다는 영향력 정도를 회귀계수로 파악해보았습니다.</a:t>
            </a:r>
            <a:endParaRPr sz="1600"/>
          </a:p>
          <a:p>
            <a:pPr indent="0" lvl="0" marL="10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 결과, 체감기온과 기온이 단순 상관에서는 모두 양의 관계를 보였으나, 다중회귀에서는 체감기온이 음의 계수를 가졌습니다.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이는 다중공선성으로 인한 왜곡 가능성을 의미하였으며,  두 변수 중 혼잡도에 더 큰 영향을 주는 기온을 남기고 체감기온을 제거하여 모델의 안정성을 높였습니다.</a:t>
            </a:r>
            <a:endParaRPr sz="1600"/>
          </a:p>
          <a:p>
            <a:pPr indent="0" lvl="0" marL="10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기상변수 단독으로 혼잡도를 </a:t>
            </a:r>
            <a:r>
              <a:rPr lang="ko-KR" sz="1600">
                <a:solidFill>
                  <a:schemeClr val="dk1"/>
                </a:solidFill>
              </a:rPr>
              <a:t>얼마나 잘 예측하는지 확인해보았을 때,</a:t>
            </a: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모델의 결정계수가 0.023으로 매우 낮았습니다.</a:t>
            </a:r>
            <a:endParaRPr sz="1600"/>
          </a:p>
          <a:p>
            <a:pPr indent="0" lvl="0" marL="10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이를 통해 혼잡도를 정확하게 예측하기 위해서는 기상 외의 변수들이 필요함을 확인하였습니다.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1200">
                <a:solidFill>
                  <a:schemeClr val="dk1"/>
                </a:solidFill>
              </a:rPr>
              <a:t>기상 외 변수들이 혼잡도에 어떤 영향을 미치는지</a:t>
            </a:r>
            <a:r>
              <a:rPr lang="ko-KR" sz="1200">
                <a:solidFill>
                  <a:schemeClr val="dk1"/>
                </a:solidFill>
              </a:rPr>
              <a:t> 분석해본 결과, </a:t>
            </a:r>
            <a:r>
              <a:rPr b="1" lang="ko-KR" sz="1200">
                <a:solidFill>
                  <a:schemeClr val="dk1"/>
                </a:solidFill>
              </a:rPr>
              <a:t>시계열 변수와 지하철역의 위치에 따라 혼잡도에 큰 차이</a:t>
            </a:r>
            <a:r>
              <a:rPr lang="ko-KR" sz="1200">
                <a:solidFill>
                  <a:schemeClr val="dk1"/>
                </a:solidFill>
              </a:rPr>
              <a:t>가 있었습니다.</a:t>
            </a:r>
            <a:br>
              <a:rPr lang="ko-KR" sz="1200">
                <a:solidFill>
                  <a:schemeClr val="dk1"/>
                </a:solidFill>
              </a:rPr>
            </a:br>
            <a:r>
              <a:rPr lang="ko-KR" sz="1200">
                <a:solidFill>
                  <a:schemeClr val="dk1"/>
                </a:solidFill>
              </a:rPr>
              <a:t> 우선, </a:t>
            </a:r>
            <a:r>
              <a:rPr b="1" lang="ko-KR" sz="1200">
                <a:solidFill>
                  <a:schemeClr val="dk1"/>
                </a:solidFill>
              </a:rPr>
              <a:t>연도별로 혼잡도는 꾸준히 증가하는 추세</a:t>
            </a:r>
            <a:r>
              <a:rPr lang="ko-KR" sz="1200">
                <a:solidFill>
                  <a:schemeClr val="dk1"/>
                </a:solidFill>
              </a:rPr>
              <a:t>를 보였고,  </a:t>
            </a:r>
            <a:r>
              <a:rPr b="1" lang="ko-KR" sz="1200">
                <a:solidFill>
                  <a:schemeClr val="dk1"/>
                </a:solidFill>
              </a:rPr>
              <a:t>주말이 평일보다 평균적으로 더 혼잡</a:t>
            </a:r>
            <a:r>
              <a:rPr lang="ko-KR" sz="1200">
                <a:solidFill>
                  <a:schemeClr val="dk1"/>
                </a:solidFill>
              </a:rPr>
              <a:t>한 경향이 나타났습니다.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200">
                <a:solidFill>
                  <a:schemeClr val="dk1"/>
                </a:solidFill>
              </a:rPr>
              <a:t>시간대를 출근, 낮, 저녁, 퇴근, 밤으로 구간화했을 때,</a:t>
            </a:r>
            <a:br>
              <a:rPr lang="ko-KR" sz="1200">
                <a:solidFill>
                  <a:schemeClr val="dk1"/>
                </a:solidFill>
              </a:rPr>
            </a:br>
            <a:r>
              <a:rPr lang="ko-KR" sz="1200">
                <a:solidFill>
                  <a:schemeClr val="dk1"/>
                </a:solidFill>
              </a:rPr>
              <a:t> </a:t>
            </a:r>
            <a:r>
              <a:rPr b="1" lang="ko-KR" sz="1200">
                <a:solidFill>
                  <a:schemeClr val="dk1"/>
                </a:solidFill>
              </a:rPr>
              <a:t>출퇴근 시간대</a:t>
            </a:r>
            <a:r>
              <a:rPr lang="ko-KR" sz="1200">
                <a:solidFill>
                  <a:schemeClr val="dk1"/>
                </a:solidFill>
              </a:rPr>
              <a:t>에 혼잡도가 집중되었고, </a:t>
            </a:r>
            <a:r>
              <a:rPr b="1" lang="ko-KR" sz="1200">
                <a:solidFill>
                  <a:schemeClr val="dk1"/>
                </a:solidFill>
              </a:rPr>
              <a:t>상행선은 출근 시간대</a:t>
            </a:r>
            <a:r>
              <a:rPr lang="ko-KR" sz="1200">
                <a:solidFill>
                  <a:schemeClr val="dk1"/>
                </a:solidFill>
              </a:rPr>
              <a:t>, </a:t>
            </a:r>
            <a:r>
              <a:rPr b="1" lang="ko-KR" sz="1200">
                <a:solidFill>
                  <a:schemeClr val="dk1"/>
                </a:solidFill>
              </a:rPr>
              <a:t>하행선은 퇴근 시간대</a:t>
            </a:r>
            <a:r>
              <a:rPr lang="ko-KR" sz="1200">
                <a:solidFill>
                  <a:schemeClr val="dk1"/>
                </a:solidFill>
              </a:rPr>
              <a:t>에 특히 혼잡한 양상이 확인되었습니다.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200">
                <a:solidFill>
                  <a:schemeClr val="dk1"/>
                </a:solidFill>
              </a:rPr>
              <a:t>또한, </a:t>
            </a:r>
            <a:r>
              <a:rPr b="1" lang="ko-KR" sz="1200">
                <a:solidFill>
                  <a:schemeClr val="dk1"/>
                </a:solidFill>
              </a:rPr>
              <a:t>지하철역의 위치</a:t>
            </a:r>
            <a:r>
              <a:rPr lang="ko-KR" sz="1200">
                <a:solidFill>
                  <a:schemeClr val="dk1"/>
                </a:solidFill>
              </a:rPr>
              <a:t>에 따라 혼잡도의 수준도 뚜렷한 차이를 보였습니다.</a:t>
            </a:r>
            <a:br>
              <a:rPr lang="ko-KR" sz="1200">
                <a:solidFill>
                  <a:schemeClr val="dk1"/>
                </a:solidFill>
              </a:rPr>
            </a:br>
            <a:r>
              <a:rPr lang="ko-KR" sz="1200">
                <a:solidFill>
                  <a:schemeClr val="dk1"/>
                </a:solidFill>
              </a:rPr>
              <a:t> 관악구는 평균 혼잡도가 약 35로 가장 높았고,</a:t>
            </a:r>
            <a:br>
              <a:rPr lang="ko-KR" sz="1200">
                <a:solidFill>
                  <a:schemeClr val="dk1"/>
                </a:solidFill>
              </a:rPr>
            </a:br>
            <a:r>
              <a:rPr lang="ko-KR" sz="1200">
                <a:solidFill>
                  <a:schemeClr val="dk1"/>
                </a:solidFill>
              </a:rPr>
              <a:t> 강서구는 약 10으로, </a:t>
            </a:r>
            <a:r>
              <a:rPr b="1" lang="ko-KR" sz="1200">
                <a:solidFill>
                  <a:schemeClr val="dk1"/>
                </a:solidFill>
              </a:rPr>
              <a:t>최고 혼잡 지역과 최저 혼잡 지역 간에 약 3배 차이</a:t>
            </a:r>
            <a:r>
              <a:rPr lang="ko-KR" sz="1200">
                <a:solidFill>
                  <a:schemeClr val="dk1"/>
                </a:solidFill>
              </a:rPr>
              <a:t>가 나타났습니다.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200">
                <a:solidFill>
                  <a:schemeClr val="dk1"/>
                </a:solidFill>
              </a:rPr>
              <a:t>마지막으로, </a:t>
            </a:r>
            <a:r>
              <a:rPr b="1" lang="ko-KR" sz="1200">
                <a:solidFill>
                  <a:schemeClr val="dk1"/>
                </a:solidFill>
              </a:rPr>
              <a:t>환승 노선 수에 따라 혼잡도의 분포도 달랐습니다.</a:t>
            </a:r>
            <a:br>
              <a:rPr b="1" lang="ko-KR" sz="1200">
                <a:solidFill>
                  <a:schemeClr val="dk1"/>
                </a:solidFill>
              </a:rPr>
            </a:br>
            <a:r>
              <a:rPr lang="ko-KR" sz="1200">
                <a:solidFill>
                  <a:schemeClr val="dk1"/>
                </a:solidFill>
              </a:rPr>
              <a:t> 0개 2개 노선을 가진 역은 분포가 넓고 변동이 큰 반면,</a:t>
            </a:r>
            <a:br>
              <a:rPr lang="ko-KR" sz="1200">
                <a:solidFill>
                  <a:schemeClr val="dk1"/>
                </a:solidFill>
              </a:rPr>
            </a:br>
            <a:r>
              <a:rPr lang="ko-KR" sz="1200">
                <a:solidFill>
                  <a:schemeClr val="dk1"/>
                </a:solidFill>
              </a:rPr>
              <a:t> 3개 5개 노선을 가진 역은 보다 안정적인 혼잡도를 보였습니다.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200">
                <a:solidFill>
                  <a:schemeClr val="dk1"/>
                </a:solidFill>
              </a:rPr>
              <a:t>결과적으로, </a:t>
            </a:r>
            <a:r>
              <a:rPr b="1" lang="ko-KR" sz="1200">
                <a:solidFill>
                  <a:schemeClr val="dk1"/>
                </a:solidFill>
              </a:rPr>
              <a:t>정확한 혼잡도 예측을 위해서는 기상 외 변수들—특히 시계열, 역의 위치와 환승 노선 등을 함께 고려해야 한다는 인사이트</a:t>
            </a:r>
            <a:r>
              <a:rPr lang="ko-KR" sz="1200">
                <a:solidFill>
                  <a:schemeClr val="dk1"/>
                </a:solidFill>
              </a:rPr>
              <a:t>를 얻을 수 있었습니다.</a:t>
            </a:r>
            <a:endParaRPr sz="1200">
              <a:solidFill>
                <a:schemeClr val="dk1"/>
              </a:solidFill>
            </a:endParaRPr>
          </a:p>
          <a:p>
            <a:pPr indent="0" lvl="0" marL="1016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300"/>
          </a:p>
        </p:txBody>
      </p:sp>
      <p:sp>
        <p:nvSpPr>
          <p:cNvPr id="203" name="Google Shape;203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500">
                <a:solidFill>
                  <a:schemeClr val="dk1"/>
                </a:solidFill>
              </a:rPr>
              <a:t>다음은 분석 방법론입니다.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500">
                <a:solidFill>
                  <a:schemeClr val="dk1"/>
                </a:solidFill>
              </a:rPr>
              <a:t>먼저, 저희는 서울 지하철 1호선부터 8호선까지의 혼잡도를 분석했습니다.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500">
                <a:solidFill>
                  <a:schemeClr val="dk1"/>
                </a:solidFill>
              </a:rPr>
              <a:t>호선별로 15.9에서 29.7까지 혼잡도 편차가 매우 크게 나타났고, 이는 호선별 통행 패턴이 다르다는 것을 의미합니다.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500">
                <a:solidFill>
                  <a:schemeClr val="dk1"/>
                </a:solidFill>
              </a:rPr>
              <a:t>따라서 호선별 폴드 학습 방법을 선택했고, 모델에는 기상 변수, 지하철 변수, 주기성 변수, 시계열 변수 총 4가지 종류의 피처를 사용했습니다.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32" name="Google Shape;232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image" Target="../media/image1.png"/><Relationship Id="rId13" Type="http://schemas.openxmlformats.org/officeDocument/2006/relationships/image" Target="../media/image18.png"/><Relationship Id="rId1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image" Target="../media/image2.png"/><Relationship Id="rId15" Type="http://schemas.openxmlformats.org/officeDocument/2006/relationships/image" Target="../media/image4.png"/><Relationship Id="rId14" Type="http://schemas.openxmlformats.org/officeDocument/2006/relationships/image" Target="../media/image17.png"/><Relationship Id="rId17" Type="http://schemas.openxmlformats.org/officeDocument/2006/relationships/image" Target="../media/image15.png"/><Relationship Id="rId16" Type="http://schemas.openxmlformats.org/officeDocument/2006/relationships/image" Target="../media/image19.png"/><Relationship Id="rId5" Type="http://schemas.openxmlformats.org/officeDocument/2006/relationships/image" Target="../media/image9.png"/><Relationship Id="rId19" Type="http://schemas.openxmlformats.org/officeDocument/2006/relationships/image" Target="../media/image22.png"/><Relationship Id="rId6" Type="http://schemas.openxmlformats.org/officeDocument/2006/relationships/image" Target="../media/image24.png"/><Relationship Id="rId18" Type="http://schemas.openxmlformats.org/officeDocument/2006/relationships/image" Target="../media/image20.png"/><Relationship Id="rId7" Type="http://schemas.openxmlformats.org/officeDocument/2006/relationships/image" Target="../media/image8.png"/><Relationship Id="rId8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Relationship Id="rId4" Type="http://schemas.openxmlformats.org/officeDocument/2006/relationships/image" Target="../media/image54.png"/><Relationship Id="rId5" Type="http://schemas.openxmlformats.org/officeDocument/2006/relationships/image" Target="../media/image3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4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4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5.png"/><Relationship Id="rId4" Type="http://schemas.openxmlformats.org/officeDocument/2006/relationships/image" Target="../media/image61.png"/><Relationship Id="rId5" Type="http://schemas.openxmlformats.org/officeDocument/2006/relationships/image" Target="../media/image48.png"/><Relationship Id="rId6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8.png"/><Relationship Id="rId4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image" Target="../media/image1.png"/><Relationship Id="rId13" Type="http://schemas.openxmlformats.org/officeDocument/2006/relationships/image" Target="../media/image18.png"/><Relationship Id="rId1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image" Target="../media/image2.png"/><Relationship Id="rId15" Type="http://schemas.openxmlformats.org/officeDocument/2006/relationships/image" Target="../media/image4.png"/><Relationship Id="rId14" Type="http://schemas.openxmlformats.org/officeDocument/2006/relationships/image" Target="../media/image17.png"/><Relationship Id="rId17" Type="http://schemas.openxmlformats.org/officeDocument/2006/relationships/image" Target="../media/image20.png"/><Relationship Id="rId16" Type="http://schemas.openxmlformats.org/officeDocument/2006/relationships/image" Target="../media/image19.png"/><Relationship Id="rId5" Type="http://schemas.openxmlformats.org/officeDocument/2006/relationships/image" Target="../media/image9.png"/><Relationship Id="rId6" Type="http://schemas.openxmlformats.org/officeDocument/2006/relationships/image" Target="../media/image24.png"/><Relationship Id="rId7" Type="http://schemas.openxmlformats.org/officeDocument/2006/relationships/image" Target="../media/image8.png"/><Relationship Id="rId8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3.png"/><Relationship Id="rId4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5.png"/><Relationship Id="rId6" Type="http://schemas.openxmlformats.org/officeDocument/2006/relationships/image" Target="../media/image4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Relationship Id="rId4" Type="http://schemas.openxmlformats.org/officeDocument/2006/relationships/image" Target="../media/image5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5.png"/><Relationship Id="rId4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Relationship Id="rId4" Type="http://schemas.openxmlformats.org/officeDocument/2006/relationships/image" Target="../media/image33.png"/><Relationship Id="rId5" Type="http://schemas.openxmlformats.org/officeDocument/2006/relationships/image" Target="../media/image3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Relationship Id="rId4" Type="http://schemas.openxmlformats.org/officeDocument/2006/relationships/image" Target="../media/image34.png"/><Relationship Id="rId5" Type="http://schemas.openxmlformats.org/officeDocument/2006/relationships/image" Target="../media/image5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Relationship Id="rId4" Type="http://schemas.openxmlformats.org/officeDocument/2006/relationships/image" Target="../media/image30.png"/><Relationship Id="rId9" Type="http://schemas.openxmlformats.org/officeDocument/2006/relationships/image" Target="../media/image26.png"/><Relationship Id="rId5" Type="http://schemas.openxmlformats.org/officeDocument/2006/relationships/image" Target="../media/image32.png"/><Relationship Id="rId6" Type="http://schemas.openxmlformats.org/officeDocument/2006/relationships/image" Target="../media/image29.png"/><Relationship Id="rId7" Type="http://schemas.openxmlformats.org/officeDocument/2006/relationships/image" Target="../media/image27.png"/><Relationship Id="rId8" Type="http://schemas.openxmlformats.org/officeDocument/2006/relationships/image" Target="../media/image3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Relationship Id="rId4" Type="http://schemas.openxmlformats.org/officeDocument/2006/relationships/image" Target="../media/image28.png"/><Relationship Id="rId5" Type="http://schemas.openxmlformats.org/officeDocument/2006/relationships/image" Target="../media/image57.png"/><Relationship Id="rId6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500" y="8610600"/>
            <a:ext cx="635000" cy="6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373100" y="7975600"/>
            <a:ext cx="1638300" cy="135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319000" y="7658100"/>
            <a:ext cx="7493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036800" y="8407400"/>
            <a:ext cx="8001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065000" y="8534400"/>
            <a:ext cx="635000" cy="6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315700" y="8039100"/>
            <a:ext cx="419100" cy="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582400" y="8153400"/>
            <a:ext cx="292100" cy="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461500" y="7924800"/>
            <a:ext cx="1511300" cy="142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001000" y="8115300"/>
            <a:ext cx="15113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13100" y="7658100"/>
            <a:ext cx="7493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597400" y="8216900"/>
            <a:ext cx="99060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959100" y="8534400"/>
            <a:ext cx="635000" cy="6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505700" y="7366000"/>
            <a:ext cx="7493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60100" y="8623300"/>
            <a:ext cx="635000" cy="6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-266700" y="9156700"/>
            <a:ext cx="18821400" cy="139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394200" y="8026400"/>
            <a:ext cx="419100" cy="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648200" y="8153400"/>
            <a:ext cx="292100" cy="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9029700" y="7543800"/>
            <a:ext cx="266700" cy="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3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8750300" y="7683500"/>
            <a:ext cx="342900" cy="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3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3937000" y="2133600"/>
            <a:ext cx="104140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3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460500" y="7708900"/>
            <a:ext cx="6172200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3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8045450" y="889000"/>
            <a:ext cx="2197100" cy="86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3"/>
          <p:cNvSpPr txBox="1"/>
          <p:nvPr/>
        </p:nvSpPr>
        <p:spPr>
          <a:xfrm>
            <a:off x="1930400" y="3644900"/>
            <a:ext cx="14198600" cy="20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2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ko-KR" sz="6000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호선별 Fold기반 XGBoost를 활용한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2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ko-KR" sz="6000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지하철 혼잡도 예측 모델 개발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3"/>
          <p:cNvSpPr txBox="1"/>
          <p:nvPr/>
        </p:nvSpPr>
        <p:spPr>
          <a:xfrm>
            <a:off x="4584700" y="2273300"/>
            <a:ext cx="9118600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411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ko-KR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기상 데이터를 활용한 지하철 혼잡도 예측 및 활용방안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3"/>
          <p:cNvSpPr txBox="1"/>
          <p:nvPr/>
        </p:nvSpPr>
        <p:spPr>
          <a:xfrm>
            <a:off x="15566175" y="9476700"/>
            <a:ext cx="239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[TEAM 최태정원은]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2"/>
          <p:cNvSpPr txBox="1"/>
          <p:nvPr/>
        </p:nvSpPr>
        <p:spPr>
          <a:xfrm>
            <a:off x="-308300" y="530550"/>
            <a:ext cx="3490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714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ko-KR" sz="6000" u="none" cap="none" strike="noStrike">
                <a:solidFill>
                  <a:srgbClr val="133564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1" i="0" sz="6000" u="none" cap="none" strike="noStrike">
              <a:solidFill>
                <a:srgbClr val="13356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714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ko-KR" sz="2600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2"/>
          <p:cNvSpPr txBox="1"/>
          <p:nvPr/>
        </p:nvSpPr>
        <p:spPr>
          <a:xfrm>
            <a:off x="2404825" y="652075"/>
            <a:ext cx="10261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11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ko-KR" sz="3600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분석 방법론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1" name="Google Shape;251;p22"/>
          <p:cNvCxnSpPr/>
          <p:nvPr/>
        </p:nvCxnSpPr>
        <p:spPr>
          <a:xfrm>
            <a:off x="2404825" y="1314875"/>
            <a:ext cx="14747400" cy="32700"/>
          </a:xfrm>
          <a:prstGeom prst="straightConnector1">
            <a:avLst/>
          </a:prstGeom>
          <a:noFill/>
          <a:ln cap="flat" cmpd="sng" w="76200">
            <a:solidFill>
              <a:srgbClr val="13356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52" name="Google Shape;25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36900" y="639375"/>
            <a:ext cx="1333500" cy="5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15225" y="2300413"/>
            <a:ext cx="8270999" cy="30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4" name="Google Shape;254;p22"/>
          <p:cNvCxnSpPr>
            <a:stCxn id="255" idx="3"/>
            <a:endCxn id="253" idx="1"/>
          </p:cNvCxnSpPr>
          <p:nvPr/>
        </p:nvCxnSpPr>
        <p:spPr>
          <a:xfrm flipH="1" rot="10800000">
            <a:off x="7383000" y="3835250"/>
            <a:ext cx="1232100" cy="4634400"/>
          </a:xfrm>
          <a:prstGeom prst="bentConnector3">
            <a:avLst>
              <a:gd fmla="val 50005" name="adj1"/>
            </a:avLst>
          </a:prstGeom>
          <a:noFill/>
          <a:ln cap="flat" cmpd="sng" w="28575">
            <a:solidFill>
              <a:srgbClr val="9E9E9E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256" name="Google Shape;256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61000" y="2000675"/>
            <a:ext cx="5622000" cy="525670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257" name="Google Shape;257;p22"/>
          <p:cNvGraphicFramePr/>
          <p:nvPr/>
        </p:nvGraphicFramePr>
        <p:xfrm>
          <a:off x="1760875" y="18607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{53EF4CE2-5BC0-4C22-8BD9-B17FAB890DC9}</a:tableStyleId>
              </a:tblPr>
              <a:tblGrid>
                <a:gridCol w="5622000"/>
              </a:tblGrid>
              <a:tr h="7784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8" name="Google Shape;258;p22"/>
          <p:cNvSpPr/>
          <p:nvPr/>
        </p:nvSpPr>
        <p:spPr>
          <a:xfrm>
            <a:off x="15247150" y="2373775"/>
            <a:ext cx="1333500" cy="29232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2"/>
          <p:cNvSpPr txBox="1"/>
          <p:nvPr/>
        </p:nvSpPr>
        <p:spPr>
          <a:xfrm>
            <a:off x="9043025" y="5715175"/>
            <a:ext cx="7415400" cy="2051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평균 RMSE 6.61로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chemeClr val="dk1"/>
                </a:solidFill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XGBRegressor가  가장 우수한 성능 보임</a:t>
            </a:r>
            <a:endParaRPr b="1" i="0" sz="2400" u="none" cap="none" strike="noStrike">
              <a:solidFill>
                <a:schemeClr val="dk1"/>
              </a:solidFill>
              <a:highlight>
                <a:srgbClr val="FF99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2"/>
          <p:cNvSpPr txBox="1"/>
          <p:nvPr/>
        </p:nvSpPr>
        <p:spPr>
          <a:xfrm>
            <a:off x="8615275" y="1585250"/>
            <a:ext cx="85551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네 개의 모델을 적용하여  RMSE를 기준으로 비교한 결과</a:t>
            </a:r>
            <a:endParaRPr b="0" i="0" sz="22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2"/>
          <p:cNvSpPr/>
          <p:nvPr/>
        </p:nvSpPr>
        <p:spPr>
          <a:xfrm>
            <a:off x="8919325" y="7272800"/>
            <a:ext cx="9148500" cy="23937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7D7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2020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2200"/>
              <a:buFont typeface="Arial"/>
              <a:buChar char="●"/>
            </a:pPr>
            <a:r>
              <a:rPr b="0" i="0" lang="ko-KR" sz="2200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수치형·범주형·시계열 파생 변수가 혼합된 복잡한 구조의 데이터를 효과적으로 처리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2200"/>
              <a:buFont typeface="Arial"/>
              <a:buChar char="●"/>
            </a:pPr>
            <a:r>
              <a:rPr b="0" i="0" lang="ko-KR" sz="2200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변수 간의 비선형 관계와 상호작용을 잘 반영하는 트리 기반 모델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2200"/>
              <a:buFont typeface="Arial"/>
              <a:buChar char="●"/>
            </a:pPr>
            <a:r>
              <a:rPr b="0" i="0" lang="ko-KR" sz="2200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정규화 항과 조기 종료를 통해 과적합 방지 및 결측치 자동 처리 가능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2"/>
          <p:cNvSpPr/>
          <p:nvPr/>
        </p:nvSpPr>
        <p:spPr>
          <a:xfrm>
            <a:off x="9196200" y="7020675"/>
            <a:ext cx="2865600" cy="5208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모델 선정 이유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2"/>
          <p:cNvSpPr/>
          <p:nvPr/>
        </p:nvSpPr>
        <p:spPr>
          <a:xfrm>
            <a:off x="1761000" y="7660700"/>
            <a:ext cx="5622000" cy="16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호선마다 상이한 이용 패턴과 특성이 존재하므로 </a:t>
            </a:r>
            <a:r>
              <a:rPr b="1" i="0" lang="ko-KR" sz="2400" u="none" cap="none" strike="noStrike">
                <a:solidFill>
                  <a:schemeClr val="dk1"/>
                </a:solidFill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각 호선별로 개별 모델 구축</a:t>
            </a:r>
            <a:endParaRPr b="1" i="0" sz="2400" u="none" cap="none" strike="noStrike">
              <a:solidFill>
                <a:schemeClr val="dk1"/>
              </a:solidFill>
              <a:highlight>
                <a:srgbClr val="FF9900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"/>
          <p:cNvSpPr txBox="1"/>
          <p:nvPr/>
        </p:nvSpPr>
        <p:spPr>
          <a:xfrm>
            <a:off x="-308300" y="530550"/>
            <a:ext cx="3490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714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ko-KR" sz="6000" u="none" cap="none" strike="noStrike">
                <a:solidFill>
                  <a:srgbClr val="133564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1" i="0" sz="6000" u="none" cap="none" strike="noStrike">
              <a:solidFill>
                <a:srgbClr val="13356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714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ko-KR" sz="2600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3"/>
          <p:cNvSpPr txBox="1"/>
          <p:nvPr/>
        </p:nvSpPr>
        <p:spPr>
          <a:xfrm>
            <a:off x="2404825" y="652075"/>
            <a:ext cx="10261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11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ko-KR" sz="3600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모델 최적화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9" name="Google Shape;269;p23"/>
          <p:cNvCxnSpPr/>
          <p:nvPr/>
        </p:nvCxnSpPr>
        <p:spPr>
          <a:xfrm>
            <a:off x="2404825" y="1314875"/>
            <a:ext cx="14747400" cy="32700"/>
          </a:xfrm>
          <a:prstGeom prst="straightConnector1">
            <a:avLst/>
          </a:prstGeom>
          <a:noFill/>
          <a:ln cap="flat" cmpd="sng" w="76200">
            <a:solidFill>
              <a:srgbClr val="13356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70" name="Google Shape;27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36900" y="639375"/>
            <a:ext cx="1333500" cy="52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3"/>
          <p:cNvSpPr/>
          <p:nvPr/>
        </p:nvSpPr>
        <p:spPr>
          <a:xfrm>
            <a:off x="1684740" y="2048313"/>
            <a:ext cx="3191400" cy="685800"/>
          </a:xfrm>
          <a:prstGeom prst="snip1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하이퍼파라미터 튜닝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3"/>
          <p:cNvSpPr/>
          <p:nvPr/>
        </p:nvSpPr>
        <p:spPr>
          <a:xfrm>
            <a:off x="1684740" y="3185100"/>
            <a:ext cx="7200000" cy="5619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	단계적 탐색 전략 적용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9144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XGBoost 모델의 주요 하이퍼파라미터에 대해 효율적인 탐색을 위해 </a:t>
            </a:r>
            <a:r>
              <a:rPr b="1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RandomSearchCV</a:t>
            </a: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적용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9144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과적합 방지 및 탐색 시간 효율을 위해 10개의 파라미터 조합을 샘플링하여 탐색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	검증방법 선택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2-1.시계열 데이터 분할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9144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1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TimeSeriesSplit(n_split=3)</a:t>
            </a: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을 검증 분할 전략으로 사용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2-2.평가기준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9144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회귀 모델 성능 지표로 </a:t>
            </a:r>
            <a:r>
              <a:rPr b="1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RMSE</a:t>
            </a: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채택</a:t>
            </a:r>
            <a:endParaRPr b="0" i="0" sz="2000" u="none" cap="none" strike="noStrike">
              <a:solidFill>
                <a:srgbClr val="20202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3"/>
          <p:cNvSpPr/>
          <p:nvPr/>
        </p:nvSpPr>
        <p:spPr>
          <a:xfrm>
            <a:off x="9867465" y="3185100"/>
            <a:ext cx="7200000" cy="106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	튜닝 결과 및 효과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9144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최적 파라미터 조합 도출 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" name="Google Shape;27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14390" y="4452013"/>
            <a:ext cx="4682475" cy="372107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3"/>
          <p:cNvSpPr/>
          <p:nvPr/>
        </p:nvSpPr>
        <p:spPr>
          <a:xfrm>
            <a:off x="10055628" y="8469325"/>
            <a:ext cx="7200000" cy="106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marR="0" rtl="0" algn="ct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➔"/>
            </a:pPr>
            <a:r>
              <a:rPr b="1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예측 성능 및 일반화 향상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6" name="Google Shape;276;p23"/>
          <p:cNvCxnSpPr/>
          <p:nvPr/>
        </p:nvCxnSpPr>
        <p:spPr>
          <a:xfrm>
            <a:off x="9284465" y="2959313"/>
            <a:ext cx="33300" cy="6919800"/>
          </a:xfrm>
          <a:prstGeom prst="straightConnector1">
            <a:avLst/>
          </a:prstGeom>
          <a:noFill/>
          <a:ln cap="flat" cmpd="sng" w="28575">
            <a:solidFill>
              <a:srgbClr val="D7D7D7"/>
            </a:solidFill>
            <a:prstDash val="lgDash"/>
            <a:round/>
            <a:headEnd len="sm" w="sm" type="none"/>
            <a:tailEnd len="sm" w="sm" type="none"/>
          </a:ln>
        </p:spPr>
      </p:cxnSp>
      <p:cxnSp>
        <p:nvCxnSpPr>
          <p:cNvPr id="277" name="Google Shape;277;p23"/>
          <p:cNvCxnSpPr/>
          <p:nvPr/>
        </p:nvCxnSpPr>
        <p:spPr>
          <a:xfrm flipH="1" rot="10800000">
            <a:off x="1464165" y="5622075"/>
            <a:ext cx="7834200" cy="19500"/>
          </a:xfrm>
          <a:prstGeom prst="straightConnector1">
            <a:avLst/>
          </a:prstGeom>
          <a:noFill/>
          <a:ln cap="flat" cmpd="sng" w="28575">
            <a:solidFill>
              <a:srgbClr val="D7D7D7"/>
            </a:solidFill>
            <a:prstDash val="lg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4"/>
          <p:cNvSpPr txBox="1"/>
          <p:nvPr/>
        </p:nvSpPr>
        <p:spPr>
          <a:xfrm>
            <a:off x="-308300" y="530550"/>
            <a:ext cx="3490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714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ko-KR" sz="6000" u="none" cap="none" strike="noStrike">
                <a:solidFill>
                  <a:srgbClr val="133564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1" i="0" sz="6000" u="none" cap="none" strike="noStrike">
              <a:solidFill>
                <a:srgbClr val="13356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714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ko-KR" sz="2600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4"/>
          <p:cNvSpPr txBox="1"/>
          <p:nvPr/>
        </p:nvSpPr>
        <p:spPr>
          <a:xfrm>
            <a:off x="2404825" y="652075"/>
            <a:ext cx="10261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11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ko-KR" sz="3600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모델 최적화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4" name="Google Shape;284;p24"/>
          <p:cNvCxnSpPr/>
          <p:nvPr/>
        </p:nvCxnSpPr>
        <p:spPr>
          <a:xfrm>
            <a:off x="2404825" y="1314875"/>
            <a:ext cx="14747400" cy="32700"/>
          </a:xfrm>
          <a:prstGeom prst="straightConnector1">
            <a:avLst/>
          </a:prstGeom>
          <a:noFill/>
          <a:ln cap="flat" cmpd="sng" w="76200">
            <a:solidFill>
              <a:srgbClr val="13356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85" name="Google Shape;28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36900" y="639375"/>
            <a:ext cx="1333500" cy="52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4"/>
          <p:cNvSpPr/>
          <p:nvPr/>
        </p:nvSpPr>
        <p:spPr>
          <a:xfrm>
            <a:off x="1672435" y="2048325"/>
            <a:ext cx="3579300" cy="685800"/>
          </a:xfrm>
          <a:prstGeom prst="snip1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전체 데이터로 모델 학습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4"/>
          <p:cNvSpPr/>
          <p:nvPr/>
        </p:nvSpPr>
        <p:spPr>
          <a:xfrm>
            <a:off x="1672435" y="3185100"/>
            <a:ext cx="7517100" cy="635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	전체 데이터 학습 전략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9144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2000"/>
              <a:buFont typeface="Arial"/>
              <a:buChar char="●"/>
            </a:pPr>
            <a:r>
              <a:rPr b="0" i="0" lang="ko-KR" sz="2000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2021~2023년 혼잡도는 연도별로 꾸준히 증가하는 추세  </a:t>
            </a:r>
            <a:endParaRPr b="0" i="0" sz="2000" u="none" cap="none" strike="noStrike">
              <a:solidFill>
                <a:srgbClr val="2020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9144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2000"/>
              <a:buFont typeface="Arial"/>
              <a:buChar char="●"/>
            </a:pPr>
            <a:r>
              <a:rPr b="0" i="0" lang="ko-KR" sz="2000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2021~2023년 데이터를 8:2로 분할하여 훈련 및 검증 수행  </a:t>
            </a:r>
            <a:endParaRPr b="0" i="0" sz="2000" u="none" cap="none" strike="noStrike">
              <a:solidFill>
                <a:srgbClr val="2020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9144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2000"/>
              <a:buFont typeface="Arial"/>
              <a:buChar char="●"/>
            </a:pPr>
            <a:r>
              <a:rPr b="0" i="0" lang="ko-KR" sz="2000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2024년은 독립적인 테스트셋으로 활용해 성능 평가  </a:t>
            </a:r>
            <a:endParaRPr b="0" i="0" sz="2000" u="none" cap="none" strike="noStrike">
              <a:solidFill>
                <a:srgbClr val="2020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9144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2000"/>
              <a:buFont typeface="Arial"/>
              <a:buChar char="●"/>
            </a:pPr>
            <a:r>
              <a:rPr b="0" i="0" lang="ko-KR" sz="2000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최종 모델은 </a:t>
            </a:r>
            <a:r>
              <a:rPr b="1" i="0" lang="ko-KR" sz="2000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2021~2023년 전체 데이터를 학습에 활용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	종합 성과 요약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9144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2000"/>
              <a:buFont typeface="Arial"/>
              <a:buChar char="●"/>
            </a:pPr>
            <a:r>
              <a:rPr b="0" i="0" lang="ko-KR" sz="2000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전반적으로 호선별 예측 성능이 향상, 특히 </a:t>
            </a:r>
            <a:r>
              <a:rPr b="1" i="0" lang="ko-KR" sz="2000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8호선이 가장 우수</a:t>
            </a:r>
            <a:r>
              <a:rPr b="0" i="0" lang="ko-KR" sz="2000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2000" u="none" cap="none" strike="noStrike">
              <a:solidFill>
                <a:srgbClr val="2020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9144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2000"/>
              <a:buFont typeface="Arial"/>
              <a:buChar char="●"/>
            </a:pPr>
            <a:r>
              <a:rPr b="1" i="0" lang="ko-KR" sz="2000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최종 RMSE 5.231</a:t>
            </a:r>
            <a:r>
              <a:rPr b="0" i="0" lang="ko-KR" sz="2000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, 6월 27일 기준 </a:t>
            </a:r>
            <a:r>
              <a:rPr b="1" i="0" lang="ko-KR" sz="2000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전체 8위</a:t>
            </a:r>
            <a:r>
              <a:rPr b="0" i="0" lang="ko-KR" sz="2000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 달성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4"/>
          <p:cNvSpPr/>
          <p:nvPr/>
        </p:nvSpPr>
        <p:spPr>
          <a:xfrm>
            <a:off x="9855160" y="3185100"/>
            <a:ext cx="7200000" cy="106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	호선별 성능 비교 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9144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호선별 예측 성능 확인 결과, 8호선이 가장 우수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9144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8호선을 기준으로 모델 사후해석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9" name="Google Shape;289;p24"/>
          <p:cNvCxnSpPr/>
          <p:nvPr/>
        </p:nvCxnSpPr>
        <p:spPr>
          <a:xfrm>
            <a:off x="9272160" y="2959313"/>
            <a:ext cx="33300" cy="6919800"/>
          </a:xfrm>
          <a:prstGeom prst="straightConnector1">
            <a:avLst/>
          </a:prstGeom>
          <a:noFill/>
          <a:ln cap="flat" cmpd="sng" w="28575">
            <a:solidFill>
              <a:srgbClr val="D7D7D7"/>
            </a:solidFill>
            <a:prstDash val="lgDash"/>
            <a:round/>
            <a:headEnd len="sm" w="sm" type="none"/>
            <a:tailEnd len="sm" w="sm" type="none"/>
          </a:ln>
        </p:spPr>
      </p:cxnSp>
      <p:cxnSp>
        <p:nvCxnSpPr>
          <p:cNvPr id="290" name="Google Shape;290;p24"/>
          <p:cNvCxnSpPr/>
          <p:nvPr/>
        </p:nvCxnSpPr>
        <p:spPr>
          <a:xfrm flipH="1" rot="10800000">
            <a:off x="1513885" y="6143250"/>
            <a:ext cx="7834200" cy="19500"/>
          </a:xfrm>
          <a:prstGeom prst="straightConnector1">
            <a:avLst/>
          </a:prstGeom>
          <a:noFill/>
          <a:ln cap="flat" cmpd="sng" w="28575">
            <a:solidFill>
              <a:srgbClr val="D7D7D7"/>
            </a:solidFill>
            <a:prstDash val="lgDash"/>
            <a:round/>
            <a:headEnd len="sm" w="sm" type="none"/>
            <a:tailEnd len="sm" w="sm" type="none"/>
          </a:ln>
        </p:spPr>
      </p:cxnSp>
      <p:pic>
        <p:nvPicPr>
          <p:cNvPr id="291" name="Google Shape;29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46135" y="4571238"/>
            <a:ext cx="3794400" cy="409652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4"/>
          <p:cNvSpPr/>
          <p:nvPr/>
        </p:nvSpPr>
        <p:spPr>
          <a:xfrm>
            <a:off x="12198635" y="8146950"/>
            <a:ext cx="2916900" cy="5208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5"/>
          <p:cNvSpPr txBox="1"/>
          <p:nvPr/>
        </p:nvSpPr>
        <p:spPr>
          <a:xfrm>
            <a:off x="559075" y="9063600"/>
            <a:ext cx="17358000" cy="9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411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시간대와 위치 정보</a:t>
            </a:r>
            <a:r>
              <a:rPr b="0" i="0" lang="ko-KR" sz="2400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는 혼잡도 예측에 </a:t>
            </a:r>
            <a:r>
              <a:rPr b="1" i="0" lang="ko-KR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핵심변수</a:t>
            </a:r>
            <a:r>
              <a:rPr b="0" i="0" lang="ko-KR" sz="2400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로 작용한 반면,</a:t>
            </a:r>
            <a:r>
              <a:rPr b="1" i="0" lang="ko-KR" sz="2400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2400" u="none" cap="none" strike="noStrike">
              <a:solidFill>
                <a:srgbClr val="2020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11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기상 변수는 핵심 변수에 비해 낮은 영향력을 나타냈음</a:t>
            </a:r>
            <a:endParaRPr b="1" i="0" sz="2400" u="none" cap="none" strike="noStrike">
              <a:solidFill>
                <a:srgbClr val="20202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8" name="Google Shape;29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4912" y="2643338"/>
            <a:ext cx="4069565" cy="46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03288" y="2635888"/>
            <a:ext cx="4069566" cy="46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741688" y="2635913"/>
            <a:ext cx="4071600" cy="46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25"/>
          <p:cNvSpPr txBox="1"/>
          <p:nvPr/>
        </p:nvSpPr>
        <p:spPr>
          <a:xfrm>
            <a:off x="-308300" y="530550"/>
            <a:ext cx="3490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714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ko-KR" sz="6000" u="none" cap="none" strike="noStrike">
                <a:solidFill>
                  <a:srgbClr val="133564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1" i="0" sz="6000" u="none" cap="none" strike="noStrike">
              <a:solidFill>
                <a:srgbClr val="13356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714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ko-KR" sz="2600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5"/>
          <p:cNvSpPr txBox="1"/>
          <p:nvPr/>
        </p:nvSpPr>
        <p:spPr>
          <a:xfrm>
            <a:off x="2404825" y="652075"/>
            <a:ext cx="10261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11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ko-KR" sz="3600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모델 사후해석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3" name="Google Shape;303;p25"/>
          <p:cNvCxnSpPr/>
          <p:nvPr/>
        </p:nvCxnSpPr>
        <p:spPr>
          <a:xfrm>
            <a:off x="2404825" y="1314875"/>
            <a:ext cx="14747400" cy="32700"/>
          </a:xfrm>
          <a:prstGeom prst="straightConnector1">
            <a:avLst/>
          </a:prstGeom>
          <a:noFill/>
          <a:ln cap="flat" cmpd="sng" w="76200">
            <a:solidFill>
              <a:srgbClr val="13356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04" name="Google Shape;304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836900" y="639375"/>
            <a:ext cx="1333500" cy="520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5" name="Google Shape;305;p25"/>
          <p:cNvGraphicFramePr/>
          <p:nvPr/>
        </p:nvGraphicFramePr>
        <p:xfrm>
          <a:off x="1116350" y="2439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{53EF4CE2-5BC0-4C22-8BD9-B17FAB890DC9}</a:tableStyleId>
              </a:tblPr>
              <a:tblGrid>
                <a:gridCol w="5164675"/>
              </a:tblGrid>
              <a:tr h="6306400">
                <a:tc>
                  <a:txBody>
                    <a:bodyPr/>
                    <a:lstStyle/>
                    <a:p>
                      <a:pPr indent="0" lvl="0" marL="457200" marR="0" rtl="0" algn="ctr">
                        <a:lnSpc>
                          <a:spcPct val="13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b="1" sz="2200" u="none" cap="none" strike="noStrike">
                        <a:solidFill>
                          <a:schemeClr val="hlink"/>
                        </a:solidFill>
                      </a:endParaRPr>
                    </a:p>
                    <a:p>
                      <a:pPr indent="0" lvl="0" marL="457200" marR="0" rtl="0" algn="ctr">
                        <a:lnSpc>
                          <a:spcPct val="13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b="1" sz="2200" u="none" cap="none" strike="noStrike">
                        <a:solidFill>
                          <a:schemeClr val="hlink"/>
                        </a:solidFill>
                      </a:endParaRPr>
                    </a:p>
                    <a:p>
                      <a:pPr indent="0" lvl="0" marL="457200" marR="0" rtl="0" algn="ctr">
                        <a:lnSpc>
                          <a:spcPct val="13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b="1" sz="2200" u="none" cap="none" strike="noStrike">
                        <a:solidFill>
                          <a:schemeClr val="hlink"/>
                        </a:solidFill>
                      </a:endParaRPr>
                    </a:p>
                    <a:p>
                      <a:pPr indent="0" lvl="0" marL="457200" marR="0" rtl="0" algn="ctr">
                        <a:lnSpc>
                          <a:spcPct val="13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b="1" sz="2200" u="none" cap="none" strike="noStrike">
                        <a:solidFill>
                          <a:schemeClr val="hlink"/>
                        </a:solidFill>
                      </a:endParaRPr>
                    </a:p>
                    <a:p>
                      <a:pPr indent="0" lvl="0" marL="457200" marR="0" rtl="0" algn="ctr">
                        <a:lnSpc>
                          <a:spcPct val="13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b="1" sz="2200" u="none" cap="none" strike="noStrike">
                        <a:solidFill>
                          <a:schemeClr val="hlink"/>
                        </a:solidFill>
                      </a:endParaRPr>
                    </a:p>
                    <a:p>
                      <a:pPr indent="0" lvl="0" marL="457200" marR="0" rtl="0" algn="ctr">
                        <a:lnSpc>
                          <a:spcPct val="13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b="1" sz="2200" u="none" cap="none" strike="noStrike">
                        <a:solidFill>
                          <a:schemeClr val="hlink"/>
                        </a:solidFill>
                      </a:endParaRPr>
                    </a:p>
                    <a:p>
                      <a:pPr indent="0" lvl="0" marL="457200" marR="0" rtl="0" algn="ctr">
                        <a:lnSpc>
                          <a:spcPct val="13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b="1" sz="2200" u="none" cap="none" strike="noStrike">
                        <a:solidFill>
                          <a:schemeClr val="hlink"/>
                        </a:solidFill>
                      </a:endParaRPr>
                    </a:p>
                    <a:p>
                      <a:pPr indent="0" lvl="0" marL="457200" marR="0" rtl="0" algn="ctr">
                        <a:lnSpc>
                          <a:spcPct val="13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b="1" sz="2200" u="none" cap="none" strike="noStrike">
                        <a:solidFill>
                          <a:schemeClr val="hlink"/>
                        </a:solidFill>
                      </a:endParaRPr>
                    </a:p>
                    <a:p>
                      <a:pPr indent="0" lvl="0" marL="457200" marR="0" rtl="0" algn="ctr">
                        <a:lnSpc>
                          <a:spcPct val="13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b="1" sz="2200" u="none" cap="none" strike="noStrike">
                        <a:solidFill>
                          <a:schemeClr val="hlink"/>
                        </a:solidFill>
                      </a:endParaRPr>
                    </a:p>
                    <a:p>
                      <a:pPr indent="0" lvl="0" marL="457200" marR="0" rtl="0" algn="ctr">
                        <a:lnSpc>
                          <a:spcPct val="13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b="1" sz="2200" u="none" cap="none" strike="noStrike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3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b="1" sz="2200" u="none" cap="none" strike="noStrike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3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ko-KR" sz="2200" u="none" cap="none" strike="noStrike">
                          <a:solidFill>
                            <a:schemeClr val="dk1"/>
                          </a:solidFill>
                        </a:rPr>
                        <a:t>주소, 시간대 주기성, 연도</a:t>
                      </a:r>
                      <a:r>
                        <a:rPr lang="ko-KR" sz="2200" u="none" cap="none" strike="noStrike">
                          <a:solidFill>
                            <a:schemeClr val="dk1"/>
                          </a:solidFill>
                        </a:rPr>
                        <a:t>에 따른 혼잡도 상승이 예측에 주요 결정 요인으로 작용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6" name="Google Shape;306;p25"/>
          <p:cNvGraphicFramePr/>
          <p:nvPr/>
        </p:nvGraphicFramePr>
        <p:xfrm>
          <a:off x="6655738" y="2439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{53EF4CE2-5BC0-4C22-8BD9-B17FAB890DC9}</a:tableStyleId>
              </a:tblPr>
              <a:tblGrid>
                <a:gridCol w="5164675"/>
              </a:tblGrid>
              <a:tr h="630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3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ko-KR" sz="2200" u="none" cap="none" strike="noStrike">
                          <a:solidFill>
                            <a:schemeClr val="dk1"/>
                          </a:solidFill>
                        </a:rPr>
                        <a:t>주소, 시간 변수</a:t>
                      </a:r>
                      <a:r>
                        <a:rPr lang="ko-KR" sz="2200" u="none" cap="none" strike="noStrike">
                          <a:solidFill>
                            <a:schemeClr val="dk1"/>
                          </a:solidFill>
                        </a:rPr>
                        <a:t>가 높은 중요도를 보이며, 제거 시 성능이 크게 저하됨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7" name="Google Shape;307;p25"/>
          <p:cNvGraphicFramePr/>
          <p:nvPr/>
        </p:nvGraphicFramePr>
        <p:xfrm>
          <a:off x="12195138" y="243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{53EF4CE2-5BC0-4C22-8BD9-B17FAB890DC9}</a:tableStyleId>
              </a:tblPr>
              <a:tblGrid>
                <a:gridCol w="5164675"/>
              </a:tblGrid>
              <a:tr h="630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3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ko-KR" sz="2200" u="none" cap="none" strike="noStrike">
                          <a:solidFill>
                            <a:schemeClr val="dk1"/>
                          </a:solidFill>
                        </a:rPr>
                        <a:t>트리 모델 내부에서 주요 분할점으로 사용된 변수들이 높은 정보 이득값 기록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8" name="Google Shape;308;p25"/>
          <p:cNvSpPr/>
          <p:nvPr/>
        </p:nvSpPr>
        <p:spPr>
          <a:xfrm>
            <a:off x="1116325" y="1805500"/>
            <a:ext cx="1793700" cy="629700"/>
          </a:xfrm>
          <a:prstGeom prst="snip1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SHAP 분석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5"/>
          <p:cNvSpPr/>
          <p:nvPr/>
        </p:nvSpPr>
        <p:spPr>
          <a:xfrm>
            <a:off x="12195175" y="1809388"/>
            <a:ext cx="2791800" cy="629700"/>
          </a:xfrm>
          <a:prstGeom prst="snip1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b="1" i="0" lang="ko-KR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Gain Importance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5"/>
          <p:cNvSpPr/>
          <p:nvPr/>
        </p:nvSpPr>
        <p:spPr>
          <a:xfrm>
            <a:off x="6655750" y="1809388"/>
            <a:ext cx="4069500" cy="629700"/>
          </a:xfrm>
          <a:prstGeom prst="snip1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ko-KR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Permutation Importance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5"/>
          <p:cNvSpPr/>
          <p:nvPr/>
        </p:nvSpPr>
        <p:spPr>
          <a:xfrm>
            <a:off x="1187375" y="2514425"/>
            <a:ext cx="5000700" cy="1600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5"/>
          <p:cNvSpPr/>
          <p:nvPr/>
        </p:nvSpPr>
        <p:spPr>
          <a:xfrm>
            <a:off x="6737750" y="2514425"/>
            <a:ext cx="5000700" cy="1653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37158" y="3918692"/>
            <a:ext cx="3613680" cy="3530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836900" y="639375"/>
            <a:ext cx="1333500" cy="5207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26"/>
          <p:cNvSpPr txBox="1"/>
          <p:nvPr/>
        </p:nvSpPr>
        <p:spPr>
          <a:xfrm>
            <a:off x="-308300" y="530550"/>
            <a:ext cx="3490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714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ko-KR" sz="6000" u="none" cap="none" strike="noStrike">
                <a:solidFill>
                  <a:srgbClr val="133564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b="1" i="0" sz="6000" u="none" cap="none" strike="noStrike">
              <a:solidFill>
                <a:srgbClr val="13356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714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ko-KR" sz="2600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활용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6"/>
          <p:cNvSpPr txBox="1"/>
          <p:nvPr/>
        </p:nvSpPr>
        <p:spPr>
          <a:xfrm>
            <a:off x="2404825" y="652075"/>
            <a:ext cx="10261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11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ko-KR" sz="3600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활용방안 및 기대효과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1" name="Google Shape;321;p26"/>
          <p:cNvCxnSpPr/>
          <p:nvPr/>
        </p:nvCxnSpPr>
        <p:spPr>
          <a:xfrm>
            <a:off x="2404825" y="1314875"/>
            <a:ext cx="14747400" cy="32700"/>
          </a:xfrm>
          <a:prstGeom prst="straightConnector1">
            <a:avLst/>
          </a:prstGeom>
          <a:noFill/>
          <a:ln cap="flat" cmpd="sng" w="76200">
            <a:solidFill>
              <a:srgbClr val="13356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2" name="Google Shape;322;p26"/>
          <p:cNvSpPr/>
          <p:nvPr/>
        </p:nvSpPr>
        <p:spPr>
          <a:xfrm>
            <a:off x="1770513" y="2686861"/>
            <a:ext cx="4784400" cy="2737500"/>
          </a:xfrm>
          <a:prstGeom prst="roundRect">
            <a:avLst>
              <a:gd fmla="val 16667" name="adj"/>
            </a:avLst>
          </a:prstGeom>
          <a:noFill/>
          <a:ln cap="flat" cmpd="sng" w="334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0350" lIns="80350" spcFirstLastPara="1" rIns="80350" wrap="square" tIns="80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30"/>
              <a:buFont typeface="Arial"/>
              <a:buNone/>
            </a:pPr>
            <a:r>
              <a:t/>
            </a:r>
            <a:endParaRPr b="0" i="0" sz="123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6"/>
          <p:cNvSpPr txBox="1"/>
          <p:nvPr/>
        </p:nvSpPr>
        <p:spPr>
          <a:xfrm>
            <a:off x="2030514" y="2685785"/>
            <a:ext cx="4077900" cy="27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81"/>
              <a:buFont typeface="Arial"/>
              <a:buNone/>
            </a:pPr>
            <a:r>
              <a:rPr b="1" i="0" lang="ko-KR" sz="2281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혼잡 구간·시간 식별</a:t>
            </a:r>
            <a:endParaRPr b="0" i="0" sz="2281" u="none" cap="none" strike="noStrike">
              <a:solidFill>
                <a:srgbClr val="2020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81"/>
              <a:buFont typeface="Arial"/>
              <a:buNone/>
            </a:pPr>
            <a:r>
              <a:rPr b="1" i="0" lang="ko-KR" sz="2281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인프라 투자</a:t>
            </a:r>
            <a:r>
              <a:rPr b="0" i="0" lang="ko-KR" sz="2281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 근거 제공</a:t>
            </a:r>
            <a:endParaRPr b="0" i="0" sz="228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6"/>
          <p:cNvSpPr/>
          <p:nvPr/>
        </p:nvSpPr>
        <p:spPr>
          <a:xfrm>
            <a:off x="1770398" y="6546786"/>
            <a:ext cx="4784400" cy="2737500"/>
          </a:xfrm>
          <a:prstGeom prst="roundRect">
            <a:avLst>
              <a:gd fmla="val 16667" name="adj"/>
            </a:avLst>
          </a:prstGeom>
          <a:noFill/>
          <a:ln cap="flat" cmpd="sng" w="334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0350" lIns="80350" spcFirstLastPara="1" rIns="80350" wrap="square" tIns="80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30"/>
              <a:buFont typeface="Arial"/>
              <a:buNone/>
            </a:pPr>
            <a:r>
              <a:t/>
            </a:r>
            <a:endParaRPr b="0" i="0" sz="123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6"/>
          <p:cNvSpPr txBox="1"/>
          <p:nvPr/>
        </p:nvSpPr>
        <p:spPr>
          <a:xfrm>
            <a:off x="1770350" y="6546769"/>
            <a:ext cx="4784400" cy="27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81"/>
              <a:buFont typeface="Arial"/>
              <a:buNone/>
            </a:pPr>
            <a:r>
              <a:rPr b="1" i="0" lang="ko-KR" sz="2281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채널을 통해 </a:t>
            </a:r>
            <a:endParaRPr b="1" i="0" sz="2281" u="none" cap="none" strike="noStrike">
              <a:solidFill>
                <a:srgbClr val="2020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81"/>
              <a:buFont typeface="Arial"/>
              <a:buNone/>
            </a:pPr>
            <a:r>
              <a:rPr b="1" i="0" lang="ko-KR" sz="2281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혼잡 예측 정보 사전 제공</a:t>
            </a:r>
            <a:r>
              <a:rPr b="0" i="0" lang="ko-KR" sz="2281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으로 </a:t>
            </a:r>
            <a:endParaRPr b="0" i="0" sz="2281" u="none" cap="none" strike="noStrike">
              <a:solidFill>
                <a:srgbClr val="2020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81"/>
              <a:buFont typeface="Arial"/>
              <a:buNone/>
            </a:pPr>
            <a:r>
              <a:rPr b="1" i="0" lang="ko-KR" sz="2281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분산 유도</a:t>
            </a:r>
            <a:endParaRPr b="0" i="0" sz="228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6"/>
          <p:cNvSpPr/>
          <p:nvPr/>
        </p:nvSpPr>
        <p:spPr>
          <a:xfrm>
            <a:off x="11733094" y="2708340"/>
            <a:ext cx="4784400" cy="2737500"/>
          </a:xfrm>
          <a:prstGeom prst="roundRect">
            <a:avLst>
              <a:gd fmla="val 16667" name="adj"/>
            </a:avLst>
          </a:prstGeom>
          <a:noFill/>
          <a:ln cap="flat" cmpd="sng" w="334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0350" lIns="80350" spcFirstLastPara="1" rIns="80350" wrap="square" tIns="80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30"/>
              <a:buFont typeface="Arial"/>
              <a:buNone/>
            </a:pPr>
            <a:r>
              <a:t/>
            </a:r>
            <a:endParaRPr b="0" i="0" sz="123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6"/>
          <p:cNvSpPr txBox="1"/>
          <p:nvPr/>
        </p:nvSpPr>
        <p:spPr>
          <a:xfrm>
            <a:off x="11733094" y="2762945"/>
            <a:ext cx="4784400" cy="27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81"/>
              <a:buFont typeface="Arial"/>
              <a:buNone/>
            </a:pPr>
            <a:r>
              <a:rPr b="1" i="0" lang="ko-KR" sz="2281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기상 변수 반영</a:t>
            </a:r>
            <a:r>
              <a:rPr b="0" i="0" lang="ko-KR" sz="2281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한 </a:t>
            </a:r>
            <a:endParaRPr b="0" i="0" sz="2281" u="none" cap="none" strike="noStrike">
              <a:solidFill>
                <a:srgbClr val="2020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81"/>
              <a:buFont typeface="Arial"/>
              <a:buNone/>
            </a:pPr>
            <a:r>
              <a:rPr b="1" i="0" lang="ko-KR" sz="2281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냉난방 조절</a:t>
            </a:r>
            <a:r>
              <a:rPr b="0" i="0" lang="ko-KR" sz="2281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 시스템 연동</a:t>
            </a:r>
            <a:endParaRPr b="0" i="0" sz="228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6"/>
          <p:cNvSpPr/>
          <p:nvPr/>
        </p:nvSpPr>
        <p:spPr>
          <a:xfrm>
            <a:off x="11733261" y="6546786"/>
            <a:ext cx="4784400" cy="2737500"/>
          </a:xfrm>
          <a:prstGeom prst="roundRect">
            <a:avLst>
              <a:gd fmla="val 16667" name="adj"/>
            </a:avLst>
          </a:prstGeom>
          <a:noFill/>
          <a:ln cap="flat" cmpd="sng" w="334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0350" lIns="80350" spcFirstLastPara="1" rIns="80350" wrap="square" tIns="80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30"/>
              <a:buFont typeface="Arial"/>
              <a:buNone/>
            </a:pPr>
            <a:r>
              <a:t/>
            </a:r>
            <a:endParaRPr b="0" i="0" sz="123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6"/>
          <p:cNvSpPr txBox="1"/>
          <p:nvPr/>
        </p:nvSpPr>
        <p:spPr>
          <a:xfrm>
            <a:off x="11733213" y="6546796"/>
            <a:ext cx="4784400" cy="27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13"/>
              <a:buFont typeface="Arial"/>
              <a:buNone/>
            </a:pPr>
            <a:r>
              <a:rPr b="1" i="0" lang="ko-KR" sz="2313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쾌적한 탑승 환경</a:t>
            </a:r>
            <a:r>
              <a:rPr b="0" i="0" lang="ko-KR" sz="2313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으로 </a:t>
            </a:r>
            <a:endParaRPr b="0" i="0" sz="2313" u="none" cap="none" strike="noStrike">
              <a:solidFill>
                <a:srgbClr val="2020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13"/>
              <a:buFont typeface="Arial"/>
              <a:buNone/>
            </a:pPr>
            <a:r>
              <a:rPr b="0" i="0" lang="ko-KR" sz="2313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냉난방 관련 </a:t>
            </a:r>
            <a:r>
              <a:rPr b="1" i="0" lang="ko-KR" sz="2313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민원 감소</a:t>
            </a:r>
            <a:endParaRPr b="1" i="0" sz="2313" u="none" cap="none" strike="noStrike">
              <a:solidFill>
                <a:srgbClr val="20202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0" name="Google Shape;330;p26"/>
          <p:cNvCxnSpPr>
            <a:stCxn id="322" idx="3"/>
            <a:endCxn id="317" idx="0"/>
          </p:cNvCxnSpPr>
          <p:nvPr/>
        </p:nvCxnSpPr>
        <p:spPr>
          <a:xfrm flipH="1" rot="10800000">
            <a:off x="6554913" y="3918811"/>
            <a:ext cx="2589000" cy="136800"/>
          </a:xfrm>
          <a:prstGeom prst="bentConnector4">
            <a:avLst>
              <a:gd fmla="val 15107" name="adj1"/>
              <a:gd fmla="val 26535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1" name="Google Shape;331;p26"/>
          <p:cNvCxnSpPr>
            <a:stCxn id="326" idx="1"/>
            <a:endCxn id="317" idx="0"/>
          </p:cNvCxnSpPr>
          <p:nvPr/>
        </p:nvCxnSpPr>
        <p:spPr>
          <a:xfrm rot="10800000">
            <a:off x="9144094" y="3918690"/>
            <a:ext cx="2589000" cy="158400"/>
          </a:xfrm>
          <a:prstGeom prst="bentConnector4">
            <a:avLst>
              <a:gd fmla="val 15107" name="adj1"/>
              <a:gd fmla="val 243064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2" name="Google Shape;332;p26"/>
          <p:cNvCxnSpPr>
            <a:stCxn id="324" idx="3"/>
            <a:endCxn id="317" idx="2"/>
          </p:cNvCxnSpPr>
          <p:nvPr/>
        </p:nvCxnSpPr>
        <p:spPr>
          <a:xfrm flipH="1" rot="10800000">
            <a:off x="6554798" y="7448736"/>
            <a:ext cx="2589300" cy="466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3" name="Google Shape;333;p26"/>
          <p:cNvCxnSpPr>
            <a:stCxn id="328" idx="1"/>
            <a:endCxn id="317" idx="2"/>
          </p:cNvCxnSpPr>
          <p:nvPr/>
        </p:nvCxnSpPr>
        <p:spPr>
          <a:xfrm rot="10800000">
            <a:off x="9143961" y="7448736"/>
            <a:ext cx="2589300" cy="466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4" name="Google Shape;334;p26"/>
          <p:cNvSpPr txBox="1"/>
          <p:nvPr/>
        </p:nvSpPr>
        <p:spPr>
          <a:xfrm>
            <a:off x="2596620" y="2509076"/>
            <a:ext cx="2945700" cy="39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1"/>
              <a:buFont typeface="Arial"/>
              <a:buNone/>
            </a:pPr>
            <a:r>
              <a:rPr b="1" i="0" lang="ko-KR" sz="2661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교통 시스템 개선</a:t>
            </a:r>
            <a:endParaRPr b="1" i="0" sz="266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6"/>
          <p:cNvSpPr txBox="1"/>
          <p:nvPr/>
        </p:nvSpPr>
        <p:spPr>
          <a:xfrm>
            <a:off x="13298343" y="2378266"/>
            <a:ext cx="1729500" cy="65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71"/>
              <a:buFont typeface="Arial"/>
              <a:buNone/>
            </a:pPr>
            <a:r>
              <a:rPr b="1" i="0" lang="ko-KR" sz="2671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운영 효율화</a:t>
            </a:r>
            <a:endParaRPr b="1" i="0" sz="2671" u="none" cap="none" strike="noStrike">
              <a:solidFill>
                <a:srgbClr val="20202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6"/>
          <p:cNvSpPr txBox="1"/>
          <p:nvPr/>
        </p:nvSpPr>
        <p:spPr>
          <a:xfrm>
            <a:off x="13458849" y="6192082"/>
            <a:ext cx="1408500" cy="70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1"/>
              <a:buFont typeface="Arial"/>
              <a:buNone/>
            </a:pPr>
            <a:r>
              <a:rPr b="1" i="0" lang="ko-KR" sz="2661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민원 감소</a:t>
            </a:r>
            <a:endParaRPr b="1" i="0" sz="266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6"/>
          <p:cNvSpPr txBox="1"/>
          <p:nvPr/>
        </p:nvSpPr>
        <p:spPr>
          <a:xfrm>
            <a:off x="2596314" y="6232116"/>
            <a:ext cx="3132600" cy="60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1"/>
              <a:buFont typeface="Arial"/>
              <a:buNone/>
            </a:pPr>
            <a:r>
              <a:rPr b="1" i="0" lang="ko-KR" sz="2661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승객 편의성 증진</a:t>
            </a:r>
            <a:endParaRPr b="1" i="0" sz="266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500" y="8610600"/>
            <a:ext cx="635000" cy="6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373100" y="7975600"/>
            <a:ext cx="1638300" cy="135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319000" y="7658100"/>
            <a:ext cx="7493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036800" y="8407400"/>
            <a:ext cx="8001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065000" y="8534400"/>
            <a:ext cx="635000" cy="6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2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315700" y="8039100"/>
            <a:ext cx="419100" cy="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2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582400" y="8153400"/>
            <a:ext cx="292100" cy="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2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461500" y="7924800"/>
            <a:ext cx="1511300" cy="142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2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001000" y="8115300"/>
            <a:ext cx="15113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13100" y="7658100"/>
            <a:ext cx="7493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2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597400" y="8216900"/>
            <a:ext cx="99060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959100" y="8534400"/>
            <a:ext cx="635000" cy="6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2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505700" y="7366000"/>
            <a:ext cx="7493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60100" y="8623300"/>
            <a:ext cx="635000" cy="6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27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-266700" y="9156700"/>
            <a:ext cx="18821400" cy="139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394200" y="8026400"/>
            <a:ext cx="419100" cy="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2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648200" y="8153400"/>
            <a:ext cx="292100" cy="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7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9029700" y="7543800"/>
            <a:ext cx="266700" cy="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7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8750300" y="7683500"/>
            <a:ext cx="342900" cy="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7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460500" y="7708900"/>
            <a:ext cx="6172199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27"/>
          <p:cNvSpPr txBox="1"/>
          <p:nvPr/>
        </p:nvSpPr>
        <p:spPr>
          <a:xfrm>
            <a:off x="2063700" y="3429000"/>
            <a:ext cx="14198700" cy="20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2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ko-KR" sz="6000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감사합니다.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7"/>
          <p:cNvSpPr txBox="1"/>
          <p:nvPr/>
        </p:nvSpPr>
        <p:spPr>
          <a:xfrm>
            <a:off x="15566175" y="9476700"/>
            <a:ext cx="239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[TEAM 최태정원은]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/>
        </p:nvSpPr>
        <p:spPr>
          <a:xfrm>
            <a:off x="1871913" y="6269925"/>
            <a:ext cx="47625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2. 냉난방 민원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1871925" y="3851825"/>
            <a:ext cx="7044600" cy="1721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2020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2200"/>
              <a:buFont typeface="Arial"/>
              <a:buChar char="●"/>
            </a:pPr>
            <a:r>
              <a:rPr b="0" i="0" lang="ko-KR" sz="2200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폭우 시 지하철 혼잡도는 약 18.6%, 폭설 시에는 약 15.3% 증가 </a:t>
            </a:r>
            <a:endParaRPr b="0" i="0" sz="2200" u="none" cap="none" strike="noStrike">
              <a:solidFill>
                <a:srgbClr val="2020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2200" u="none" cap="none" strike="noStrike">
                <a:solidFill>
                  <a:srgbClr val="202020"/>
                </a:solidFill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➜ </a:t>
            </a:r>
            <a:r>
              <a:rPr b="1" i="0" lang="ko-KR" sz="2200" u="none" cap="none" strike="noStrike">
                <a:solidFill>
                  <a:srgbClr val="202020"/>
                </a:solidFill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기상상황을 고려한 혼잡도 예측 전략 필요</a:t>
            </a:r>
            <a:endParaRPr b="0" i="0" sz="2200" u="none" cap="none" strike="noStrike">
              <a:solidFill>
                <a:srgbClr val="000000"/>
              </a:solidFill>
              <a:highlight>
                <a:srgbClr val="FF99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1871925" y="3429000"/>
            <a:ext cx="4615500" cy="629700"/>
          </a:xfrm>
          <a:prstGeom prst="snip1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AutoNum type="arabicPeriod"/>
            </a:pPr>
            <a:r>
              <a:rPr b="1" i="0" lang="ko-K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기상에 따른 교통수단 선택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4"/>
          <p:cNvSpPr/>
          <p:nvPr/>
        </p:nvSpPr>
        <p:spPr>
          <a:xfrm>
            <a:off x="1871925" y="6797500"/>
            <a:ext cx="7044600" cy="2299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2020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2200"/>
              <a:buFont typeface="Arial"/>
              <a:buChar char="●"/>
            </a:pPr>
            <a:r>
              <a:rPr b="0" i="0" lang="ko-KR" sz="2200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냉난방 민원은 2025년 5월까지 지하철 전체 민원의 75%에 달할 정도로 높음</a:t>
            </a:r>
            <a:endParaRPr b="0" i="0" sz="2200" u="none" cap="none" strike="noStrike">
              <a:solidFill>
                <a:srgbClr val="2020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2200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➜ </a:t>
            </a:r>
            <a:r>
              <a:rPr b="1" i="0" lang="ko-KR" sz="2200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기상 변수를 반영한 예측을 통해, 지하철 냉난방 조절시스템에 연동해 냉난방 세기를 선제적으로 조정</a:t>
            </a:r>
            <a:endParaRPr b="1" i="0" sz="2200" u="none" cap="none" strike="noStrike">
              <a:solidFill>
                <a:srgbClr val="2020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20202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4"/>
          <p:cNvSpPr/>
          <p:nvPr/>
        </p:nvSpPr>
        <p:spPr>
          <a:xfrm>
            <a:off x="1871925" y="6167800"/>
            <a:ext cx="2229600" cy="629700"/>
          </a:xfrm>
          <a:prstGeom prst="snip1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냉난방 민원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4"/>
          <p:cNvSpPr/>
          <p:nvPr/>
        </p:nvSpPr>
        <p:spPr>
          <a:xfrm>
            <a:off x="9970325" y="5280804"/>
            <a:ext cx="2229600" cy="629700"/>
          </a:xfrm>
          <a:prstGeom prst="snip1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분석 프로세스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94900" y="5986692"/>
            <a:ext cx="7044601" cy="308933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4"/>
          <p:cNvSpPr txBox="1"/>
          <p:nvPr/>
        </p:nvSpPr>
        <p:spPr>
          <a:xfrm>
            <a:off x="-308300" y="530550"/>
            <a:ext cx="3490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714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ko-KR" sz="6000" u="none" cap="none" strike="noStrike">
                <a:solidFill>
                  <a:srgbClr val="133564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i="0" sz="6000" u="none" cap="none" strike="noStrike">
              <a:solidFill>
                <a:srgbClr val="13356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714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ko-KR" sz="2600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배경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2404825" y="652075"/>
            <a:ext cx="10261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11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ko-KR" sz="3600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기획 배경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" name="Google Shape;122;p14"/>
          <p:cNvCxnSpPr/>
          <p:nvPr/>
        </p:nvCxnSpPr>
        <p:spPr>
          <a:xfrm>
            <a:off x="2404825" y="1314875"/>
            <a:ext cx="14747400" cy="32700"/>
          </a:xfrm>
          <a:prstGeom prst="straightConnector1">
            <a:avLst/>
          </a:prstGeom>
          <a:noFill/>
          <a:ln cap="flat" cmpd="sng" w="76200">
            <a:solidFill>
              <a:srgbClr val="13356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3" name="Google Shape;12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836900" y="639375"/>
            <a:ext cx="1333500" cy="52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4"/>
          <p:cNvSpPr/>
          <p:nvPr/>
        </p:nvSpPr>
        <p:spPr>
          <a:xfrm>
            <a:off x="1285800" y="2284850"/>
            <a:ext cx="1793700" cy="629700"/>
          </a:xfrm>
          <a:prstGeom prst="snip1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기획 배경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p14"/>
          <p:cNvCxnSpPr>
            <a:stCxn id="124" idx="2"/>
            <a:endCxn id="114" idx="1"/>
          </p:cNvCxnSpPr>
          <p:nvPr/>
        </p:nvCxnSpPr>
        <p:spPr>
          <a:xfrm>
            <a:off x="1285800" y="2599700"/>
            <a:ext cx="586200" cy="2112900"/>
          </a:xfrm>
          <a:prstGeom prst="bentConnector3">
            <a:avLst>
              <a:gd fmla="val -40622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" name="Google Shape;126;p14"/>
          <p:cNvCxnSpPr>
            <a:stCxn id="124" idx="2"/>
            <a:endCxn id="116" idx="1"/>
          </p:cNvCxnSpPr>
          <p:nvPr/>
        </p:nvCxnSpPr>
        <p:spPr>
          <a:xfrm>
            <a:off x="1285800" y="2599700"/>
            <a:ext cx="586200" cy="5347800"/>
          </a:xfrm>
          <a:prstGeom prst="bentConnector3">
            <a:avLst>
              <a:gd fmla="val -40622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7" name="Google Shape;127;p14"/>
          <p:cNvSpPr/>
          <p:nvPr/>
        </p:nvSpPr>
        <p:spPr>
          <a:xfrm>
            <a:off x="9994900" y="2845532"/>
            <a:ext cx="7044600" cy="1721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2200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혼잡도 예측을 통해 지하철 운영 효율화와 혼잡 완화 방안 마련에 활용 가능한 인사이트 제공</a:t>
            </a:r>
            <a:endParaRPr b="0" i="0" sz="2200" u="none" cap="none" strike="noStrike">
              <a:solidFill>
                <a:srgbClr val="20202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4"/>
          <p:cNvSpPr/>
          <p:nvPr/>
        </p:nvSpPr>
        <p:spPr>
          <a:xfrm>
            <a:off x="9970325" y="2240375"/>
            <a:ext cx="2229600" cy="629700"/>
          </a:xfrm>
          <a:prstGeom prst="snip1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분석 목표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 txBox="1"/>
          <p:nvPr/>
        </p:nvSpPr>
        <p:spPr>
          <a:xfrm>
            <a:off x="-308300" y="530550"/>
            <a:ext cx="3490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714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ko-KR" sz="6000" u="none" cap="none" strike="noStrike">
                <a:solidFill>
                  <a:srgbClr val="133564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i="0" sz="6000" u="none" cap="none" strike="noStrike">
              <a:solidFill>
                <a:srgbClr val="13356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714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ko-KR" sz="2600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5"/>
          <p:cNvSpPr txBox="1"/>
          <p:nvPr/>
        </p:nvSpPr>
        <p:spPr>
          <a:xfrm>
            <a:off x="2404825" y="652075"/>
            <a:ext cx="10261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11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ko-KR" sz="3600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데이터 정의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p15"/>
          <p:cNvCxnSpPr/>
          <p:nvPr/>
        </p:nvCxnSpPr>
        <p:spPr>
          <a:xfrm>
            <a:off x="2404825" y="1314875"/>
            <a:ext cx="14747400" cy="32700"/>
          </a:xfrm>
          <a:prstGeom prst="straightConnector1">
            <a:avLst/>
          </a:prstGeom>
          <a:noFill/>
          <a:ln cap="flat" cmpd="sng" w="76200">
            <a:solidFill>
              <a:srgbClr val="13356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6" name="Google Shape;13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36900" y="639375"/>
            <a:ext cx="1333500" cy="520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7" name="Google Shape;137;p15"/>
          <p:cNvGrpSpPr/>
          <p:nvPr/>
        </p:nvGrpSpPr>
        <p:grpSpPr>
          <a:xfrm>
            <a:off x="1493934" y="5658065"/>
            <a:ext cx="11092122" cy="1932881"/>
            <a:chOff x="2404831" y="2418741"/>
            <a:chExt cx="11392894" cy="1546800"/>
          </a:xfrm>
        </p:grpSpPr>
        <p:sp>
          <p:nvSpPr>
            <p:cNvPr id="138" name="Google Shape;138;p15"/>
            <p:cNvSpPr txBox="1"/>
            <p:nvPr/>
          </p:nvSpPr>
          <p:spPr>
            <a:xfrm>
              <a:off x="4062725" y="2418741"/>
              <a:ext cx="9735000" cy="154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4"/>
                <a:buFont typeface="Arial"/>
                <a:buNone/>
              </a:pPr>
              <a:r>
                <a:rPr b="1" i="0" lang="ko-KR" sz="2104" u="none" cap="none" strike="noStrike">
                  <a:solidFill>
                    <a:schemeClr val="dk1"/>
                  </a:solidFill>
                  <a:highlight>
                    <a:srgbClr val="FFF2CC"/>
                  </a:highlight>
                  <a:latin typeface="Arial"/>
                  <a:ea typeface="Arial"/>
                  <a:cs typeface="Arial"/>
                  <a:sym typeface="Arial"/>
                </a:rPr>
                <a:t>[</a:t>
              </a:r>
              <a:r>
                <a:rPr b="1" i="0" lang="ko-KR" sz="2104" u="none" cap="none" strike="noStrike">
                  <a:solidFill>
                    <a:schemeClr val="dk1"/>
                  </a:solidFill>
                  <a:highlight>
                    <a:schemeClr val="lt1"/>
                  </a:highlight>
                  <a:latin typeface="Arial"/>
                  <a:ea typeface="Arial"/>
                  <a:cs typeface="Arial"/>
                  <a:sym typeface="Arial"/>
                </a:rPr>
                <a:t> 지하철 주소 데이터 ]</a:t>
              </a:r>
              <a:endParaRPr b="1" i="0" sz="2104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endParaRPr>
            </a:p>
            <a:p>
              <a:pPr indent="-362226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4"/>
                <a:buFont typeface="Arial"/>
                <a:buChar char="●"/>
              </a:pPr>
              <a:r>
                <a:rPr b="0" i="0" lang="ko-KR" sz="2104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수집 대상 : 서울시 1-8호선 지하철 주소</a:t>
              </a:r>
              <a:endParaRPr b="0" i="0" sz="21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62226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4"/>
                <a:buFont typeface="Arial"/>
                <a:buChar char="●"/>
              </a:pPr>
              <a:r>
                <a:rPr b="0" i="0" lang="ko-KR" sz="2104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서울시 대중교통정보에서 station_name을 기준으로 검색</a:t>
              </a:r>
              <a:endParaRPr b="0" i="0" sz="21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62226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4"/>
                <a:buFont typeface="Arial"/>
                <a:buChar char="●"/>
              </a:pPr>
              <a:r>
                <a:rPr b="0" i="0" lang="ko-KR" sz="2104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주소를 자동 스크래핑하는 알고리즘 사용</a:t>
              </a:r>
              <a:endParaRPr b="0" i="0" sz="21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62226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4"/>
                <a:buFont typeface="Arial"/>
                <a:buChar char="●"/>
              </a:pPr>
              <a:r>
                <a:rPr b="1" i="0" lang="ko-KR" sz="2104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총 330건의 역 주소를 수집</a:t>
              </a:r>
              <a:endParaRPr b="1" i="0" sz="21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5"/>
            <p:cNvSpPr txBox="1"/>
            <p:nvPr/>
          </p:nvSpPr>
          <p:spPr>
            <a:xfrm>
              <a:off x="2404831" y="2418741"/>
              <a:ext cx="1294200" cy="1008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96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4"/>
                <a:buFont typeface="Arial"/>
                <a:buNone/>
              </a:pPr>
              <a:r>
                <a:rPr b="1" i="0" lang="ko-KR" sz="2404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외부 </a:t>
              </a:r>
              <a:endParaRPr b="1" i="0" sz="2404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96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4"/>
                <a:buFont typeface="Arial"/>
                <a:buNone/>
              </a:pPr>
              <a:r>
                <a:rPr b="1" i="0" lang="ko-KR" sz="2404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데이터</a:t>
              </a:r>
              <a:endParaRPr b="1" i="0" sz="2404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p15"/>
          <p:cNvSpPr txBox="1"/>
          <p:nvPr/>
        </p:nvSpPr>
        <p:spPr>
          <a:xfrm>
            <a:off x="10997801" y="5658074"/>
            <a:ext cx="7065300" cy="20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4"/>
              <a:buFont typeface="Arial"/>
              <a:buNone/>
            </a:pPr>
            <a:r>
              <a:rPr b="1" i="0" lang="ko-KR" sz="2104" u="none" cap="none" strike="noStrike">
                <a:solidFill>
                  <a:srgbClr val="20202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[ 환승역 데이터 ]</a:t>
            </a:r>
            <a:endParaRPr b="1" i="0" sz="2104" u="none" cap="none" strike="noStrike">
              <a:solidFill>
                <a:srgbClr val="20202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62226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2104"/>
              <a:buFont typeface="Arial"/>
              <a:buChar char="●"/>
            </a:pPr>
            <a:r>
              <a:rPr b="0" i="0" lang="ko-KR" sz="2104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수집대상 : 환승역 여부 + 환승 노선 개수</a:t>
            </a:r>
            <a:endParaRPr b="0" i="0" sz="2104" u="none" cap="none" strike="noStrike">
              <a:solidFill>
                <a:srgbClr val="2020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2226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2104"/>
              <a:buFont typeface="Arial"/>
              <a:buChar char="●"/>
            </a:pPr>
            <a:r>
              <a:rPr b="0" i="0" lang="ko-KR" sz="2104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서울교통공사 지하철 노선도에서 </a:t>
            </a:r>
            <a:endParaRPr b="0" i="0" sz="2104" u="none" cap="none" strike="noStrike">
              <a:solidFill>
                <a:srgbClr val="2020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4"/>
              <a:buFont typeface="Arial"/>
              <a:buNone/>
            </a:pPr>
            <a:r>
              <a:rPr b="1" i="0" lang="ko-KR" sz="2104" u="none" cap="none" strike="noStrike">
                <a:solidFill>
                  <a:srgbClr val="202020"/>
                </a:solidFill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호선, 환승역, 해당 역을 지나는 노선의 개수</a:t>
            </a:r>
            <a:r>
              <a:rPr b="0" i="0" lang="ko-KR" sz="2104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104" u="none" cap="none" strike="noStrike">
              <a:solidFill>
                <a:srgbClr val="2020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4"/>
              <a:buFont typeface="Arial"/>
              <a:buNone/>
            </a:pPr>
            <a:r>
              <a:rPr b="0" i="0" lang="ko-KR" sz="2104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3가지를 수기로 수집.</a:t>
            </a:r>
            <a:endParaRPr b="0" i="0" sz="2104" u="none" cap="none" strike="noStrike">
              <a:solidFill>
                <a:srgbClr val="20202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1" name="Google Shape;141;p15"/>
          <p:cNvGrpSpPr/>
          <p:nvPr/>
        </p:nvGrpSpPr>
        <p:grpSpPr>
          <a:xfrm>
            <a:off x="1493940" y="1907794"/>
            <a:ext cx="8684539" cy="1259945"/>
            <a:chOff x="2404828" y="2418753"/>
            <a:chExt cx="8920028" cy="1100100"/>
          </a:xfrm>
        </p:grpSpPr>
        <p:sp>
          <p:nvSpPr>
            <p:cNvPr id="142" name="Google Shape;142;p15"/>
            <p:cNvSpPr txBox="1"/>
            <p:nvPr/>
          </p:nvSpPr>
          <p:spPr>
            <a:xfrm>
              <a:off x="3883056" y="2418758"/>
              <a:ext cx="7441800" cy="81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-362226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02020"/>
                </a:buClr>
                <a:buSzPts val="2104"/>
                <a:buFont typeface="Arial"/>
                <a:buChar char="●"/>
              </a:pPr>
              <a:r>
                <a:rPr b="0" i="0" lang="ko-KR" sz="2104" u="none" cap="none" strike="noStrike">
                  <a:solidFill>
                    <a:srgbClr val="202020"/>
                  </a:solidFill>
                  <a:latin typeface="Arial"/>
                  <a:ea typeface="Arial"/>
                  <a:cs typeface="Arial"/>
                  <a:sym typeface="Arial"/>
                </a:rPr>
                <a:t>지하철 혼잡도 : 시간별 열차 내 밀집도</a:t>
              </a:r>
              <a:endParaRPr b="0" i="0" sz="2104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62226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02020"/>
                </a:buClr>
                <a:buSzPts val="2104"/>
                <a:buFont typeface="Arial"/>
                <a:buChar char="●"/>
              </a:pPr>
              <a:r>
                <a:rPr b="0" i="0" lang="ko-KR" sz="2104" u="none" cap="none" strike="noStrike">
                  <a:solidFill>
                    <a:srgbClr val="202020"/>
                  </a:solidFill>
                  <a:latin typeface="Arial"/>
                  <a:ea typeface="Arial"/>
                  <a:cs typeface="Arial"/>
                  <a:sym typeface="Arial"/>
                </a:rPr>
                <a:t>기상 변수 : 시간별 기상 관련 수치</a:t>
              </a:r>
              <a:endParaRPr b="0" i="0" sz="2104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5"/>
            <p:cNvSpPr txBox="1"/>
            <p:nvPr/>
          </p:nvSpPr>
          <p:spPr>
            <a:xfrm>
              <a:off x="2404828" y="2418753"/>
              <a:ext cx="1294200" cy="110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96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4"/>
                <a:buFont typeface="Arial"/>
                <a:buNone/>
              </a:pPr>
              <a:r>
                <a:rPr b="1" i="0" lang="ko-KR" sz="2404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제공 데이터</a:t>
              </a:r>
              <a:endParaRPr b="1" i="0" sz="2404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4" name="Google Shape;14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96418" y="3167756"/>
            <a:ext cx="9391343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81897" y="7709171"/>
            <a:ext cx="5016575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313698" y="7709171"/>
            <a:ext cx="4963674" cy="21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/>
        </p:nvSpPr>
        <p:spPr>
          <a:xfrm>
            <a:off x="2451100" y="2159000"/>
            <a:ext cx="133857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411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지하철 혼잡도 데이터와 기상 데이터의 전처리 및 파생변수 생성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6"/>
          <p:cNvSpPr txBox="1"/>
          <p:nvPr/>
        </p:nvSpPr>
        <p:spPr>
          <a:xfrm>
            <a:off x="-308300" y="530550"/>
            <a:ext cx="3490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714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ko-KR" sz="6000" u="none" cap="none" strike="noStrike">
                <a:solidFill>
                  <a:srgbClr val="133564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i="0" sz="6000" u="none" cap="none" strike="noStrike">
              <a:solidFill>
                <a:srgbClr val="13356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714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ko-KR" sz="2600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6"/>
          <p:cNvSpPr txBox="1"/>
          <p:nvPr/>
        </p:nvSpPr>
        <p:spPr>
          <a:xfrm>
            <a:off x="2404825" y="652075"/>
            <a:ext cx="10261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11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ko-KR" sz="3600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데이터 전처리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p16"/>
          <p:cNvCxnSpPr/>
          <p:nvPr/>
        </p:nvCxnSpPr>
        <p:spPr>
          <a:xfrm>
            <a:off x="2404825" y="1314875"/>
            <a:ext cx="14747400" cy="32700"/>
          </a:xfrm>
          <a:prstGeom prst="straightConnector1">
            <a:avLst/>
          </a:prstGeom>
          <a:noFill/>
          <a:ln cap="flat" cmpd="sng" w="76200">
            <a:solidFill>
              <a:srgbClr val="13356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5" name="Google Shape;15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36900" y="639375"/>
            <a:ext cx="1333500" cy="5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7663" y="3465725"/>
            <a:ext cx="16212574" cy="5454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/>
        </p:nvSpPr>
        <p:spPr>
          <a:xfrm>
            <a:off x="2254200" y="1500746"/>
            <a:ext cx="14655300" cy="70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83550" lIns="83550" spcFirstLastPara="1" rIns="83550" wrap="square" tIns="83550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559">
                <a:solidFill>
                  <a:srgbClr val="202020"/>
                </a:solidFill>
              </a:rPr>
              <a:t>1. </a:t>
            </a:r>
            <a:r>
              <a:rPr b="1" i="0" lang="ko-KR" sz="2559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결측치 처리</a:t>
            </a:r>
            <a:endParaRPr b="1" i="0" sz="2559" u="none" cap="none" strike="noStrike">
              <a:solidFill>
                <a:srgbClr val="2020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17896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10"/>
              <a:buFont typeface="Arial"/>
              <a:buNone/>
            </a:pPr>
            <a:r>
              <a:rPr b="1" i="0" lang="ko-KR" sz="201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1-1. 풍속,일강수량,시간 강수량,기온,체감온도,상대습도</a:t>
            </a:r>
            <a:endParaRPr b="1" i="0" sz="201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5030" lvl="0" marL="835792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828"/>
              <a:buFont typeface="Arial"/>
              <a:buChar char="●"/>
            </a:pPr>
            <a:r>
              <a:rPr b="0" i="0" lang="ko-KR" sz="1828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시간 흐름의 연속성 반영을 위하여 선형 보간법을 적용하여 결측값 보완</a:t>
            </a:r>
            <a:endParaRPr b="0" i="0" sz="1828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17896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10"/>
              <a:buFont typeface="Arial"/>
              <a:buNone/>
            </a:pPr>
            <a:r>
              <a:rPr b="1" i="0" lang="ko-KR" sz="2010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1-2. 일사량</a:t>
            </a:r>
            <a:endParaRPr b="1" i="0" sz="2010" u="none" cap="none" strike="noStrike">
              <a:solidFill>
                <a:srgbClr val="2020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5030" lvl="0" marL="83579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828"/>
              <a:buFont typeface="Arial"/>
              <a:buChar char="●"/>
            </a:pPr>
            <a:r>
              <a:rPr b="0" i="0" lang="ko-KR" sz="1828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결측치 비율이 37% 이상으로 변수 제거</a:t>
            </a:r>
            <a:endParaRPr b="0" i="0" sz="1828" u="none" cap="none" strike="noStrike">
              <a:solidFill>
                <a:srgbClr val="2020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8"/>
              <a:buFont typeface="Arial"/>
              <a:buNone/>
            </a:pPr>
            <a:r>
              <a:t/>
            </a:r>
            <a:endParaRPr b="1" i="0" sz="1828" u="none" cap="none" strike="noStrike">
              <a:solidFill>
                <a:srgbClr val="2020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93"/>
              <a:buFont typeface="Arial"/>
              <a:buNone/>
            </a:pPr>
            <a:r>
              <a:t/>
            </a:r>
            <a:endParaRPr b="1" i="0" sz="2193" u="none" cap="none" strike="noStrike">
              <a:solidFill>
                <a:srgbClr val="2020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93"/>
              <a:buFont typeface="Arial"/>
              <a:buNone/>
            </a:pPr>
            <a:r>
              <a:t/>
            </a:r>
            <a:endParaRPr b="1" i="0" sz="2193" u="none" cap="none" strike="noStrike">
              <a:solidFill>
                <a:srgbClr val="2020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93"/>
              <a:buFont typeface="Arial"/>
              <a:buNone/>
            </a:pPr>
            <a:r>
              <a:t/>
            </a:r>
            <a:endParaRPr b="1" i="0" sz="2193" u="none" cap="none" strike="noStrike">
              <a:solidFill>
                <a:srgbClr val="2020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559">
                <a:solidFill>
                  <a:srgbClr val="202020"/>
                </a:solidFill>
              </a:rPr>
              <a:t>2. </a:t>
            </a:r>
            <a:r>
              <a:rPr b="1" i="0" lang="ko-KR" sz="2559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날짜 및 범주형 타입 변환</a:t>
            </a:r>
            <a:endParaRPr b="1" i="0" sz="2559" u="none" cap="none" strike="noStrike">
              <a:solidFill>
                <a:srgbClr val="2020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17896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10"/>
              <a:buFont typeface="Arial"/>
              <a:buNone/>
            </a:pPr>
            <a:r>
              <a:rPr b="1" i="0" lang="ko-KR" sz="2010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2-1. 시간</a:t>
            </a:r>
            <a:endParaRPr b="1" i="0" sz="2010" u="none" cap="none" strike="noStrike">
              <a:solidFill>
                <a:srgbClr val="2020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5030" lvl="0" marL="83579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828"/>
              <a:buFont typeface="Arial"/>
              <a:buChar char="●"/>
            </a:pPr>
            <a:r>
              <a:rPr b="0" i="0" lang="ko-KR" sz="1828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 datetime 형식으로 변환</a:t>
            </a:r>
            <a:endParaRPr b="0" i="0" sz="1828" u="none" cap="none" strike="noStrike">
              <a:solidFill>
                <a:srgbClr val="2020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17896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10"/>
              <a:buFont typeface="Arial"/>
              <a:buNone/>
            </a:pPr>
            <a:r>
              <a:rPr b="1" i="0" lang="ko-KR" sz="2010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2-2. 호선,역번호,역명,상하구분,AWS 지점코드</a:t>
            </a:r>
            <a:endParaRPr b="1" i="0" sz="2010" u="none" cap="none" strike="noStrike">
              <a:solidFill>
                <a:srgbClr val="2020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5030" lvl="0" marL="83579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828"/>
              <a:buFont typeface="Arial"/>
              <a:buChar char="●"/>
            </a:pPr>
            <a:r>
              <a:rPr b="0" i="0" lang="ko-KR" sz="1828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라벨인코딩(Label Encoding)을 사용하여 카테고리화</a:t>
            </a:r>
            <a:endParaRPr b="0" i="0" sz="1828" u="none" cap="none" strike="noStrike">
              <a:solidFill>
                <a:srgbClr val="2020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8"/>
              <a:buFont typeface="Arial"/>
              <a:buNone/>
            </a:pPr>
            <a:r>
              <a:t/>
            </a:r>
            <a:endParaRPr b="0" i="0" sz="1828" u="none" cap="none" strike="noStrike">
              <a:solidFill>
                <a:srgbClr val="2020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559">
                <a:solidFill>
                  <a:srgbClr val="202020"/>
                </a:solidFill>
              </a:rPr>
              <a:t>3. </a:t>
            </a:r>
            <a:r>
              <a:rPr b="1" i="0" lang="ko-KR" sz="2559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신규 역/관측소 식별</a:t>
            </a:r>
            <a:endParaRPr b="1" i="0" sz="2559" u="none" cap="none" strike="noStrike">
              <a:solidFill>
                <a:srgbClr val="2020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5030" lvl="0" marL="83579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828"/>
              <a:buFont typeface="Arial"/>
              <a:buChar char="●"/>
            </a:pPr>
            <a:r>
              <a:rPr b="0" i="0" lang="ko-KR" sz="1828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2024년 데이터의 신설역 식별</a:t>
            </a:r>
            <a:endParaRPr b="0" i="0" sz="1828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5030" lvl="0" marL="83579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828"/>
              <a:buFont typeface="Arial"/>
              <a:buChar char="●"/>
            </a:pPr>
            <a:r>
              <a:rPr b="0" i="0" lang="ko-KR" sz="1828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구리, 다산, 동구릉, 별내 등</a:t>
            </a:r>
            <a:r>
              <a:rPr b="0" i="0" lang="ko-KR" sz="18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1828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신설역과 신규역번호를 이진변수로</a:t>
            </a:r>
            <a:r>
              <a:rPr b="0" i="0" lang="ko-KR" sz="18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1828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처리하여 자동 식별</a:t>
            </a:r>
            <a:endParaRPr b="0" i="0" sz="1828" u="none" cap="none" strike="noStrike">
              <a:solidFill>
                <a:srgbClr val="20202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8820" y="4035475"/>
            <a:ext cx="11595650" cy="123627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3" name="Google Shape;163;p17"/>
          <p:cNvGraphicFramePr/>
          <p:nvPr/>
        </p:nvGraphicFramePr>
        <p:xfrm>
          <a:off x="13097575" y="4035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{53EF4CE2-5BC0-4C22-8BD9-B17FAB890DC9}</a:tableStyleId>
              </a:tblPr>
              <a:tblGrid>
                <a:gridCol w="676825"/>
              </a:tblGrid>
              <a:tr h="137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4" name="Google Shape;164;p17"/>
          <p:cNvSpPr txBox="1"/>
          <p:nvPr/>
        </p:nvSpPr>
        <p:spPr>
          <a:xfrm>
            <a:off x="-308300" y="530550"/>
            <a:ext cx="3490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714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ko-KR" sz="6000" u="none" cap="none" strike="noStrike">
                <a:solidFill>
                  <a:srgbClr val="133564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i="0" sz="6000" u="none" cap="none" strike="noStrike">
              <a:solidFill>
                <a:srgbClr val="13356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714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ko-KR" sz="2600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7"/>
          <p:cNvSpPr txBox="1"/>
          <p:nvPr/>
        </p:nvSpPr>
        <p:spPr>
          <a:xfrm>
            <a:off x="2404825" y="652075"/>
            <a:ext cx="10261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11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ko-KR" sz="3600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데이터 전처리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6" name="Google Shape;166;p17"/>
          <p:cNvCxnSpPr/>
          <p:nvPr/>
        </p:nvCxnSpPr>
        <p:spPr>
          <a:xfrm>
            <a:off x="2404825" y="1314875"/>
            <a:ext cx="14747400" cy="32700"/>
          </a:xfrm>
          <a:prstGeom prst="straightConnector1">
            <a:avLst/>
          </a:prstGeom>
          <a:noFill/>
          <a:ln cap="flat" cmpd="sng" w="76200">
            <a:solidFill>
              <a:srgbClr val="13356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7" name="Google Shape;16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836900" y="639375"/>
            <a:ext cx="1333500" cy="52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/>
        </p:nvSpPr>
        <p:spPr>
          <a:xfrm>
            <a:off x="1296874" y="6409550"/>
            <a:ext cx="71538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b="0" i="0" lang="ko-K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더울수록, 바람이 불수록, 건조할수록 지하철을 이용하는 경향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200"/>
              <a:buFont typeface="Arial"/>
              <a:buChar char="●"/>
            </a:pPr>
            <a:r>
              <a:rPr b="0" i="0" lang="ko-KR" sz="2200" u="none" cap="none" strike="noStrike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즉,</a:t>
            </a:r>
            <a:r>
              <a:rPr b="1" i="0" lang="ko-KR" sz="2200" u="none" cap="none" strike="noStrike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ko-KR" sz="2200" u="none" cap="none" strike="noStrike">
                <a:solidFill>
                  <a:srgbClr val="1F1F1F"/>
                </a:solidFill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더운 날씨에는 냉방이 되는 지하철</a:t>
            </a:r>
            <a:r>
              <a:rPr b="0" i="0" lang="ko-KR" sz="2200" u="none" cap="none" strike="noStrike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을 이용하고, 비가 오거나 </a:t>
            </a:r>
            <a:r>
              <a:rPr b="1" i="0" lang="ko-KR" sz="2200" u="none" cap="none" strike="noStrike">
                <a:solidFill>
                  <a:srgbClr val="1F1F1F"/>
                </a:solidFill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습한 날씨에는 외출을 줄임</a:t>
            </a:r>
            <a:endParaRPr b="1" i="0" sz="2200" u="none" cap="none" strike="noStrike">
              <a:solidFill>
                <a:schemeClr val="dk1"/>
              </a:solidFill>
              <a:highlight>
                <a:srgbClr val="FF99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8"/>
          <p:cNvSpPr txBox="1"/>
          <p:nvPr/>
        </p:nvSpPr>
        <p:spPr>
          <a:xfrm>
            <a:off x="-308300" y="530550"/>
            <a:ext cx="3490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714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ko-KR" sz="6000" u="none" cap="none" strike="noStrike">
                <a:solidFill>
                  <a:srgbClr val="133564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i="0" sz="6000" u="none" cap="none" strike="noStrike">
              <a:solidFill>
                <a:srgbClr val="13356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714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ko-KR" sz="2600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CORR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8"/>
          <p:cNvSpPr txBox="1"/>
          <p:nvPr/>
        </p:nvSpPr>
        <p:spPr>
          <a:xfrm>
            <a:off x="2404825" y="652075"/>
            <a:ext cx="10261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714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ko-KR" sz="3600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기상변수와 혼잡도 간의 상관관계 분석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5" name="Google Shape;175;p18"/>
          <p:cNvCxnSpPr/>
          <p:nvPr/>
        </p:nvCxnSpPr>
        <p:spPr>
          <a:xfrm>
            <a:off x="2404825" y="1314875"/>
            <a:ext cx="14747400" cy="32700"/>
          </a:xfrm>
          <a:prstGeom prst="straightConnector1">
            <a:avLst/>
          </a:prstGeom>
          <a:noFill/>
          <a:ln cap="flat" cmpd="sng" w="76200">
            <a:solidFill>
              <a:srgbClr val="13356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6" name="Google Shape;17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36900" y="639375"/>
            <a:ext cx="1333500" cy="5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8"/>
          <p:cNvPicPr preferRelativeResize="0"/>
          <p:nvPr/>
        </p:nvPicPr>
        <p:blipFill rotWithShape="1">
          <a:blip r:embed="rId4">
            <a:alphaModFix/>
          </a:blip>
          <a:srcRect b="0" l="0" r="0" t="62389"/>
          <a:stretch/>
        </p:blipFill>
        <p:spPr>
          <a:xfrm>
            <a:off x="9758500" y="5327004"/>
            <a:ext cx="7060500" cy="2611624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8"/>
          <p:cNvSpPr txBox="1"/>
          <p:nvPr/>
        </p:nvSpPr>
        <p:spPr>
          <a:xfrm>
            <a:off x="1168107" y="2338013"/>
            <a:ext cx="6371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8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1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혼잡도에 영향을 미치는 기상변수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8"/>
          <p:cNvSpPr txBox="1"/>
          <p:nvPr/>
        </p:nvSpPr>
        <p:spPr>
          <a:xfrm>
            <a:off x="9598900" y="2338013"/>
            <a:ext cx="6371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	기상변수 간의 높은 상관성 문제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8"/>
          <p:cNvSpPr txBox="1"/>
          <p:nvPr/>
        </p:nvSpPr>
        <p:spPr>
          <a:xfrm>
            <a:off x="9692350" y="3135725"/>
            <a:ext cx="70605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b="0" i="0" lang="ko-K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다중공선성 높은 변수를 확인 후, 제거하여 모델의 안정성을 확보하고자 함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b="0" i="0" lang="ko-K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상관관계가 높았던 기온과 체감온도는 역시 VIF(분산팽창지수)  확인 결과,</a:t>
            </a:r>
            <a:r>
              <a:rPr b="1" i="0" lang="ko-K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ko-KR" sz="2200" u="none" cap="none" strike="noStrike">
                <a:solidFill>
                  <a:schemeClr val="dk1"/>
                </a:solidFill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다중공선성이 심각</a:t>
            </a:r>
            <a:endParaRPr b="1" i="0" sz="2200" u="none" cap="none" strike="noStrike">
              <a:solidFill>
                <a:schemeClr val="dk1"/>
              </a:solidFill>
              <a:highlight>
                <a:srgbClr val="FF99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1" name="Google Shape;181;p18"/>
          <p:cNvGraphicFramePr/>
          <p:nvPr/>
        </p:nvGraphicFramePr>
        <p:xfrm>
          <a:off x="10431250" y="818217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{53EF4CE2-5BC0-4C22-8BD9-B17FAB890DC9}</a:tableStyleId>
              </a:tblPr>
              <a:tblGrid>
                <a:gridCol w="2123800"/>
                <a:gridCol w="2123800"/>
                <a:gridCol w="2123800"/>
              </a:tblGrid>
              <a:tr h="355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ko-KR" sz="2000" u="none" cap="none" strike="noStrike"/>
                        <a:t>변수</a:t>
                      </a:r>
                      <a:endParaRPr b="1" sz="2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ko-KR" sz="2000" u="none" cap="none" strike="noStrike"/>
                        <a:t>VIF</a:t>
                      </a:r>
                      <a:endParaRPr b="1" sz="2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ko-KR" sz="2000" u="none" cap="none" strike="noStrike"/>
                        <a:t>해석</a:t>
                      </a:r>
                      <a:endParaRPr b="1" sz="2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2000" u="none" cap="none" strike="noStrike"/>
                        <a:t>체감온도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2000" u="none" cap="none" strike="noStrike"/>
                        <a:t>73.17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2000" u="none" cap="none" strike="noStrike"/>
                        <a:t>매우 높음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2000" u="none" cap="none" strike="noStrike"/>
                        <a:t>기온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2000" u="none" cap="none" strike="noStrike"/>
                        <a:t>71.05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2000" u="none" cap="none" strike="noStrike">
                          <a:solidFill>
                            <a:schemeClr val="dk1"/>
                          </a:solidFill>
                        </a:rPr>
                        <a:t>매우 높음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82" name="Google Shape;182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68107" y="3969992"/>
            <a:ext cx="6807799" cy="18359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" name="Google Shape;183;p18"/>
          <p:cNvCxnSpPr/>
          <p:nvPr/>
        </p:nvCxnSpPr>
        <p:spPr>
          <a:xfrm>
            <a:off x="8788475" y="1520550"/>
            <a:ext cx="27900" cy="8619300"/>
          </a:xfrm>
          <a:prstGeom prst="straightConnector1">
            <a:avLst/>
          </a:prstGeom>
          <a:noFill/>
          <a:ln cap="flat" cmpd="sng" w="28575">
            <a:solidFill>
              <a:srgbClr val="D7D7D7"/>
            </a:solidFill>
            <a:prstDash val="lg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/>
          <p:nvPr/>
        </p:nvSpPr>
        <p:spPr>
          <a:xfrm>
            <a:off x="2313181" y="2252870"/>
            <a:ext cx="14747400" cy="1555800"/>
          </a:xfrm>
          <a:prstGeom prst="roundRect">
            <a:avLst>
              <a:gd fmla="val 16667" name="adj"/>
            </a:avLst>
          </a:prstGeom>
          <a:noFill/>
          <a:ln cap="flat" cmpd="sng" w="6690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0275" lIns="80275" spcFirstLastPara="1" rIns="80275" wrap="square" tIns="80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9"/>
              <a:buFont typeface="Arial"/>
              <a:buNone/>
            </a:pPr>
            <a:r>
              <a:t/>
            </a:r>
            <a:endParaRPr b="0" i="0" sz="122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9"/>
          <p:cNvSpPr txBox="1"/>
          <p:nvPr/>
        </p:nvSpPr>
        <p:spPr>
          <a:xfrm>
            <a:off x="8245118" y="7122453"/>
            <a:ext cx="9400800" cy="21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39511" lvl="0" marL="428856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0"/>
              <a:buFont typeface="Arial"/>
              <a:buChar char="➔"/>
            </a:pPr>
            <a:r>
              <a:rPr b="0" i="0" lang="ko-KR" sz="196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더워지고 바람이 많이 불며 습도가 낮아질수록, 또는 비가 올 때 혼잡도 상승</a:t>
            </a:r>
            <a:endParaRPr b="0" i="0" sz="196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511" lvl="0" marL="428856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0"/>
              <a:buFont typeface="Arial"/>
              <a:buChar char="➔"/>
            </a:pPr>
            <a:r>
              <a:rPr b="0" i="0" lang="ko-KR" sz="196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여름철 냉방 수단으로, 그리고 우천 시 보행 대신 대중교통을 선택하려는 </a:t>
            </a:r>
            <a:endParaRPr b="0" i="0" sz="196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28856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69"/>
              <a:buFont typeface="Arial"/>
              <a:buNone/>
            </a:pPr>
            <a:r>
              <a:rPr b="0" i="0" lang="ko-KR" sz="196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이용객의 이동 패턴이 반영된 결과로 해석됨</a:t>
            </a:r>
            <a:endParaRPr b="0" i="0" sz="196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511" lvl="0" marL="428856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0"/>
              <a:buFont typeface="Arial"/>
              <a:buChar char="➔"/>
            </a:pPr>
            <a:r>
              <a:rPr b="0" i="0" lang="ko-KR" sz="196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기상변수 단독으로는 모델 설명력이 결정계수 0.023로 매우 낮음</a:t>
            </a:r>
            <a:endParaRPr b="0" i="0" sz="196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511" lvl="0" marL="428856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0"/>
              <a:buFont typeface="Arial"/>
              <a:buChar char="➔"/>
            </a:pPr>
            <a:r>
              <a:rPr b="1" i="0" lang="ko-KR" sz="1969" u="none" cap="none" strike="noStrike">
                <a:solidFill>
                  <a:srgbClr val="000000"/>
                </a:solidFill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혼잡도를 정확하게 예측하기 위해서는 기상 외의 변수들이 필요함 </a:t>
            </a:r>
            <a:endParaRPr b="1" i="0" sz="1969" u="none" cap="none" strike="noStrike">
              <a:solidFill>
                <a:srgbClr val="000000"/>
              </a:solidFill>
              <a:highlight>
                <a:srgbClr val="FF99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9"/>
          <p:cNvSpPr txBox="1"/>
          <p:nvPr/>
        </p:nvSpPr>
        <p:spPr>
          <a:xfrm>
            <a:off x="2404825" y="1489600"/>
            <a:ext cx="16154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b="0" i="0" lang="ko-K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1,614만 건의  표본을 대상으로 다중선형회귀분석을 진행</a:t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9"/>
          <p:cNvSpPr txBox="1"/>
          <p:nvPr/>
        </p:nvSpPr>
        <p:spPr>
          <a:xfrm>
            <a:off x="-308300" y="530550"/>
            <a:ext cx="3490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714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ko-KR" sz="6000" u="none" cap="none" strike="noStrike">
                <a:solidFill>
                  <a:srgbClr val="133564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i="0" sz="6000" u="none" cap="none" strike="noStrike">
              <a:solidFill>
                <a:srgbClr val="13356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714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ko-KR" sz="2600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CORR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9"/>
          <p:cNvSpPr txBox="1"/>
          <p:nvPr/>
        </p:nvSpPr>
        <p:spPr>
          <a:xfrm>
            <a:off x="2404825" y="652075"/>
            <a:ext cx="114189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7149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ko-KR" sz="3600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다중선형회귀를 통한 기상변수별 혼잡도 영향력 평가</a:t>
            </a:r>
            <a:endParaRPr b="1" i="0" sz="3600" u="none" cap="none" strike="noStrike">
              <a:solidFill>
                <a:srgbClr val="20202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p19"/>
          <p:cNvCxnSpPr/>
          <p:nvPr/>
        </p:nvCxnSpPr>
        <p:spPr>
          <a:xfrm>
            <a:off x="2404825" y="1314875"/>
            <a:ext cx="14747400" cy="32700"/>
          </a:xfrm>
          <a:prstGeom prst="straightConnector1">
            <a:avLst/>
          </a:prstGeom>
          <a:noFill/>
          <a:ln cap="flat" cmpd="sng" w="76200">
            <a:solidFill>
              <a:srgbClr val="13356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94" name="Google Shape;19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36900" y="639375"/>
            <a:ext cx="1333500" cy="5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32431" y="2912328"/>
            <a:ext cx="14108705" cy="390302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9"/>
          <p:cNvSpPr txBox="1"/>
          <p:nvPr/>
        </p:nvSpPr>
        <p:spPr>
          <a:xfrm>
            <a:off x="7734534" y="4202150"/>
            <a:ext cx="138915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85750" lIns="85750" spcFirstLastPara="1" rIns="85750" wrap="square" tIns="85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26"/>
              <a:buFont typeface="Arial"/>
              <a:buNone/>
            </a:pPr>
            <a:r>
              <a:rPr b="1" i="0" lang="ko-KR" sz="262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	기온 vs 체감기온</a:t>
            </a:r>
            <a:endParaRPr b="0" i="0" sz="2626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9"/>
          <p:cNvSpPr txBox="1"/>
          <p:nvPr/>
        </p:nvSpPr>
        <p:spPr>
          <a:xfrm>
            <a:off x="8282373" y="4785000"/>
            <a:ext cx="9673800" cy="13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85750" lIns="85750" spcFirstLastPara="1" rIns="85750" wrap="square" tIns="85750">
            <a:spAutoFit/>
          </a:bodyPr>
          <a:lstStyle/>
          <a:p>
            <a:pPr indent="-339511" lvl="0" marL="428856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0"/>
              <a:buFont typeface="Arial"/>
              <a:buChar char="➔"/>
            </a:pPr>
            <a:r>
              <a:rPr b="0" i="0" lang="ko-KR" sz="196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다중공선성으로 인한 왜곡 가능성으로 단순 상관에서는 모두 양의 관계를 보임 </a:t>
            </a:r>
            <a:endParaRPr b="0" i="0" sz="196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28856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69"/>
              <a:buFont typeface="Arial"/>
              <a:buNone/>
            </a:pPr>
            <a:r>
              <a:rPr b="0" i="0" lang="ko-KR" sz="196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하지만, 다중회귀에서는 체감기온이 음의 계수를 가짐</a:t>
            </a:r>
            <a:endParaRPr b="0" i="0" sz="196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511" lvl="0" marL="428856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0"/>
              <a:buFont typeface="Arial"/>
              <a:buChar char="➔"/>
            </a:pPr>
            <a:r>
              <a:rPr b="1" i="0" lang="ko-KR" sz="1969" u="none" cap="none" strike="noStrike">
                <a:solidFill>
                  <a:schemeClr val="dk1"/>
                </a:solidFill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두 변수 중 실제 혼잡도에 더 큰 영향을 주는 기온을 남겨 모델의 안정성을 높임</a:t>
            </a:r>
            <a:endParaRPr b="1" i="0" sz="1969" u="none" cap="none" strike="noStrike">
              <a:solidFill>
                <a:schemeClr val="dk1"/>
              </a:solidFill>
              <a:highlight>
                <a:srgbClr val="FF99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53141" y="4232759"/>
            <a:ext cx="6185451" cy="508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9"/>
          <p:cNvSpPr txBox="1"/>
          <p:nvPr/>
        </p:nvSpPr>
        <p:spPr>
          <a:xfrm>
            <a:off x="6514853" y="4675343"/>
            <a:ext cx="935700" cy="495300"/>
          </a:xfrm>
          <a:prstGeom prst="rect">
            <a:avLst/>
          </a:prstGeom>
          <a:solidFill>
            <a:schemeClr val="lt1"/>
          </a:solidFill>
          <a:ln cap="flat" cmpd="sng" w="76200">
            <a:solidFill>
              <a:srgbClr val="7CA6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0.023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9"/>
          <p:cNvSpPr txBox="1"/>
          <p:nvPr/>
        </p:nvSpPr>
        <p:spPr>
          <a:xfrm>
            <a:off x="7824955" y="6357953"/>
            <a:ext cx="138915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85750" lIns="85750" spcFirstLastPara="1" rIns="85750" wrap="square" tIns="85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26"/>
              <a:buFont typeface="Arial"/>
              <a:buNone/>
            </a:pPr>
            <a:r>
              <a:rPr b="1" i="0" lang="ko-KR" sz="262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	기상변수 영향력 정리</a:t>
            </a:r>
            <a:endParaRPr b="0" i="0" sz="2626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/>
          <p:nvPr/>
        </p:nvSpPr>
        <p:spPr>
          <a:xfrm>
            <a:off x="892534" y="2052200"/>
            <a:ext cx="27756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1. 시계열 변수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0"/>
          <p:cNvSpPr txBox="1"/>
          <p:nvPr/>
        </p:nvSpPr>
        <p:spPr>
          <a:xfrm>
            <a:off x="-308300" y="530550"/>
            <a:ext cx="3490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714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ko-KR" sz="6000" u="none" cap="none" strike="noStrike">
                <a:solidFill>
                  <a:srgbClr val="133564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i="0" sz="6000" u="none" cap="none" strike="noStrike">
              <a:solidFill>
                <a:srgbClr val="13356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714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ko-KR" sz="2600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CORR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0"/>
          <p:cNvSpPr txBox="1"/>
          <p:nvPr/>
        </p:nvSpPr>
        <p:spPr>
          <a:xfrm>
            <a:off x="2404825" y="652075"/>
            <a:ext cx="10261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11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ko-KR" sz="3600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기상 외 변수 혼잡도 간의 상관관계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8" name="Google Shape;208;p20"/>
          <p:cNvCxnSpPr/>
          <p:nvPr/>
        </p:nvCxnSpPr>
        <p:spPr>
          <a:xfrm>
            <a:off x="2404825" y="1314875"/>
            <a:ext cx="14747400" cy="32700"/>
          </a:xfrm>
          <a:prstGeom prst="straightConnector1">
            <a:avLst/>
          </a:prstGeom>
          <a:noFill/>
          <a:ln cap="flat" cmpd="sng" w="76200">
            <a:solidFill>
              <a:srgbClr val="13356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09" name="Google Shape;20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36900" y="639375"/>
            <a:ext cx="1333500" cy="52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0"/>
          <p:cNvSpPr txBox="1"/>
          <p:nvPr/>
        </p:nvSpPr>
        <p:spPr>
          <a:xfrm>
            <a:off x="5787191" y="2032679"/>
            <a:ext cx="54495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78200" lIns="78200" spcFirstLastPara="1" rIns="78200" wrap="square" tIns="782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36"/>
              <a:buFont typeface="Arial"/>
              <a:buNone/>
            </a:pPr>
            <a:r>
              <a:t/>
            </a:r>
            <a:endParaRPr b="0" i="0" sz="2736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0"/>
          <p:cNvSpPr txBox="1"/>
          <p:nvPr/>
        </p:nvSpPr>
        <p:spPr>
          <a:xfrm>
            <a:off x="4385919" y="2805961"/>
            <a:ext cx="30669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72375" lIns="72375" spcFirstLastPara="1" rIns="72375" wrap="square" tIns="723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2"/>
              <a:buFont typeface="Arial"/>
              <a:buNone/>
            </a:pPr>
            <a:r>
              <a:rPr b="0" i="0" lang="ko-KR" sz="158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주말여부 : CORR -0.14</a:t>
            </a:r>
            <a:endParaRPr b="0" i="0" sz="158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47750" y="3215524"/>
            <a:ext cx="2731768" cy="2408698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0"/>
          <p:cNvSpPr txBox="1"/>
          <p:nvPr/>
        </p:nvSpPr>
        <p:spPr>
          <a:xfrm>
            <a:off x="3514566" y="1976494"/>
            <a:ext cx="72591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78200" lIns="78200" spcFirstLastPara="1" rIns="78200" wrap="square" tIns="78200">
            <a:spAutoFit/>
          </a:bodyPr>
          <a:lstStyle/>
          <a:p>
            <a:pPr indent="-335220" lvl="0" marL="39104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➔"/>
            </a:pPr>
            <a:r>
              <a:rPr b="0" i="0" lang="ko-K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연도, 요일, 시간대의 시계열 변수가 영향을 미침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20"/>
          <p:cNvPicPr preferRelativeResize="0"/>
          <p:nvPr/>
        </p:nvPicPr>
        <p:blipFill rotWithShape="1">
          <a:blip r:embed="rId5">
            <a:alphaModFix/>
          </a:blip>
          <a:srcRect b="50915" l="3456" r="0" t="0"/>
          <a:stretch/>
        </p:blipFill>
        <p:spPr>
          <a:xfrm>
            <a:off x="996371" y="6876829"/>
            <a:ext cx="5300345" cy="2319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0"/>
          <p:cNvSpPr txBox="1"/>
          <p:nvPr/>
        </p:nvSpPr>
        <p:spPr>
          <a:xfrm>
            <a:off x="1077405" y="2850248"/>
            <a:ext cx="3036300" cy="12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2"/>
              <a:buFont typeface="Arial"/>
              <a:buNone/>
            </a:pPr>
            <a:r>
              <a:rPr b="0" i="0" lang="ko-KR" sz="1582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연도별 혼잡도 상승 추세</a:t>
            </a:r>
            <a:endParaRPr b="0" i="0" sz="1582" u="none" cap="none" strike="noStrike">
              <a:solidFill>
                <a:srgbClr val="2020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61832" lvl="0" marL="1085500" marR="0" rtl="0" algn="ct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2"/>
              <a:buFont typeface="Arial"/>
              <a:buNone/>
            </a:pPr>
            <a:r>
              <a:t/>
            </a:r>
            <a:endParaRPr b="0" i="0" sz="1582" u="none" cap="none" strike="noStrike">
              <a:solidFill>
                <a:srgbClr val="2020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61832" lvl="0" marL="1085500" marR="0" rtl="0" algn="ct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2"/>
              <a:buFont typeface="Arial"/>
              <a:buNone/>
            </a:pPr>
            <a:r>
              <a:t/>
            </a:r>
            <a:endParaRPr b="0" i="0" sz="1582" u="none" cap="none" strike="noStrike">
              <a:solidFill>
                <a:srgbClr val="2020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61832" lvl="0" marL="1085500" marR="0" rtl="0" algn="ct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2"/>
              <a:buFont typeface="Arial"/>
              <a:buNone/>
            </a:pPr>
            <a:r>
              <a:t/>
            </a:r>
            <a:endParaRPr b="0" i="0" sz="1582" u="none" cap="none" strike="noStrike">
              <a:solidFill>
                <a:srgbClr val="2020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61832" lvl="0" marL="1085500" marR="0" rtl="0" algn="ct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2"/>
              <a:buFont typeface="Arial"/>
              <a:buNone/>
            </a:pPr>
            <a:r>
              <a:t/>
            </a:r>
            <a:endParaRPr b="0" i="0" sz="1582" u="none" cap="none" strike="noStrike">
              <a:solidFill>
                <a:srgbClr val="2020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61832" lvl="0" marL="1085500" marR="0" rtl="0" algn="ct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2"/>
              <a:buFont typeface="Arial"/>
              <a:buNone/>
            </a:pPr>
            <a:r>
              <a:t/>
            </a:r>
            <a:endParaRPr b="0" i="0" sz="1582" u="none" cap="none" strike="noStrike">
              <a:solidFill>
                <a:srgbClr val="2020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61832" lvl="0" marL="1085500" marR="0" rtl="0" algn="ct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2"/>
              <a:buFont typeface="Arial"/>
              <a:buNone/>
            </a:pPr>
            <a:r>
              <a:t/>
            </a:r>
            <a:endParaRPr b="0" i="0" sz="1582" u="none" cap="none" strike="noStrike">
              <a:solidFill>
                <a:srgbClr val="2020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61832" lvl="0" marL="1085500" marR="0" rtl="0" algn="ct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2"/>
              <a:buFont typeface="Arial"/>
              <a:buNone/>
            </a:pPr>
            <a:r>
              <a:t/>
            </a:r>
            <a:endParaRPr b="0" i="0" sz="1582" u="none" cap="none" strike="noStrike">
              <a:solidFill>
                <a:srgbClr val="2020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61832" lvl="0" marL="1085500" marR="0" rtl="0" algn="ct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2"/>
              <a:buFont typeface="Arial"/>
              <a:buNone/>
            </a:pPr>
            <a:r>
              <a:t/>
            </a:r>
            <a:endParaRPr b="0" i="0" sz="1582" u="none" cap="none" strike="noStrike">
              <a:solidFill>
                <a:srgbClr val="2020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2"/>
              <a:buFont typeface="Arial"/>
              <a:buNone/>
            </a:pPr>
            <a:r>
              <a:t/>
            </a:r>
            <a:endParaRPr b="0" i="0" sz="1582" u="none" cap="none" strike="noStrike">
              <a:solidFill>
                <a:srgbClr val="2020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2"/>
              <a:buFont typeface="Arial"/>
              <a:buNone/>
            </a:pPr>
            <a:r>
              <a:t/>
            </a:r>
            <a:endParaRPr b="0" i="0" sz="1582" u="none" cap="none" strike="noStrike">
              <a:solidFill>
                <a:srgbClr val="20202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77405" y="3350979"/>
            <a:ext cx="3067060" cy="2067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0"/>
          <p:cNvPicPr preferRelativeResize="0"/>
          <p:nvPr/>
        </p:nvPicPr>
        <p:blipFill rotWithShape="1">
          <a:blip r:embed="rId5">
            <a:alphaModFix/>
          </a:blip>
          <a:srcRect b="0" l="3456" r="0" t="49023"/>
          <a:stretch/>
        </p:blipFill>
        <p:spPr>
          <a:xfrm>
            <a:off x="6154643" y="6787492"/>
            <a:ext cx="5300345" cy="2408698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0"/>
          <p:cNvSpPr txBox="1"/>
          <p:nvPr/>
        </p:nvSpPr>
        <p:spPr>
          <a:xfrm>
            <a:off x="822919" y="6053095"/>
            <a:ext cx="35520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2. 시간대 + 상행하행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0"/>
          <p:cNvSpPr txBox="1"/>
          <p:nvPr/>
        </p:nvSpPr>
        <p:spPr>
          <a:xfrm>
            <a:off x="4291220" y="5953252"/>
            <a:ext cx="92895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78200" lIns="78200" spcFirstLastPara="1" rIns="78200" wrap="square" tIns="78200">
            <a:spAutoFit/>
          </a:bodyPr>
          <a:lstStyle/>
          <a:p>
            <a:pPr indent="-335220" lvl="0" marL="39104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➔"/>
            </a:pPr>
            <a:r>
              <a:rPr b="0" i="0" lang="ko-K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상행선은 출근시간대, 하행성은 퇴근시간대에 혼잡함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0"/>
          <p:cNvSpPr/>
          <p:nvPr/>
        </p:nvSpPr>
        <p:spPr>
          <a:xfrm>
            <a:off x="2684556" y="6999772"/>
            <a:ext cx="870900" cy="2129100"/>
          </a:xfrm>
          <a:prstGeom prst="rect">
            <a:avLst/>
          </a:prstGeom>
          <a:noFill/>
          <a:ln cap="flat" cmpd="sng" w="628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5350" lIns="75350" spcFirstLastPara="1" rIns="75350" wrap="square" tIns="75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3"/>
              <a:buFont typeface="Arial"/>
              <a:buNone/>
            </a:pPr>
            <a:r>
              <a:t/>
            </a:r>
            <a:endParaRPr b="0" i="0" sz="115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0"/>
          <p:cNvSpPr/>
          <p:nvPr/>
        </p:nvSpPr>
        <p:spPr>
          <a:xfrm>
            <a:off x="9822350" y="7027830"/>
            <a:ext cx="825300" cy="2140800"/>
          </a:xfrm>
          <a:prstGeom prst="rect">
            <a:avLst/>
          </a:prstGeom>
          <a:noFill/>
          <a:ln cap="flat" cmpd="sng" w="594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375" lIns="71375" spcFirstLastPara="1" rIns="71375" wrap="square" tIns="71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3"/>
              <a:buFont typeface="Arial"/>
              <a:buNone/>
            </a:pPr>
            <a:r>
              <a:t/>
            </a:r>
            <a:endParaRPr b="0" i="0" sz="109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0"/>
          <p:cNvSpPr txBox="1"/>
          <p:nvPr/>
        </p:nvSpPr>
        <p:spPr>
          <a:xfrm>
            <a:off x="12999237" y="1978967"/>
            <a:ext cx="37779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3. 지하철역 위치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307578" y="3325838"/>
            <a:ext cx="3161205" cy="200583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0"/>
          <p:cNvSpPr txBox="1"/>
          <p:nvPr/>
        </p:nvSpPr>
        <p:spPr>
          <a:xfrm>
            <a:off x="12146679" y="2727208"/>
            <a:ext cx="5995800" cy="8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79000" lIns="79000" spcFirstLastPara="1" rIns="79000" wrap="square" tIns="79000">
            <a:spAutoFit/>
          </a:bodyPr>
          <a:lstStyle/>
          <a:p>
            <a:pPr indent="-337270" lvl="0" marL="39514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➔"/>
            </a:pPr>
            <a:r>
              <a:rPr b="0" i="0" lang="ko-K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지하철역의 위치에 따라 평균 혼잡도의 큰 차이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0"/>
          <p:cNvSpPr txBox="1"/>
          <p:nvPr/>
        </p:nvSpPr>
        <p:spPr>
          <a:xfrm>
            <a:off x="12165378" y="5903046"/>
            <a:ext cx="58296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79000" lIns="79000" spcFirstLastPara="1" rIns="79000" wrap="square" tIns="79000">
            <a:spAutoFit/>
          </a:bodyPr>
          <a:lstStyle/>
          <a:p>
            <a:pPr indent="-337270" lvl="0" marL="39514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➔"/>
            </a:pPr>
            <a:r>
              <a:rPr b="0" i="0" lang="ko-K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환승 노선 수에 따라 혼잡도의 분포 차이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321968" y="6533317"/>
            <a:ext cx="5132424" cy="29059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7" name="Google Shape;227;p20"/>
          <p:cNvCxnSpPr/>
          <p:nvPr/>
        </p:nvCxnSpPr>
        <p:spPr>
          <a:xfrm flipH="1">
            <a:off x="11879276" y="1974401"/>
            <a:ext cx="18000" cy="7154700"/>
          </a:xfrm>
          <a:prstGeom prst="straightConnector1">
            <a:avLst/>
          </a:prstGeom>
          <a:noFill/>
          <a:ln cap="flat" cmpd="sng" w="34675">
            <a:solidFill>
              <a:srgbClr val="D7D7D7"/>
            </a:solidFill>
            <a:prstDash val="dash"/>
            <a:round/>
            <a:headEnd len="sm" w="sm" type="none"/>
            <a:tailEnd len="sm" w="sm" type="none"/>
          </a:ln>
        </p:spPr>
      </p:cxnSp>
      <p:pic>
        <p:nvPicPr>
          <p:cNvPr id="228" name="Google Shape;228;p2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653399" y="3378817"/>
            <a:ext cx="3765076" cy="2140669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0"/>
          <p:cNvSpPr txBox="1"/>
          <p:nvPr/>
        </p:nvSpPr>
        <p:spPr>
          <a:xfrm>
            <a:off x="7900887" y="2823566"/>
            <a:ext cx="35304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6175" lIns="66175" spcFirstLastPara="1" rIns="66175" wrap="square" tIns="66175">
            <a:noAutofit/>
          </a:bodyPr>
          <a:lstStyle/>
          <a:p>
            <a:pPr indent="0" lvl="0" marL="0" marR="0" rtl="0" algn="ct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2"/>
              <a:buFont typeface="Arial"/>
              <a:buNone/>
            </a:pPr>
            <a:r>
              <a:rPr b="0" i="0" lang="ko-KR" sz="1582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출퇴근시간여부 : CORR 0.30 </a:t>
            </a:r>
            <a:endParaRPr b="0" i="0" sz="1582" u="none" cap="none" strike="noStrike">
              <a:solidFill>
                <a:srgbClr val="2020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16"/>
              <a:buFont typeface="Arial"/>
              <a:buNone/>
            </a:pPr>
            <a:r>
              <a:t/>
            </a:r>
            <a:endParaRPr b="0" i="0" sz="2316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1"/>
          <p:cNvSpPr txBox="1"/>
          <p:nvPr/>
        </p:nvSpPr>
        <p:spPr>
          <a:xfrm>
            <a:off x="-308300" y="530550"/>
            <a:ext cx="3490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714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ko-KR" sz="6000" u="none" cap="none" strike="noStrike">
                <a:solidFill>
                  <a:srgbClr val="133564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1" i="0" sz="6000" u="none" cap="none" strike="noStrike">
              <a:solidFill>
                <a:srgbClr val="13356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714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ko-KR" sz="2600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5" name="Google Shape;235;p21"/>
          <p:cNvCxnSpPr/>
          <p:nvPr/>
        </p:nvCxnSpPr>
        <p:spPr>
          <a:xfrm>
            <a:off x="2404825" y="1314875"/>
            <a:ext cx="14747400" cy="32700"/>
          </a:xfrm>
          <a:prstGeom prst="straightConnector1">
            <a:avLst/>
          </a:prstGeom>
          <a:noFill/>
          <a:ln cap="flat" cmpd="sng" w="76200">
            <a:solidFill>
              <a:srgbClr val="13356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36" name="Google Shape;23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36900" y="639375"/>
            <a:ext cx="1333500" cy="5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60015" y="2860730"/>
            <a:ext cx="5077525" cy="311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82065" y="2729866"/>
            <a:ext cx="6197001" cy="338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1"/>
          <p:cNvSpPr txBox="1"/>
          <p:nvPr/>
        </p:nvSpPr>
        <p:spPr>
          <a:xfrm>
            <a:off x="2404825" y="652075"/>
            <a:ext cx="10261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11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ko-KR" sz="3600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분석 방법론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1"/>
          <p:cNvSpPr txBox="1"/>
          <p:nvPr/>
        </p:nvSpPr>
        <p:spPr>
          <a:xfrm>
            <a:off x="2076023" y="1524780"/>
            <a:ext cx="6371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ko-KR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	호선별 모델 학습의 필요성</a:t>
            </a:r>
            <a:endParaRPr b="1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1"/>
          <p:cNvSpPr txBox="1"/>
          <p:nvPr/>
        </p:nvSpPr>
        <p:spPr>
          <a:xfrm>
            <a:off x="2281773" y="6278230"/>
            <a:ext cx="6371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	모델에 사용된 최종 피처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1"/>
          <p:cNvSpPr txBox="1"/>
          <p:nvPr/>
        </p:nvSpPr>
        <p:spPr>
          <a:xfrm>
            <a:off x="2545748" y="2059750"/>
            <a:ext cx="15326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ko-K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호선별로 평균 혼잡도의 차이가 15.9에서 29.7로 폭이 매우 크며, 호선별로 사용 목적이 다른 만큼 </a:t>
            </a:r>
            <a:r>
              <a:rPr b="1" i="0" lang="ko-KR" sz="2200" u="none" cap="none" strike="noStrike">
                <a:solidFill>
                  <a:schemeClr val="dk1"/>
                </a:solidFill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호선별 패턴 학습 필요</a:t>
            </a:r>
            <a:endParaRPr b="1" i="0" sz="2200" u="none" cap="none" strike="noStrike">
              <a:solidFill>
                <a:schemeClr val="dk1"/>
              </a:solidFill>
              <a:highlight>
                <a:srgbClr val="FF99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1"/>
          <p:cNvSpPr txBox="1"/>
          <p:nvPr/>
        </p:nvSpPr>
        <p:spPr>
          <a:xfrm>
            <a:off x="2942348" y="7000480"/>
            <a:ext cx="11654100" cy="25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61235" y="6921092"/>
            <a:ext cx="11906250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