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5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notesSlides/notesSlide6.xml" ContentType="application/vnd.openxmlformats-officedocument.presentationml.notesSlid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8" r:id="rId2"/>
    <p:sldId id="260" r:id="rId3"/>
    <p:sldId id="261" r:id="rId4"/>
    <p:sldId id="262" r:id="rId5"/>
    <p:sldId id="263" r:id="rId6"/>
    <p:sldId id="264" r:id="rId7"/>
    <p:sldId id="266" r:id="rId8"/>
    <p:sldId id="267" r:id="rId9"/>
    <p:sldId id="265" r:id="rId10"/>
    <p:sldId id="268" r:id="rId11"/>
    <p:sldId id="269" r:id="rId12"/>
    <p:sldId id="270" r:id="rId13"/>
    <p:sldId id="271" r:id="rId14"/>
    <p:sldId id="272" r:id="rId15"/>
    <p:sldId id="273" r:id="rId16"/>
    <p:sldId id="277" r:id="rId17"/>
    <p:sldId id="274" r:id="rId18"/>
    <p:sldId id="275" r:id="rId19"/>
    <p:sldId id="276" r:id="rId20"/>
    <p:sldId id="278" r:id="rId21"/>
    <p:sldId id="279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AEB"/>
    <a:srgbClr val="5B9BD5"/>
    <a:srgbClr val="006FBB"/>
    <a:srgbClr val="F09252"/>
    <a:srgbClr val="83BC5C"/>
    <a:srgbClr val="FFCC29"/>
    <a:srgbClr val="A3CDFF"/>
    <a:srgbClr val="F9BE00"/>
    <a:srgbClr val="005194"/>
    <a:srgbClr val="6FB9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58" y="10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manda\Desktop\&#24037;&#20316;&#31807;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manda\Desktop\&#24037;&#20316;&#31807;1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5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6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u\Desktop\&#36828;&#31243;&#23637;&#31034;&#24605;&#36335;&#25972;&#29702;0520_zhangbo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u\Desktop\&#36828;&#31243;&#23637;&#31034;&#24605;&#36335;&#25972;&#29702;0520_zhangbo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u\Desktop\&#36828;&#31243;&#23637;&#31034;&#24605;&#36335;&#25972;&#29702;0520_zhangbo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manda\Desktop\&#24037;&#20316;&#31807;1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2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manda\Desktop\&#24037;&#20316;&#31807;1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3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manda\Desktop\&#24037;&#20316;&#31807;1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4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manda\Desktop\&#24037;&#20316;&#31807;1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6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.24857655293088363"/>
          <c:y val="5.0810367454068354E-2"/>
          <c:w val="0.47899781277340331"/>
          <c:h val="0.93336515614844495"/>
        </c:manualLayout>
      </c:layout>
      <c:pieChart>
        <c:varyColors val="1"/>
        <c:ser>
          <c:idx val="0"/>
          <c:order val="0"/>
          <c:tx>
            <c:strRef>
              <c:f>Sheet3!$A$2</c:f>
              <c:strCache>
                <c:ptCount val="1"/>
              </c:strCache>
            </c:strRef>
          </c:tx>
          <c:dPt>
            <c:idx val="0"/>
            <c:bubble3D val="0"/>
            <c:spPr>
              <a:solidFill>
                <a:srgbClr val="793A4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rgbClr val="FF0000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zh-CN" altLang="en-US"/>
                      <a:t>电力：</a:t>
                    </a:r>
                    <a:r>
                      <a:rPr lang="en-US" altLang="zh-CN"/>
                      <a:t>50MWh</a:t>
                    </a:r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zh-CN" altLang="en-US"/>
                      <a:t>蒸汽：</a:t>
                    </a:r>
                    <a:r>
                      <a:rPr lang="en-US" altLang="zh-CN"/>
                      <a:t>30MWh</a:t>
                    </a:r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0.11146650372180869"/>
                  <c:y val="0.18702376030845372"/>
                </c:manualLayout>
              </c:layout>
              <c:tx>
                <c:rich>
                  <a:bodyPr/>
                  <a:lstStyle/>
                  <a:p>
                    <a:r>
                      <a:rPr lang="zh-CN" altLang="en-US"/>
                      <a:t>冷</a:t>
                    </a:r>
                    <a:r>
                      <a:rPr lang="en-US" altLang="zh-CN"/>
                      <a:t>/</a:t>
                    </a:r>
                    <a:r>
                      <a:rPr lang="zh-CN" altLang="en-US"/>
                      <a:t>热：</a:t>
                    </a:r>
                    <a:r>
                      <a:rPr lang="en-US" altLang="zh-CN"/>
                      <a:t>20MWh</a:t>
                    </a:r>
                  </a:p>
                </c:rich>
              </c:tx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8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Sheet3!$B$1:$D$1</c:f>
              <c:strCache>
                <c:ptCount val="3"/>
                <c:pt idx="0">
                  <c:v>电力</c:v>
                </c:pt>
                <c:pt idx="1">
                  <c:v>蒸汽</c:v>
                </c:pt>
                <c:pt idx="2">
                  <c:v>冷/热</c:v>
                </c:pt>
              </c:strCache>
            </c:strRef>
          </c:cat>
          <c:val>
            <c:numRef>
              <c:f>Sheet3!$B$2:$D$2</c:f>
              <c:numCache>
                <c:formatCode>0%</c:formatCode>
                <c:ptCount val="3"/>
                <c:pt idx="0">
                  <c:v>0.5</c:v>
                </c:pt>
                <c:pt idx="1">
                  <c:v>0.30000000000000032</c:v>
                </c:pt>
                <c:pt idx="2">
                  <c:v>0.2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800"/>
      </a:pPr>
      <a:endParaRPr lang="zh-CN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6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.24857655293088363"/>
          <c:y val="5.0810367454068354E-2"/>
          <c:w val="0.47899781277340331"/>
          <c:h val="0.93336515614844495"/>
        </c:manualLayout>
      </c:layout>
      <c:pieChart>
        <c:varyColors val="1"/>
        <c:ser>
          <c:idx val="0"/>
          <c:order val="0"/>
          <c:tx>
            <c:strRef>
              <c:f>Sheet3!$A$2</c:f>
              <c:strCache>
                <c:ptCount val="1"/>
              </c:strCache>
            </c:strRef>
          </c:tx>
          <c:dPt>
            <c:idx val="0"/>
            <c:bubble3D val="0"/>
            <c:spPr>
              <a:solidFill>
                <a:srgbClr val="793A4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rgbClr val="FF0000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zh-CN" altLang="en-US" dirty="0"/>
                      <a:t>电力</a:t>
                    </a:r>
                    <a:r>
                      <a:rPr lang="zh-CN" altLang="en-US" dirty="0" smtClean="0"/>
                      <a:t>：</a:t>
                    </a:r>
                  </a:p>
                  <a:p>
                    <a:r>
                      <a:rPr lang="en-US" altLang="zh-CN" dirty="0" smtClean="0"/>
                      <a:t>50</a:t>
                    </a:r>
                    <a:r>
                      <a:rPr lang="zh-CN" altLang="en-US" dirty="0" smtClean="0"/>
                      <a:t>万元</a:t>
                    </a:r>
                    <a:endParaRPr lang="zh-CN" altLang="en-US" dirty="0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zh-CN" altLang="en-US" dirty="0"/>
                      <a:t>蒸汽</a:t>
                    </a:r>
                    <a:r>
                      <a:rPr lang="zh-CN" altLang="en-US" dirty="0" smtClean="0"/>
                      <a:t>：</a:t>
                    </a:r>
                  </a:p>
                  <a:p>
                    <a:r>
                      <a:rPr lang="en-US" altLang="zh-CN" dirty="0" smtClean="0"/>
                      <a:t>30</a:t>
                    </a:r>
                    <a:r>
                      <a:rPr lang="zh-CN" altLang="en-US" dirty="0" smtClean="0"/>
                      <a:t>万元</a:t>
                    </a:r>
                    <a:endParaRPr lang="zh-CN" altLang="en-US" dirty="0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0.11146650372180869"/>
                  <c:y val="0.18702376030845372"/>
                </c:manualLayout>
              </c:layout>
              <c:tx>
                <c:rich>
                  <a:bodyPr/>
                  <a:lstStyle/>
                  <a:p>
                    <a:r>
                      <a:rPr lang="zh-CN" altLang="en-US" dirty="0"/>
                      <a:t>冷</a:t>
                    </a:r>
                    <a:r>
                      <a:rPr lang="en-US" altLang="zh-CN" dirty="0"/>
                      <a:t>/</a:t>
                    </a:r>
                    <a:r>
                      <a:rPr lang="zh-CN" altLang="en-US" dirty="0"/>
                      <a:t>热</a:t>
                    </a:r>
                    <a:r>
                      <a:rPr lang="zh-CN" altLang="en-US" dirty="0" smtClean="0"/>
                      <a:t>：</a:t>
                    </a:r>
                  </a:p>
                  <a:p>
                    <a:r>
                      <a:rPr lang="en-US" altLang="zh-CN" dirty="0" smtClean="0"/>
                      <a:t>20</a:t>
                    </a:r>
                    <a:r>
                      <a:rPr lang="zh-CN" altLang="en-US" dirty="0" smtClean="0"/>
                      <a:t>万元</a:t>
                    </a:r>
                    <a:endParaRPr lang="zh-CN" altLang="en-US" dirty="0"/>
                  </a:p>
                </c:rich>
              </c:tx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pattFill prst="pct75">
                <a:fgClr>
                  <a:prstClr val="black">
                    <a:lumMod val="75000"/>
                    <a:lumOff val="25000"/>
                  </a:prstClr>
                </a:fgClr>
                <a:bgClr>
                  <a:prstClr val="black">
                    <a:lumMod val="65000"/>
                    <a:lumOff val="35000"/>
                  </a:prst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800" b="1" i="0" u="none" strike="noStrike" kern="1200" baseline="0">
                    <a:solidFill>
                      <a:schemeClr val="l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Sheet3!$B$1:$D$1</c:f>
              <c:strCache>
                <c:ptCount val="3"/>
                <c:pt idx="0">
                  <c:v>电力</c:v>
                </c:pt>
                <c:pt idx="1">
                  <c:v>蒸汽</c:v>
                </c:pt>
                <c:pt idx="2">
                  <c:v>冷/热</c:v>
                </c:pt>
              </c:strCache>
            </c:strRef>
          </c:cat>
          <c:val>
            <c:numRef>
              <c:f>Sheet3!$B$2:$D$2</c:f>
              <c:numCache>
                <c:formatCode>0%</c:formatCode>
                <c:ptCount val="3"/>
                <c:pt idx="0">
                  <c:v>0.5</c:v>
                </c:pt>
                <c:pt idx="1">
                  <c:v>0.30000000000000032</c:v>
                </c:pt>
                <c:pt idx="2">
                  <c:v>0.2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800"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187511263417097"/>
          <c:y val="0.10807366667038978"/>
          <c:w val="0.86230782681382723"/>
          <c:h val="0.54034174042215743"/>
        </c:manualLayout>
      </c:layout>
      <c:scatterChart>
        <c:scatterStyle val="smoothMarker"/>
        <c:varyColors val="0"/>
        <c:ser>
          <c:idx val="0"/>
          <c:order val="0"/>
          <c:tx>
            <c:strRef>
              <c:f>Sheet3!$B$43</c:f>
              <c:strCache>
                <c:ptCount val="1"/>
                <c:pt idx="0">
                  <c:v>电力</c:v>
                </c:pt>
              </c:strCache>
            </c:strRef>
          </c:tx>
          <c:spPr>
            <a:ln w="19050" cap="rnd">
              <a:solidFill>
                <a:srgbClr val="793A4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793A46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Sheet3!$A$44:$A$64</c:f>
              <c:numCache>
                <c:formatCode>General</c:formatCode>
                <c:ptCount val="2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</c:numCache>
            </c:numRef>
          </c:xVal>
          <c:yVal>
            <c:numRef>
              <c:f>Sheet3!$B$44:$B$64</c:f>
              <c:numCache>
                <c:formatCode>General</c:formatCode>
                <c:ptCount val="21"/>
                <c:pt idx="0">
                  <c:v>1750</c:v>
                </c:pt>
                <c:pt idx="1">
                  <c:v>1800</c:v>
                </c:pt>
                <c:pt idx="2">
                  <c:v>1825</c:v>
                </c:pt>
                <c:pt idx="3">
                  <c:v>1700</c:v>
                </c:pt>
                <c:pt idx="4">
                  <c:v>1750</c:v>
                </c:pt>
                <c:pt idx="5">
                  <c:v>1725</c:v>
                </c:pt>
                <c:pt idx="6">
                  <c:v>1775</c:v>
                </c:pt>
                <c:pt idx="7">
                  <c:v>1800</c:v>
                </c:pt>
                <c:pt idx="8">
                  <c:v>1850</c:v>
                </c:pt>
                <c:pt idx="9">
                  <c:v>1875</c:v>
                </c:pt>
                <c:pt idx="10">
                  <c:v>1900</c:v>
                </c:pt>
                <c:pt idx="11">
                  <c:v>1850</c:v>
                </c:pt>
                <c:pt idx="12">
                  <c:v>1800</c:v>
                </c:pt>
                <c:pt idx="13">
                  <c:v>1825</c:v>
                </c:pt>
                <c:pt idx="14">
                  <c:v>1750</c:v>
                </c:pt>
                <c:pt idx="15">
                  <c:v>1775</c:v>
                </c:pt>
                <c:pt idx="16">
                  <c:v>1850</c:v>
                </c:pt>
                <c:pt idx="17">
                  <c:v>1825</c:v>
                </c:pt>
                <c:pt idx="18">
                  <c:v>1750</c:v>
                </c:pt>
                <c:pt idx="19">
                  <c:v>1700</c:v>
                </c:pt>
                <c:pt idx="20">
                  <c:v>1750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Sheet3!$C$43</c:f>
              <c:strCache>
                <c:ptCount val="1"/>
                <c:pt idx="0">
                  <c:v>蒸汽</c:v>
                </c:pt>
              </c:strCache>
            </c:strRef>
          </c:tx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solidFill>
                  <a:srgbClr val="FF0000"/>
                </a:solidFill>
              </a:ln>
              <a:effectLst/>
            </c:spPr>
          </c:marker>
          <c:xVal>
            <c:numRef>
              <c:f>Sheet3!$A$44:$A$64</c:f>
              <c:numCache>
                <c:formatCode>General</c:formatCode>
                <c:ptCount val="2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</c:numCache>
            </c:numRef>
          </c:xVal>
          <c:yVal>
            <c:numRef>
              <c:f>Sheet3!$C$44:$C$64</c:f>
              <c:numCache>
                <c:formatCode>General</c:formatCode>
                <c:ptCount val="21"/>
                <c:pt idx="0">
                  <c:v>1050</c:v>
                </c:pt>
                <c:pt idx="1">
                  <c:v>1080</c:v>
                </c:pt>
                <c:pt idx="2">
                  <c:v>1095</c:v>
                </c:pt>
                <c:pt idx="3">
                  <c:v>1020</c:v>
                </c:pt>
                <c:pt idx="4">
                  <c:v>1050</c:v>
                </c:pt>
                <c:pt idx="5">
                  <c:v>1035</c:v>
                </c:pt>
                <c:pt idx="6">
                  <c:v>1065</c:v>
                </c:pt>
                <c:pt idx="7">
                  <c:v>1080</c:v>
                </c:pt>
                <c:pt idx="8">
                  <c:v>1110</c:v>
                </c:pt>
                <c:pt idx="9">
                  <c:v>1125</c:v>
                </c:pt>
                <c:pt idx="10">
                  <c:v>1140</c:v>
                </c:pt>
                <c:pt idx="11">
                  <c:v>1110</c:v>
                </c:pt>
                <c:pt idx="12">
                  <c:v>1080</c:v>
                </c:pt>
                <c:pt idx="13">
                  <c:v>1095</c:v>
                </c:pt>
                <c:pt idx="14">
                  <c:v>1050</c:v>
                </c:pt>
                <c:pt idx="15">
                  <c:v>1065</c:v>
                </c:pt>
                <c:pt idx="16">
                  <c:v>1110</c:v>
                </c:pt>
                <c:pt idx="17">
                  <c:v>1095</c:v>
                </c:pt>
                <c:pt idx="18">
                  <c:v>1050</c:v>
                </c:pt>
                <c:pt idx="19">
                  <c:v>1020</c:v>
                </c:pt>
                <c:pt idx="20">
                  <c:v>1050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Sheet3!$D$43</c:f>
              <c:strCache>
                <c:ptCount val="1"/>
                <c:pt idx="0">
                  <c:v>冷/热</c:v>
                </c:pt>
              </c:strCache>
            </c:strRef>
          </c:tx>
          <c:spPr>
            <a:ln w="19050" cap="rnd">
              <a:solidFill>
                <a:srgbClr val="0070C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9525">
                <a:solidFill>
                  <a:srgbClr val="0070C0"/>
                </a:solidFill>
              </a:ln>
              <a:effectLst/>
            </c:spPr>
          </c:marker>
          <c:xVal>
            <c:numRef>
              <c:f>Sheet3!$A$44:$A$64</c:f>
              <c:numCache>
                <c:formatCode>General</c:formatCode>
                <c:ptCount val="2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</c:numCache>
            </c:numRef>
          </c:xVal>
          <c:yVal>
            <c:numRef>
              <c:f>Sheet3!$D$44:$D$64</c:f>
              <c:numCache>
                <c:formatCode>General</c:formatCode>
                <c:ptCount val="21"/>
                <c:pt idx="0">
                  <c:v>700</c:v>
                </c:pt>
                <c:pt idx="1">
                  <c:v>720</c:v>
                </c:pt>
                <c:pt idx="2">
                  <c:v>730</c:v>
                </c:pt>
                <c:pt idx="3">
                  <c:v>680</c:v>
                </c:pt>
                <c:pt idx="4">
                  <c:v>700</c:v>
                </c:pt>
                <c:pt idx="5">
                  <c:v>690</c:v>
                </c:pt>
                <c:pt idx="6">
                  <c:v>710</c:v>
                </c:pt>
                <c:pt idx="7">
                  <c:v>720</c:v>
                </c:pt>
                <c:pt idx="8">
                  <c:v>740</c:v>
                </c:pt>
                <c:pt idx="9">
                  <c:v>750</c:v>
                </c:pt>
                <c:pt idx="10">
                  <c:v>760</c:v>
                </c:pt>
                <c:pt idx="11">
                  <c:v>740</c:v>
                </c:pt>
                <c:pt idx="12">
                  <c:v>720</c:v>
                </c:pt>
                <c:pt idx="13">
                  <c:v>730</c:v>
                </c:pt>
                <c:pt idx="14">
                  <c:v>700</c:v>
                </c:pt>
                <c:pt idx="15">
                  <c:v>710</c:v>
                </c:pt>
                <c:pt idx="16">
                  <c:v>740</c:v>
                </c:pt>
                <c:pt idx="17">
                  <c:v>730</c:v>
                </c:pt>
                <c:pt idx="18">
                  <c:v>700</c:v>
                </c:pt>
                <c:pt idx="19">
                  <c:v>680</c:v>
                </c:pt>
                <c:pt idx="20">
                  <c:v>700</c:v>
                </c:pt>
              </c:numCache>
            </c:numRef>
          </c:yVal>
          <c:smooth val="1"/>
        </c:ser>
        <c:ser>
          <c:idx val="3"/>
          <c:order val="3"/>
          <c:tx>
            <c:strRef>
              <c:f>Sheet3!$E$43</c:f>
              <c:strCache>
                <c:ptCount val="1"/>
                <c:pt idx="0">
                  <c:v>总量</c:v>
                </c:pt>
              </c:strCache>
            </c:strRef>
          </c:tx>
          <c:spPr>
            <a:ln w="19050" cap="rnd">
              <a:solidFill>
                <a:srgbClr val="00B05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B050"/>
              </a:solidFill>
              <a:ln w="9525">
                <a:solidFill>
                  <a:srgbClr val="00B050"/>
                </a:solidFill>
              </a:ln>
              <a:effectLst/>
            </c:spPr>
          </c:marker>
          <c:xVal>
            <c:numRef>
              <c:f>Sheet3!$A$44:$A$64</c:f>
              <c:numCache>
                <c:formatCode>General</c:formatCode>
                <c:ptCount val="2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</c:numCache>
            </c:numRef>
          </c:xVal>
          <c:yVal>
            <c:numRef>
              <c:f>Sheet3!$E$44:$E$64</c:f>
              <c:numCache>
                <c:formatCode>General</c:formatCode>
                <c:ptCount val="21"/>
                <c:pt idx="0">
                  <c:v>3500</c:v>
                </c:pt>
                <c:pt idx="1">
                  <c:v>3600</c:v>
                </c:pt>
                <c:pt idx="2">
                  <c:v>3650</c:v>
                </c:pt>
                <c:pt idx="3">
                  <c:v>3400</c:v>
                </c:pt>
                <c:pt idx="4">
                  <c:v>3500</c:v>
                </c:pt>
                <c:pt idx="5">
                  <c:v>3450</c:v>
                </c:pt>
                <c:pt idx="6">
                  <c:v>3550</c:v>
                </c:pt>
                <c:pt idx="7">
                  <c:v>3600</c:v>
                </c:pt>
                <c:pt idx="8">
                  <c:v>3700</c:v>
                </c:pt>
                <c:pt idx="9">
                  <c:v>3750</c:v>
                </c:pt>
                <c:pt idx="10">
                  <c:v>3800</c:v>
                </c:pt>
                <c:pt idx="11">
                  <c:v>3700</c:v>
                </c:pt>
                <c:pt idx="12">
                  <c:v>3600</c:v>
                </c:pt>
                <c:pt idx="13">
                  <c:v>3650</c:v>
                </c:pt>
                <c:pt idx="14">
                  <c:v>3500</c:v>
                </c:pt>
                <c:pt idx="15">
                  <c:v>3550</c:v>
                </c:pt>
                <c:pt idx="16">
                  <c:v>3700</c:v>
                </c:pt>
                <c:pt idx="17">
                  <c:v>3650</c:v>
                </c:pt>
                <c:pt idx="18">
                  <c:v>3500</c:v>
                </c:pt>
                <c:pt idx="19">
                  <c:v>3400</c:v>
                </c:pt>
                <c:pt idx="20">
                  <c:v>3500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13495552"/>
        <c:axId val="1113498352"/>
      </c:scatterChart>
      <c:valAx>
        <c:axId val="1113495552"/>
        <c:scaling>
          <c:orientation val="minMax"/>
          <c:max val="30"/>
          <c:min val="1"/>
        </c:scaling>
        <c:delete val="0"/>
        <c:axPos val="b"/>
        <c:numFmt formatCode="0_ &quot;号&quot;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1113498352"/>
        <c:crosses val="autoZero"/>
        <c:crossBetween val="midCat"/>
        <c:majorUnit val="2"/>
        <c:minorUnit val="1"/>
      </c:valAx>
      <c:valAx>
        <c:axId val="1113498352"/>
        <c:scaling>
          <c:orientation val="minMax"/>
          <c:max val="4100"/>
          <c:min val="0"/>
        </c:scaling>
        <c:delete val="0"/>
        <c:axPos val="l"/>
        <c:numFmt formatCode="0_ &quot;万元&quot;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111349555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57848616868322922"/>
          <c:y val="2.3346464922064068E-2"/>
          <c:w val="0.38134815672312805"/>
          <c:h val="8.222769028871390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800"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Sheet3!$H$69</c:f>
              <c:strCache>
                <c:ptCount val="1"/>
                <c:pt idx="0">
                  <c:v>总量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val>
            <c:numRef>
              <c:f>Sheet3!$H$70:$H$81</c:f>
              <c:numCache>
                <c:formatCode>General</c:formatCode>
                <c:ptCount val="12"/>
                <c:pt idx="0">
                  <c:v>107451</c:v>
                </c:pt>
                <c:pt idx="1">
                  <c:v>107802</c:v>
                </c:pt>
                <c:pt idx="2">
                  <c:v>108103</c:v>
                </c:pt>
                <c:pt idx="3">
                  <c:v>107854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</c:ser>
        <c:ser>
          <c:idx val="2"/>
          <c:order val="1"/>
          <c:tx>
            <c:strRef>
              <c:f>Sheet3!$I$69</c:f>
              <c:strCache>
                <c:ptCount val="1"/>
                <c:pt idx="0">
                  <c:v>电</c:v>
                </c:pt>
              </c:strCache>
            </c:strRef>
          </c:tx>
          <c:spPr>
            <a:solidFill>
              <a:srgbClr val="793A46"/>
            </a:solidFill>
            <a:ln>
              <a:noFill/>
            </a:ln>
            <a:effectLst/>
          </c:spPr>
          <c:invertIfNegative val="0"/>
          <c:val>
            <c:numRef>
              <c:f>Sheet3!$I$70:$I$81</c:f>
              <c:numCache>
                <c:formatCode>General</c:formatCode>
                <c:ptCount val="12"/>
                <c:pt idx="0">
                  <c:v>53700</c:v>
                </c:pt>
                <c:pt idx="1">
                  <c:v>53800</c:v>
                </c:pt>
                <c:pt idx="2">
                  <c:v>54000</c:v>
                </c:pt>
                <c:pt idx="3">
                  <c:v>53500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</c:ser>
        <c:ser>
          <c:idx val="3"/>
          <c:order val="2"/>
          <c:tx>
            <c:strRef>
              <c:f>Sheet3!$J$69</c:f>
              <c:strCache>
                <c:ptCount val="1"/>
                <c:pt idx="0">
                  <c:v>蒸汽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val>
            <c:numRef>
              <c:f>Sheet3!$J$70:$J$81</c:f>
              <c:numCache>
                <c:formatCode>General</c:formatCode>
                <c:ptCount val="12"/>
                <c:pt idx="0">
                  <c:v>32250</c:v>
                </c:pt>
                <c:pt idx="1">
                  <c:v>32200</c:v>
                </c:pt>
                <c:pt idx="2">
                  <c:v>32100</c:v>
                </c:pt>
                <c:pt idx="3">
                  <c:v>32150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</c:ser>
        <c:ser>
          <c:idx val="4"/>
          <c:order val="3"/>
          <c:tx>
            <c:strRef>
              <c:f>Sheet3!$K$69</c:f>
              <c:strCache>
                <c:ptCount val="1"/>
                <c:pt idx="0">
                  <c:v>冷热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val>
            <c:numRef>
              <c:f>Sheet3!$K$70:$K$81</c:f>
              <c:numCache>
                <c:formatCode>General</c:formatCode>
                <c:ptCount val="12"/>
                <c:pt idx="0">
                  <c:v>21500</c:v>
                </c:pt>
                <c:pt idx="1">
                  <c:v>21800</c:v>
                </c:pt>
                <c:pt idx="2">
                  <c:v>22000</c:v>
                </c:pt>
                <c:pt idx="3">
                  <c:v>22200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01904960"/>
        <c:axId val="1402772368"/>
      </c:barChart>
      <c:catAx>
        <c:axId val="1001904960"/>
        <c:scaling>
          <c:orientation val="minMax"/>
        </c:scaling>
        <c:delete val="0"/>
        <c:axPos val="b"/>
        <c:numFmt formatCode="0_ &quot;月&quot;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1402772368"/>
        <c:crosses val="autoZero"/>
        <c:auto val="1"/>
        <c:lblAlgn val="ctr"/>
        <c:lblOffset val="100"/>
        <c:noMultiLvlLbl val="0"/>
      </c:catAx>
      <c:valAx>
        <c:axId val="1402772368"/>
        <c:scaling>
          <c:orientation val="minMax"/>
          <c:max val="150000"/>
          <c:min val="0"/>
        </c:scaling>
        <c:delete val="0"/>
        <c:axPos val="l"/>
        <c:numFmt formatCode="0_ &quot;万元&quot;" sourceLinked="0"/>
        <c:majorTickMark val="out"/>
        <c:minorTickMark val="none"/>
        <c:tickLblPos val="nextTo"/>
        <c:spPr>
          <a:noFill/>
          <a:ln>
            <a:solidFill>
              <a:schemeClr val="bg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10019049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69653455892780558"/>
          <c:y val="5.3614079908089071E-2"/>
          <c:w val="0.24874436261366425"/>
          <c:h val="8.222769028871390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800"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节标煤量</a:t>
            </a:r>
            <a:endParaRPr 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c:rich>
      </c:tx>
      <c:layout>
        <c:manualLayout>
          <c:xMode val="edge"/>
          <c:yMode val="edge"/>
          <c:x val="0.40698438367601703"/>
          <c:y val="0.1469870723387009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6.9409757264042748E-2"/>
          <c:y val="0.3240759918540172"/>
          <c:w val="0.91000085113626694"/>
          <c:h val="0.54654775352916085"/>
        </c:manualLayout>
      </c:layout>
      <c:lineChart>
        <c:grouping val="standard"/>
        <c:varyColors val="0"/>
        <c:ser>
          <c:idx val="0"/>
          <c:order val="0"/>
          <c:tx>
            <c:strRef>
              <c:f>Sheet2!$G$12</c:f>
              <c:strCache>
                <c:ptCount val="1"/>
                <c:pt idx="0">
                  <c:v>t</c:v>
                </c:pt>
              </c:strCache>
            </c:strRef>
          </c:tx>
          <c:spPr>
            <a:ln w="38100" cap="flat" cmpd="dbl" algn="ctr">
              <a:solidFill>
                <a:schemeClr val="accent1"/>
              </a:solidFill>
              <a:miter lim="800000"/>
            </a:ln>
            <a:effectLst/>
          </c:spPr>
          <c:marker>
            <c:symbol val="none"/>
          </c:marker>
          <c:cat>
            <c:numRef>
              <c:f>Sheet2!$F$13:$F$37</c:f>
              <c:numCache>
                <c:formatCode>General</c:formatCode>
                <c:ptCount val="2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</c:numCache>
            </c:numRef>
          </c:cat>
          <c:val>
            <c:numRef>
              <c:f>Sheet2!$G$13:$G$37</c:f>
              <c:numCache>
                <c:formatCode>General</c:formatCode>
                <c:ptCount val="25"/>
                <c:pt idx="0">
                  <c:v>25</c:v>
                </c:pt>
                <c:pt idx="1">
                  <c:v>25</c:v>
                </c:pt>
                <c:pt idx="2">
                  <c:v>25</c:v>
                </c:pt>
                <c:pt idx="3">
                  <c:v>25</c:v>
                </c:pt>
                <c:pt idx="4">
                  <c:v>34</c:v>
                </c:pt>
                <c:pt idx="5">
                  <c:v>25</c:v>
                </c:pt>
                <c:pt idx="6">
                  <c:v>25</c:v>
                </c:pt>
                <c:pt idx="7">
                  <c:v>25</c:v>
                </c:pt>
                <c:pt idx="8">
                  <c:v>20</c:v>
                </c:pt>
                <c:pt idx="9">
                  <c:v>25</c:v>
                </c:pt>
                <c:pt idx="10">
                  <c:v>25</c:v>
                </c:pt>
                <c:pt idx="11">
                  <c:v>25</c:v>
                </c:pt>
                <c:pt idx="12">
                  <c:v>25</c:v>
                </c:pt>
                <c:pt idx="13">
                  <c:v>23</c:v>
                </c:pt>
                <c:pt idx="14">
                  <c:v>25</c:v>
                </c:pt>
                <c:pt idx="15">
                  <c:v>27</c:v>
                </c:pt>
                <c:pt idx="16">
                  <c:v>25</c:v>
                </c:pt>
                <c:pt idx="17">
                  <c:v>25</c:v>
                </c:pt>
                <c:pt idx="18">
                  <c:v>25</c:v>
                </c:pt>
                <c:pt idx="19">
                  <c:v>31</c:v>
                </c:pt>
                <c:pt idx="20">
                  <c:v>25</c:v>
                </c:pt>
                <c:pt idx="21">
                  <c:v>25</c:v>
                </c:pt>
                <c:pt idx="22">
                  <c:v>25</c:v>
                </c:pt>
                <c:pt idx="23">
                  <c:v>25</c:v>
                </c:pt>
                <c:pt idx="24">
                  <c:v>25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04290576"/>
        <c:axId val="1204286096"/>
      </c:lineChart>
      <c:catAx>
        <c:axId val="12042905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  <a:alpha val="32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3175" cap="flat" cmpd="sng" algn="ctr">
            <a:solidFill>
              <a:schemeClr val="tx1">
                <a:lumMod val="15000"/>
                <a:lumOff val="85000"/>
              </a:schemeClr>
            </a:solidFill>
            <a:round/>
            <a:tailEnd type="none" w="med" len="lg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204286096"/>
        <c:crosses val="autoZero"/>
        <c:auto val="1"/>
        <c:lblAlgn val="ctr"/>
        <c:lblOffset val="100"/>
        <c:noMultiLvlLbl val="0"/>
      </c:catAx>
      <c:valAx>
        <c:axId val="1204286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  <a:alpha val="32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3175" cap="flat" cmpd="sng" algn="ctr">
            <a:solidFill>
              <a:schemeClr val="tx1">
                <a:lumMod val="15000"/>
                <a:lumOff val="85000"/>
              </a:schemeClr>
            </a:solidFill>
            <a:round/>
            <a:tailEnd type="none" w="med" len="lg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2042905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r>
              <a:rPr 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节标煤量</a:t>
            </a:r>
          </a:p>
        </c:rich>
      </c:tx>
      <c:layout>
        <c:manualLayout>
          <c:xMode val="edge"/>
          <c:yMode val="edge"/>
          <c:x val="0.42371758447827035"/>
          <c:y val="0.1094788655144806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38100" cap="flat" cmpd="dbl" algn="ctr">
              <a:solidFill>
                <a:schemeClr val="accent1"/>
              </a:solidFill>
              <a:miter lim="800000"/>
            </a:ln>
            <a:effectLst/>
          </c:spPr>
          <c:marker>
            <c:symbol val="none"/>
          </c:marker>
          <c:cat>
            <c:numRef>
              <c:f>Sheet3!$C$7:$C$36</c:f>
              <c:numCache>
                <c:formatCode>General</c:formatCode>
                <c:ptCount val="3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</c:numCache>
            </c:numRef>
          </c:cat>
          <c:val>
            <c:numRef>
              <c:f>Sheet3!$D$7:$D$36</c:f>
              <c:numCache>
                <c:formatCode>General</c:formatCode>
                <c:ptCount val="30"/>
                <c:pt idx="0">
                  <c:v>263.2</c:v>
                </c:pt>
                <c:pt idx="1">
                  <c:v>256</c:v>
                </c:pt>
                <c:pt idx="2">
                  <c:v>245</c:v>
                </c:pt>
                <c:pt idx="3">
                  <c:v>234</c:v>
                </c:pt>
                <c:pt idx="4">
                  <c:v>265</c:v>
                </c:pt>
                <c:pt idx="5">
                  <c:v>225</c:v>
                </c:pt>
                <c:pt idx="6">
                  <c:v>238</c:v>
                </c:pt>
                <c:pt idx="7">
                  <c:v>238</c:v>
                </c:pt>
                <c:pt idx="8">
                  <c:v>238</c:v>
                </c:pt>
                <c:pt idx="9">
                  <c:v>234</c:v>
                </c:pt>
                <c:pt idx="10">
                  <c:v>265</c:v>
                </c:pt>
                <c:pt idx="11">
                  <c:v>225</c:v>
                </c:pt>
                <c:pt idx="12">
                  <c:v>265</c:v>
                </c:pt>
                <c:pt idx="13">
                  <c:v>225</c:v>
                </c:pt>
                <c:pt idx="14">
                  <c:v>238</c:v>
                </c:pt>
                <c:pt idx="15">
                  <c:v>238</c:v>
                </c:pt>
                <c:pt idx="16">
                  <c:v>238</c:v>
                </c:pt>
                <c:pt idx="17">
                  <c:v>234</c:v>
                </c:pt>
                <c:pt idx="18">
                  <c:v>265</c:v>
                </c:pt>
                <c:pt idx="19">
                  <c:v>225</c:v>
                </c:pt>
                <c:pt idx="20">
                  <c:v>265</c:v>
                </c:pt>
                <c:pt idx="21">
                  <c:v>225</c:v>
                </c:pt>
                <c:pt idx="22">
                  <c:v>238</c:v>
                </c:pt>
                <c:pt idx="23">
                  <c:v>238</c:v>
                </c:pt>
                <c:pt idx="24">
                  <c:v>238</c:v>
                </c:pt>
                <c:pt idx="25">
                  <c:v>234</c:v>
                </c:pt>
                <c:pt idx="26">
                  <c:v>265</c:v>
                </c:pt>
                <c:pt idx="27">
                  <c:v>225</c:v>
                </c:pt>
                <c:pt idx="28">
                  <c:v>265</c:v>
                </c:pt>
                <c:pt idx="29">
                  <c:v>225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96080544"/>
        <c:axId val="1396081104"/>
      </c:lineChart>
      <c:catAx>
        <c:axId val="13960805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  <a:alpha val="32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3175" cap="flat" cmpd="sng" algn="ctr">
            <a:solidFill>
              <a:schemeClr val="tx1">
                <a:lumMod val="15000"/>
                <a:lumOff val="85000"/>
              </a:schemeClr>
            </a:solidFill>
            <a:round/>
            <a:tailEnd type="none" w="med" len="lg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396081104"/>
        <c:crosses val="autoZero"/>
        <c:auto val="1"/>
        <c:lblAlgn val="ctr"/>
        <c:lblOffset val="100"/>
        <c:noMultiLvlLbl val="0"/>
      </c:catAx>
      <c:valAx>
        <c:axId val="13960811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  <a:alpha val="32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3175" cap="flat" cmpd="sng" algn="ctr">
            <a:solidFill>
              <a:schemeClr val="tx1">
                <a:lumMod val="15000"/>
                <a:lumOff val="85000"/>
              </a:schemeClr>
            </a:solidFill>
            <a:round/>
            <a:tailEnd type="none" w="med" len="lg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3960805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r>
              <a:rPr lang="zh-CN" altLang="zh-CN" sz="1200" b="1" i="0" cap="all" baseline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节标煤量</a:t>
            </a:r>
            <a:endParaRPr lang="zh-CN" altLang="zh-CN" sz="120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c:rich>
      </c:tx>
      <c:layout>
        <c:manualLayout>
          <c:xMode val="edge"/>
          <c:yMode val="edge"/>
          <c:x val="0.42697496726464051"/>
          <c:y val="0.115763884972172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38100" cap="flat" cmpd="dbl" algn="ctr">
              <a:solidFill>
                <a:schemeClr val="accent1"/>
              </a:solidFill>
              <a:miter lim="800000"/>
            </a:ln>
            <a:effectLst/>
          </c:spPr>
          <c:marker>
            <c:symbol val="none"/>
          </c:marker>
          <c:cat>
            <c:numRef>
              <c:f>Sheet3!$Q$10:$Q$21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Sheet3!$R$10:$R$21</c:f>
              <c:numCache>
                <c:formatCode>General</c:formatCode>
                <c:ptCount val="12"/>
                <c:pt idx="0">
                  <c:v>7532</c:v>
                </c:pt>
                <c:pt idx="1">
                  <c:v>7533.3</c:v>
                </c:pt>
                <c:pt idx="2">
                  <c:v>7423</c:v>
                </c:pt>
                <c:pt idx="3">
                  <c:v>7500</c:v>
                </c:pt>
                <c:pt idx="4">
                  <c:v>7548</c:v>
                </c:pt>
                <c:pt idx="5">
                  <c:v>7532</c:v>
                </c:pt>
                <c:pt idx="6">
                  <c:v>7472</c:v>
                </c:pt>
                <c:pt idx="7">
                  <c:v>7532</c:v>
                </c:pt>
                <c:pt idx="8">
                  <c:v>7653</c:v>
                </c:pt>
                <c:pt idx="9">
                  <c:v>7532</c:v>
                </c:pt>
                <c:pt idx="10">
                  <c:v>7324</c:v>
                </c:pt>
                <c:pt idx="11">
                  <c:v>7532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01961568"/>
        <c:axId val="1201962128"/>
      </c:lineChart>
      <c:catAx>
        <c:axId val="120196156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  <a:alpha val="32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3175" cap="flat" cmpd="sng" algn="ctr">
            <a:solidFill>
              <a:schemeClr val="tx1">
                <a:lumMod val="15000"/>
                <a:lumOff val="85000"/>
              </a:schemeClr>
            </a:solidFill>
            <a:round/>
            <a:tailEnd type="none" w="med" len="lg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201962128"/>
        <c:crosses val="autoZero"/>
        <c:auto val="1"/>
        <c:lblAlgn val="ctr"/>
        <c:lblOffset val="100"/>
        <c:noMultiLvlLbl val="0"/>
      </c:catAx>
      <c:valAx>
        <c:axId val="12019621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  <a:alpha val="32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3175" cap="flat" cmpd="sng" algn="ctr">
            <a:solidFill>
              <a:schemeClr val="tx1">
                <a:lumMod val="15000"/>
                <a:lumOff val="85000"/>
              </a:schemeClr>
            </a:solidFill>
            <a:round/>
            <a:tailEnd type="none" w="med" len="lg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2019615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048932031886965"/>
          <c:y val="8.8144473650670532E-2"/>
          <c:w val="0.8656351196272527"/>
          <c:h val="0.69651611649456302"/>
        </c:manualLayout>
      </c:layout>
      <c:scatterChart>
        <c:scatterStyle val="smoothMarker"/>
        <c:varyColors val="0"/>
        <c:ser>
          <c:idx val="0"/>
          <c:order val="0"/>
          <c:tx>
            <c:strRef>
              <c:f>Sheet3!$B$16</c:f>
              <c:strCache>
                <c:ptCount val="1"/>
                <c:pt idx="0">
                  <c:v>电力</c:v>
                </c:pt>
              </c:strCache>
            </c:strRef>
          </c:tx>
          <c:spPr>
            <a:ln w="19050" cap="rnd">
              <a:solidFill>
                <a:srgbClr val="793A4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793A46"/>
              </a:solidFill>
              <a:ln w="9525">
                <a:solidFill>
                  <a:srgbClr val="793A46"/>
                </a:solidFill>
              </a:ln>
              <a:effectLst/>
            </c:spPr>
          </c:marker>
          <c:xVal>
            <c:numRef>
              <c:f>Sheet3!$A$17:$A$41</c:f>
              <c:numCache>
                <c:formatCode>General</c:formatCode>
                <c:ptCount val="2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</c:numCache>
            </c:numRef>
          </c:xVal>
          <c:yVal>
            <c:numRef>
              <c:f>Sheet3!$B$17:$B$41</c:f>
              <c:numCache>
                <c:formatCode>General</c:formatCode>
                <c:ptCount val="25"/>
                <c:pt idx="0">
                  <c:v>55</c:v>
                </c:pt>
                <c:pt idx="1">
                  <c:v>60</c:v>
                </c:pt>
                <c:pt idx="2">
                  <c:v>65</c:v>
                </c:pt>
                <c:pt idx="3">
                  <c:v>70</c:v>
                </c:pt>
                <c:pt idx="4">
                  <c:v>67.5</c:v>
                </c:pt>
                <c:pt idx="5">
                  <c:v>65</c:v>
                </c:pt>
                <c:pt idx="6">
                  <c:v>70</c:v>
                </c:pt>
                <c:pt idx="7">
                  <c:v>75</c:v>
                </c:pt>
                <c:pt idx="8">
                  <c:v>80</c:v>
                </c:pt>
                <c:pt idx="9">
                  <c:v>77.5</c:v>
                </c:pt>
                <c:pt idx="10">
                  <c:v>75</c:v>
                </c:pt>
                <c:pt idx="11">
                  <c:v>75</c:v>
                </c:pt>
                <c:pt idx="12">
                  <c:v>72.5</c:v>
                </c:pt>
                <c:pt idx="13">
                  <c:v>70</c:v>
                </c:pt>
                <c:pt idx="14">
                  <c:v>67.5</c:v>
                </c:pt>
                <c:pt idx="15">
                  <c:v>70</c:v>
                </c:pt>
                <c:pt idx="16">
                  <c:v>72.5</c:v>
                </c:pt>
                <c:pt idx="17">
                  <c:v>77.5</c:v>
                </c:pt>
                <c:pt idx="18">
                  <c:v>75</c:v>
                </c:pt>
                <c:pt idx="19">
                  <c:v>80</c:v>
                </c:pt>
                <c:pt idx="20">
                  <c:v>70</c:v>
                </c:pt>
                <c:pt idx="21">
                  <c:v>65</c:v>
                </c:pt>
                <c:pt idx="22">
                  <c:v>60</c:v>
                </c:pt>
                <c:pt idx="23">
                  <c:v>55</c:v>
                </c:pt>
                <c:pt idx="24">
                  <c:v>57.5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Sheet3!$C$16</c:f>
              <c:strCache>
                <c:ptCount val="1"/>
                <c:pt idx="0">
                  <c:v>蒸汽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solidFill>
                  <a:srgbClr val="FF0000"/>
                </a:solidFill>
              </a:ln>
              <a:effectLst/>
            </c:spPr>
          </c:marker>
          <c:xVal>
            <c:numRef>
              <c:f>Sheet3!$A$17:$A$41</c:f>
              <c:numCache>
                <c:formatCode>General</c:formatCode>
                <c:ptCount val="2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</c:numCache>
            </c:numRef>
          </c:xVal>
          <c:yVal>
            <c:numRef>
              <c:f>Sheet3!$C$17:$C$41</c:f>
              <c:numCache>
                <c:formatCode>General</c:formatCode>
                <c:ptCount val="25"/>
                <c:pt idx="0">
                  <c:v>33</c:v>
                </c:pt>
                <c:pt idx="1">
                  <c:v>36</c:v>
                </c:pt>
                <c:pt idx="2">
                  <c:v>39</c:v>
                </c:pt>
                <c:pt idx="3">
                  <c:v>42</c:v>
                </c:pt>
                <c:pt idx="4">
                  <c:v>40.5</c:v>
                </c:pt>
                <c:pt idx="5">
                  <c:v>39</c:v>
                </c:pt>
                <c:pt idx="6">
                  <c:v>42</c:v>
                </c:pt>
                <c:pt idx="7">
                  <c:v>45</c:v>
                </c:pt>
                <c:pt idx="8">
                  <c:v>48</c:v>
                </c:pt>
                <c:pt idx="9">
                  <c:v>46.5</c:v>
                </c:pt>
                <c:pt idx="10">
                  <c:v>45</c:v>
                </c:pt>
                <c:pt idx="11">
                  <c:v>45</c:v>
                </c:pt>
                <c:pt idx="12">
                  <c:v>43.5</c:v>
                </c:pt>
                <c:pt idx="13">
                  <c:v>42</c:v>
                </c:pt>
                <c:pt idx="14">
                  <c:v>40.5</c:v>
                </c:pt>
                <c:pt idx="15">
                  <c:v>42</c:v>
                </c:pt>
                <c:pt idx="16">
                  <c:v>43.5</c:v>
                </c:pt>
                <c:pt idx="17">
                  <c:v>46.5</c:v>
                </c:pt>
                <c:pt idx="18">
                  <c:v>45</c:v>
                </c:pt>
                <c:pt idx="19">
                  <c:v>48</c:v>
                </c:pt>
                <c:pt idx="20">
                  <c:v>42</c:v>
                </c:pt>
                <c:pt idx="21">
                  <c:v>39</c:v>
                </c:pt>
                <c:pt idx="22">
                  <c:v>36</c:v>
                </c:pt>
                <c:pt idx="23">
                  <c:v>33</c:v>
                </c:pt>
                <c:pt idx="24">
                  <c:v>34.5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Sheet3!$D$16</c:f>
              <c:strCache>
                <c:ptCount val="1"/>
                <c:pt idx="0">
                  <c:v>冷/热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Sheet3!$A$17:$A$41</c:f>
              <c:numCache>
                <c:formatCode>General</c:formatCode>
                <c:ptCount val="2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</c:numCache>
            </c:numRef>
          </c:xVal>
          <c:yVal>
            <c:numRef>
              <c:f>Sheet3!$D$17:$D$41</c:f>
              <c:numCache>
                <c:formatCode>General</c:formatCode>
                <c:ptCount val="25"/>
                <c:pt idx="0">
                  <c:v>22</c:v>
                </c:pt>
                <c:pt idx="1">
                  <c:v>32</c:v>
                </c:pt>
                <c:pt idx="2">
                  <c:v>42</c:v>
                </c:pt>
                <c:pt idx="3">
                  <c:v>52</c:v>
                </c:pt>
                <c:pt idx="4">
                  <c:v>47</c:v>
                </c:pt>
                <c:pt idx="5">
                  <c:v>42</c:v>
                </c:pt>
                <c:pt idx="6">
                  <c:v>52</c:v>
                </c:pt>
                <c:pt idx="7">
                  <c:v>62</c:v>
                </c:pt>
                <c:pt idx="8">
                  <c:v>72</c:v>
                </c:pt>
                <c:pt idx="9">
                  <c:v>67</c:v>
                </c:pt>
                <c:pt idx="10">
                  <c:v>62</c:v>
                </c:pt>
                <c:pt idx="11">
                  <c:v>62</c:v>
                </c:pt>
                <c:pt idx="12">
                  <c:v>57</c:v>
                </c:pt>
                <c:pt idx="13">
                  <c:v>52</c:v>
                </c:pt>
                <c:pt idx="14">
                  <c:v>47</c:v>
                </c:pt>
                <c:pt idx="15">
                  <c:v>52</c:v>
                </c:pt>
                <c:pt idx="16">
                  <c:v>57</c:v>
                </c:pt>
                <c:pt idx="17">
                  <c:v>67</c:v>
                </c:pt>
                <c:pt idx="18">
                  <c:v>62</c:v>
                </c:pt>
                <c:pt idx="19">
                  <c:v>72</c:v>
                </c:pt>
                <c:pt idx="20">
                  <c:v>52</c:v>
                </c:pt>
                <c:pt idx="21">
                  <c:v>42</c:v>
                </c:pt>
                <c:pt idx="22">
                  <c:v>32</c:v>
                </c:pt>
                <c:pt idx="23">
                  <c:v>22</c:v>
                </c:pt>
                <c:pt idx="24">
                  <c:v>27</c:v>
                </c:pt>
              </c:numCache>
            </c:numRef>
          </c:yVal>
          <c:smooth val="1"/>
        </c:ser>
        <c:ser>
          <c:idx val="3"/>
          <c:order val="3"/>
          <c:tx>
            <c:strRef>
              <c:f>Sheet3!$E$16</c:f>
              <c:strCache>
                <c:ptCount val="1"/>
                <c:pt idx="0">
                  <c:v>总量</c:v>
                </c:pt>
              </c:strCache>
            </c:strRef>
          </c:tx>
          <c:spPr>
            <a:ln w="19050" cap="rnd">
              <a:solidFill>
                <a:srgbClr val="00B05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B050"/>
              </a:solidFill>
              <a:ln w="9525">
                <a:solidFill>
                  <a:srgbClr val="00B050"/>
                </a:solidFill>
              </a:ln>
              <a:effectLst/>
            </c:spPr>
          </c:marker>
          <c:xVal>
            <c:numRef>
              <c:f>Sheet3!$A$17:$A$41</c:f>
              <c:numCache>
                <c:formatCode>General</c:formatCode>
                <c:ptCount val="2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</c:numCache>
            </c:numRef>
          </c:xVal>
          <c:yVal>
            <c:numRef>
              <c:f>Sheet3!$E$17:$E$41</c:f>
              <c:numCache>
                <c:formatCode>General</c:formatCode>
                <c:ptCount val="25"/>
                <c:pt idx="0">
                  <c:v>110</c:v>
                </c:pt>
                <c:pt idx="1">
                  <c:v>120</c:v>
                </c:pt>
                <c:pt idx="2">
                  <c:v>130</c:v>
                </c:pt>
                <c:pt idx="3">
                  <c:v>140</c:v>
                </c:pt>
                <c:pt idx="4">
                  <c:v>135</c:v>
                </c:pt>
                <c:pt idx="5">
                  <c:v>130</c:v>
                </c:pt>
                <c:pt idx="6">
                  <c:v>140</c:v>
                </c:pt>
                <c:pt idx="7">
                  <c:v>150</c:v>
                </c:pt>
                <c:pt idx="8">
                  <c:v>160</c:v>
                </c:pt>
                <c:pt idx="9">
                  <c:v>155</c:v>
                </c:pt>
                <c:pt idx="10">
                  <c:v>150</c:v>
                </c:pt>
                <c:pt idx="11">
                  <c:v>150</c:v>
                </c:pt>
                <c:pt idx="12">
                  <c:v>145</c:v>
                </c:pt>
                <c:pt idx="13">
                  <c:v>140</c:v>
                </c:pt>
                <c:pt idx="14">
                  <c:v>135</c:v>
                </c:pt>
                <c:pt idx="15">
                  <c:v>140</c:v>
                </c:pt>
                <c:pt idx="16">
                  <c:v>145</c:v>
                </c:pt>
                <c:pt idx="17">
                  <c:v>155</c:v>
                </c:pt>
                <c:pt idx="18">
                  <c:v>150</c:v>
                </c:pt>
                <c:pt idx="19">
                  <c:v>160</c:v>
                </c:pt>
                <c:pt idx="20">
                  <c:v>140</c:v>
                </c:pt>
                <c:pt idx="21">
                  <c:v>130</c:v>
                </c:pt>
                <c:pt idx="22">
                  <c:v>120</c:v>
                </c:pt>
                <c:pt idx="23">
                  <c:v>110</c:v>
                </c:pt>
                <c:pt idx="24">
                  <c:v>115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76646688"/>
        <c:axId val="1076646128"/>
      </c:scatterChart>
      <c:valAx>
        <c:axId val="1076646688"/>
        <c:scaling>
          <c:orientation val="minMax"/>
          <c:max val="24"/>
        </c:scaling>
        <c:delete val="0"/>
        <c:axPos val="b"/>
        <c:numFmt formatCode="0_ &quot;时&quot;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1076646128"/>
        <c:crosses val="autoZero"/>
        <c:crossBetween val="midCat"/>
        <c:majorUnit val="1"/>
        <c:minorUnit val="1"/>
      </c:valAx>
      <c:valAx>
        <c:axId val="1076646128"/>
        <c:scaling>
          <c:orientation val="minMax"/>
        </c:scaling>
        <c:delete val="0"/>
        <c:axPos val="l"/>
        <c:numFmt formatCode="0_ &quot;MWh&quot;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tailEnd type="non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107664668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63775318866518871"/>
          <c:y val="3.6601037213646347E-2"/>
          <c:w val="0.31737436053547519"/>
          <c:h val="6.850985960409711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800"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6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.24857655293088363"/>
          <c:y val="5.0810367454068354E-2"/>
          <c:w val="0.47899781277340331"/>
          <c:h val="0.93336515614844495"/>
        </c:manualLayout>
      </c:layout>
      <c:pieChart>
        <c:varyColors val="1"/>
        <c:ser>
          <c:idx val="0"/>
          <c:order val="0"/>
          <c:tx>
            <c:strRef>
              <c:f>Sheet3!$A$2</c:f>
              <c:strCache>
                <c:ptCount val="1"/>
              </c:strCache>
            </c:strRef>
          </c:tx>
          <c:dPt>
            <c:idx val="0"/>
            <c:bubble3D val="0"/>
            <c:spPr>
              <a:solidFill>
                <a:srgbClr val="793A4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rgbClr val="FF0000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zh-CN" altLang="en-US"/>
                      <a:t>电力：</a:t>
                    </a:r>
                    <a:r>
                      <a:rPr lang="en-US" altLang="zh-CN"/>
                      <a:t>50MWh</a:t>
                    </a:r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zh-CN" altLang="en-US"/>
                      <a:t>蒸汽：</a:t>
                    </a:r>
                    <a:r>
                      <a:rPr lang="en-US" altLang="zh-CN"/>
                      <a:t>30MWh</a:t>
                    </a:r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0.11146650372180869"/>
                  <c:y val="0.18702376030845372"/>
                </c:manualLayout>
              </c:layout>
              <c:tx>
                <c:rich>
                  <a:bodyPr/>
                  <a:lstStyle/>
                  <a:p>
                    <a:r>
                      <a:rPr lang="zh-CN" altLang="en-US"/>
                      <a:t>冷</a:t>
                    </a:r>
                    <a:r>
                      <a:rPr lang="en-US" altLang="zh-CN"/>
                      <a:t>/</a:t>
                    </a:r>
                    <a:r>
                      <a:rPr lang="zh-CN" altLang="en-US"/>
                      <a:t>热：</a:t>
                    </a:r>
                    <a:r>
                      <a:rPr lang="en-US" altLang="zh-CN"/>
                      <a:t>20MWh</a:t>
                    </a:r>
                  </a:p>
                </c:rich>
              </c:tx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8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Sheet3!$B$1:$D$1</c:f>
              <c:strCache>
                <c:ptCount val="3"/>
                <c:pt idx="0">
                  <c:v>电力</c:v>
                </c:pt>
                <c:pt idx="1">
                  <c:v>蒸汽</c:v>
                </c:pt>
                <c:pt idx="2">
                  <c:v>冷/热</c:v>
                </c:pt>
              </c:strCache>
            </c:strRef>
          </c:cat>
          <c:val>
            <c:numRef>
              <c:f>Sheet3!$B$2:$D$2</c:f>
              <c:numCache>
                <c:formatCode>0%</c:formatCode>
                <c:ptCount val="3"/>
                <c:pt idx="0">
                  <c:v>0.5</c:v>
                </c:pt>
                <c:pt idx="1">
                  <c:v>0.30000000000000032</c:v>
                </c:pt>
                <c:pt idx="2">
                  <c:v>0.2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800"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048932031886965"/>
          <c:y val="8.8144473650670532E-2"/>
          <c:w val="0.8656351196272527"/>
          <c:h val="0.69651611649456302"/>
        </c:manualLayout>
      </c:layout>
      <c:scatterChart>
        <c:scatterStyle val="smoothMarker"/>
        <c:varyColors val="0"/>
        <c:ser>
          <c:idx val="0"/>
          <c:order val="0"/>
          <c:tx>
            <c:strRef>
              <c:f>Sheet3!$B$16</c:f>
              <c:strCache>
                <c:ptCount val="1"/>
                <c:pt idx="0">
                  <c:v>电力</c:v>
                </c:pt>
              </c:strCache>
            </c:strRef>
          </c:tx>
          <c:spPr>
            <a:ln w="19050" cap="rnd">
              <a:solidFill>
                <a:srgbClr val="793A4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793A46"/>
              </a:solidFill>
              <a:ln w="9525">
                <a:solidFill>
                  <a:srgbClr val="793A46"/>
                </a:solidFill>
              </a:ln>
              <a:effectLst/>
            </c:spPr>
          </c:marker>
          <c:xVal>
            <c:numRef>
              <c:f>Sheet3!$A$17:$A$41</c:f>
              <c:numCache>
                <c:formatCode>General</c:formatCode>
                <c:ptCount val="2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</c:numCache>
            </c:numRef>
          </c:xVal>
          <c:yVal>
            <c:numRef>
              <c:f>Sheet3!$B$17:$B$41</c:f>
              <c:numCache>
                <c:formatCode>General</c:formatCode>
                <c:ptCount val="25"/>
                <c:pt idx="0">
                  <c:v>55</c:v>
                </c:pt>
                <c:pt idx="1">
                  <c:v>60</c:v>
                </c:pt>
                <c:pt idx="2">
                  <c:v>65</c:v>
                </c:pt>
                <c:pt idx="3">
                  <c:v>70</c:v>
                </c:pt>
                <c:pt idx="4">
                  <c:v>67.5</c:v>
                </c:pt>
                <c:pt idx="5">
                  <c:v>65</c:v>
                </c:pt>
                <c:pt idx="6">
                  <c:v>70</c:v>
                </c:pt>
                <c:pt idx="7">
                  <c:v>75</c:v>
                </c:pt>
                <c:pt idx="8">
                  <c:v>80</c:v>
                </c:pt>
                <c:pt idx="9">
                  <c:v>77.5</c:v>
                </c:pt>
                <c:pt idx="10">
                  <c:v>75</c:v>
                </c:pt>
                <c:pt idx="11">
                  <c:v>75</c:v>
                </c:pt>
                <c:pt idx="12">
                  <c:v>72.5</c:v>
                </c:pt>
                <c:pt idx="13">
                  <c:v>70</c:v>
                </c:pt>
                <c:pt idx="14">
                  <c:v>67.5</c:v>
                </c:pt>
                <c:pt idx="15">
                  <c:v>70</c:v>
                </c:pt>
                <c:pt idx="16">
                  <c:v>72.5</c:v>
                </c:pt>
                <c:pt idx="17">
                  <c:v>77.5</c:v>
                </c:pt>
                <c:pt idx="18">
                  <c:v>75</c:v>
                </c:pt>
                <c:pt idx="19">
                  <c:v>80</c:v>
                </c:pt>
                <c:pt idx="20">
                  <c:v>70</c:v>
                </c:pt>
                <c:pt idx="21">
                  <c:v>65</c:v>
                </c:pt>
                <c:pt idx="22">
                  <c:v>60</c:v>
                </c:pt>
                <c:pt idx="23">
                  <c:v>55</c:v>
                </c:pt>
                <c:pt idx="24">
                  <c:v>57.5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Sheet3!$C$16</c:f>
              <c:strCache>
                <c:ptCount val="1"/>
                <c:pt idx="0">
                  <c:v>蒸汽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solidFill>
                  <a:srgbClr val="FF0000"/>
                </a:solidFill>
              </a:ln>
              <a:effectLst/>
            </c:spPr>
          </c:marker>
          <c:xVal>
            <c:numRef>
              <c:f>Sheet3!$A$17:$A$41</c:f>
              <c:numCache>
                <c:formatCode>General</c:formatCode>
                <c:ptCount val="2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</c:numCache>
            </c:numRef>
          </c:xVal>
          <c:yVal>
            <c:numRef>
              <c:f>Sheet3!$C$17:$C$41</c:f>
              <c:numCache>
                <c:formatCode>General</c:formatCode>
                <c:ptCount val="25"/>
                <c:pt idx="0">
                  <c:v>33</c:v>
                </c:pt>
                <c:pt idx="1">
                  <c:v>36</c:v>
                </c:pt>
                <c:pt idx="2">
                  <c:v>39</c:v>
                </c:pt>
                <c:pt idx="3">
                  <c:v>42</c:v>
                </c:pt>
                <c:pt idx="4">
                  <c:v>40.5</c:v>
                </c:pt>
                <c:pt idx="5">
                  <c:v>39</c:v>
                </c:pt>
                <c:pt idx="6">
                  <c:v>42</c:v>
                </c:pt>
                <c:pt idx="7">
                  <c:v>45</c:v>
                </c:pt>
                <c:pt idx="8">
                  <c:v>48</c:v>
                </c:pt>
                <c:pt idx="9">
                  <c:v>46.5</c:v>
                </c:pt>
                <c:pt idx="10">
                  <c:v>45</c:v>
                </c:pt>
                <c:pt idx="11">
                  <c:v>45</c:v>
                </c:pt>
                <c:pt idx="12">
                  <c:v>43.5</c:v>
                </c:pt>
                <c:pt idx="13">
                  <c:v>42</c:v>
                </c:pt>
                <c:pt idx="14">
                  <c:v>40.5</c:v>
                </c:pt>
                <c:pt idx="15">
                  <c:v>42</c:v>
                </c:pt>
                <c:pt idx="16">
                  <c:v>43.5</c:v>
                </c:pt>
                <c:pt idx="17">
                  <c:v>46.5</c:v>
                </c:pt>
                <c:pt idx="18">
                  <c:v>45</c:v>
                </c:pt>
                <c:pt idx="19">
                  <c:v>48</c:v>
                </c:pt>
                <c:pt idx="20">
                  <c:v>42</c:v>
                </c:pt>
                <c:pt idx="21">
                  <c:v>39</c:v>
                </c:pt>
                <c:pt idx="22">
                  <c:v>36</c:v>
                </c:pt>
                <c:pt idx="23">
                  <c:v>33</c:v>
                </c:pt>
                <c:pt idx="24">
                  <c:v>34.5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Sheet3!$D$16</c:f>
              <c:strCache>
                <c:ptCount val="1"/>
                <c:pt idx="0">
                  <c:v>冷/热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Sheet3!$A$17:$A$41</c:f>
              <c:numCache>
                <c:formatCode>General</c:formatCode>
                <c:ptCount val="2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</c:numCache>
            </c:numRef>
          </c:xVal>
          <c:yVal>
            <c:numRef>
              <c:f>Sheet3!$D$17:$D$41</c:f>
              <c:numCache>
                <c:formatCode>General</c:formatCode>
                <c:ptCount val="25"/>
                <c:pt idx="0">
                  <c:v>22</c:v>
                </c:pt>
                <c:pt idx="1">
                  <c:v>32</c:v>
                </c:pt>
                <c:pt idx="2">
                  <c:v>42</c:v>
                </c:pt>
                <c:pt idx="3">
                  <c:v>52</c:v>
                </c:pt>
                <c:pt idx="4">
                  <c:v>47</c:v>
                </c:pt>
                <c:pt idx="5">
                  <c:v>42</c:v>
                </c:pt>
                <c:pt idx="6">
                  <c:v>52</c:v>
                </c:pt>
                <c:pt idx="7">
                  <c:v>62</c:v>
                </c:pt>
                <c:pt idx="8">
                  <c:v>72</c:v>
                </c:pt>
                <c:pt idx="9">
                  <c:v>67</c:v>
                </c:pt>
                <c:pt idx="10">
                  <c:v>62</c:v>
                </c:pt>
                <c:pt idx="11">
                  <c:v>62</c:v>
                </c:pt>
                <c:pt idx="12">
                  <c:v>57</c:v>
                </c:pt>
                <c:pt idx="13">
                  <c:v>52</c:v>
                </c:pt>
                <c:pt idx="14">
                  <c:v>47</c:v>
                </c:pt>
                <c:pt idx="15">
                  <c:v>52</c:v>
                </c:pt>
                <c:pt idx="16">
                  <c:v>57</c:v>
                </c:pt>
                <c:pt idx="17">
                  <c:v>67</c:v>
                </c:pt>
                <c:pt idx="18">
                  <c:v>62</c:v>
                </c:pt>
                <c:pt idx="19">
                  <c:v>72</c:v>
                </c:pt>
                <c:pt idx="20">
                  <c:v>52</c:v>
                </c:pt>
                <c:pt idx="21">
                  <c:v>42</c:v>
                </c:pt>
                <c:pt idx="22">
                  <c:v>32</c:v>
                </c:pt>
                <c:pt idx="23">
                  <c:v>22</c:v>
                </c:pt>
                <c:pt idx="24">
                  <c:v>27</c:v>
                </c:pt>
              </c:numCache>
            </c:numRef>
          </c:yVal>
          <c:smooth val="1"/>
        </c:ser>
        <c:ser>
          <c:idx val="3"/>
          <c:order val="3"/>
          <c:tx>
            <c:strRef>
              <c:f>Sheet3!$E$16</c:f>
              <c:strCache>
                <c:ptCount val="1"/>
                <c:pt idx="0">
                  <c:v>总量</c:v>
                </c:pt>
              </c:strCache>
            </c:strRef>
          </c:tx>
          <c:spPr>
            <a:ln w="19050" cap="rnd">
              <a:solidFill>
                <a:srgbClr val="00B05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B050"/>
              </a:solidFill>
              <a:ln w="9525">
                <a:solidFill>
                  <a:srgbClr val="00B050"/>
                </a:solidFill>
              </a:ln>
              <a:effectLst/>
            </c:spPr>
          </c:marker>
          <c:xVal>
            <c:numRef>
              <c:f>Sheet3!$A$17:$A$41</c:f>
              <c:numCache>
                <c:formatCode>General</c:formatCode>
                <c:ptCount val="2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</c:numCache>
            </c:numRef>
          </c:xVal>
          <c:yVal>
            <c:numRef>
              <c:f>Sheet3!$E$17:$E$41</c:f>
              <c:numCache>
                <c:formatCode>General</c:formatCode>
                <c:ptCount val="25"/>
                <c:pt idx="0">
                  <c:v>110</c:v>
                </c:pt>
                <c:pt idx="1">
                  <c:v>120</c:v>
                </c:pt>
                <c:pt idx="2">
                  <c:v>130</c:v>
                </c:pt>
                <c:pt idx="3">
                  <c:v>140</c:v>
                </c:pt>
                <c:pt idx="4">
                  <c:v>135</c:v>
                </c:pt>
                <c:pt idx="5">
                  <c:v>130</c:v>
                </c:pt>
                <c:pt idx="6">
                  <c:v>140</c:v>
                </c:pt>
                <c:pt idx="7">
                  <c:v>150</c:v>
                </c:pt>
                <c:pt idx="8">
                  <c:v>160</c:v>
                </c:pt>
                <c:pt idx="9">
                  <c:v>155</c:v>
                </c:pt>
                <c:pt idx="10">
                  <c:v>150</c:v>
                </c:pt>
                <c:pt idx="11">
                  <c:v>150</c:v>
                </c:pt>
                <c:pt idx="12">
                  <c:v>145</c:v>
                </c:pt>
                <c:pt idx="13">
                  <c:v>140</c:v>
                </c:pt>
                <c:pt idx="14">
                  <c:v>135</c:v>
                </c:pt>
                <c:pt idx="15">
                  <c:v>140</c:v>
                </c:pt>
                <c:pt idx="16">
                  <c:v>145</c:v>
                </c:pt>
                <c:pt idx="17">
                  <c:v>155</c:v>
                </c:pt>
                <c:pt idx="18">
                  <c:v>150</c:v>
                </c:pt>
                <c:pt idx="19">
                  <c:v>160</c:v>
                </c:pt>
                <c:pt idx="20">
                  <c:v>140</c:v>
                </c:pt>
                <c:pt idx="21">
                  <c:v>130</c:v>
                </c:pt>
                <c:pt idx="22">
                  <c:v>120</c:v>
                </c:pt>
                <c:pt idx="23">
                  <c:v>110</c:v>
                </c:pt>
                <c:pt idx="24">
                  <c:v>115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67103072"/>
        <c:axId val="1267109232"/>
      </c:scatterChart>
      <c:valAx>
        <c:axId val="1267103072"/>
        <c:scaling>
          <c:orientation val="minMax"/>
          <c:max val="24"/>
        </c:scaling>
        <c:delete val="0"/>
        <c:axPos val="b"/>
        <c:numFmt formatCode="0_ &quot;时&quot;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1267109232"/>
        <c:crosses val="autoZero"/>
        <c:crossBetween val="midCat"/>
        <c:majorUnit val="1"/>
        <c:minorUnit val="1"/>
      </c:valAx>
      <c:valAx>
        <c:axId val="1267109232"/>
        <c:scaling>
          <c:orientation val="minMax"/>
        </c:scaling>
        <c:delete val="0"/>
        <c:axPos val="l"/>
        <c:numFmt formatCode="0_ &quot;MWh&quot;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tailEnd type="non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126710307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63775318866518871"/>
          <c:y val="3.6601037213646347E-2"/>
          <c:w val="0.31737436053547519"/>
          <c:h val="6.850985960409711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800"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6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.24857655293088363"/>
          <c:y val="5.0810367454068354E-2"/>
          <c:w val="0.47899781277340331"/>
          <c:h val="0.93336515614844495"/>
        </c:manualLayout>
      </c:layout>
      <c:pieChart>
        <c:varyColors val="1"/>
        <c:ser>
          <c:idx val="0"/>
          <c:order val="0"/>
          <c:tx>
            <c:strRef>
              <c:f>Sheet3!$A$2</c:f>
              <c:strCache>
                <c:ptCount val="1"/>
              </c:strCache>
            </c:strRef>
          </c:tx>
          <c:dPt>
            <c:idx val="0"/>
            <c:bubble3D val="0"/>
            <c:spPr>
              <a:solidFill>
                <a:srgbClr val="793A4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rgbClr val="FF0000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zh-CN" altLang="en-US"/>
                      <a:t>电力：</a:t>
                    </a:r>
                    <a:r>
                      <a:rPr lang="en-US" altLang="zh-CN"/>
                      <a:t>50MWh</a:t>
                    </a:r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zh-CN" altLang="en-US"/>
                      <a:t>蒸汽：</a:t>
                    </a:r>
                    <a:r>
                      <a:rPr lang="en-US" altLang="zh-CN"/>
                      <a:t>30MWh</a:t>
                    </a:r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0.11146650372180869"/>
                  <c:y val="0.18702376030845372"/>
                </c:manualLayout>
              </c:layout>
              <c:tx>
                <c:rich>
                  <a:bodyPr/>
                  <a:lstStyle/>
                  <a:p>
                    <a:r>
                      <a:rPr lang="zh-CN" altLang="en-US"/>
                      <a:t>冷</a:t>
                    </a:r>
                    <a:r>
                      <a:rPr lang="en-US" altLang="zh-CN"/>
                      <a:t>/</a:t>
                    </a:r>
                    <a:r>
                      <a:rPr lang="zh-CN" altLang="en-US"/>
                      <a:t>热：</a:t>
                    </a:r>
                    <a:r>
                      <a:rPr lang="en-US" altLang="zh-CN"/>
                      <a:t>20MWh</a:t>
                    </a:r>
                  </a:p>
                </c:rich>
              </c:tx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8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Sheet3!$B$1:$D$1</c:f>
              <c:strCache>
                <c:ptCount val="3"/>
                <c:pt idx="0">
                  <c:v>电力</c:v>
                </c:pt>
                <c:pt idx="1">
                  <c:v>蒸汽</c:v>
                </c:pt>
                <c:pt idx="2">
                  <c:v>冷/热</c:v>
                </c:pt>
              </c:strCache>
            </c:strRef>
          </c:cat>
          <c:val>
            <c:numRef>
              <c:f>Sheet3!$B$2:$D$2</c:f>
              <c:numCache>
                <c:formatCode>0%</c:formatCode>
                <c:ptCount val="3"/>
                <c:pt idx="0">
                  <c:v>0.5</c:v>
                </c:pt>
                <c:pt idx="1">
                  <c:v>0.30000000000000032</c:v>
                </c:pt>
                <c:pt idx="2">
                  <c:v>0.2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800"/>
      </a:pPr>
      <a:endParaRPr lang="zh-CN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048932031886965"/>
          <c:y val="8.8144473650670532E-2"/>
          <c:w val="0.8656351196272527"/>
          <c:h val="0.69651611649456302"/>
        </c:manualLayout>
      </c:layout>
      <c:scatterChart>
        <c:scatterStyle val="smoothMarker"/>
        <c:varyColors val="0"/>
        <c:ser>
          <c:idx val="0"/>
          <c:order val="0"/>
          <c:tx>
            <c:strRef>
              <c:f>Sheet3!$B$16</c:f>
              <c:strCache>
                <c:ptCount val="1"/>
                <c:pt idx="0">
                  <c:v>电力</c:v>
                </c:pt>
              </c:strCache>
            </c:strRef>
          </c:tx>
          <c:spPr>
            <a:ln w="19050" cap="rnd">
              <a:solidFill>
                <a:srgbClr val="793A4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793A46"/>
              </a:solidFill>
              <a:ln w="9525">
                <a:solidFill>
                  <a:srgbClr val="793A46"/>
                </a:solidFill>
              </a:ln>
              <a:effectLst/>
            </c:spPr>
          </c:marker>
          <c:xVal>
            <c:numRef>
              <c:f>Sheet3!$A$17:$A$41</c:f>
              <c:numCache>
                <c:formatCode>General</c:formatCode>
                <c:ptCount val="2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</c:numCache>
            </c:numRef>
          </c:xVal>
          <c:yVal>
            <c:numRef>
              <c:f>Sheet3!$B$17:$B$41</c:f>
              <c:numCache>
                <c:formatCode>General</c:formatCode>
                <c:ptCount val="25"/>
                <c:pt idx="0">
                  <c:v>55</c:v>
                </c:pt>
                <c:pt idx="1">
                  <c:v>60</c:v>
                </c:pt>
                <c:pt idx="2">
                  <c:v>65</c:v>
                </c:pt>
                <c:pt idx="3">
                  <c:v>70</c:v>
                </c:pt>
                <c:pt idx="4">
                  <c:v>67.5</c:v>
                </c:pt>
                <c:pt idx="5">
                  <c:v>65</c:v>
                </c:pt>
                <c:pt idx="6">
                  <c:v>70</c:v>
                </c:pt>
                <c:pt idx="7">
                  <c:v>75</c:v>
                </c:pt>
                <c:pt idx="8">
                  <c:v>80</c:v>
                </c:pt>
                <c:pt idx="9">
                  <c:v>77.5</c:v>
                </c:pt>
                <c:pt idx="10">
                  <c:v>75</c:v>
                </c:pt>
                <c:pt idx="11">
                  <c:v>75</c:v>
                </c:pt>
                <c:pt idx="12">
                  <c:v>72.5</c:v>
                </c:pt>
                <c:pt idx="13">
                  <c:v>70</c:v>
                </c:pt>
                <c:pt idx="14">
                  <c:v>67.5</c:v>
                </c:pt>
                <c:pt idx="15">
                  <c:v>70</c:v>
                </c:pt>
                <c:pt idx="16">
                  <c:v>72.5</c:v>
                </c:pt>
                <c:pt idx="17">
                  <c:v>77.5</c:v>
                </c:pt>
                <c:pt idx="18">
                  <c:v>75</c:v>
                </c:pt>
                <c:pt idx="19">
                  <c:v>80</c:v>
                </c:pt>
                <c:pt idx="20">
                  <c:v>70</c:v>
                </c:pt>
                <c:pt idx="21">
                  <c:v>65</c:v>
                </c:pt>
                <c:pt idx="22">
                  <c:v>60</c:v>
                </c:pt>
                <c:pt idx="23">
                  <c:v>55</c:v>
                </c:pt>
                <c:pt idx="24">
                  <c:v>57.5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Sheet3!$C$16</c:f>
              <c:strCache>
                <c:ptCount val="1"/>
                <c:pt idx="0">
                  <c:v>蒸汽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solidFill>
                  <a:srgbClr val="FF0000"/>
                </a:solidFill>
              </a:ln>
              <a:effectLst/>
            </c:spPr>
          </c:marker>
          <c:xVal>
            <c:numRef>
              <c:f>Sheet3!$A$17:$A$41</c:f>
              <c:numCache>
                <c:formatCode>General</c:formatCode>
                <c:ptCount val="2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</c:numCache>
            </c:numRef>
          </c:xVal>
          <c:yVal>
            <c:numRef>
              <c:f>Sheet3!$C$17:$C$41</c:f>
              <c:numCache>
                <c:formatCode>General</c:formatCode>
                <c:ptCount val="25"/>
                <c:pt idx="0">
                  <c:v>33</c:v>
                </c:pt>
                <c:pt idx="1">
                  <c:v>36</c:v>
                </c:pt>
                <c:pt idx="2">
                  <c:v>39</c:v>
                </c:pt>
                <c:pt idx="3">
                  <c:v>42</c:v>
                </c:pt>
                <c:pt idx="4">
                  <c:v>40.5</c:v>
                </c:pt>
                <c:pt idx="5">
                  <c:v>39</c:v>
                </c:pt>
                <c:pt idx="6">
                  <c:v>42</c:v>
                </c:pt>
                <c:pt idx="7">
                  <c:v>45</c:v>
                </c:pt>
                <c:pt idx="8">
                  <c:v>48</c:v>
                </c:pt>
                <c:pt idx="9">
                  <c:v>46.5</c:v>
                </c:pt>
                <c:pt idx="10">
                  <c:v>45</c:v>
                </c:pt>
                <c:pt idx="11">
                  <c:v>45</c:v>
                </c:pt>
                <c:pt idx="12">
                  <c:v>43.5</c:v>
                </c:pt>
                <c:pt idx="13">
                  <c:v>42</c:v>
                </c:pt>
                <c:pt idx="14">
                  <c:v>40.5</c:v>
                </c:pt>
                <c:pt idx="15">
                  <c:v>42</c:v>
                </c:pt>
                <c:pt idx="16">
                  <c:v>43.5</c:v>
                </c:pt>
                <c:pt idx="17">
                  <c:v>46.5</c:v>
                </c:pt>
                <c:pt idx="18">
                  <c:v>45</c:v>
                </c:pt>
                <c:pt idx="19">
                  <c:v>48</c:v>
                </c:pt>
                <c:pt idx="20">
                  <c:v>42</c:v>
                </c:pt>
                <c:pt idx="21">
                  <c:v>39</c:v>
                </c:pt>
                <c:pt idx="22">
                  <c:v>36</c:v>
                </c:pt>
                <c:pt idx="23">
                  <c:v>33</c:v>
                </c:pt>
                <c:pt idx="24">
                  <c:v>34.5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Sheet3!$D$16</c:f>
              <c:strCache>
                <c:ptCount val="1"/>
                <c:pt idx="0">
                  <c:v>冷/热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Sheet3!$A$17:$A$41</c:f>
              <c:numCache>
                <c:formatCode>General</c:formatCode>
                <c:ptCount val="2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</c:numCache>
            </c:numRef>
          </c:xVal>
          <c:yVal>
            <c:numRef>
              <c:f>Sheet3!$D$17:$D$41</c:f>
              <c:numCache>
                <c:formatCode>General</c:formatCode>
                <c:ptCount val="25"/>
                <c:pt idx="0">
                  <c:v>22</c:v>
                </c:pt>
                <c:pt idx="1">
                  <c:v>32</c:v>
                </c:pt>
                <c:pt idx="2">
                  <c:v>42</c:v>
                </c:pt>
                <c:pt idx="3">
                  <c:v>52</c:v>
                </c:pt>
                <c:pt idx="4">
                  <c:v>47</c:v>
                </c:pt>
                <c:pt idx="5">
                  <c:v>42</c:v>
                </c:pt>
                <c:pt idx="6">
                  <c:v>52</c:v>
                </c:pt>
                <c:pt idx="7">
                  <c:v>62</c:v>
                </c:pt>
                <c:pt idx="8">
                  <c:v>72</c:v>
                </c:pt>
                <c:pt idx="9">
                  <c:v>67</c:v>
                </c:pt>
                <c:pt idx="10">
                  <c:v>62</c:v>
                </c:pt>
                <c:pt idx="11">
                  <c:v>62</c:v>
                </c:pt>
                <c:pt idx="12">
                  <c:v>57</c:v>
                </c:pt>
                <c:pt idx="13">
                  <c:v>52</c:v>
                </c:pt>
                <c:pt idx="14">
                  <c:v>47</c:v>
                </c:pt>
                <c:pt idx="15">
                  <c:v>52</c:v>
                </c:pt>
                <c:pt idx="16">
                  <c:v>57</c:v>
                </c:pt>
                <c:pt idx="17">
                  <c:v>67</c:v>
                </c:pt>
                <c:pt idx="18">
                  <c:v>62</c:v>
                </c:pt>
                <c:pt idx="19">
                  <c:v>72</c:v>
                </c:pt>
                <c:pt idx="20">
                  <c:v>52</c:v>
                </c:pt>
                <c:pt idx="21">
                  <c:v>42</c:v>
                </c:pt>
                <c:pt idx="22">
                  <c:v>32</c:v>
                </c:pt>
                <c:pt idx="23">
                  <c:v>22</c:v>
                </c:pt>
                <c:pt idx="24">
                  <c:v>27</c:v>
                </c:pt>
              </c:numCache>
            </c:numRef>
          </c:yVal>
          <c:smooth val="1"/>
        </c:ser>
        <c:ser>
          <c:idx val="3"/>
          <c:order val="3"/>
          <c:tx>
            <c:strRef>
              <c:f>Sheet3!$E$16</c:f>
              <c:strCache>
                <c:ptCount val="1"/>
                <c:pt idx="0">
                  <c:v>总量</c:v>
                </c:pt>
              </c:strCache>
            </c:strRef>
          </c:tx>
          <c:spPr>
            <a:ln w="19050" cap="rnd">
              <a:solidFill>
                <a:srgbClr val="00B05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B050"/>
              </a:solidFill>
              <a:ln w="9525">
                <a:solidFill>
                  <a:srgbClr val="00B050"/>
                </a:solidFill>
              </a:ln>
              <a:effectLst/>
            </c:spPr>
          </c:marker>
          <c:xVal>
            <c:numRef>
              <c:f>Sheet3!$A$17:$A$41</c:f>
              <c:numCache>
                <c:formatCode>General</c:formatCode>
                <c:ptCount val="2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</c:numCache>
            </c:numRef>
          </c:xVal>
          <c:yVal>
            <c:numRef>
              <c:f>Sheet3!$E$17:$E$41</c:f>
              <c:numCache>
                <c:formatCode>General</c:formatCode>
                <c:ptCount val="25"/>
                <c:pt idx="0">
                  <c:v>110</c:v>
                </c:pt>
                <c:pt idx="1">
                  <c:v>120</c:v>
                </c:pt>
                <c:pt idx="2">
                  <c:v>130</c:v>
                </c:pt>
                <c:pt idx="3">
                  <c:v>140</c:v>
                </c:pt>
                <c:pt idx="4">
                  <c:v>135</c:v>
                </c:pt>
                <c:pt idx="5">
                  <c:v>130</c:v>
                </c:pt>
                <c:pt idx="6">
                  <c:v>140</c:v>
                </c:pt>
                <c:pt idx="7">
                  <c:v>150</c:v>
                </c:pt>
                <c:pt idx="8">
                  <c:v>160</c:v>
                </c:pt>
                <c:pt idx="9">
                  <c:v>155</c:v>
                </c:pt>
                <c:pt idx="10">
                  <c:v>150</c:v>
                </c:pt>
                <c:pt idx="11">
                  <c:v>150</c:v>
                </c:pt>
                <c:pt idx="12">
                  <c:v>145</c:v>
                </c:pt>
                <c:pt idx="13">
                  <c:v>140</c:v>
                </c:pt>
                <c:pt idx="14">
                  <c:v>135</c:v>
                </c:pt>
                <c:pt idx="15">
                  <c:v>140</c:v>
                </c:pt>
                <c:pt idx="16">
                  <c:v>145</c:v>
                </c:pt>
                <c:pt idx="17">
                  <c:v>155</c:v>
                </c:pt>
                <c:pt idx="18">
                  <c:v>150</c:v>
                </c:pt>
                <c:pt idx="19">
                  <c:v>160</c:v>
                </c:pt>
                <c:pt idx="20">
                  <c:v>140</c:v>
                </c:pt>
                <c:pt idx="21">
                  <c:v>130</c:v>
                </c:pt>
                <c:pt idx="22">
                  <c:v>120</c:v>
                </c:pt>
                <c:pt idx="23">
                  <c:v>110</c:v>
                </c:pt>
                <c:pt idx="24">
                  <c:v>115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79794192"/>
        <c:axId val="1079793632"/>
      </c:scatterChart>
      <c:valAx>
        <c:axId val="1079794192"/>
        <c:scaling>
          <c:orientation val="minMax"/>
          <c:max val="24"/>
        </c:scaling>
        <c:delete val="0"/>
        <c:axPos val="b"/>
        <c:numFmt formatCode="0_ &quot;时&quot;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1079793632"/>
        <c:crosses val="autoZero"/>
        <c:crossBetween val="midCat"/>
        <c:majorUnit val="1"/>
        <c:minorUnit val="1"/>
      </c:valAx>
      <c:valAx>
        <c:axId val="1079793632"/>
        <c:scaling>
          <c:orientation val="minMax"/>
        </c:scaling>
        <c:delete val="0"/>
        <c:axPos val="l"/>
        <c:numFmt formatCode="0_ &quot;MWh&quot;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tailEnd type="non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107979419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63775318866518871"/>
          <c:y val="3.6601037213646347E-2"/>
          <c:w val="0.31737436053547519"/>
          <c:h val="6.850985960409711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800"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6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.24857655293088363"/>
          <c:y val="5.0810367454068354E-2"/>
          <c:w val="0.47899781277340331"/>
          <c:h val="0.93336515614844495"/>
        </c:manualLayout>
      </c:layout>
      <c:pieChart>
        <c:varyColors val="1"/>
        <c:ser>
          <c:idx val="0"/>
          <c:order val="0"/>
          <c:tx>
            <c:strRef>
              <c:f>Sheet3!$A$2</c:f>
              <c:strCache>
                <c:ptCount val="1"/>
              </c:strCache>
            </c:strRef>
          </c:tx>
          <c:dPt>
            <c:idx val="0"/>
            <c:bubble3D val="0"/>
            <c:spPr>
              <a:solidFill>
                <a:srgbClr val="793A4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rgbClr val="FF0000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zh-CN" altLang="en-US" dirty="0"/>
                      <a:t>电力</a:t>
                    </a:r>
                    <a:r>
                      <a:rPr lang="zh-CN" altLang="en-US" dirty="0" smtClean="0"/>
                      <a:t>：</a:t>
                    </a:r>
                  </a:p>
                  <a:p>
                    <a:r>
                      <a:rPr lang="en-US" altLang="zh-CN" dirty="0" smtClean="0"/>
                      <a:t>50</a:t>
                    </a:r>
                    <a:r>
                      <a:rPr lang="zh-CN" altLang="en-US" dirty="0" smtClean="0"/>
                      <a:t>万元</a:t>
                    </a:r>
                    <a:endParaRPr lang="zh-CN" altLang="en-US" dirty="0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zh-CN" altLang="en-US" dirty="0"/>
                      <a:t>蒸汽</a:t>
                    </a:r>
                    <a:r>
                      <a:rPr lang="zh-CN" altLang="en-US" dirty="0" smtClean="0"/>
                      <a:t>：</a:t>
                    </a:r>
                  </a:p>
                  <a:p>
                    <a:r>
                      <a:rPr lang="en-US" altLang="zh-CN" dirty="0" smtClean="0"/>
                      <a:t>30</a:t>
                    </a:r>
                    <a:r>
                      <a:rPr lang="zh-CN" altLang="en-US" dirty="0" smtClean="0"/>
                      <a:t>万元</a:t>
                    </a:r>
                    <a:endParaRPr lang="zh-CN" altLang="en-US" dirty="0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0.11146650372180869"/>
                  <c:y val="0.18702376030845372"/>
                </c:manualLayout>
              </c:layout>
              <c:tx>
                <c:rich>
                  <a:bodyPr/>
                  <a:lstStyle/>
                  <a:p>
                    <a:r>
                      <a:rPr lang="zh-CN" altLang="en-US" dirty="0"/>
                      <a:t>冷</a:t>
                    </a:r>
                    <a:r>
                      <a:rPr lang="en-US" altLang="zh-CN" dirty="0"/>
                      <a:t>/</a:t>
                    </a:r>
                    <a:r>
                      <a:rPr lang="zh-CN" altLang="en-US" dirty="0"/>
                      <a:t>热</a:t>
                    </a:r>
                    <a:r>
                      <a:rPr lang="zh-CN" altLang="en-US" dirty="0" smtClean="0"/>
                      <a:t>：</a:t>
                    </a:r>
                  </a:p>
                  <a:p>
                    <a:r>
                      <a:rPr lang="en-US" altLang="zh-CN" dirty="0" smtClean="0"/>
                      <a:t>20</a:t>
                    </a:r>
                    <a:r>
                      <a:rPr lang="zh-CN" altLang="en-US" dirty="0" smtClean="0"/>
                      <a:t>万元</a:t>
                    </a:r>
                    <a:endParaRPr lang="zh-CN" altLang="en-US" dirty="0"/>
                  </a:p>
                </c:rich>
              </c:tx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pattFill prst="pct75">
                <a:fgClr>
                  <a:prstClr val="black">
                    <a:lumMod val="75000"/>
                    <a:lumOff val="25000"/>
                  </a:prstClr>
                </a:fgClr>
                <a:bgClr>
                  <a:prstClr val="black">
                    <a:lumMod val="65000"/>
                    <a:lumOff val="35000"/>
                  </a:prst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800" b="1" i="0" u="none" strike="noStrike" kern="1200" baseline="0">
                    <a:solidFill>
                      <a:schemeClr val="l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Sheet3!$B$1:$D$1</c:f>
              <c:strCache>
                <c:ptCount val="3"/>
                <c:pt idx="0">
                  <c:v>电力</c:v>
                </c:pt>
                <c:pt idx="1">
                  <c:v>蒸汽</c:v>
                </c:pt>
                <c:pt idx="2">
                  <c:v>冷/热</c:v>
                </c:pt>
              </c:strCache>
            </c:strRef>
          </c:cat>
          <c:val>
            <c:numRef>
              <c:f>Sheet3!$B$2:$D$2</c:f>
              <c:numCache>
                <c:formatCode>0%</c:formatCode>
                <c:ptCount val="3"/>
                <c:pt idx="0">
                  <c:v>0.5</c:v>
                </c:pt>
                <c:pt idx="1">
                  <c:v>0.30000000000000032</c:v>
                </c:pt>
                <c:pt idx="2">
                  <c:v>0.2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800"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1714698950360728E-2"/>
          <c:y val="8.8144756600394031E-2"/>
          <c:w val="0.8656351196272527"/>
          <c:h val="0.69651611649456302"/>
        </c:manualLayout>
      </c:layout>
      <c:scatterChart>
        <c:scatterStyle val="smoothMarker"/>
        <c:varyColors val="0"/>
        <c:ser>
          <c:idx val="0"/>
          <c:order val="0"/>
          <c:tx>
            <c:strRef>
              <c:f>Sheet3!$B$16</c:f>
              <c:strCache>
                <c:ptCount val="1"/>
                <c:pt idx="0">
                  <c:v>电力</c:v>
                </c:pt>
              </c:strCache>
            </c:strRef>
          </c:tx>
          <c:spPr>
            <a:ln w="19050" cap="rnd">
              <a:solidFill>
                <a:srgbClr val="793A4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793A46"/>
              </a:solidFill>
              <a:ln w="9525">
                <a:solidFill>
                  <a:srgbClr val="793A46"/>
                </a:solidFill>
              </a:ln>
              <a:effectLst/>
            </c:spPr>
          </c:marker>
          <c:xVal>
            <c:numRef>
              <c:f>Sheet3!$A$17:$A$41</c:f>
              <c:numCache>
                <c:formatCode>General</c:formatCode>
                <c:ptCount val="2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</c:numCache>
            </c:numRef>
          </c:xVal>
          <c:yVal>
            <c:numRef>
              <c:f>Sheet3!$B$17:$B$41</c:f>
              <c:numCache>
                <c:formatCode>General</c:formatCode>
                <c:ptCount val="25"/>
                <c:pt idx="0">
                  <c:v>55</c:v>
                </c:pt>
                <c:pt idx="1">
                  <c:v>60</c:v>
                </c:pt>
                <c:pt idx="2">
                  <c:v>65</c:v>
                </c:pt>
                <c:pt idx="3">
                  <c:v>70</c:v>
                </c:pt>
                <c:pt idx="4">
                  <c:v>67.5</c:v>
                </c:pt>
                <c:pt idx="5">
                  <c:v>65</c:v>
                </c:pt>
                <c:pt idx="6">
                  <c:v>70</c:v>
                </c:pt>
                <c:pt idx="7">
                  <c:v>75</c:v>
                </c:pt>
                <c:pt idx="8">
                  <c:v>80</c:v>
                </c:pt>
                <c:pt idx="9">
                  <c:v>77.5</c:v>
                </c:pt>
                <c:pt idx="10">
                  <c:v>75</c:v>
                </c:pt>
                <c:pt idx="11">
                  <c:v>75</c:v>
                </c:pt>
                <c:pt idx="12">
                  <c:v>72.5</c:v>
                </c:pt>
                <c:pt idx="13">
                  <c:v>70</c:v>
                </c:pt>
                <c:pt idx="14">
                  <c:v>67.5</c:v>
                </c:pt>
                <c:pt idx="15">
                  <c:v>70</c:v>
                </c:pt>
                <c:pt idx="16">
                  <c:v>72.5</c:v>
                </c:pt>
                <c:pt idx="17">
                  <c:v>77.5</c:v>
                </c:pt>
                <c:pt idx="18">
                  <c:v>75</c:v>
                </c:pt>
                <c:pt idx="19">
                  <c:v>80</c:v>
                </c:pt>
                <c:pt idx="20">
                  <c:v>70</c:v>
                </c:pt>
                <c:pt idx="21">
                  <c:v>65</c:v>
                </c:pt>
                <c:pt idx="22">
                  <c:v>60</c:v>
                </c:pt>
                <c:pt idx="23">
                  <c:v>55</c:v>
                </c:pt>
                <c:pt idx="24">
                  <c:v>57.5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Sheet3!$C$16</c:f>
              <c:strCache>
                <c:ptCount val="1"/>
                <c:pt idx="0">
                  <c:v>蒸汽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solidFill>
                  <a:srgbClr val="FF0000"/>
                </a:solidFill>
              </a:ln>
              <a:effectLst/>
            </c:spPr>
          </c:marker>
          <c:xVal>
            <c:numRef>
              <c:f>Sheet3!$A$17:$A$41</c:f>
              <c:numCache>
                <c:formatCode>General</c:formatCode>
                <c:ptCount val="2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</c:numCache>
            </c:numRef>
          </c:xVal>
          <c:yVal>
            <c:numRef>
              <c:f>Sheet3!$C$17:$C$41</c:f>
              <c:numCache>
                <c:formatCode>General</c:formatCode>
                <c:ptCount val="25"/>
                <c:pt idx="0">
                  <c:v>33</c:v>
                </c:pt>
                <c:pt idx="1">
                  <c:v>36</c:v>
                </c:pt>
                <c:pt idx="2">
                  <c:v>39</c:v>
                </c:pt>
                <c:pt idx="3">
                  <c:v>42</c:v>
                </c:pt>
                <c:pt idx="4">
                  <c:v>40.5</c:v>
                </c:pt>
                <c:pt idx="5">
                  <c:v>39</c:v>
                </c:pt>
                <c:pt idx="6">
                  <c:v>42</c:v>
                </c:pt>
                <c:pt idx="7">
                  <c:v>45</c:v>
                </c:pt>
                <c:pt idx="8">
                  <c:v>48</c:v>
                </c:pt>
                <c:pt idx="9">
                  <c:v>46.5</c:v>
                </c:pt>
                <c:pt idx="10">
                  <c:v>45</c:v>
                </c:pt>
                <c:pt idx="11">
                  <c:v>45</c:v>
                </c:pt>
                <c:pt idx="12">
                  <c:v>43.5</c:v>
                </c:pt>
                <c:pt idx="13">
                  <c:v>42</c:v>
                </c:pt>
                <c:pt idx="14">
                  <c:v>40.5</c:v>
                </c:pt>
                <c:pt idx="15">
                  <c:v>42</c:v>
                </c:pt>
                <c:pt idx="16">
                  <c:v>43.5</c:v>
                </c:pt>
                <c:pt idx="17">
                  <c:v>46.5</c:v>
                </c:pt>
                <c:pt idx="18">
                  <c:v>45</c:v>
                </c:pt>
                <c:pt idx="19">
                  <c:v>48</c:v>
                </c:pt>
                <c:pt idx="20">
                  <c:v>42</c:v>
                </c:pt>
                <c:pt idx="21">
                  <c:v>39</c:v>
                </c:pt>
                <c:pt idx="22">
                  <c:v>36</c:v>
                </c:pt>
                <c:pt idx="23">
                  <c:v>33</c:v>
                </c:pt>
                <c:pt idx="24">
                  <c:v>34.5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Sheet3!$D$16</c:f>
              <c:strCache>
                <c:ptCount val="1"/>
                <c:pt idx="0">
                  <c:v>冷/热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Sheet3!$A$17:$A$41</c:f>
              <c:numCache>
                <c:formatCode>General</c:formatCode>
                <c:ptCount val="2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</c:numCache>
            </c:numRef>
          </c:xVal>
          <c:yVal>
            <c:numRef>
              <c:f>Sheet3!$D$17:$D$41</c:f>
              <c:numCache>
                <c:formatCode>General</c:formatCode>
                <c:ptCount val="25"/>
                <c:pt idx="0">
                  <c:v>22</c:v>
                </c:pt>
                <c:pt idx="1">
                  <c:v>32</c:v>
                </c:pt>
                <c:pt idx="2">
                  <c:v>42</c:v>
                </c:pt>
                <c:pt idx="3">
                  <c:v>52</c:v>
                </c:pt>
                <c:pt idx="4">
                  <c:v>47</c:v>
                </c:pt>
                <c:pt idx="5">
                  <c:v>42</c:v>
                </c:pt>
                <c:pt idx="6">
                  <c:v>52</c:v>
                </c:pt>
                <c:pt idx="7">
                  <c:v>62</c:v>
                </c:pt>
                <c:pt idx="8">
                  <c:v>72</c:v>
                </c:pt>
                <c:pt idx="9">
                  <c:v>67</c:v>
                </c:pt>
                <c:pt idx="10">
                  <c:v>62</c:v>
                </c:pt>
                <c:pt idx="11">
                  <c:v>62</c:v>
                </c:pt>
                <c:pt idx="12">
                  <c:v>57</c:v>
                </c:pt>
                <c:pt idx="13">
                  <c:v>52</c:v>
                </c:pt>
                <c:pt idx="14">
                  <c:v>47</c:v>
                </c:pt>
                <c:pt idx="15">
                  <c:v>52</c:v>
                </c:pt>
                <c:pt idx="16">
                  <c:v>57</c:v>
                </c:pt>
                <c:pt idx="17">
                  <c:v>67</c:v>
                </c:pt>
                <c:pt idx="18">
                  <c:v>62</c:v>
                </c:pt>
                <c:pt idx="19">
                  <c:v>72</c:v>
                </c:pt>
                <c:pt idx="20">
                  <c:v>52</c:v>
                </c:pt>
                <c:pt idx="21">
                  <c:v>42</c:v>
                </c:pt>
                <c:pt idx="22">
                  <c:v>32</c:v>
                </c:pt>
                <c:pt idx="23">
                  <c:v>22</c:v>
                </c:pt>
                <c:pt idx="24">
                  <c:v>27</c:v>
                </c:pt>
              </c:numCache>
            </c:numRef>
          </c:yVal>
          <c:smooth val="1"/>
        </c:ser>
        <c:ser>
          <c:idx val="3"/>
          <c:order val="3"/>
          <c:tx>
            <c:strRef>
              <c:f>Sheet3!$E$16</c:f>
              <c:strCache>
                <c:ptCount val="1"/>
                <c:pt idx="0">
                  <c:v>总量</c:v>
                </c:pt>
              </c:strCache>
            </c:strRef>
          </c:tx>
          <c:spPr>
            <a:ln w="19050" cap="rnd">
              <a:solidFill>
                <a:srgbClr val="00B05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B050"/>
              </a:solidFill>
              <a:ln w="9525">
                <a:solidFill>
                  <a:srgbClr val="00B050"/>
                </a:solidFill>
              </a:ln>
              <a:effectLst/>
            </c:spPr>
          </c:marker>
          <c:xVal>
            <c:numRef>
              <c:f>Sheet3!$A$17:$A$41</c:f>
              <c:numCache>
                <c:formatCode>General</c:formatCode>
                <c:ptCount val="2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</c:numCache>
            </c:numRef>
          </c:xVal>
          <c:yVal>
            <c:numRef>
              <c:f>Sheet3!$E$17:$E$41</c:f>
              <c:numCache>
                <c:formatCode>General</c:formatCode>
                <c:ptCount val="25"/>
                <c:pt idx="0">
                  <c:v>110</c:v>
                </c:pt>
                <c:pt idx="1">
                  <c:v>120</c:v>
                </c:pt>
                <c:pt idx="2">
                  <c:v>130</c:v>
                </c:pt>
                <c:pt idx="3">
                  <c:v>140</c:v>
                </c:pt>
                <c:pt idx="4">
                  <c:v>135</c:v>
                </c:pt>
                <c:pt idx="5">
                  <c:v>130</c:v>
                </c:pt>
                <c:pt idx="6">
                  <c:v>140</c:v>
                </c:pt>
                <c:pt idx="7">
                  <c:v>150</c:v>
                </c:pt>
                <c:pt idx="8">
                  <c:v>160</c:v>
                </c:pt>
                <c:pt idx="9">
                  <c:v>155</c:v>
                </c:pt>
                <c:pt idx="10">
                  <c:v>150</c:v>
                </c:pt>
                <c:pt idx="11">
                  <c:v>150</c:v>
                </c:pt>
                <c:pt idx="12">
                  <c:v>145</c:v>
                </c:pt>
                <c:pt idx="13">
                  <c:v>140</c:v>
                </c:pt>
                <c:pt idx="14">
                  <c:v>135</c:v>
                </c:pt>
                <c:pt idx="15">
                  <c:v>140</c:v>
                </c:pt>
                <c:pt idx="16">
                  <c:v>145</c:v>
                </c:pt>
                <c:pt idx="17">
                  <c:v>155</c:v>
                </c:pt>
                <c:pt idx="18">
                  <c:v>150</c:v>
                </c:pt>
                <c:pt idx="19">
                  <c:v>160</c:v>
                </c:pt>
                <c:pt idx="20">
                  <c:v>140</c:v>
                </c:pt>
                <c:pt idx="21">
                  <c:v>130</c:v>
                </c:pt>
                <c:pt idx="22">
                  <c:v>120</c:v>
                </c:pt>
                <c:pt idx="23">
                  <c:v>110</c:v>
                </c:pt>
                <c:pt idx="24">
                  <c:v>115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81756416"/>
        <c:axId val="1081759776"/>
      </c:scatterChart>
      <c:valAx>
        <c:axId val="1081756416"/>
        <c:scaling>
          <c:orientation val="minMax"/>
          <c:max val="24"/>
        </c:scaling>
        <c:delete val="0"/>
        <c:axPos val="b"/>
        <c:numFmt formatCode="0_ &quot;时&quot;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1081759776"/>
        <c:crosses val="autoZero"/>
        <c:crossBetween val="midCat"/>
        <c:majorUnit val="1"/>
        <c:minorUnit val="1"/>
      </c:valAx>
      <c:valAx>
        <c:axId val="1081759776"/>
        <c:scaling>
          <c:orientation val="minMax"/>
        </c:scaling>
        <c:delete val="0"/>
        <c:axPos val="l"/>
        <c:numFmt formatCode="0_ &quot;万元&quot;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tailEnd type="non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108175641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63775318866518871"/>
          <c:y val="3.6601037213646347E-2"/>
          <c:w val="0.31737436053547519"/>
          <c:h val="6.850985960409711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800"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6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.24857655293088363"/>
          <c:y val="5.0810367454068354E-2"/>
          <c:w val="0.47899781277340331"/>
          <c:h val="0.93336515614844495"/>
        </c:manualLayout>
      </c:layout>
      <c:pieChart>
        <c:varyColors val="1"/>
        <c:ser>
          <c:idx val="0"/>
          <c:order val="0"/>
          <c:tx>
            <c:strRef>
              <c:f>Sheet3!$A$2</c:f>
              <c:strCache>
                <c:ptCount val="1"/>
              </c:strCache>
            </c:strRef>
          </c:tx>
          <c:dPt>
            <c:idx val="0"/>
            <c:bubble3D val="0"/>
            <c:spPr>
              <a:solidFill>
                <a:srgbClr val="793A4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rgbClr val="FF0000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zh-CN" altLang="en-US" dirty="0"/>
                      <a:t>电力</a:t>
                    </a:r>
                    <a:r>
                      <a:rPr lang="zh-CN" altLang="en-US" dirty="0" smtClean="0"/>
                      <a:t>：</a:t>
                    </a:r>
                  </a:p>
                  <a:p>
                    <a:r>
                      <a:rPr lang="en-US" altLang="zh-CN" dirty="0" smtClean="0"/>
                      <a:t>50</a:t>
                    </a:r>
                    <a:r>
                      <a:rPr lang="zh-CN" altLang="en-US" dirty="0" smtClean="0"/>
                      <a:t>万元</a:t>
                    </a:r>
                    <a:endParaRPr lang="zh-CN" altLang="en-US" dirty="0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zh-CN" altLang="en-US" dirty="0"/>
                      <a:t>蒸汽</a:t>
                    </a:r>
                    <a:r>
                      <a:rPr lang="zh-CN" altLang="en-US" dirty="0" smtClean="0"/>
                      <a:t>：</a:t>
                    </a:r>
                  </a:p>
                  <a:p>
                    <a:r>
                      <a:rPr lang="en-US" altLang="zh-CN" dirty="0" smtClean="0"/>
                      <a:t>30</a:t>
                    </a:r>
                    <a:r>
                      <a:rPr lang="zh-CN" altLang="en-US" dirty="0" smtClean="0"/>
                      <a:t>万元</a:t>
                    </a:r>
                    <a:endParaRPr lang="zh-CN" altLang="en-US" dirty="0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0.11146650372180869"/>
                  <c:y val="0.18702376030845372"/>
                </c:manualLayout>
              </c:layout>
              <c:tx>
                <c:rich>
                  <a:bodyPr/>
                  <a:lstStyle/>
                  <a:p>
                    <a:r>
                      <a:rPr lang="zh-CN" altLang="en-US" dirty="0"/>
                      <a:t>冷</a:t>
                    </a:r>
                    <a:r>
                      <a:rPr lang="en-US" altLang="zh-CN" dirty="0"/>
                      <a:t>/</a:t>
                    </a:r>
                    <a:r>
                      <a:rPr lang="zh-CN" altLang="en-US" dirty="0"/>
                      <a:t>热</a:t>
                    </a:r>
                    <a:r>
                      <a:rPr lang="zh-CN" altLang="en-US" dirty="0" smtClean="0"/>
                      <a:t>：</a:t>
                    </a:r>
                  </a:p>
                  <a:p>
                    <a:r>
                      <a:rPr lang="en-US" altLang="zh-CN" dirty="0" smtClean="0"/>
                      <a:t>20</a:t>
                    </a:r>
                    <a:r>
                      <a:rPr lang="zh-CN" altLang="en-US" dirty="0" smtClean="0"/>
                      <a:t>万元</a:t>
                    </a:r>
                    <a:endParaRPr lang="zh-CN" altLang="en-US" dirty="0"/>
                  </a:p>
                </c:rich>
              </c:tx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pattFill prst="pct75">
                <a:fgClr>
                  <a:prstClr val="black">
                    <a:lumMod val="75000"/>
                    <a:lumOff val="25000"/>
                  </a:prstClr>
                </a:fgClr>
                <a:bgClr>
                  <a:prstClr val="black">
                    <a:lumMod val="65000"/>
                    <a:lumOff val="35000"/>
                  </a:prst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800" b="1" i="0" u="none" strike="noStrike" kern="1200" baseline="0">
                    <a:solidFill>
                      <a:schemeClr val="l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Sheet3!$B$1:$D$1</c:f>
              <c:strCache>
                <c:ptCount val="3"/>
                <c:pt idx="0">
                  <c:v>电力</c:v>
                </c:pt>
                <c:pt idx="1">
                  <c:v>蒸汽</c:v>
                </c:pt>
                <c:pt idx="2">
                  <c:v>冷/热</c:v>
                </c:pt>
              </c:strCache>
            </c:strRef>
          </c:cat>
          <c:val>
            <c:numRef>
              <c:f>Sheet3!$B$2:$D$2</c:f>
              <c:numCache>
                <c:formatCode>0%</c:formatCode>
                <c:ptCount val="3"/>
                <c:pt idx="0">
                  <c:v>0.5</c:v>
                </c:pt>
                <c:pt idx="1">
                  <c:v>0.30000000000000032</c:v>
                </c:pt>
                <c:pt idx="2">
                  <c:v>0.2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800"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3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3175" cap="flat" cmpd="sng" algn="ctr">
        <a:solidFill>
          <a:schemeClr val="tx1">
            <a:lumMod val="15000"/>
            <a:lumOff val="85000"/>
          </a:schemeClr>
        </a:solidFill>
        <a:round/>
        <a:tailEnd type="none" w="med" len="lg"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38100" cap="flat" cmpd="dbl" algn="ctr">
        <a:solidFill>
          <a:schemeClr val="phClr"/>
        </a:solidFill>
        <a:miter lim="800000"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 cap="flat" cmpd="sng" algn="ctr">
        <a:solidFill>
          <a:schemeClr val="lt1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tx1"/>
    </cs:fontRef>
    <cs:spPr>
      <a:ln w="9525">
        <a:solidFill>
          <a:schemeClr val="tx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  <a:alpha val="32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tx1">
            <a:lumMod val="5000"/>
            <a:lumOff val="95000"/>
            <a:alpha val="32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tx1"/>
        </a:solidFill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/>
    </cs:fontRef>
    <cs:spPr>
      <a:ln w="3175" cap="flat" cmpd="sng" algn="ctr">
        <a:solidFill>
          <a:schemeClr val="tx1">
            <a:lumMod val="15000"/>
            <a:lumOff val="85000"/>
          </a:schemeClr>
        </a:solidFill>
        <a:round/>
        <a:tailEnd type="none" w="med" len="lg"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>
        <a:solidFill>
          <a:schemeClr val="tx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00" b="1" kern="1200" cap="all" spc="1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2700" cap="rnd"/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3175" cap="flat" cmpd="sng" algn="ctr">
        <a:solidFill>
          <a:schemeClr val="tx1">
            <a:lumMod val="15000"/>
            <a:lumOff val="85000"/>
          </a:schemeClr>
        </a:solidFill>
        <a:round/>
        <a:tailEnd type="none" w="med" len="lg"/>
      </a:ln>
    </cs:spPr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14.xml><?xml version="1.0" encoding="utf-8"?>
<cs:chartStyle xmlns:cs="http://schemas.microsoft.com/office/drawing/2012/chartStyle" xmlns:a="http://schemas.openxmlformats.org/drawingml/2006/main" id="23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3175" cap="flat" cmpd="sng" algn="ctr">
        <a:solidFill>
          <a:schemeClr val="tx1">
            <a:lumMod val="15000"/>
            <a:lumOff val="85000"/>
          </a:schemeClr>
        </a:solidFill>
        <a:round/>
        <a:tailEnd type="none" w="med" len="lg"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38100" cap="flat" cmpd="dbl" algn="ctr">
        <a:solidFill>
          <a:schemeClr val="phClr"/>
        </a:solidFill>
        <a:miter lim="800000"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 cap="flat" cmpd="sng" algn="ctr">
        <a:solidFill>
          <a:schemeClr val="lt1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tx1"/>
    </cs:fontRef>
    <cs:spPr>
      <a:ln w="9525">
        <a:solidFill>
          <a:schemeClr val="tx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  <a:alpha val="32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tx1">
            <a:lumMod val="5000"/>
            <a:lumOff val="95000"/>
            <a:alpha val="32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tx1"/>
        </a:solidFill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/>
    </cs:fontRef>
    <cs:spPr>
      <a:ln w="3175" cap="flat" cmpd="sng" algn="ctr">
        <a:solidFill>
          <a:schemeClr val="tx1">
            <a:lumMod val="15000"/>
            <a:lumOff val="85000"/>
          </a:schemeClr>
        </a:solidFill>
        <a:round/>
        <a:tailEnd type="none" w="med" len="lg"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>
        <a:solidFill>
          <a:schemeClr val="tx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00" b="1" kern="1200" cap="all" spc="1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2700" cap="rnd"/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3175" cap="flat" cmpd="sng" algn="ctr">
        <a:solidFill>
          <a:schemeClr val="tx1">
            <a:lumMod val="15000"/>
            <a:lumOff val="85000"/>
          </a:schemeClr>
        </a:solidFill>
        <a:round/>
        <a:tailEnd type="none" w="med" len="lg"/>
      </a:ln>
    </cs:spPr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15.xml><?xml version="1.0" encoding="utf-8"?>
<cs:chartStyle xmlns:cs="http://schemas.microsoft.com/office/drawing/2012/chartStyle" xmlns:a="http://schemas.openxmlformats.org/drawingml/2006/main" id="23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3175" cap="flat" cmpd="sng" algn="ctr">
        <a:solidFill>
          <a:schemeClr val="tx1">
            <a:lumMod val="15000"/>
            <a:lumOff val="85000"/>
          </a:schemeClr>
        </a:solidFill>
        <a:round/>
        <a:tailEnd type="none" w="med" len="lg"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38100" cap="flat" cmpd="dbl" algn="ctr">
        <a:solidFill>
          <a:schemeClr val="phClr"/>
        </a:solidFill>
        <a:miter lim="800000"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 cap="flat" cmpd="sng" algn="ctr">
        <a:solidFill>
          <a:schemeClr val="lt1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tx1"/>
    </cs:fontRef>
    <cs:spPr>
      <a:ln w="9525">
        <a:solidFill>
          <a:schemeClr val="tx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  <a:alpha val="32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tx1">
            <a:lumMod val="5000"/>
            <a:lumOff val="95000"/>
            <a:alpha val="32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tx1"/>
        </a:solidFill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/>
    </cs:fontRef>
    <cs:spPr>
      <a:ln w="3175" cap="flat" cmpd="sng" algn="ctr">
        <a:solidFill>
          <a:schemeClr val="tx1">
            <a:lumMod val="15000"/>
            <a:lumOff val="85000"/>
          </a:schemeClr>
        </a:solidFill>
        <a:round/>
        <a:tailEnd type="none" w="med" len="lg"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>
        <a:solidFill>
          <a:schemeClr val="tx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00" b="1" kern="1200" cap="all" spc="1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2700" cap="rnd"/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3175" cap="flat" cmpd="sng" algn="ctr">
        <a:solidFill>
          <a:schemeClr val="tx1">
            <a:lumMod val="15000"/>
            <a:lumOff val="85000"/>
          </a:schemeClr>
        </a:solidFill>
        <a:round/>
        <a:tailEnd type="none" w="med" len="lg"/>
      </a:ln>
    </cs:spPr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266478-F393-4D53-9DA4-532B7927BC15}" type="datetimeFigureOut">
              <a:rPr lang="zh-CN" altLang="en-US" smtClean="0"/>
              <a:t>2017/6/13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137D36-12E6-4EFA-AC61-6A3B504006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5772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137D36-12E6-4EFA-AC61-6A3B504006B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73163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137D36-12E6-4EFA-AC61-6A3B504006B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77292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137D36-12E6-4EFA-AC61-6A3B504006B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85610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137D36-12E6-4EFA-AC61-6A3B504006B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01124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137D36-12E6-4EFA-AC61-6A3B504006B0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55407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137D36-12E6-4EFA-AC61-6A3B504006B0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8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BAF35-40E7-4D24-841C-645443AFB550}" type="datetimeFigureOut">
              <a:rPr lang="zh-CN" altLang="en-US" smtClean="0"/>
              <a:t>2017/6/8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6C38-EB09-470A-B237-41367F78F6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2764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BAF35-40E7-4D24-841C-645443AFB550}" type="datetimeFigureOut">
              <a:rPr lang="zh-CN" altLang="en-US" smtClean="0"/>
              <a:t>2017/6/8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6C38-EB09-470A-B237-41367F78F6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5193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BAF35-40E7-4D24-841C-645443AFB550}" type="datetimeFigureOut">
              <a:rPr lang="zh-CN" altLang="en-US" smtClean="0"/>
              <a:t>2017/6/8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6C38-EB09-470A-B237-41367F78F6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7703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BAF35-40E7-4D24-841C-645443AFB550}" type="datetimeFigureOut">
              <a:rPr lang="zh-CN" altLang="en-US" smtClean="0"/>
              <a:t>2017/6/8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6C38-EB09-470A-B237-41367F78F6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6691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BAF35-40E7-4D24-841C-645443AFB550}" type="datetimeFigureOut">
              <a:rPr lang="zh-CN" altLang="en-US" smtClean="0"/>
              <a:t>2017/6/8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6C38-EB09-470A-B237-41367F78F6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0042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BAF35-40E7-4D24-841C-645443AFB550}" type="datetimeFigureOut">
              <a:rPr lang="zh-CN" altLang="en-US" smtClean="0"/>
              <a:t>2017/6/8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6C38-EB09-470A-B237-41367F78F6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4683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BAF35-40E7-4D24-841C-645443AFB550}" type="datetimeFigureOut">
              <a:rPr lang="zh-CN" altLang="en-US" smtClean="0"/>
              <a:t>2017/6/8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6C38-EB09-470A-B237-41367F78F6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9858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BAF35-40E7-4D24-841C-645443AFB550}" type="datetimeFigureOut">
              <a:rPr lang="zh-CN" altLang="en-US" smtClean="0"/>
              <a:t>2017/6/8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6C38-EB09-470A-B237-41367F78F6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0764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BAF35-40E7-4D24-841C-645443AFB550}" type="datetimeFigureOut">
              <a:rPr lang="zh-CN" altLang="en-US" smtClean="0"/>
              <a:t>2017/6/8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6C38-EB09-470A-B237-41367F78F6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3711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BAF35-40E7-4D24-841C-645443AFB550}" type="datetimeFigureOut">
              <a:rPr lang="zh-CN" altLang="en-US" smtClean="0"/>
              <a:t>2017/6/8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6C38-EB09-470A-B237-41367F78F6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0022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BAF35-40E7-4D24-841C-645443AFB550}" type="datetimeFigureOut">
              <a:rPr lang="zh-CN" altLang="en-US" smtClean="0"/>
              <a:t>2017/6/8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6C38-EB09-470A-B237-41367F78F6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6575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BAF35-40E7-4D24-841C-645443AFB550}" type="datetimeFigureOut">
              <a:rPr lang="zh-CN" altLang="en-US" smtClean="0"/>
              <a:t>2017/6/8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046C38-EB09-470A-B237-41367F78F6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3179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hart" Target="../charts/chart5.xml"/><Relationship Id="rId3" Type="http://schemas.openxmlformats.org/officeDocument/2006/relationships/image" Target="../media/image2.png"/><Relationship Id="rId7" Type="http://schemas.openxmlformats.org/officeDocument/2006/relationships/chart" Target="../charts/chart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3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Relationship Id="rId9" Type="http://schemas.openxmlformats.org/officeDocument/2006/relationships/chart" Target="../charts/chart6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0.xml"/><Relationship Id="rId3" Type="http://schemas.openxmlformats.org/officeDocument/2006/relationships/image" Target="../media/image1.png"/><Relationship Id="rId7" Type="http://schemas.openxmlformats.org/officeDocument/2006/relationships/chart" Target="../charts/chart9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8.xml"/><Relationship Id="rId5" Type="http://schemas.openxmlformats.org/officeDocument/2006/relationships/chart" Target="../charts/chart7.xml"/><Relationship Id="rId10" Type="http://schemas.openxmlformats.org/officeDocument/2006/relationships/chart" Target="../charts/chart12.xml"/><Relationship Id="rId4" Type="http://schemas.openxmlformats.org/officeDocument/2006/relationships/image" Target="../media/image2.png"/><Relationship Id="rId9" Type="http://schemas.openxmlformats.org/officeDocument/2006/relationships/chart" Target="../charts/char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chart" Target="../charts/chart1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14.xml"/><Relationship Id="rId5" Type="http://schemas.openxmlformats.org/officeDocument/2006/relationships/chart" Target="../charts/chart13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28" y="0"/>
            <a:ext cx="12192000" cy="6858000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2" name="椭圆 1"/>
          <p:cNvSpPr/>
          <p:nvPr/>
        </p:nvSpPr>
        <p:spPr>
          <a:xfrm>
            <a:off x="6746747" y="3203711"/>
            <a:ext cx="67734" cy="6773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7271381" y="3672398"/>
            <a:ext cx="67734" cy="6773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7271381" y="5090026"/>
            <a:ext cx="67734" cy="6773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7044379" y="4980472"/>
            <a:ext cx="67734" cy="6773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7209515" y="4837770"/>
            <a:ext cx="67734" cy="6773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7094224" y="4192179"/>
            <a:ext cx="67734" cy="6773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7237514" y="3740132"/>
            <a:ext cx="67734" cy="6773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/>
          <p:cNvSpPr/>
          <p:nvPr/>
        </p:nvSpPr>
        <p:spPr>
          <a:xfrm>
            <a:off x="6712880" y="4351216"/>
            <a:ext cx="67734" cy="6773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/>
          <p:cNvSpPr/>
          <p:nvPr/>
        </p:nvSpPr>
        <p:spPr>
          <a:xfrm>
            <a:off x="6219195" y="4111288"/>
            <a:ext cx="67734" cy="6773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/>
          <p:cNvSpPr/>
          <p:nvPr/>
        </p:nvSpPr>
        <p:spPr>
          <a:xfrm>
            <a:off x="6062132" y="5274451"/>
            <a:ext cx="67734" cy="6773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/>
          <p:cNvSpPr/>
          <p:nvPr/>
        </p:nvSpPr>
        <p:spPr>
          <a:xfrm>
            <a:off x="6028265" y="5145187"/>
            <a:ext cx="67734" cy="6773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椭圆 57"/>
          <p:cNvSpPr/>
          <p:nvPr/>
        </p:nvSpPr>
        <p:spPr>
          <a:xfrm>
            <a:off x="6354970" y="3503074"/>
            <a:ext cx="67734" cy="6773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椭圆 58"/>
          <p:cNvSpPr/>
          <p:nvPr/>
        </p:nvSpPr>
        <p:spPr>
          <a:xfrm>
            <a:off x="6780614" y="3237578"/>
            <a:ext cx="67734" cy="6773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/>
          <p:cNvSpPr/>
          <p:nvPr/>
        </p:nvSpPr>
        <p:spPr>
          <a:xfrm>
            <a:off x="6729814" y="3271445"/>
            <a:ext cx="67734" cy="6773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椭圆 60"/>
          <p:cNvSpPr/>
          <p:nvPr/>
        </p:nvSpPr>
        <p:spPr>
          <a:xfrm>
            <a:off x="6789081" y="3271445"/>
            <a:ext cx="67734" cy="6773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椭圆 61"/>
          <p:cNvSpPr/>
          <p:nvPr/>
        </p:nvSpPr>
        <p:spPr>
          <a:xfrm>
            <a:off x="5960531" y="5209819"/>
            <a:ext cx="67734" cy="6773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椭圆 62"/>
          <p:cNvSpPr/>
          <p:nvPr/>
        </p:nvSpPr>
        <p:spPr>
          <a:xfrm>
            <a:off x="5926664" y="5342185"/>
            <a:ext cx="67734" cy="6773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椭圆 63"/>
          <p:cNvSpPr/>
          <p:nvPr/>
        </p:nvSpPr>
        <p:spPr>
          <a:xfrm>
            <a:off x="6321103" y="3604664"/>
            <a:ext cx="67734" cy="6773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椭圆 64"/>
          <p:cNvSpPr/>
          <p:nvPr/>
        </p:nvSpPr>
        <p:spPr>
          <a:xfrm>
            <a:off x="6755214" y="3271445"/>
            <a:ext cx="67734" cy="6773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椭圆 65"/>
          <p:cNvSpPr/>
          <p:nvPr/>
        </p:nvSpPr>
        <p:spPr>
          <a:xfrm>
            <a:off x="7141781" y="4230565"/>
            <a:ext cx="67734" cy="6773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椭圆 66"/>
          <p:cNvSpPr/>
          <p:nvPr/>
        </p:nvSpPr>
        <p:spPr>
          <a:xfrm>
            <a:off x="7094224" y="4351216"/>
            <a:ext cx="67734" cy="6773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椭圆 67"/>
          <p:cNvSpPr/>
          <p:nvPr/>
        </p:nvSpPr>
        <p:spPr>
          <a:xfrm>
            <a:off x="7220581" y="3688177"/>
            <a:ext cx="67734" cy="6773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椭圆 68"/>
          <p:cNvSpPr/>
          <p:nvPr/>
        </p:nvSpPr>
        <p:spPr>
          <a:xfrm>
            <a:off x="7271381" y="3722044"/>
            <a:ext cx="67734" cy="6773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椭圆 69"/>
          <p:cNvSpPr/>
          <p:nvPr/>
        </p:nvSpPr>
        <p:spPr>
          <a:xfrm>
            <a:off x="7305248" y="3705111"/>
            <a:ext cx="67734" cy="6773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椭圆 70"/>
          <p:cNvSpPr/>
          <p:nvPr/>
        </p:nvSpPr>
        <p:spPr>
          <a:xfrm>
            <a:off x="7322181" y="3671244"/>
            <a:ext cx="67734" cy="6773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椭圆 71"/>
          <p:cNvSpPr/>
          <p:nvPr/>
        </p:nvSpPr>
        <p:spPr>
          <a:xfrm>
            <a:off x="6746747" y="3293589"/>
            <a:ext cx="67734" cy="6773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7786455" y="6036037"/>
            <a:ext cx="678000" cy="619989"/>
            <a:chOff x="466377" y="5733816"/>
            <a:chExt cx="678000" cy="619989"/>
          </a:xfrm>
        </p:grpSpPr>
        <p:grpSp>
          <p:nvGrpSpPr>
            <p:cNvPr id="3" name="组合 2"/>
            <p:cNvGrpSpPr/>
            <p:nvPr/>
          </p:nvGrpSpPr>
          <p:grpSpPr>
            <a:xfrm>
              <a:off x="500689" y="5733816"/>
              <a:ext cx="643688" cy="619989"/>
              <a:chOff x="500689" y="5733816"/>
              <a:chExt cx="643688" cy="619989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515679" y="6099889"/>
                <a:ext cx="628698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1050" dirty="0" smtClean="0">
                    <a:latin typeface="微软雅黑" pitchFamily="34" charset="-122"/>
                    <a:ea typeface="微软雅黑" pitchFamily="34" charset="-122"/>
                  </a:rPr>
                  <a:t> 筹备中</a:t>
                </a:r>
                <a:endParaRPr lang="zh-CN" altLang="en-US" sz="105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500689" y="5923166"/>
                <a:ext cx="628698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1050" dirty="0" smtClean="0">
                    <a:latin typeface="微软雅黑" pitchFamily="34" charset="-122"/>
                    <a:ea typeface="微软雅黑" pitchFamily="34" charset="-122"/>
                  </a:rPr>
                  <a:t> 在建中</a:t>
                </a:r>
                <a:endParaRPr lang="zh-CN" altLang="en-US" sz="105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507739" y="5733816"/>
                <a:ext cx="628698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1050" dirty="0" smtClean="0">
                    <a:latin typeface="微软雅黑" pitchFamily="34" charset="-122"/>
                    <a:ea typeface="微软雅黑" pitchFamily="34" charset="-122"/>
                  </a:rPr>
                  <a:t> 已</a:t>
                </a:r>
                <a:r>
                  <a:rPr lang="zh-CN" altLang="en-US" sz="1050" dirty="0">
                    <a:latin typeface="微软雅黑" pitchFamily="34" charset="-122"/>
                    <a:ea typeface="微软雅黑" pitchFamily="34" charset="-122"/>
                  </a:rPr>
                  <a:t>运营</a:t>
                </a:r>
              </a:p>
            </p:txBody>
          </p:sp>
        </p:grpSp>
        <p:sp>
          <p:nvSpPr>
            <p:cNvPr id="73" name="椭圆 72"/>
            <p:cNvSpPr/>
            <p:nvPr/>
          </p:nvSpPr>
          <p:spPr>
            <a:xfrm>
              <a:off x="473872" y="5806086"/>
              <a:ext cx="95754" cy="95754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/>
            <p:cNvSpPr/>
            <p:nvPr/>
          </p:nvSpPr>
          <p:spPr>
            <a:xfrm>
              <a:off x="466377" y="5992109"/>
              <a:ext cx="95754" cy="9575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/>
            <p:cNvSpPr/>
            <p:nvPr/>
          </p:nvSpPr>
          <p:spPr>
            <a:xfrm>
              <a:off x="475297" y="6173925"/>
              <a:ext cx="95754" cy="95754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7" name="圆角矩形标注 76"/>
          <p:cNvSpPr/>
          <p:nvPr/>
        </p:nvSpPr>
        <p:spPr>
          <a:xfrm>
            <a:off x="7335388" y="4161087"/>
            <a:ext cx="835598" cy="274423"/>
          </a:xfrm>
          <a:prstGeom prst="wedgeRoundRectCallout">
            <a:avLst>
              <a:gd name="adj1" fmla="val -32745"/>
              <a:gd name="adj2" fmla="val 98942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鼠标上移</a:t>
            </a:r>
            <a:endParaRPr lang="en-US" altLang="zh-CN" sz="800" dirty="0" smtClean="0"/>
          </a:p>
          <a:p>
            <a:pPr algn="ctr"/>
            <a:r>
              <a:rPr lang="zh-CN" altLang="en-US" sz="800" dirty="0" smtClean="0"/>
              <a:t>图标放大</a:t>
            </a:r>
            <a:endParaRPr lang="en-US" altLang="zh-CN" sz="800" dirty="0"/>
          </a:p>
        </p:txBody>
      </p:sp>
      <p:sp>
        <p:nvSpPr>
          <p:cNvPr id="79" name="TextBox 3"/>
          <p:cNvSpPr txBox="1"/>
          <p:nvPr/>
        </p:nvSpPr>
        <p:spPr>
          <a:xfrm>
            <a:off x="-246595" y="293604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全国</a:t>
            </a:r>
            <a:r>
              <a:rPr lang="zh-CN" altLang="en-US" sz="24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泛能云运营业务展示中心</a:t>
            </a:r>
            <a:endParaRPr lang="zh-CN" altLang="en-US" sz="24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0" name="Picture 3" descr="C:\Users\Administrator\Desktop\新奥标志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2271" y="355732"/>
            <a:ext cx="1328945" cy="337407"/>
          </a:xfrm>
          <a:prstGeom prst="rect">
            <a:avLst/>
          </a:prstGeom>
          <a:noFill/>
        </p:spPr>
      </p:pic>
      <p:sp>
        <p:nvSpPr>
          <p:cNvPr id="81" name="圆角矩形 80"/>
          <p:cNvSpPr/>
          <p:nvPr/>
        </p:nvSpPr>
        <p:spPr>
          <a:xfrm>
            <a:off x="0" y="734852"/>
            <a:ext cx="1670700" cy="356664"/>
          </a:xfrm>
          <a:prstGeom prst="roundRect">
            <a:avLst/>
          </a:prstGeom>
          <a:noFill/>
          <a:ln w="9525">
            <a:noFill/>
            <a:miter lim="800000"/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2017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日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244607" y="1121355"/>
            <a:ext cx="3594636" cy="4463894"/>
            <a:chOff x="208969" y="1488172"/>
            <a:chExt cx="3594636" cy="4463894"/>
          </a:xfrm>
        </p:grpSpPr>
        <p:sp>
          <p:nvSpPr>
            <p:cNvPr id="5" name="矩形 4"/>
            <p:cNvSpPr/>
            <p:nvPr/>
          </p:nvSpPr>
          <p:spPr>
            <a:xfrm>
              <a:off x="208969" y="1827087"/>
              <a:ext cx="3594636" cy="41249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US" altLang="zh-CN" sz="1200" dirty="0" smtClean="0">
                <a:solidFill>
                  <a:srgbClr val="006FB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200" dirty="0" smtClean="0">
                  <a:solidFill>
                    <a:srgbClr val="006FB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作为新奥集团可持续发展的探索者，新奥泛能科技致力于互联网能源领域的创新性技术发展不产业实践，依托泛能网技术，为城区</a:t>
              </a:r>
              <a:r>
                <a:rPr lang="en-US" altLang="zh-CN" sz="1200" dirty="0" smtClean="0">
                  <a:solidFill>
                    <a:srgbClr val="006FB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sz="1200" dirty="0" smtClean="0">
                  <a:solidFill>
                    <a:srgbClr val="006FB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园区、公共建筑、工业企业等提供一体化互联网能源整体解决方案，满足客户安全稳定、清洁低碳、经济高效的能源需求，引领产业创新发展，助力生态文明建设</a:t>
              </a:r>
              <a:endParaRPr lang="en-US" altLang="zh-CN" sz="1200" dirty="0" smtClean="0">
                <a:solidFill>
                  <a:srgbClr val="006FB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en-US" altLang="zh-CN" sz="1100" dirty="0">
                <a:solidFill>
                  <a:srgbClr val="006FB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en-US" altLang="zh-CN" sz="1100" dirty="0" smtClean="0">
                <a:solidFill>
                  <a:srgbClr val="006FB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en-US" altLang="zh-CN" sz="1100" dirty="0">
                <a:solidFill>
                  <a:srgbClr val="006FB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en-US" altLang="zh-CN" sz="1100" dirty="0" smtClean="0">
                <a:solidFill>
                  <a:srgbClr val="006FB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en-US" altLang="zh-CN" sz="1100" b="1" dirty="0" smtClean="0">
                <a:solidFill>
                  <a:srgbClr val="006FB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en-US" altLang="zh-CN" sz="1100" b="1" dirty="0">
                <a:solidFill>
                  <a:srgbClr val="006FB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en-US" altLang="zh-CN" sz="1100" b="1" dirty="0" smtClean="0">
                <a:solidFill>
                  <a:srgbClr val="006FB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en-US" altLang="zh-CN" sz="1100" b="1" dirty="0" smtClean="0">
                <a:solidFill>
                  <a:srgbClr val="006FB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en-US" altLang="zh-CN" sz="1200" b="1" dirty="0">
                <a:solidFill>
                  <a:srgbClr val="006FB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en-US" altLang="zh-CN" sz="1200" b="1" dirty="0" smtClean="0">
                <a:solidFill>
                  <a:srgbClr val="006FB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200" b="1" dirty="0" smtClean="0">
                  <a:solidFill>
                    <a:srgbClr val="006FB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目前</a:t>
              </a:r>
              <a:r>
                <a:rPr lang="zh-CN" altLang="en-US" sz="1200" b="1" dirty="0">
                  <a:solidFill>
                    <a:srgbClr val="006FB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新奥泛能科技已在上海、杭州、长沙、青岛、石家庄、张家口、保定、廊坊、洛阳、蚌埠、株洲、泉州、温州、东莞、肇庆、淮安、盐城等多个城市开展了互联网能源整体解决方案顷目，助力客户实现节能减排目标 </a:t>
              </a:r>
              <a:endParaRPr lang="en-US" altLang="zh-CN" sz="1200" b="1" dirty="0">
                <a:solidFill>
                  <a:srgbClr val="006FB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zh-CN" altLang="en-US" sz="1100" dirty="0">
                <a:solidFill>
                  <a:srgbClr val="006FB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7612" y="3271445"/>
              <a:ext cx="3201534" cy="1455500"/>
            </a:xfrm>
            <a:prstGeom prst="rect">
              <a:avLst/>
            </a:prstGeom>
          </p:spPr>
        </p:pic>
        <p:sp>
          <p:nvSpPr>
            <p:cNvPr id="147" name="剪去同侧角的矩形 146"/>
            <p:cNvSpPr/>
            <p:nvPr/>
          </p:nvSpPr>
          <p:spPr>
            <a:xfrm>
              <a:off x="208969" y="1489233"/>
              <a:ext cx="889291" cy="337854"/>
            </a:xfrm>
            <a:prstGeom prst="snip2SameRect">
              <a:avLst>
                <a:gd name="adj1" fmla="val 23172"/>
                <a:gd name="adj2" fmla="val 0"/>
              </a:avLst>
            </a:prstGeom>
            <a:solidFill>
              <a:srgbClr val="006FBB"/>
            </a:solidFill>
            <a:ln>
              <a:solidFill>
                <a:srgbClr val="006FB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历史经验</a:t>
              </a:r>
            </a:p>
          </p:txBody>
        </p:sp>
        <p:sp>
          <p:nvSpPr>
            <p:cNvPr id="157" name="剪去同侧角的矩形 156"/>
            <p:cNvSpPr/>
            <p:nvPr/>
          </p:nvSpPr>
          <p:spPr>
            <a:xfrm>
              <a:off x="1105106" y="1489233"/>
              <a:ext cx="889291" cy="337854"/>
            </a:xfrm>
            <a:prstGeom prst="snip2SameRect">
              <a:avLst>
                <a:gd name="adj1" fmla="val 23172"/>
                <a:gd name="adj2" fmla="val 0"/>
              </a:avLst>
            </a:prstGeom>
            <a:ln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建站理念</a:t>
              </a:r>
            </a:p>
          </p:txBody>
        </p:sp>
        <p:sp>
          <p:nvSpPr>
            <p:cNvPr id="158" name="剪去同侧角的矩形 157"/>
            <p:cNvSpPr/>
            <p:nvPr/>
          </p:nvSpPr>
          <p:spPr>
            <a:xfrm>
              <a:off x="2010428" y="1488172"/>
              <a:ext cx="889291" cy="337854"/>
            </a:xfrm>
            <a:prstGeom prst="snip2SameRect">
              <a:avLst>
                <a:gd name="adj1" fmla="val 23172"/>
                <a:gd name="adj2" fmla="val 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运营调度</a:t>
              </a:r>
            </a:p>
          </p:txBody>
        </p:sp>
        <p:sp>
          <p:nvSpPr>
            <p:cNvPr id="159" name="剪去同侧角的矩形 158"/>
            <p:cNvSpPr/>
            <p:nvPr/>
          </p:nvSpPr>
          <p:spPr>
            <a:xfrm>
              <a:off x="2914314" y="1488172"/>
              <a:ext cx="889291" cy="337854"/>
            </a:xfrm>
            <a:prstGeom prst="snip2SameRect">
              <a:avLst>
                <a:gd name="adj1" fmla="val 23172"/>
                <a:gd name="adj2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solidFill>
                    <a:srgbClr val="006FB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能源交易</a:t>
              </a:r>
              <a:endParaRPr lang="zh-CN" altLang="en-US" sz="1200" dirty="0">
                <a:solidFill>
                  <a:srgbClr val="006FB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8575625" y="281057"/>
            <a:ext cx="3497883" cy="6492276"/>
            <a:chOff x="8575625" y="281057"/>
            <a:chExt cx="3497883" cy="6492276"/>
          </a:xfrm>
        </p:grpSpPr>
        <p:grpSp>
          <p:nvGrpSpPr>
            <p:cNvPr id="15" name="组合 14"/>
            <p:cNvGrpSpPr/>
            <p:nvPr/>
          </p:nvGrpSpPr>
          <p:grpSpPr>
            <a:xfrm>
              <a:off x="8589100" y="281057"/>
              <a:ext cx="2185942" cy="261313"/>
              <a:chOff x="8589100" y="281057"/>
              <a:chExt cx="2185942" cy="261313"/>
            </a:xfrm>
          </p:grpSpPr>
          <p:sp>
            <p:nvSpPr>
              <p:cNvPr id="12" name="剪去同侧角的矩形 11"/>
              <p:cNvSpPr/>
              <p:nvPr/>
            </p:nvSpPr>
            <p:spPr>
              <a:xfrm>
                <a:off x="8589100" y="281057"/>
                <a:ext cx="719664" cy="260314"/>
              </a:xfrm>
              <a:prstGeom prst="snip2SameRect">
                <a:avLst>
                  <a:gd name="adj1" fmla="val 23172"/>
                  <a:gd name="adj2" fmla="val 0"/>
                </a:avLst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1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已运营</a:t>
                </a:r>
                <a:endParaRPr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2" name="剪去同侧角的矩形 141"/>
              <p:cNvSpPr/>
              <p:nvPr/>
            </p:nvSpPr>
            <p:spPr>
              <a:xfrm>
                <a:off x="9322239" y="282056"/>
                <a:ext cx="719664" cy="260314"/>
              </a:xfrm>
              <a:prstGeom prst="snip2SameRect">
                <a:avLst>
                  <a:gd name="adj1" fmla="val 23172"/>
                  <a:gd name="adj2" fmla="val 0"/>
                </a:avLst>
              </a:prstGeom>
              <a:solidFill>
                <a:srgbClr val="F9BE00"/>
              </a:solidFill>
              <a:ln>
                <a:solidFill>
                  <a:srgbClr val="F9BE00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1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建设中</a:t>
                </a:r>
              </a:p>
            </p:txBody>
          </p:sp>
          <p:sp>
            <p:nvSpPr>
              <p:cNvPr id="146" name="剪去同侧角的矩形 145"/>
              <p:cNvSpPr/>
              <p:nvPr/>
            </p:nvSpPr>
            <p:spPr>
              <a:xfrm>
                <a:off x="10055378" y="281435"/>
                <a:ext cx="719664" cy="260314"/>
              </a:xfrm>
              <a:prstGeom prst="snip2SameRect">
                <a:avLst>
                  <a:gd name="adj1" fmla="val 23172"/>
                  <a:gd name="adj2" fmla="val 0"/>
                </a:avLst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1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筹备中</a:t>
                </a:r>
                <a:endParaRPr lang="zh-CN" alt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8575625" y="543288"/>
              <a:ext cx="3497883" cy="6166532"/>
              <a:chOff x="8575625" y="543288"/>
              <a:chExt cx="3497883" cy="6166532"/>
            </a:xfrm>
          </p:grpSpPr>
          <p:pic>
            <p:nvPicPr>
              <p:cNvPr id="89" name="图片 88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575625" y="543288"/>
                <a:ext cx="3497883" cy="6088908"/>
              </a:xfrm>
              <a:prstGeom prst="rect">
                <a:avLst/>
              </a:prstGeom>
            </p:spPr>
          </p:pic>
          <p:grpSp>
            <p:nvGrpSpPr>
              <p:cNvPr id="160" name="组合 159"/>
              <p:cNvGrpSpPr/>
              <p:nvPr/>
            </p:nvGrpSpPr>
            <p:grpSpPr>
              <a:xfrm>
                <a:off x="8717764" y="684918"/>
                <a:ext cx="3057305" cy="922100"/>
                <a:chOff x="8717764" y="684918"/>
                <a:chExt cx="3057305" cy="922100"/>
              </a:xfrm>
            </p:grpSpPr>
            <p:grpSp>
              <p:nvGrpSpPr>
                <p:cNvPr id="161" name="组合 160"/>
                <p:cNvGrpSpPr/>
                <p:nvPr/>
              </p:nvGrpSpPr>
              <p:grpSpPr>
                <a:xfrm>
                  <a:off x="8901449" y="684918"/>
                  <a:ext cx="2873620" cy="922100"/>
                  <a:chOff x="8901449" y="684918"/>
                  <a:chExt cx="2873620" cy="922100"/>
                </a:xfrm>
              </p:grpSpPr>
              <p:grpSp>
                <p:nvGrpSpPr>
                  <p:cNvPr id="163" name="组合 162"/>
                  <p:cNvGrpSpPr/>
                  <p:nvPr/>
                </p:nvGrpSpPr>
                <p:grpSpPr>
                  <a:xfrm>
                    <a:off x="8901449" y="684918"/>
                    <a:ext cx="2873620" cy="922100"/>
                    <a:chOff x="8901449" y="684918"/>
                    <a:chExt cx="2873620" cy="922100"/>
                  </a:xfrm>
                </p:grpSpPr>
                <p:sp>
                  <p:nvSpPr>
                    <p:cNvPr id="165" name="文本框 164"/>
                    <p:cNvSpPr txBox="1"/>
                    <p:nvPr/>
                  </p:nvSpPr>
                  <p:spPr>
                    <a:xfrm>
                      <a:off x="8901449" y="734852"/>
                      <a:ext cx="2044330" cy="25391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zh-CN" altLang="en-US" sz="1050" b="1" dirty="0" smtClean="0">
                          <a:solidFill>
                            <a:srgbClr val="00B05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上海腾讯数据中心</a:t>
                      </a:r>
                      <a:endParaRPr lang="zh-CN" altLang="en-US" sz="1050" b="1" dirty="0">
                        <a:solidFill>
                          <a:srgbClr val="00B05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  <p:sp>
                  <p:nvSpPr>
                    <p:cNvPr id="166" name="文本框 165"/>
                    <p:cNvSpPr txBox="1"/>
                    <p:nvPr/>
                  </p:nvSpPr>
                  <p:spPr>
                    <a:xfrm>
                      <a:off x="8901449" y="1037811"/>
                      <a:ext cx="2753065" cy="55399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zh-CN" altLang="en-US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上海市青浦区漕盈路</a:t>
                      </a:r>
                      <a:r>
                        <a:rPr lang="en-US" altLang="zh-CN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3081</a:t>
                      </a:r>
                      <a:r>
                        <a:rPr lang="zh-CN" altLang="en-US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号</a:t>
                      </a:r>
                      <a:endParaRPr lang="en-US" altLang="zh-CN" sz="10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endParaRPr lang="en-US" altLang="zh-CN" sz="9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zh-CN" altLang="en-US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电话：</a:t>
                      </a:r>
                      <a:r>
                        <a:rPr lang="en-US" altLang="zh-CN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021-XXXXXXXX</a:t>
                      </a:r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  <p:pic>
                  <p:nvPicPr>
                    <p:cNvPr id="167" name="图片 166"/>
                    <p:cNvPicPr>
                      <a:picLocks noChangeAspect="1"/>
                    </p:cNvPicPr>
                    <p:nvPr/>
                  </p:nvPicPr>
                  <p:blipFill>
                    <a:blip r:embed="rId6"/>
                    <a:stretch>
                      <a:fillRect/>
                    </a:stretch>
                  </p:blipFill>
                  <p:spPr>
                    <a:xfrm>
                      <a:off x="10883452" y="684918"/>
                      <a:ext cx="891617" cy="922100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164" name="图片 163"/>
                  <p:cNvPicPr>
                    <a:picLocks noChangeAspect="1"/>
                  </p:cNvPicPr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11019916" y="998007"/>
                    <a:ext cx="693480" cy="571550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162" name="椭圆 161"/>
                <p:cNvSpPr/>
                <p:nvPr/>
              </p:nvSpPr>
              <p:spPr>
                <a:xfrm>
                  <a:off x="8717764" y="774914"/>
                  <a:ext cx="207259" cy="207259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b="1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1</a:t>
                  </a:r>
                  <a:endParaRPr lang="zh-CN" altLang="en-US" sz="1200" b="1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68" name="组合 167"/>
              <p:cNvGrpSpPr/>
              <p:nvPr/>
            </p:nvGrpSpPr>
            <p:grpSpPr>
              <a:xfrm>
                <a:off x="8724652" y="1718538"/>
                <a:ext cx="3040329" cy="922100"/>
                <a:chOff x="8724652" y="1718538"/>
                <a:chExt cx="3040329" cy="922100"/>
              </a:xfrm>
            </p:grpSpPr>
            <p:grpSp>
              <p:nvGrpSpPr>
                <p:cNvPr id="169" name="组合 168"/>
                <p:cNvGrpSpPr/>
                <p:nvPr/>
              </p:nvGrpSpPr>
              <p:grpSpPr>
                <a:xfrm>
                  <a:off x="8891361" y="1718538"/>
                  <a:ext cx="2873620" cy="922100"/>
                  <a:chOff x="8901449" y="684918"/>
                  <a:chExt cx="2873620" cy="922100"/>
                </a:xfrm>
              </p:grpSpPr>
              <p:grpSp>
                <p:nvGrpSpPr>
                  <p:cNvPr id="171" name="组合 170"/>
                  <p:cNvGrpSpPr/>
                  <p:nvPr/>
                </p:nvGrpSpPr>
                <p:grpSpPr>
                  <a:xfrm>
                    <a:off x="8901449" y="684918"/>
                    <a:ext cx="2873620" cy="922100"/>
                    <a:chOff x="8901449" y="684918"/>
                    <a:chExt cx="2873620" cy="922100"/>
                  </a:xfrm>
                </p:grpSpPr>
                <p:sp>
                  <p:nvSpPr>
                    <p:cNvPr id="173" name="文本框 172"/>
                    <p:cNvSpPr txBox="1"/>
                    <p:nvPr/>
                  </p:nvSpPr>
                  <p:spPr>
                    <a:xfrm>
                      <a:off x="8901449" y="734852"/>
                      <a:ext cx="2044330" cy="25391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zh-CN" altLang="en-US" sz="1050" b="1" dirty="0" smtClean="0">
                          <a:solidFill>
                            <a:srgbClr val="00B05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江苏盐城亭湖医院</a:t>
                      </a:r>
                      <a:endParaRPr lang="zh-CN" altLang="en-US" sz="1050" b="1" dirty="0">
                        <a:solidFill>
                          <a:srgbClr val="00B05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  <p:sp>
                  <p:nvSpPr>
                    <p:cNvPr id="174" name="文本框 173"/>
                    <p:cNvSpPr txBox="1"/>
                    <p:nvPr/>
                  </p:nvSpPr>
                  <p:spPr>
                    <a:xfrm>
                      <a:off x="8901449" y="1037811"/>
                      <a:ext cx="2753065" cy="53860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zh-CN" altLang="en-US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江苏省盐城市建军中路</a:t>
                      </a:r>
                      <a:r>
                        <a:rPr lang="en-US" altLang="zh-CN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194</a:t>
                      </a:r>
                      <a:r>
                        <a:rPr lang="zh-CN" altLang="en-US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号</a:t>
                      </a:r>
                      <a:endParaRPr lang="en-US" altLang="zh-CN" sz="10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endParaRPr lang="en-US" altLang="zh-CN" sz="9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zh-CN" altLang="en-US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电话：</a:t>
                      </a:r>
                      <a:r>
                        <a:rPr lang="en-US" altLang="zh-CN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0515-XXXXXXXX</a:t>
                      </a:r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  <p:pic>
                  <p:nvPicPr>
                    <p:cNvPr id="175" name="图片 174"/>
                    <p:cNvPicPr>
                      <a:picLocks noChangeAspect="1"/>
                    </p:cNvPicPr>
                    <p:nvPr/>
                  </p:nvPicPr>
                  <p:blipFill>
                    <a:blip r:embed="rId6"/>
                    <a:stretch>
                      <a:fillRect/>
                    </a:stretch>
                  </p:blipFill>
                  <p:spPr>
                    <a:xfrm>
                      <a:off x="10883452" y="684918"/>
                      <a:ext cx="891617" cy="922100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172" name="图片 171"/>
                  <p:cNvPicPr>
                    <a:picLocks noChangeAspect="1"/>
                  </p:cNvPicPr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11019916" y="998007"/>
                    <a:ext cx="693480" cy="571550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170" name="椭圆 169"/>
                <p:cNvSpPr/>
                <p:nvPr/>
              </p:nvSpPr>
              <p:spPr>
                <a:xfrm>
                  <a:off x="8724652" y="1798313"/>
                  <a:ext cx="207259" cy="207259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b="1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2</a:t>
                  </a:r>
                  <a:endParaRPr lang="zh-CN" altLang="en-US" sz="1200" b="1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76" name="组合 175"/>
              <p:cNvGrpSpPr/>
              <p:nvPr/>
            </p:nvGrpSpPr>
            <p:grpSpPr>
              <a:xfrm>
                <a:off x="8717441" y="2724702"/>
                <a:ext cx="3047540" cy="922100"/>
                <a:chOff x="8717441" y="2724702"/>
                <a:chExt cx="3047540" cy="922100"/>
              </a:xfrm>
            </p:grpSpPr>
            <p:grpSp>
              <p:nvGrpSpPr>
                <p:cNvPr id="177" name="组合 176"/>
                <p:cNvGrpSpPr/>
                <p:nvPr/>
              </p:nvGrpSpPr>
              <p:grpSpPr>
                <a:xfrm>
                  <a:off x="8891361" y="2724702"/>
                  <a:ext cx="2873620" cy="922100"/>
                  <a:chOff x="8901449" y="684918"/>
                  <a:chExt cx="2873620" cy="922100"/>
                </a:xfrm>
              </p:grpSpPr>
              <p:grpSp>
                <p:nvGrpSpPr>
                  <p:cNvPr id="179" name="组合 178"/>
                  <p:cNvGrpSpPr/>
                  <p:nvPr/>
                </p:nvGrpSpPr>
                <p:grpSpPr>
                  <a:xfrm>
                    <a:off x="8901449" y="684918"/>
                    <a:ext cx="2873620" cy="922100"/>
                    <a:chOff x="8901449" y="684918"/>
                    <a:chExt cx="2873620" cy="922100"/>
                  </a:xfrm>
                </p:grpSpPr>
                <p:sp>
                  <p:nvSpPr>
                    <p:cNvPr id="181" name="文本框 180"/>
                    <p:cNvSpPr txBox="1"/>
                    <p:nvPr/>
                  </p:nvSpPr>
                  <p:spPr>
                    <a:xfrm>
                      <a:off x="8901449" y="734852"/>
                      <a:ext cx="2044330" cy="25391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zh-CN" altLang="en-US" sz="1050" b="1" dirty="0" smtClean="0">
                          <a:solidFill>
                            <a:srgbClr val="00B05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廊坊南北院泛能微网</a:t>
                      </a:r>
                      <a:endParaRPr lang="zh-CN" altLang="en-US" sz="1050" b="1" dirty="0">
                        <a:solidFill>
                          <a:srgbClr val="00B05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  <p:sp>
                  <p:nvSpPr>
                    <p:cNvPr id="182" name="文本框 181"/>
                    <p:cNvSpPr txBox="1"/>
                    <p:nvPr/>
                  </p:nvSpPr>
                  <p:spPr>
                    <a:xfrm>
                      <a:off x="8901449" y="1037811"/>
                      <a:ext cx="2753065" cy="55399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zh-CN" altLang="en-US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河北省廊坊市</a:t>
                      </a:r>
                      <a:r>
                        <a:rPr lang="en-US" altLang="zh-CN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XXXXXXX…</a:t>
                      </a:r>
                    </a:p>
                    <a:p>
                      <a:endParaRPr lang="en-US" altLang="zh-CN" sz="9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zh-CN" altLang="en-US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电话：</a:t>
                      </a:r>
                      <a:r>
                        <a:rPr lang="en-US" altLang="zh-CN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0316-XXXXXXXX</a:t>
                      </a:r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  <p:pic>
                  <p:nvPicPr>
                    <p:cNvPr id="183" name="图片 182"/>
                    <p:cNvPicPr>
                      <a:picLocks noChangeAspect="1"/>
                    </p:cNvPicPr>
                    <p:nvPr/>
                  </p:nvPicPr>
                  <p:blipFill>
                    <a:blip r:embed="rId6"/>
                    <a:stretch>
                      <a:fillRect/>
                    </a:stretch>
                  </p:blipFill>
                  <p:spPr>
                    <a:xfrm>
                      <a:off x="10883452" y="684918"/>
                      <a:ext cx="891617" cy="922100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180" name="图片 179"/>
                  <p:cNvPicPr>
                    <a:picLocks noChangeAspect="1"/>
                  </p:cNvPicPr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11019916" y="998007"/>
                    <a:ext cx="693480" cy="571550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178" name="椭圆 177"/>
                <p:cNvSpPr/>
                <p:nvPr/>
              </p:nvSpPr>
              <p:spPr>
                <a:xfrm>
                  <a:off x="8717441" y="2808687"/>
                  <a:ext cx="207259" cy="207259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b="1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3</a:t>
                  </a:r>
                  <a:endParaRPr lang="zh-CN" altLang="en-US" sz="1200" b="1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84" name="组合 183"/>
              <p:cNvGrpSpPr/>
              <p:nvPr/>
            </p:nvGrpSpPr>
            <p:grpSpPr>
              <a:xfrm>
                <a:off x="8717441" y="3727707"/>
                <a:ext cx="3062636" cy="922100"/>
                <a:chOff x="8717441" y="3727707"/>
                <a:chExt cx="3062636" cy="922100"/>
              </a:xfrm>
            </p:grpSpPr>
            <p:grpSp>
              <p:nvGrpSpPr>
                <p:cNvPr id="185" name="组合 184"/>
                <p:cNvGrpSpPr/>
                <p:nvPr/>
              </p:nvGrpSpPr>
              <p:grpSpPr>
                <a:xfrm>
                  <a:off x="8906457" y="3727707"/>
                  <a:ext cx="2873620" cy="922100"/>
                  <a:chOff x="8901449" y="684918"/>
                  <a:chExt cx="2873620" cy="922100"/>
                </a:xfrm>
              </p:grpSpPr>
              <p:grpSp>
                <p:nvGrpSpPr>
                  <p:cNvPr id="187" name="组合 186"/>
                  <p:cNvGrpSpPr/>
                  <p:nvPr/>
                </p:nvGrpSpPr>
                <p:grpSpPr>
                  <a:xfrm>
                    <a:off x="8901449" y="684918"/>
                    <a:ext cx="2873620" cy="922100"/>
                    <a:chOff x="8901449" y="684918"/>
                    <a:chExt cx="2873620" cy="922100"/>
                  </a:xfrm>
                </p:grpSpPr>
                <p:sp>
                  <p:nvSpPr>
                    <p:cNvPr id="189" name="文本框 188"/>
                    <p:cNvSpPr txBox="1"/>
                    <p:nvPr/>
                  </p:nvSpPr>
                  <p:spPr>
                    <a:xfrm>
                      <a:off x="8901449" y="734852"/>
                      <a:ext cx="2044330" cy="25391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zh-CN" altLang="en-US" sz="1050" b="1" dirty="0" smtClean="0">
                          <a:solidFill>
                            <a:srgbClr val="00B05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廊坊云存储</a:t>
                      </a:r>
                      <a:endParaRPr lang="zh-CN" altLang="en-US" sz="1050" b="1" dirty="0">
                        <a:solidFill>
                          <a:srgbClr val="00B05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  <p:sp>
                  <p:nvSpPr>
                    <p:cNvPr id="190" name="文本框 189"/>
                    <p:cNvSpPr txBox="1"/>
                    <p:nvPr/>
                  </p:nvSpPr>
                  <p:spPr>
                    <a:xfrm>
                      <a:off x="8901449" y="1037811"/>
                      <a:ext cx="2753065" cy="55399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zh-CN" altLang="en-US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河北省廊坊市</a:t>
                      </a:r>
                      <a:r>
                        <a:rPr lang="en-US" altLang="zh-CN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XXXXXXX…</a:t>
                      </a:r>
                    </a:p>
                    <a:p>
                      <a:endParaRPr lang="en-US" altLang="zh-CN" sz="9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zh-CN" altLang="en-US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电话：</a:t>
                      </a:r>
                      <a:r>
                        <a:rPr lang="en-US" altLang="zh-CN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0316-XXXXXXXX</a:t>
                      </a:r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  <p:pic>
                  <p:nvPicPr>
                    <p:cNvPr id="191" name="图片 190"/>
                    <p:cNvPicPr>
                      <a:picLocks noChangeAspect="1"/>
                    </p:cNvPicPr>
                    <p:nvPr/>
                  </p:nvPicPr>
                  <p:blipFill>
                    <a:blip r:embed="rId6"/>
                    <a:stretch>
                      <a:fillRect/>
                    </a:stretch>
                  </p:blipFill>
                  <p:spPr>
                    <a:xfrm>
                      <a:off x="10883452" y="684918"/>
                      <a:ext cx="891617" cy="922100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188" name="图片 187"/>
                  <p:cNvPicPr>
                    <a:picLocks noChangeAspect="1"/>
                  </p:cNvPicPr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11019916" y="998007"/>
                    <a:ext cx="693480" cy="571550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186" name="椭圆 185"/>
                <p:cNvSpPr/>
                <p:nvPr/>
              </p:nvSpPr>
              <p:spPr>
                <a:xfrm>
                  <a:off x="8717441" y="3816760"/>
                  <a:ext cx="207259" cy="207259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b="1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4</a:t>
                  </a:r>
                  <a:endParaRPr lang="zh-CN" altLang="en-US" sz="1200" b="1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92" name="组合 191"/>
              <p:cNvGrpSpPr/>
              <p:nvPr/>
            </p:nvGrpSpPr>
            <p:grpSpPr>
              <a:xfrm>
                <a:off x="8724652" y="4791168"/>
                <a:ext cx="3055425" cy="922100"/>
                <a:chOff x="8724652" y="4791168"/>
                <a:chExt cx="3055425" cy="922100"/>
              </a:xfrm>
            </p:grpSpPr>
            <p:grpSp>
              <p:nvGrpSpPr>
                <p:cNvPr id="193" name="组合 192"/>
                <p:cNvGrpSpPr/>
                <p:nvPr/>
              </p:nvGrpSpPr>
              <p:grpSpPr>
                <a:xfrm>
                  <a:off x="8906457" y="4791168"/>
                  <a:ext cx="2873620" cy="922100"/>
                  <a:chOff x="8901449" y="684918"/>
                  <a:chExt cx="2873620" cy="922100"/>
                </a:xfrm>
              </p:grpSpPr>
              <p:grpSp>
                <p:nvGrpSpPr>
                  <p:cNvPr id="195" name="组合 194"/>
                  <p:cNvGrpSpPr/>
                  <p:nvPr/>
                </p:nvGrpSpPr>
                <p:grpSpPr>
                  <a:xfrm>
                    <a:off x="8901449" y="684918"/>
                    <a:ext cx="2873620" cy="922100"/>
                    <a:chOff x="8901449" y="684918"/>
                    <a:chExt cx="2873620" cy="922100"/>
                  </a:xfrm>
                </p:grpSpPr>
                <p:sp>
                  <p:nvSpPr>
                    <p:cNvPr id="197" name="文本框 196"/>
                    <p:cNvSpPr txBox="1"/>
                    <p:nvPr/>
                  </p:nvSpPr>
                  <p:spPr>
                    <a:xfrm>
                      <a:off x="8901449" y="734852"/>
                      <a:ext cx="2044330" cy="25391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zh-CN" altLang="en-US" sz="1050" b="1" dirty="0" smtClean="0">
                          <a:solidFill>
                            <a:srgbClr val="00B05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廊坊七修居</a:t>
                      </a:r>
                      <a:endParaRPr lang="zh-CN" altLang="en-US" sz="1050" b="1" dirty="0">
                        <a:solidFill>
                          <a:srgbClr val="00B05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  <p:sp>
                  <p:nvSpPr>
                    <p:cNvPr id="198" name="文本框 197"/>
                    <p:cNvSpPr txBox="1"/>
                    <p:nvPr/>
                  </p:nvSpPr>
                  <p:spPr>
                    <a:xfrm>
                      <a:off x="8901449" y="1037811"/>
                      <a:ext cx="2753065" cy="55399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zh-CN" altLang="en-US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河北省廊坊市</a:t>
                      </a:r>
                      <a:r>
                        <a:rPr lang="en-US" altLang="zh-CN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XXXXXXX…</a:t>
                      </a:r>
                    </a:p>
                    <a:p>
                      <a:endParaRPr lang="en-US" altLang="zh-CN" sz="9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zh-CN" altLang="en-US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电话：</a:t>
                      </a:r>
                      <a:r>
                        <a:rPr lang="en-US" altLang="zh-CN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0316-XXXXXXXX</a:t>
                      </a:r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  <p:pic>
                  <p:nvPicPr>
                    <p:cNvPr id="199" name="图片 198"/>
                    <p:cNvPicPr>
                      <a:picLocks noChangeAspect="1"/>
                    </p:cNvPicPr>
                    <p:nvPr/>
                  </p:nvPicPr>
                  <p:blipFill>
                    <a:blip r:embed="rId6"/>
                    <a:stretch>
                      <a:fillRect/>
                    </a:stretch>
                  </p:blipFill>
                  <p:spPr>
                    <a:xfrm>
                      <a:off x="10883452" y="684918"/>
                      <a:ext cx="891617" cy="922100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196" name="图片 195"/>
                  <p:cNvPicPr>
                    <a:picLocks noChangeAspect="1"/>
                  </p:cNvPicPr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11019916" y="998007"/>
                    <a:ext cx="693480" cy="571550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194" name="椭圆 193"/>
                <p:cNvSpPr/>
                <p:nvPr/>
              </p:nvSpPr>
              <p:spPr>
                <a:xfrm>
                  <a:off x="8724652" y="4854604"/>
                  <a:ext cx="207259" cy="207259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b="1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5</a:t>
                  </a:r>
                  <a:endParaRPr lang="zh-CN" altLang="en-US" sz="1200" b="1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200" name="组合 199"/>
              <p:cNvGrpSpPr/>
              <p:nvPr/>
            </p:nvGrpSpPr>
            <p:grpSpPr>
              <a:xfrm>
                <a:off x="8724652" y="5787720"/>
                <a:ext cx="3048202" cy="922100"/>
                <a:chOff x="8724652" y="5787720"/>
                <a:chExt cx="3048202" cy="922100"/>
              </a:xfrm>
            </p:grpSpPr>
            <p:grpSp>
              <p:nvGrpSpPr>
                <p:cNvPr id="201" name="组合 200"/>
                <p:cNvGrpSpPr/>
                <p:nvPr/>
              </p:nvGrpSpPr>
              <p:grpSpPr>
                <a:xfrm>
                  <a:off x="8899234" y="5787720"/>
                  <a:ext cx="2873620" cy="922100"/>
                  <a:chOff x="8901449" y="684918"/>
                  <a:chExt cx="2873620" cy="922100"/>
                </a:xfrm>
              </p:grpSpPr>
              <p:grpSp>
                <p:nvGrpSpPr>
                  <p:cNvPr id="203" name="组合 202"/>
                  <p:cNvGrpSpPr/>
                  <p:nvPr/>
                </p:nvGrpSpPr>
                <p:grpSpPr>
                  <a:xfrm>
                    <a:off x="8901449" y="684918"/>
                    <a:ext cx="2873620" cy="922100"/>
                    <a:chOff x="8901449" y="684918"/>
                    <a:chExt cx="2873620" cy="922100"/>
                  </a:xfrm>
                </p:grpSpPr>
                <p:sp>
                  <p:nvSpPr>
                    <p:cNvPr id="205" name="文本框 204"/>
                    <p:cNvSpPr txBox="1"/>
                    <p:nvPr/>
                  </p:nvSpPr>
                  <p:spPr>
                    <a:xfrm>
                      <a:off x="8901449" y="734852"/>
                      <a:ext cx="2044330" cy="25391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zh-CN" altLang="en-US" sz="1050" b="1" dirty="0" smtClean="0">
                          <a:solidFill>
                            <a:srgbClr val="00B05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廊坊新朝阳</a:t>
                      </a:r>
                      <a:endParaRPr lang="zh-CN" altLang="en-US" sz="1050" b="1" dirty="0">
                        <a:solidFill>
                          <a:srgbClr val="00B05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  <p:sp>
                  <p:nvSpPr>
                    <p:cNvPr id="206" name="文本框 205"/>
                    <p:cNvSpPr txBox="1"/>
                    <p:nvPr/>
                  </p:nvSpPr>
                  <p:spPr>
                    <a:xfrm>
                      <a:off x="8901449" y="1037811"/>
                      <a:ext cx="2753065" cy="55399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zh-CN" altLang="en-US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河北省廊坊市</a:t>
                      </a:r>
                      <a:r>
                        <a:rPr lang="en-US" altLang="zh-CN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XXXXXXX…</a:t>
                      </a:r>
                    </a:p>
                    <a:p>
                      <a:endParaRPr lang="en-US" altLang="zh-CN" sz="9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zh-CN" altLang="en-US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电话：</a:t>
                      </a:r>
                      <a:r>
                        <a:rPr lang="en-US" altLang="zh-CN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0316-XXXXXXXX</a:t>
                      </a:r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  <p:pic>
                  <p:nvPicPr>
                    <p:cNvPr id="207" name="图片 206"/>
                    <p:cNvPicPr>
                      <a:picLocks noChangeAspect="1"/>
                    </p:cNvPicPr>
                    <p:nvPr/>
                  </p:nvPicPr>
                  <p:blipFill>
                    <a:blip r:embed="rId6"/>
                    <a:stretch>
                      <a:fillRect/>
                    </a:stretch>
                  </p:blipFill>
                  <p:spPr>
                    <a:xfrm>
                      <a:off x="10883452" y="684918"/>
                      <a:ext cx="891617" cy="922100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204" name="图片 203"/>
                  <p:cNvPicPr>
                    <a:picLocks noChangeAspect="1"/>
                  </p:cNvPicPr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11019916" y="998007"/>
                    <a:ext cx="693480" cy="571550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202" name="椭圆 201"/>
                <p:cNvSpPr/>
                <p:nvPr/>
              </p:nvSpPr>
              <p:spPr>
                <a:xfrm>
                  <a:off x="8724652" y="5869799"/>
                  <a:ext cx="207259" cy="207259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b="1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6</a:t>
                  </a:r>
                  <a:endParaRPr lang="zh-CN" altLang="en-US" sz="1200" b="1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208" name="矩形 207"/>
            <p:cNvSpPr/>
            <p:nvPr/>
          </p:nvSpPr>
          <p:spPr>
            <a:xfrm>
              <a:off x="8575625" y="6632196"/>
              <a:ext cx="3497883" cy="141137"/>
            </a:xfrm>
            <a:prstGeom prst="rect">
              <a:avLst/>
            </a:prstGeom>
            <a:solidFill>
              <a:srgbClr val="A3CDFF"/>
            </a:solidFill>
            <a:ln>
              <a:solidFill>
                <a:srgbClr val="A3CD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9" name="椭圆 208"/>
          <p:cNvSpPr/>
          <p:nvPr/>
        </p:nvSpPr>
        <p:spPr>
          <a:xfrm>
            <a:off x="7331177" y="4564384"/>
            <a:ext cx="208007" cy="2080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906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28" y="0"/>
            <a:ext cx="12192000" cy="6858000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2" name="椭圆 1"/>
          <p:cNvSpPr/>
          <p:nvPr/>
        </p:nvSpPr>
        <p:spPr>
          <a:xfrm>
            <a:off x="6746747" y="3203711"/>
            <a:ext cx="67734" cy="6773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7271381" y="3672398"/>
            <a:ext cx="67734" cy="6773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7271381" y="5090026"/>
            <a:ext cx="67734" cy="6773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7044379" y="4980472"/>
            <a:ext cx="67734" cy="6773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7209515" y="4837770"/>
            <a:ext cx="67734" cy="6773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7094224" y="4192179"/>
            <a:ext cx="67734" cy="6773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7237514" y="3740132"/>
            <a:ext cx="67734" cy="6773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/>
          <p:cNvSpPr/>
          <p:nvPr/>
        </p:nvSpPr>
        <p:spPr>
          <a:xfrm>
            <a:off x="6712880" y="4351216"/>
            <a:ext cx="67734" cy="6773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/>
          <p:cNvSpPr/>
          <p:nvPr/>
        </p:nvSpPr>
        <p:spPr>
          <a:xfrm>
            <a:off x="6219195" y="4111288"/>
            <a:ext cx="67734" cy="6773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/>
          <p:cNvSpPr/>
          <p:nvPr/>
        </p:nvSpPr>
        <p:spPr>
          <a:xfrm>
            <a:off x="6062132" y="5274451"/>
            <a:ext cx="67734" cy="6773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/>
          <p:cNvSpPr/>
          <p:nvPr/>
        </p:nvSpPr>
        <p:spPr>
          <a:xfrm>
            <a:off x="6028265" y="5145187"/>
            <a:ext cx="67734" cy="6773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椭圆 57"/>
          <p:cNvSpPr/>
          <p:nvPr/>
        </p:nvSpPr>
        <p:spPr>
          <a:xfrm>
            <a:off x="6354970" y="3503074"/>
            <a:ext cx="67734" cy="6773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椭圆 58"/>
          <p:cNvSpPr/>
          <p:nvPr/>
        </p:nvSpPr>
        <p:spPr>
          <a:xfrm>
            <a:off x="6780614" y="3237578"/>
            <a:ext cx="67734" cy="6773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/>
          <p:cNvSpPr/>
          <p:nvPr/>
        </p:nvSpPr>
        <p:spPr>
          <a:xfrm>
            <a:off x="6729814" y="3271445"/>
            <a:ext cx="67734" cy="6773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椭圆 60"/>
          <p:cNvSpPr/>
          <p:nvPr/>
        </p:nvSpPr>
        <p:spPr>
          <a:xfrm>
            <a:off x="6789081" y="3271445"/>
            <a:ext cx="67734" cy="6773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椭圆 61"/>
          <p:cNvSpPr/>
          <p:nvPr/>
        </p:nvSpPr>
        <p:spPr>
          <a:xfrm>
            <a:off x="5960531" y="5209819"/>
            <a:ext cx="67734" cy="6773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椭圆 62"/>
          <p:cNvSpPr/>
          <p:nvPr/>
        </p:nvSpPr>
        <p:spPr>
          <a:xfrm>
            <a:off x="5926664" y="5342185"/>
            <a:ext cx="67734" cy="6773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椭圆 63"/>
          <p:cNvSpPr/>
          <p:nvPr/>
        </p:nvSpPr>
        <p:spPr>
          <a:xfrm>
            <a:off x="6321103" y="3604664"/>
            <a:ext cx="67734" cy="6773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椭圆 64"/>
          <p:cNvSpPr/>
          <p:nvPr/>
        </p:nvSpPr>
        <p:spPr>
          <a:xfrm>
            <a:off x="6755214" y="3271445"/>
            <a:ext cx="67734" cy="6773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椭圆 65"/>
          <p:cNvSpPr/>
          <p:nvPr/>
        </p:nvSpPr>
        <p:spPr>
          <a:xfrm>
            <a:off x="7141781" y="4230565"/>
            <a:ext cx="67734" cy="6773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椭圆 66"/>
          <p:cNvSpPr/>
          <p:nvPr/>
        </p:nvSpPr>
        <p:spPr>
          <a:xfrm>
            <a:off x="7094224" y="4351216"/>
            <a:ext cx="67734" cy="6773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椭圆 67"/>
          <p:cNvSpPr/>
          <p:nvPr/>
        </p:nvSpPr>
        <p:spPr>
          <a:xfrm>
            <a:off x="7220581" y="3688177"/>
            <a:ext cx="67734" cy="6773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椭圆 68"/>
          <p:cNvSpPr/>
          <p:nvPr/>
        </p:nvSpPr>
        <p:spPr>
          <a:xfrm>
            <a:off x="7271381" y="3722044"/>
            <a:ext cx="67734" cy="6773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椭圆 69"/>
          <p:cNvSpPr/>
          <p:nvPr/>
        </p:nvSpPr>
        <p:spPr>
          <a:xfrm>
            <a:off x="7305248" y="3705111"/>
            <a:ext cx="67734" cy="6773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椭圆 70"/>
          <p:cNvSpPr/>
          <p:nvPr/>
        </p:nvSpPr>
        <p:spPr>
          <a:xfrm>
            <a:off x="7322181" y="3671244"/>
            <a:ext cx="67734" cy="6773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椭圆 71"/>
          <p:cNvSpPr/>
          <p:nvPr/>
        </p:nvSpPr>
        <p:spPr>
          <a:xfrm>
            <a:off x="6746747" y="3293589"/>
            <a:ext cx="67734" cy="6773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7786455" y="6036037"/>
            <a:ext cx="678000" cy="619989"/>
            <a:chOff x="466377" y="5733816"/>
            <a:chExt cx="678000" cy="619989"/>
          </a:xfrm>
        </p:grpSpPr>
        <p:grpSp>
          <p:nvGrpSpPr>
            <p:cNvPr id="3" name="组合 2"/>
            <p:cNvGrpSpPr/>
            <p:nvPr/>
          </p:nvGrpSpPr>
          <p:grpSpPr>
            <a:xfrm>
              <a:off x="500689" y="5733816"/>
              <a:ext cx="643688" cy="619989"/>
              <a:chOff x="500689" y="5733816"/>
              <a:chExt cx="643688" cy="619989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515679" y="6099889"/>
                <a:ext cx="628698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1050" dirty="0" smtClean="0">
                    <a:latin typeface="微软雅黑" pitchFamily="34" charset="-122"/>
                    <a:ea typeface="微软雅黑" pitchFamily="34" charset="-122"/>
                  </a:rPr>
                  <a:t> 筹备中</a:t>
                </a:r>
                <a:endParaRPr lang="zh-CN" altLang="en-US" sz="105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500689" y="5923166"/>
                <a:ext cx="628698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1050" dirty="0" smtClean="0">
                    <a:latin typeface="微软雅黑" pitchFamily="34" charset="-122"/>
                    <a:ea typeface="微软雅黑" pitchFamily="34" charset="-122"/>
                  </a:rPr>
                  <a:t> 在建中</a:t>
                </a:r>
                <a:endParaRPr lang="zh-CN" altLang="en-US" sz="105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507739" y="5733816"/>
                <a:ext cx="628698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1050" dirty="0" smtClean="0">
                    <a:latin typeface="微软雅黑" pitchFamily="34" charset="-122"/>
                    <a:ea typeface="微软雅黑" pitchFamily="34" charset="-122"/>
                  </a:rPr>
                  <a:t> 已</a:t>
                </a:r>
                <a:r>
                  <a:rPr lang="zh-CN" altLang="en-US" sz="1050" dirty="0">
                    <a:latin typeface="微软雅黑" pitchFamily="34" charset="-122"/>
                    <a:ea typeface="微软雅黑" pitchFamily="34" charset="-122"/>
                  </a:rPr>
                  <a:t>运营</a:t>
                </a:r>
              </a:p>
            </p:txBody>
          </p:sp>
        </p:grpSp>
        <p:sp>
          <p:nvSpPr>
            <p:cNvPr id="73" name="椭圆 72"/>
            <p:cNvSpPr/>
            <p:nvPr/>
          </p:nvSpPr>
          <p:spPr>
            <a:xfrm>
              <a:off x="473872" y="5806086"/>
              <a:ext cx="95754" cy="95754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/>
            <p:cNvSpPr/>
            <p:nvPr/>
          </p:nvSpPr>
          <p:spPr>
            <a:xfrm>
              <a:off x="466377" y="5992109"/>
              <a:ext cx="95754" cy="9575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/>
            <p:cNvSpPr/>
            <p:nvPr/>
          </p:nvSpPr>
          <p:spPr>
            <a:xfrm>
              <a:off x="475297" y="6173925"/>
              <a:ext cx="95754" cy="95754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7" name="圆角矩形标注 76"/>
          <p:cNvSpPr/>
          <p:nvPr/>
        </p:nvSpPr>
        <p:spPr>
          <a:xfrm>
            <a:off x="7335388" y="4161087"/>
            <a:ext cx="835598" cy="274423"/>
          </a:xfrm>
          <a:prstGeom prst="wedgeRoundRectCallout">
            <a:avLst>
              <a:gd name="adj1" fmla="val -32745"/>
              <a:gd name="adj2" fmla="val 98942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鼠标上移</a:t>
            </a:r>
            <a:endParaRPr lang="en-US" altLang="zh-CN" sz="800" dirty="0" smtClean="0"/>
          </a:p>
          <a:p>
            <a:pPr algn="ctr"/>
            <a:r>
              <a:rPr lang="zh-CN" altLang="en-US" sz="800" dirty="0" smtClean="0"/>
              <a:t>图标放大</a:t>
            </a:r>
            <a:endParaRPr lang="en-US" altLang="zh-CN" sz="800" dirty="0"/>
          </a:p>
        </p:txBody>
      </p:sp>
      <p:sp>
        <p:nvSpPr>
          <p:cNvPr id="79" name="TextBox 3"/>
          <p:cNvSpPr txBox="1"/>
          <p:nvPr/>
        </p:nvSpPr>
        <p:spPr>
          <a:xfrm>
            <a:off x="-246595" y="293604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全国</a:t>
            </a:r>
            <a:r>
              <a:rPr lang="zh-CN" altLang="en-US" sz="24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泛能云运营业务展示中心</a:t>
            </a:r>
            <a:endParaRPr lang="zh-CN" altLang="en-US" sz="24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0" name="Picture 3" descr="C:\Users\Administrator\Desktop\新奥标志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2271" y="355732"/>
            <a:ext cx="1328945" cy="337407"/>
          </a:xfrm>
          <a:prstGeom prst="rect">
            <a:avLst/>
          </a:prstGeom>
          <a:noFill/>
        </p:spPr>
      </p:pic>
      <p:sp>
        <p:nvSpPr>
          <p:cNvPr id="81" name="圆角矩形 80"/>
          <p:cNvSpPr/>
          <p:nvPr/>
        </p:nvSpPr>
        <p:spPr>
          <a:xfrm>
            <a:off x="0" y="734852"/>
            <a:ext cx="1670700" cy="356664"/>
          </a:xfrm>
          <a:prstGeom prst="roundRect">
            <a:avLst/>
          </a:prstGeom>
          <a:noFill/>
          <a:ln w="9525">
            <a:noFill/>
            <a:miter lim="800000"/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2017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日</a:t>
            </a:r>
          </a:p>
        </p:txBody>
      </p:sp>
      <p:sp>
        <p:nvSpPr>
          <p:cNvPr id="209" name="椭圆 208"/>
          <p:cNvSpPr/>
          <p:nvPr/>
        </p:nvSpPr>
        <p:spPr>
          <a:xfrm>
            <a:off x="7331177" y="4564384"/>
            <a:ext cx="208007" cy="2080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7" name="组合 116"/>
          <p:cNvGrpSpPr/>
          <p:nvPr/>
        </p:nvGrpSpPr>
        <p:grpSpPr>
          <a:xfrm>
            <a:off x="302678" y="1133229"/>
            <a:ext cx="11518908" cy="5459838"/>
            <a:chOff x="263517" y="1418979"/>
            <a:chExt cx="3747688" cy="4368742"/>
          </a:xfrm>
        </p:grpSpPr>
        <p:sp>
          <p:nvSpPr>
            <p:cNvPr id="118" name="矩形 117"/>
            <p:cNvSpPr/>
            <p:nvPr/>
          </p:nvSpPr>
          <p:spPr>
            <a:xfrm>
              <a:off x="263517" y="1793863"/>
              <a:ext cx="3747688" cy="39938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zh-CN" altLang="en-US" sz="1100" dirty="0">
                <a:solidFill>
                  <a:srgbClr val="006FB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9" name="矩形 118"/>
            <p:cNvSpPr/>
            <p:nvPr/>
          </p:nvSpPr>
          <p:spPr>
            <a:xfrm>
              <a:off x="263517" y="1418979"/>
              <a:ext cx="3747688" cy="436329"/>
            </a:xfrm>
            <a:prstGeom prst="rect">
              <a:avLst/>
            </a:prstGeom>
            <a:solidFill>
              <a:srgbClr val="006FBB"/>
            </a:solidFill>
            <a:ln>
              <a:solidFill>
                <a:srgbClr val="006FB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运营调度 </a:t>
              </a:r>
              <a:r>
                <a: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&gt; </a:t>
              </a:r>
              <a:r>
                <a:rPr lang="zh-CN" altLang="en-US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四统一</a:t>
              </a:r>
            </a:p>
          </p:txBody>
        </p:sp>
      </p:grpSp>
      <p:sp>
        <p:nvSpPr>
          <p:cNvPr id="120" name="椭圆 119"/>
          <p:cNvSpPr/>
          <p:nvPr/>
        </p:nvSpPr>
        <p:spPr>
          <a:xfrm>
            <a:off x="263518" y="6124575"/>
            <a:ext cx="478016" cy="478016"/>
          </a:xfrm>
          <a:prstGeom prst="ellipse">
            <a:avLst/>
          </a:prstGeom>
          <a:solidFill>
            <a:srgbClr val="006FBB"/>
          </a:solidFill>
          <a:ln>
            <a:solidFill>
              <a:srgbClr val="006F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&gt;</a:t>
            </a:r>
            <a:endParaRPr lang="zh-CN" altLang="en-US" b="1" dirty="0"/>
          </a:p>
        </p:txBody>
      </p:sp>
      <p:sp>
        <p:nvSpPr>
          <p:cNvPr id="51" name="流程图: 过程 50"/>
          <p:cNvSpPr/>
          <p:nvPr/>
        </p:nvSpPr>
        <p:spPr>
          <a:xfrm>
            <a:off x="655809" y="2830458"/>
            <a:ext cx="2608618" cy="3246979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3" name="流程图: 过程 82"/>
          <p:cNvSpPr/>
          <p:nvPr/>
        </p:nvSpPr>
        <p:spPr>
          <a:xfrm>
            <a:off x="3370895" y="2830458"/>
            <a:ext cx="2608618" cy="3246979"/>
          </a:xfrm>
          <a:prstGeom prst="flowChartProcess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dk1"/>
              </a:solidFill>
            </a:endParaRPr>
          </a:p>
        </p:txBody>
      </p:sp>
      <p:sp>
        <p:nvSpPr>
          <p:cNvPr id="84" name="流程图: 过程 83"/>
          <p:cNvSpPr/>
          <p:nvPr/>
        </p:nvSpPr>
        <p:spPr>
          <a:xfrm>
            <a:off x="6071167" y="2830458"/>
            <a:ext cx="2608618" cy="3246979"/>
          </a:xfrm>
          <a:prstGeom prst="flowChartProcess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dk1"/>
              </a:solidFill>
            </a:endParaRPr>
          </a:p>
        </p:txBody>
      </p:sp>
      <p:sp>
        <p:nvSpPr>
          <p:cNvPr id="85" name="流程图: 过程 84"/>
          <p:cNvSpPr/>
          <p:nvPr/>
        </p:nvSpPr>
        <p:spPr>
          <a:xfrm>
            <a:off x="8779336" y="2830458"/>
            <a:ext cx="2608618" cy="3246979"/>
          </a:xfrm>
          <a:prstGeom prst="flowChartProcess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dk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55809" y="1981200"/>
            <a:ext cx="10773603" cy="5847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spcBef>
                <a:spcPct val="50000"/>
              </a:spcBef>
              <a:defRPr sz="1600" b="1">
                <a:latin typeface="Arial" charset="0"/>
                <a:ea typeface="微软雅黑" pitchFamily="34" charset="-122"/>
              </a:defRPr>
            </a:lvl1pPr>
            <a:lvl2pPr eaLnBrk="0" hangingPunct="0">
              <a:defRPr>
                <a:latin typeface="Arial" charset="0"/>
                <a:ea typeface="宋体" pitchFamily="2" charset="-122"/>
              </a:defRPr>
            </a:lvl2pPr>
            <a:lvl3pPr eaLnBrk="0" hangingPunct="0">
              <a:defRPr>
                <a:latin typeface="Arial" charset="0"/>
                <a:ea typeface="宋体" pitchFamily="2" charset="-122"/>
              </a:defRPr>
            </a:lvl3pPr>
            <a:lvl4pPr eaLnBrk="0" hangingPunct="0">
              <a:defRPr>
                <a:latin typeface="Arial" charset="0"/>
                <a:ea typeface="宋体" pitchFamily="2" charset="-122"/>
              </a:defRPr>
            </a:lvl4pPr>
            <a:lvl5pPr eaLnBrk="0" hangingPunct="0">
              <a:defRPr>
                <a:latin typeface="Arial" charset="0"/>
                <a:ea typeface="宋体" pitchFamily="2" charset="-122"/>
              </a:defRPr>
            </a:lvl5pPr>
            <a:lvl6pPr marL="2282825" indent="3175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pitchFamily="2" charset="-122"/>
              </a:defRPr>
            </a:lvl6pPr>
            <a:lvl7pPr marL="2740025" indent="3175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pitchFamily="2" charset="-122"/>
              </a:defRPr>
            </a:lvl7pPr>
            <a:lvl8pPr marL="3197225" indent="3175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pitchFamily="2" charset="-122"/>
              </a:defRPr>
            </a:lvl8pPr>
            <a:lvl9pPr marL="3654425" indent="3175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dirty="0" smtClean="0"/>
              <a:t>为打造具有新奥特色的泛能项目，建立标准化的运营体系，以最小的组织</a:t>
            </a:r>
            <a:r>
              <a:rPr lang="zh-CN" altLang="en-US" dirty="0"/>
              <a:t>单元、在最短</a:t>
            </a:r>
            <a:r>
              <a:rPr lang="zh-CN" altLang="en-US" dirty="0" smtClean="0"/>
              <a:t>时间内、</a:t>
            </a:r>
            <a:r>
              <a:rPr lang="zh-CN" altLang="en-US" dirty="0"/>
              <a:t>以</a:t>
            </a:r>
            <a:r>
              <a:rPr lang="zh-CN" altLang="en-US" dirty="0" smtClean="0"/>
              <a:t>最小的代价将现有的运营</a:t>
            </a:r>
            <a:r>
              <a:rPr lang="zh-CN" altLang="en-US" dirty="0" smtClean="0"/>
              <a:t>经验从示范项目快速</a:t>
            </a:r>
            <a:r>
              <a:rPr lang="zh-CN" altLang="en-US" dirty="0" smtClean="0"/>
              <a:t>复制到新项目中</a:t>
            </a:r>
            <a:r>
              <a:rPr lang="zh-CN" altLang="en-US" dirty="0" smtClean="0"/>
              <a:t>， “四统一”</a:t>
            </a:r>
            <a:r>
              <a:rPr lang="zh-CN" altLang="en-US" dirty="0" smtClean="0"/>
              <a:t>的管理</a:t>
            </a:r>
            <a:r>
              <a:rPr lang="zh-CN" altLang="en-US" dirty="0" smtClean="0"/>
              <a:t>体系</a:t>
            </a:r>
            <a:r>
              <a:rPr lang="zh-CN" altLang="en-US" dirty="0"/>
              <a:t>应运而生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952971" y="2966851"/>
            <a:ext cx="23145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统一的组织管理体系</a:t>
            </a:r>
            <a:endParaRPr lang="zh-CN" altLang="en-US" sz="16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文本框 85"/>
          <p:cNvSpPr txBox="1"/>
          <p:nvPr/>
        </p:nvSpPr>
        <p:spPr>
          <a:xfrm>
            <a:off x="3364657" y="2969894"/>
            <a:ext cx="26554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统一的岗位职责及培训体系</a:t>
            </a:r>
            <a:endParaRPr lang="zh-CN" altLang="en-US" sz="1600" b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文本框 86"/>
          <p:cNvSpPr txBox="1"/>
          <p:nvPr/>
        </p:nvSpPr>
        <p:spPr>
          <a:xfrm>
            <a:off x="6304053" y="2953670"/>
            <a:ext cx="2296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统一的程序和流程体系</a:t>
            </a:r>
            <a:endParaRPr lang="zh-CN" altLang="en-US" sz="1600" b="1" dirty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9074809" y="2966851"/>
            <a:ext cx="2296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统一的运营管理工具</a:t>
            </a:r>
            <a:endParaRPr lang="zh-CN" altLang="en-US" sz="1600" b="1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06519" y="4336464"/>
            <a:ext cx="1020512" cy="1205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业务精灵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1999250" y="4336464"/>
            <a:ext cx="1026220" cy="842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资源精灵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81215" y="3427998"/>
            <a:ext cx="278661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“</a:t>
            </a:r>
            <a:r>
              <a:rPr lang="en-US" altLang="zh-CN" dirty="0" smtClean="0"/>
              <a:t>E+S+L</a:t>
            </a:r>
            <a:r>
              <a:rPr lang="zh-CN" altLang="en-US" dirty="0" smtClean="0"/>
              <a:t>”的人员结构模式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 dirty="0" smtClean="0"/>
              <a:t>E</a:t>
            </a:r>
            <a:r>
              <a:rPr lang="zh-CN" altLang="en-US" sz="1200" dirty="0" smtClean="0"/>
              <a:t>（</a:t>
            </a:r>
            <a:r>
              <a:rPr lang="en-US" altLang="zh-CN" sz="1200" dirty="0" smtClean="0"/>
              <a:t>Export</a:t>
            </a:r>
            <a:r>
              <a:rPr lang="zh-CN" altLang="en-US" sz="1200" dirty="0" smtClean="0"/>
              <a:t>）：核心团队</a:t>
            </a:r>
            <a:endParaRPr lang="en-US" altLang="zh-CN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 dirty="0" smtClean="0"/>
              <a:t>S</a:t>
            </a:r>
            <a:r>
              <a:rPr lang="zh-CN" altLang="en-US" sz="1200" dirty="0" smtClean="0"/>
              <a:t>（</a:t>
            </a:r>
            <a:r>
              <a:rPr lang="en-US" altLang="zh-CN" sz="1200" dirty="0" smtClean="0"/>
              <a:t>Standard</a:t>
            </a:r>
            <a:r>
              <a:rPr lang="zh-CN" altLang="en-US" sz="1200" dirty="0" smtClean="0"/>
              <a:t>）</a:t>
            </a:r>
            <a:r>
              <a:rPr lang="en-US" altLang="zh-CN" sz="1200" dirty="0" smtClean="0"/>
              <a:t> :</a:t>
            </a:r>
            <a:r>
              <a:rPr lang="zh-CN" altLang="en-US" sz="1200" dirty="0"/>
              <a:t> </a:t>
            </a:r>
            <a:r>
              <a:rPr lang="zh-CN" altLang="en-US" sz="1200" dirty="0" smtClean="0"/>
              <a:t>标准化团队</a:t>
            </a:r>
            <a:endParaRPr lang="en-US" altLang="zh-CN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 dirty="0" smtClean="0"/>
              <a:t>L </a:t>
            </a:r>
            <a:r>
              <a:rPr lang="zh-CN" altLang="en-US" sz="1200" dirty="0" smtClean="0"/>
              <a:t>（</a:t>
            </a:r>
            <a:r>
              <a:rPr lang="en-US" altLang="zh-CN" sz="1200" dirty="0" smtClean="0"/>
              <a:t>Local</a:t>
            </a:r>
            <a:r>
              <a:rPr lang="zh-CN" altLang="en-US" sz="1200" dirty="0" smtClean="0"/>
              <a:t>）</a:t>
            </a:r>
            <a:r>
              <a:rPr lang="en-US" altLang="zh-CN" sz="1200" dirty="0" smtClean="0"/>
              <a:t>: </a:t>
            </a:r>
            <a:r>
              <a:rPr lang="zh-CN" altLang="en-US" sz="1200" dirty="0" smtClean="0"/>
              <a:t>本地团队</a:t>
            </a:r>
            <a:endParaRPr lang="zh-CN" altLang="en-US" sz="1200" dirty="0"/>
          </a:p>
        </p:txBody>
      </p:sp>
      <p:sp>
        <p:nvSpPr>
          <p:cNvPr id="11" name="矩形 10"/>
          <p:cNvSpPr/>
          <p:nvPr/>
        </p:nvSpPr>
        <p:spPr>
          <a:xfrm>
            <a:off x="903694" y="5605290"/>
            <a:ext cx="2124466" cy="30192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2006192" y="5242320"/>
            <a:ext cx="1019277" cy="30192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客户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989044" y="4694026"/>
            <a:ext cx="848316" cy="646331"/>
          </a:xfrm>
          <a:prstGeom prst="rect">
            <a:avLst/>
          </a:prstGeom>
          <a:noFill/>
          <a:ln>
            <a:solidFill>
              <a:schemeClr val="bg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algn="ctr">
              <a:defRPr sz="120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dirty="0"/>
              <a:t>Standard</a:t>
            </a:r>
          </a:p>
          <a:p>
            <a:r>
              <a:rPr lang="en-US" altLang="zh-CN" dirty="0"/>
              <a:t>+</a:t>
            </a:r>
          </a:p>
          <a:p>
            <a:r>
              <a:rPr lang="en-US" altLang="zh-CN" dirty="0"/>
              <a:t>Local</a:t>
            </a:r>
            <a:endParaRPr lang="zh-CN" altLang="en-US" dirty="0"/>
          </a:p>
        </p:txBody>
      </p:sp>
      <p:sp>
        <p:nvSpPr>
          <p:cNvPr id="90" name="文本框 89"/>
          <p:cNvSpPr txBox="1"/>
          <p:nvPr/>
        </p:nvSpPr>
        <p:spPr>
          <a:xfrm>
            <a:off x="2089311" y="4695534"/>
            <a:ext cx="848316" cy="406663"/>
          </a:xfrm>
          <a:prstGeom prst="rect">
            <a:avLst/>
          </a:prstGeom>
          <a:noFill/>
          <a:ln>
            <a:solidFill>
              <a:schemeClr val="bg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algn="ctr">
              <a:defRPr sz="120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dirty="0" smtClean="0"/>
              <a:t>Export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3567833" y="4010883"/>
            <a:ext cx="2242417" cy="41031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四统一运营标准化培训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3567833" y="4459005"/>
            <a:ext cx="2252182" cy="100269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通用六项培训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3567832" y="5499798"/>
            <a:ext cx="2264762" cy="40741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示范项目培训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文本框 92"/>
          <p:cNvSpPr txBox="1"/>
          <p:nvPr/>
        </p:nvSpPr>
        <p:spPr>
          <a:xfrm>
            <a:off x="3353962" y="3419405"/>
            <a:ext cx="27322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“</a:t>
            </a:r>
            <a:r>
              <a:rPr lang="zh-CN" altLang="en-US" dirty="0"/>
              <a:t>通用化</a:t>
            </a:r>
            <a:r>
              <a:rPr lang="en-US" altLang="zh-CN" dirty="0"/>
              <a:t>+</a:t>
            </a:r>
            <a:r>
              <a:rPr lang="zh-CN" altLang="en-US" dirty="0"/>
              <a:t>模块化”的培训</a:t>
            </a:r>
            <a:r>
              <a:rPr lang="zh-CN" altLang="en-US" dirty="0" smtClean="0"/>
              <a:t>计划</a:t>
            </a:r>
            <a:endParaRPr lang="en-US" altLang="zh-CN" dirty="0" smtClean="0"/>
          </a:p>
          <a:p>
            <a:r>
              <a:rPr lang="zh-CN" altLang="en-US" dirty="0" smtClean="0"/>
              <a:t>   将</a:t>
            </a:r>
            <a:r>
              <a:rPr lang="zh-CN" altLang="en-US" dirty="0"/>
              <a:t>“菜鸟”培训</a:t>
            </a:r>
            <a:r>
              <a:rPr lang="zh-CN" altLang="en-US" dirty="0" smtClean="0"/>
              <a:t>成“专家</a:t>
            </a:r>
            <a:r>
              <a:rPr lang="zh-CN" altLang="en-US" dirty="0"/>
              <a:t>”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3815676" y="4755036"/>
            <a:ext cx="1775170" cy="656402"/>
          </a:xfrm>
          <a:prstGeom prst="rect">
            <a:avLst/>
          </a:prstGeom>
          <a:noFill/>
          <a:ln>
            <a:solidFill>
              <a:schemeClr val="bg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algn="ctr">
              <a:defRPr sz="120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dirty="0"/>
              <a:t>热力（水泵、阀门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电气</a:t>
            </a:r>
            <a:r>
              <a:rPr lang="zh-CN" altLang="en-US" dirty="0"/>
              <a:t>（开关、保护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控制</a:t>
            </a:r>
            <a:r>
              <a:rPr lang="zh-CN" altLang="en-US" dirty="0"/>
              <a:t>（策略、</a:t>
            </a:r>
            <a:r>
              <a:rPr lang="en-US" altLang="zh-CN" dirty="0"/>
              <a:t>PLC</a:t>
            </a:r>
            <a:r>
              <a:rPr lang="zh-CN" altLang="en-US" dirty="0"/>
              <a:t>）</a:t>
            </a:r>
          </a:p>
        </p:txBody>
      </p:sp>
      <p:sp>
        <p:nvSpPr>
          <p:cNvPr id="94" name="文本框 93"/>
          <p:cNvSpPr txBox="1"/>
          <p:nvPr/>
        </p:nvSpPr>
        <p:spPr>
          <a:xfrm>
            <a:off x="6127002" y="3419115"/>
            <a:ext cx="25310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 smtClean="0"/>
              <a:t>“</a:t>
            </a:r>
            <a:r>
              <a:rPr lang="zh-CN" altLang="en-US" dirty="0" smtClean="0"/>
              <a:t>核电管理</a:t>
            </a:r>
            <a:r>
              <a:rPr lang="en-US" altLang="zh-CN" dirty="0" smtClean="0"/>
              <a:t>+ </a:t>
            </a:r>
            <a:r>
              <a:rPr lang="zh-CN" altLang="en-US" dirty="0" smtClean="0"/>
              <a:t>泛</a:t>
            </a:r>
            <a:r>
              <a:rPr lang="zh-CN" altLang="en-US" dirty="0"/>
              <a:t>能业务</a:t>
            </a:r>
            <a:r>
              <a:rPr lang="zh-CN" altLang="en-US" dirty="0" smtClean="0"/>
              <a:t>管理</a:t>
            </a:r>
            <a:r>
              <a:rPr lang="en-US" altLang="zh-CN" dirty="0" smtClean="0"/>
              <a:t>”</a:t>
            </a:r>
            <a:r>
              <a:rPr lang="zh-CN" altLang="en-US" dirty="0" smtClean="0"/>
              <a:t>的</a:t>
            </a:r>
            <a:r>
              <a:rPr lang="zh-CN" altLang="en-US" dirty="0"/>
              <a:t>管理</a:t>
            </a:r>
            <a:r>
              <a:rPr lang="zh-CN" altLang="en-US" dirty="0" smtClean="0"/>
              <a:t>模式</a:t>
            </a:r>
            <a:endParaRPr lang="en-US" altLang="zh-CN" dirty="0" smtClean="0"/>
          </a:p>
          <a:p>
            <a:r>
              <a:rPr lang="zh-CN" altLang="en-US" dirty="0" smtClean="0"/>
              <a:t>既有</a:t>
            </a:r>
            <a:r>
              <a:rPr lang="zh-CN" altLang="en-US" dirty="0"/>
              <a:t>核电的严谨性又有泛能业务的</a:t>
            </a:r>
            <a:r>
              <a:rPr lang="zh-CN" altLang="en-US" dirty="0" smtClean="0"/>
              <a:t>通用性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6219194" y="4371685"/>
            <a:ext cx="2291103" cy="151640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文本框 94"/>
          <p:cNvSpPr txBox="1"/>
          <p:nvPr/>
        </p:nvSpPr>
        <p:spPr>
          <a:xfrm>
            <a:off x="6254173" y="4645135"/>
            <a:ext cx="1293989" cy="978785"/>
          </a:xfrm>
          <a:prstGeom prst="rect">
            <a:avLst/>
          </a:prstGeom>
          <a:noFill/>
          <a:ln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algn="ctr">
              <a:defRPr sz="120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lnSpc>
                <a:spcPct val="150000"/>
              </a:lnSpc>
            </a:pPr>
            <a:r>
              <a:rPr lang="zh-CN" altLang="en-US" sz="1400" dirty="0"/>
              <a:t>管理制度</a:t>
            </a:r>
            <a:endParaRPr lang="en-US" altLang="zh-CN" sz="1400" dirty="0"/>
          </a:p>
          <a:p>
            <a:pPr algn="l">
              <a:lnSpc>
                <a:spcPct val="150000"/>
              </a:lnSpc>
            </a:pPr>
            <a:r>
              <a:rPr lang="zh-CN" altLang="en-US" sz="1400" dirty="0"/>
              <a:t>运作流程</a:t>
            </a:r>
            <a:endParaRPr lang="en-US" altLang="zh-CN" sz="1400" dirty="0"/>
          </a:p>
          <a:p>
            <a:pPr algn="l">
              <a:lnSpc>
                <a:spcPct val="150000"/>
              </a:lnSpc>
            </a:pPr>
            <a:r>
              <a:rPr lang="zh-CN" altLang="en-US" sz="1400" dirty="0"/>
              <a:t>标准操作程序</a:t>
            </a:r>
            <a:endParaRPr lang="en-US" altLang="zh-CN" sz="1400" dirty="0"/>
          </a:p>
          <a:p>
            <a:pPr algn="l">
              <a:lnSpc>
                <a:spcPct val="150000"/>
              </a:lnSpc>
            </a:pPr>
            <a:r>
              <a:rPr lang="zh-CN" altLang="en-US" sz="1400" dirty="0"/>
              <a:t>报警卡</a:t>
            </a:r>
            <a:endParaRPr lang="en-US" altLang="zh-CN" sz="1400" dirty="0"/>
          </a:p>
        </p:txBody>
      </p:sp>
      <p:sp>
        <p:nvSpPr>
          <p:cNvPr id="96" name="文本框 95"/>
          <p:cNvSpPr txBox="1"/>
          <p:nvPr/>
        </p:nvSpPr>
        <p:spPr>
          <a:xfrm>
            <a:off x="7078609" y="4462014"/>
            <a:ext cx="1431689" cy="1343260"/>
          </a:xfrm>
          <a:prstGeom prst="rect">
            <a:avLst/>
          </a:prstGeom>
          <a:noFill/>
          <a:ln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algn="ctr">
              <a:defRPr sz="120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r">
              <a:lnSpc>
                <a:spcPct val="150000"/>
              </a:lnSpc>
            </a:pPr>
            <a:r>
              <a:rPr lang="zh-CN" altLang="en-US" sz="1400" dirty="0"/>
              <a:t>运营表</a:t>
            </a:r>
            <a:r>
              <a:rPr lang="zh-CN" altLang="en-US" sz="1400" dirty="0" smtClean="0"/>
              <a:t>单管理</a:t>
            </a:r>
            <a:endParaRPr lang="en-US" altLang="zh-CN" sz="1400" dirty="0" smtClean="0"/>
          </a:p>
          <a:p>
            <a:pPr algn="r">
              <a:lnSpc>
                <a:spcPct val="150000"/>
              </a:lnSpc>
            </a:pPr>
            <a:r>
              <a:rPr lang="zh-CN" altLang="en-US" sz="1400" dirty="0"/>
              <a:t>维修</a:t>
            </a:r>
            <a:r>
              <a:rPr lang="zh-CN" altLang="en-US" sz="1400" dirty="0" smtClean="0"/>
              <a:t>管理</a:t>
            </a:r>
            <a:endParaRPr lang="en-US" altLang="zh-CN" sz="1400" dirty="0" smtClean="0"/>
          </a:p>
          <a:p>
            <a:pPr algn="r">
              <a:lnSpc>
                <a:spcPct val="150000"/>
              </a:lnSpc>
            </a:pPr>
            <a:r>
              <a:rPr lang="zh-CN" altLang="en-US" sz="1400" dirty="0" smtClean="0"/>
              <a:t>设备管理</a:t>
            </a:r>
            <a:endParaRPr lang="en-US" altLang="zh-CN" sz="1400" dirty="0" smtClean="0"/>
          </a:p>
          <a:p>
            <a:pPr algn="r">
              <a:lnSpc>
                <a:spcPct val="150000"/>
              </a:lnSpc>
            </a:pPr>
            <a:r>
              <a:rPr lang="zh-CN" altLang="en-US" sz="1400" dirty="0"/>
              <a:t>应急</a:t>
            </a:r>
            <a:r>
              <a:rPr lang="zh-CN" altLang="en-US" sz="1400" dirty="0" smtClean="0"/>
              <a:t>管理程序</a:t>
            </a:r>
            <a:endParaRPr lang="en-US" altLang="zh-CN" sz="1400" dirty="0"/>
          </a:p>
        </p:txBody>
      </p:sp>
      <p:sp>
        <p:nvSpPr>
          <p:cNvPr id="97" name="文本框 96"/>
          <p:cNvSpPr txBox="1"/>
          <p:nvPr/>
        </p:nvSpPr>
        <p:spPr>
          <a:xfrm>
            <a:off x="8832429" y="3436628"/>
            <a:ext cx="25310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基于四统一的管理体系，以大数据为基础，创建平台运营管理</a:t>
            </a:r>
            <a:r>
              <a:rPr lang="zh-CN" altLang="en-US" dirty="0" smtClean="0"/>
              <a:t>工具，为供给侧运营提供有效保证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8932389" y="4521957"/>
            <a:ext cx="2303934" cy="136612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平台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" name="文本框 97"/>
          <p:cNvSpPr txBox="1"/>
          <p:nvPr/>
        </p:nvSpPr>
        <p:spPr>
          <a:xfrm>
            <a:off x="9094779" y="4859511"/>
            <a:ext cx="627070" cy="878987"/>
          </a:xfrm>
          <a:prstGeom prst="rect">
            <a:avLst/>
          </a:prstGeom>
          <a:noFill/>
          <a:ln>
            <a:solidFill>
              <a:schemeClr val="bg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algn="ctr">
              <a:defRPr sz="120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dirty="0" smtClean="0"/>
              <a:t>人员</a:t>
            </a:r>
            <a:endParaRPr lang="en-US" altLang="zh-CN" dirty="0" smtClean="0"/>
          </a:p>
          <a:p>
            <a:r>
              <a:rPr lang="zh-CN" altLang="en-US" dirty="0"/>
              <a:t>管理</a:t>
            </a:r>
          </a:p>
        </p:txBody>
      </p:sp>
      <p:sp>
        <p:nvSpPr>
          <p:cNvPr id="99" name="文本框 98"/>
          <p:cNvSpPr txBox="1"/>
          <p:nvPr/>
        </p:nvSpPr>
        <p:spPr>
          <a:xfrm>
            <a:off x="9793941" y="4859358"/>
            <a:ext cx="627070" cy="877843"/>
          </a:xfrm>
          <a:prstGeom prst="rect">
            <a:avLst/>
          </a:prstGeom>
          <a:noFill/>
          <a:ln>
            <a:solidFill>
              <a:schemeClr val="bg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algn="ctr">
              <a:defRPr sz="120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dirty="0"/>
              <a:t>项目</a:t>
            </a:r>
            <a:endParaRPr lang="en-US" altLang="zh-CN" dirty="0" smtClean="0"/>
          </a:p>
          <a:p>
            <a:r>
              <a:rPr lang="zh-CN" altLang="en-US" dirty="0"/>
              <a:t>管理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10496082" y="4859247"/>
            <a:ext cx="627070" cy="877007"/>
          </a:xfrm>
          <a:prstGeom prst="rect">
            <a:avLst/>
          </a:prstGeom>
          <a:noFill/>
          <a:ln>
            <a:solidFill>
              <a:schemeClr val="bg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algn="ctr">
              <a:defRPr sz="120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dirty="0" smtClean="0"/>
              <a:t>设备管理</a:t>
            </a:r>
            <a:endParaRPr lang="zh-CN" altLang="en-US" dirty="0"/>
          </a:p>
        </p:txBody>
      </p:sp>
      <p:sp>
        <p:nvSpPr>
          <p:cNvPr id="101" name="燕尾形 100"/>
          <p:cNvSpPr/>
          <p:nvPr/>
        </p:nvSpPr>
        <p:spPr bwMode="auto">
          <a:xfrm>
            <a:off x="11434809" y="3721474"/>
            <a:ext cx="263496" cy="647761"/>
          </a:xfrm>
          <a:prstGeom prst="chevron">
            <a:avLst/>
          </a:prstGeom>
          <a:solidFill>
            <a:srgbClr val="C0C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600" b="1" i="0" u="none" strike="noStrike" cap="none" normalizeH="0" baseline="0" smtClean="0">
              <a:ln>
                <a:noFill/>
              </a:ln>
              <a:solidFill>
                <a:srgbClr val="0065A6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" name="燕尾形 101"/>
          <p:cNvSpPr/>
          <p:nvPr/>
        </p:nvSpPr>
        <p:spPr bwMode="auto">
          <a:xfrm flipH="1">
            <a:off x="404854" y="3721474"/>
            <a:ext cx="263496" cy="647761"/>
          </a:xfrm>
          <a:prstGeom prst="chevron">
            <a:avLst/>
          </a:prstGeom>
          <a:solidFill>
            <a:srgbClr val="C0C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600" b="1" i="0" u="none" strike="noStrike" cap="none" normalizeH="0" baseline="0" smtClean="0">
              <a:ln>
                <a:noFill/>
              </a:ln>
              <a:solidFill>
                <a:srgbClr val="0065A6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86506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868" y="0"/>
            <a:ext cx="12192000" cy="6858000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2" name="椭圆 1"/>
          <p:cNvSpPr/>
          <p:nvPr/>
        </p:nvSpPr>
        <p:spPr>
          <a:xfrm>
            <a:off x="6746747" y="3203711"/>
            <a:ext cx="67734" cy="6773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7271381" y="3672398"/>
            <a:ext cx="67734" cy="6773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7271381" y="5090026"/>
            <a:ext cx="67734" cy="6773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7044379" y="4980472"/>
            <a:ext cx="67734" cy="6773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7209515" y="4837770"/>
            <a:ext cx="67734" cy="6773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7094224" y="4192179"/>
            <a:ext cx="67734" cy="6773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7237514" y="3740132"/>
            <a:ext cx="67734" cy="6773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/>
          <p:cNvSpPr/>
          <p:nvPr/>
        </p:nvSpPr>
        <p:spPr>
          <a:xfrm>
            <a:off x="6712880" y="4351216"/>
            <a:ext cx="67734" cy="6773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/>
          <p:cNvSpPr/>
          <p:nvPr/>
        </p:nvSpPr>
        <p:spPr>
          <a:xfrm>
            <a:off x="6219195" y="4111288"/>
            <a:ext cx="67734" cy="6773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/>
          <p:cNvSpPr/>
          <p:nvPr/>
        </p:nvSpPr>
        <p:spPr>
          <a:xfrm>
            <a:off x="6062132" y="5274451"/>
            <a:ext cx="67734" cy="6773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/>
          <p:cNvSpPr/>
          <p:nvPr/>
        </p:nvSpPr>
        <p:spPr>
          <a:xfrm>
            <a:off x="6028265" y="5145187"/>
            <a:ext cx="67734" cy="6773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椭圆 57"/>
          <p:cNvSpPr/>
          <p:nvPr/>
        </p:nvSpPr>
        <p:spPr>
          <a:xfrm>
            <a:off x="6354970" y="3503074"/>
            <a:ext cx="67734" cy="6773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椭圆 58"/>
          <p:cNvSpPr/>
          <p:nvPr/>
        </p:nvSpPr>
        <p:spPr>
          <a:xfrm>
            <a:off x="6780614" y="3237578"/>
            <a:ext cx="67734" cy="6773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/>
          <p:cNvSpPr/>
          <p:nvPr/>
        </p:nvSpPr>
        <p:spPr>
          <a:xfrm>
            <a:off x="6729814" y="3271445"/>
            <a:ext cx="67734" cy="6773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椭圆 60"/>
          <p:cNvSpPr/>
          <p:nvPr/>
        </p:nvSpPr>
        <p:spPr>
          <a:xfrm>
            <a:off x="6789081" y="3271445"/>
            <a:ext cx="67734" cy="6773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椭圆 61"/>
          <p:cNvSpPr/>
          <p:nvPr/>
        </p:nvSpPr>
        <p:spPr>
          <a:xfrm>
            <a:off x="5960531" y="5209819"/>
            <a:ext cx="67734" cy="6773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椭圆 62"/>
          <p:cNvSpPr/>
          <p:nvPr/>
        </p:nvSpPr>
        <p:spPr>
          <a:xfrm>
            <a:off x="5926664" y="5342185"/>
            <a:ext cx="67734" cy="6773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椭圆 63"/>
          <p:cNvSpPr/>
          <p:nvPr/>
        </p:nvSpPr>
        <p:spPr>
          <a:xfrm>
            <a:off x="6321103" y="3604664"/>
            <a:ext cx="67734" cy="6773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椭圆 64"/>
          <p:cNvSpPr/>
          <p:nvPr/>
        </p:nvSpPr>
        <p:spPr>
          <a:xfrm>
            <a:off x="6755214" y="3271445"/>
            <a:ext cx="67734" cy="6773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椭圆 65"/>
          <p:cNvSpPr/>
          <p:nvPr/>
        </p:nvSpPr>
        <p:spPr>
          <a:xfrm>
            <a:off x="7141781" y="4230565"/>
            <a:ext cx="67734" cy="6773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椭圆 66"/>
          <p:cNvSpPr/>
          <p:nvPr/>
        </p:nvSpPr>
        <p:spPr>
          <a:xfrm>
            <a:off x="7094224" y="4351216"/>
            <a:ext cx="67734" cy="6773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椭圆 67"/>
          <p:cNvSpPr/>
          <p:nvPr/>
        </p:nvSpPr>
        <p:spPr>
          <a:xfrm>
            <a:off x="7220581" y="3688177"/>
            <a:ext cx="67734" cy="6773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椭圆 68"/>
          <p:cNvSpPr/>
          <p:nvPr/>
        </p:nvSpPr>
        <p:spPr>
          <a:xfrm>
            <a:off x="7271381" y="3722044"/>
            <a:ext cx="67734" cy="6773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椭圆 69"/>
          <p:cNvSpPr/>
          <p:nvPr/>
        </p:nvSpPr>
        <p:spPr>
          <a:xfrm>
            <a:off x="7305248" y="3705111"/>
            <a:ext cx="67734" cy="6773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椭圆 70"/>
          <p:cNvSpPr/>
          <p:nvPr/>
        </p:nvSpPr>
        <p:spPr>
          <a:xfrm>
            <a:off x="7322181" y="3671244"/>
            <a:ext cx="67734" cy="6773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椭圆 71"/>
          <p:cNvSpPr/>
          <p:nvPr/>
        </p:nvSpPr>
        <p:spPr>
          <a:xfrm>
            <a:off x="6746747" y="3293589"/>
            <a:ext cx="67734" cy="6773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7786455" y="6036037"/>
            <a:ext cx="678000" cy="619989"/>
            <a:chOff x="466377" y="5733816"/>
            <a:chExt cx="678000" cy="619989"/>
          </a:xfrm>
        </p:grpSpPr>
        <p:grpSp>
          <p:nvGrpSpPr>
            <p:cNvPr id="3" name="组合 2"/>
            <p:cNvGrpSpPr/>
            <p:nvPr/>
          </p:nvGrpSpPr>
          <p:grpSpPr>
            <a:xfrm>
              <a:off x="500689" y="5733816"/>
              <a:ext cx="643688" cy="619989"/>
              <a:chOff x="500689" y="5733816"/>
              <a:chExt cx="643688" cy="619989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515679" y="6099889"/>
                <a:ext cx="628698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1050" dirty="0" smtClean="0">
                    <a:latin typeface="微软雅黑" pitchFamily="34" charset="-122"/>
                    <a:ea typeface="微软雅黑" pitchFamily="34" charset="-122"/>
                  </a:rPr>
                  <a:t> 筹备中</a:t>
                </a:r>
                <a:endParaRPr lang="zh-CN" altLang="en-US" sz="105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500689" y="5923166"/>
                <a:ext cx="628698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1050" dirty="0" smtClean="0">
                    <a:latin typeface="微软雅黑" pitchFamily="34" charset="-122"/>
                    <a:ea typeface="微软雅黑" pitchFamily="34" charset="-122"/>
                  </a:rPr>
                  <a:t> 在建中</a:t>
                </a:r>
                <a:endParaRPr lang="zh-CN" altLang="en-US" sz="105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507739" y="5733816"/>
                <a:ext cx="628698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1050" dirty="0" smtClean="0">
                    <a:latin typeface="微软雅黑" pitchFamily="34" charset="-122"/>
                    <a:ea typeface="微软雅黑" pitchFamily="34" charset="-122"/>
                  </a:rPr>
                  <a:t> 已</a:t>
                </a:r>
                <a:r>
                  <a:rPr lang="zh-CN" altLang="en-US" sz="1050" dirty="0">
                    <a:latin typeface="微软雅黑" pitchFamily="34" charset="-122"/>
                    <a:ea typeface="微软雅黑" pitchFamily="34" charset="-122"/>
                  </a:rPr>
                  <a:t>运营</a:t>
                </a:r>
              </a:p>
            </p:txBody>
          </p:sp>
        </p:grpSp>
        <p:sp>
          <p:nvSpPr>
            <p:cNvPr id="73" name="椭圆 72"/>
            <p:cNvSpPr/>
            <p:nvPr/>
          </p:nvSpPr>
          <p:spPr>
            <a:xfrm>
              <a:off x="473872" y="5806086"/>
              <a:ext cx="95754" cy="95754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/>
            <p:cNvSpPr/>
            <p:nvPr/>
          </p:nvSpPr>
          <p:spPr>
            <a:xfrm>
              <a:off x="466377" y="5992109"/>
              <a:ext cx="95754" cy="9575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/>
            <p:cNvSpPr/>
            <p:nvPr/>
          </p:nvSpPr>
          <p:spPr>
            <a:xfrm>
              <a:off x="475297" y="6173925"/>
              <a:ext cx="95754" cy="95754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7" name="圆角矩形标注 76"/>
          <p:cNvSpPr/>
          <p:nvPr/>
        </p:nvSpPr>
        <p:spPr>
          <a:xfrm>
            <a:off x="7335388" y="4161087"/>
            <a:ext cx="835598" cy="274423"/>
          </a:xfrm>
          <a:prstGeom prst="wedgeRoundRectCallout">
            <a:avLst>
              <a:gd name="adj1" fmla="val -32745"/>
              <a:gd name="adj2" fmla="val 98942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鼠标上移</a:t>
            </a:r>
            <a:endParaRPr lang="en-US" altLang="zh-CN" sz="800" dirty="0" smtClean="0"/>
          </a:p>
          <a:p>
            <a:pPr algn="ctr"/>
            <a:r>
              <a:rPr lang="zh-CN" altLang="en-US" sz="800" dirty="0" smtClean="0"/>
              <a:t>图标放大</a:t>
            </a:r>
            <a:endParaRPr lang="en-US" altLang="zh-CN" sz="800" dirty="0"/>
          </a:p>
        </p:txBody>
      </p:sp>
      <p:sp>
        <p:nvSpPr>
          <p:cNvPr id="79" name="TextBox 3"/>
          <p:cNvSpPr txBox="1"/>
          <p:nvPr/>
        </p:nvSpPr>
        <p:spPr>
          <a:xfrm>
            <a:off x="-246595" y="293604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全国</a:t>
            </a:r>
            <a:r>
              <a:rPr lang="zh-CN" altLang="en-US" sz="24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泛能云运营业务展示中心</a:t>
            </a:r>
            <a:endParaRPr lang="zh-CN" altLang="en-US" sz="24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0" name="Picture 3" descr="C:\Users\Administrator\Desktop\新奥标志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2271" y="355732"/>
            <a:ext cx="1328945" cy="337407"/>
          </a:xfrm>
          <a:prstGeom prst="rect">
            <a:avLst/>
          </a:prstGeom>
          <a:noFill/>
        </p:spPr>
      </p:pic>
      <p:sp>
        <p:nvSpPr>
          <p:cNvPr id="81" name="圆角矩形 80"/>
          <p:cNvSpPr/>
          <p:nvPr/>
        </p:nvSpPr>
        <p:spPr>
          <a:xfrm>
            <a:off x="0" y="734852"/>
            <a:ext cx="1670700" cy="356664"/>
          </a:xfrm>
          <a:prstGeom prst="roundRect">
            <a:avLst/>
          </a:prstGeom>
          <a:noFill/>
          <a:ln w="9525">
            <a:noFill/>
            <a:miter lim="800000"/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2017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日</a:t>
            </a:r>
          </a:p>
        </p:txBody>
      </p:sp>
      <p:sp>
        <p:nvSpPr>
          <p:cNvPr id="209" name="椭圆 208"/>
          <p:cNvSpPr/>
          <p:nvPr/>
        </p:nvSpPr>
        <p:spPr>
          <a:xfrm>
            <a:off x="7331177" y="4564384"/>
            <a:ext cx="208007" cy="2080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7" name="组合 116"/>
          <p:cNvGrpSpPr/>
          <p:nvPr/>
        </p:nvGrpSpPr>
        <p:grpSpPr>
          <a:xfrm>
            <a:off x="302678" y="1133229"/>
            <a:ext cx="11518908" cy="5459838"/>
            <a:chOff x="263517" y="1418979"/>
            <a:chExt cx="3747688" cy="4368742"/>
          </a:xfrm>
        </p:grpSpPr>
        <p:sp>
          <p:nvSpPr>
            <p:cNvPr id="118" name="矩形 117"/>
            <p:cNvSpPr/>
            <p:nvPr/>
          </p:nvSpPr>
          <p:spPr>
            <a:xfrm>
              <a:off x="263517" y="1793863"/>
              <a:ext cx="3747688" cy="39938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zh-CN" altLang="en-US" sz="1100" dirty="0">
                <a:solidFill>
                  <a:srgbClr val="006FB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9" name="矩形 118"/>
            <p:cNvSpPr/>
            <p:nvPr/>
          </p:nvSpPr>
          <p:spPr>
            <a:xfrm>
              <a:off x="263517" y="1418979"/>
              <a:ext cx="3747688" cy="436329"/>
            </a:xfrm>
            <a:prstGeom prst="rect">
              <a:avLst/>
            </a:prstGeom>
            <a:solidFill>
              <a:srgbClr val="006FBB"/>
            </a:solidFill>
            <a:ln>
              <a:solidFill>
                <a:srgbClr val="006FB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zh-CN" altLang="en-US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运营调度</a:t>
              </a:r>
              <a:r>
                <a:rPr lang="zh-CN" altLang="en-US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&gt; </a:t>
              </a:r>
              <a:r>
                <a:rPr lang="zh-CN" altLang="en-US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三</a:t>
              </a:r>
              <a:r>
                <a:rPr lang="zh-CN" altLang="en-US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道防线</a:t>
              </a:r>
              <a:endPara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20" name="椭圆 119"/>
          <p:cNvSpPr/>
          <p:nvPr/>
        </p:nvSpPr>
        <p:spPr>
          <a:xfrm>
            <a:off x="263518" y="6124575"/>
            <a:ext cx="478016" cy="478016"/>
          </a:xfrm>
          <a:prstGeom prst="ellipse">
            <a:avLst/>
          </a:prstGeom>
          <a:solidFill>
            <a:srgbClr val="006FBB"/>
          </a:solidFill>
          <a:ln>
            <a:solidFill>
              <a:srgbClr val="006F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&gt;</a:t>
            </a:r>
            <a:endParaRPr lang="zh-CN" altLang="en-US" b="1" dirty="0"/>
          </a:p>
        </p:txBody>
      </p:sp>
      <p:grpSp>
        <p:nvGrpSpPr>
          <p:cNvPr id="46" name="组合 45"/>
          <p:cNvGrpSpPr/>
          <p:nvPr/>
        </p:nvGrpSpPr>
        <p:grpSpPr>
          <a:xfrm>
            <a:off x="719303" y="3303034"/>
            <a:ext cx="3603924" cy="2785422"/>
            <a:chOff x="475234" y="2126428"/>
            <a:chExt cx="6040390" cy="4621779"/>
          </a:xfrm>
        </p:grpSpPr>
        <p:sp>
          <p:nvSpPr>
            <p:cNvPr id="51" name="TextBox 383"/>
            <p:cNvSpPr txBox="1"/>
            <p:nvPr/>
          </p:nvSpPr>
          <p:spPr>
            <a:xfrm>
              <a:off x="2484420" y="2126428"/>
              <a:ext cx="3857167" cy="5106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400" dirty="0" smtClean="0">
                  <a:solidFill>
                    <a:srgbClr val="8BB4E1"/>
                  </a:solidFill>
                  <a:latin typeface="微软雅黑" pitchFamily="34" charset="-122"/>
                  <a:ea typeface="微软雅黑" pitchFamily="34" charset="-122"/>
                </a:rPr>
                <a:t>第一道防线（</a:t>
              </a:r>
              <a:r>
                <a:rPr lang="en-US" altLang="zh-CN" sz="1400" dirty="0" smtClean="0">
                  <a:solidFill>
                    <a:srgbClr val="8BB4E1"/>
                  </a:solidFill>
                  <a:latin typeface="微软雅黑" pitchFamily="34" charset="-122"/>
                  <a:ea typeface="微软雅黑" pitchFamily="34" charset="-122"/>
                </a:rPr>
                <a:t>A/B</a:t>
              </a:r>
              <a:r>
                <a:rPr lang="zh-CN" altLang="en-US" sz="1400" dirty="0" smtClean="0">
                  <a:solidFill>
                    <a:srgbClr val="8BB4E1"/>
                  </a:solidFill>
                  <a:latin typeface="微软雅黑" pitchFamily="34" charset="-122"/>
                  <a:ea typeface="微软雅黑" pitchFamily="34" charset="-122"/>
                </a:rPr>
                <a:t>）电制冷</a:t>
              </a:r>
              <a:endParaRPr lang="zh-CN" altLang="en-US" sz="1400" dirty="0">
                <a:solidFill>
                  <a:srgbClr val="8BB4E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6" name="TextBox 386"/>
            <p:cNvSpPr txBox="1"/>
            <p:nvPr/>
          </p:nvSpPr>
          <p:spPr>
            <a:xfrm>
              <a:off x="2799539" y="2751346"/>
              <a:ext cx="3383127" cy="51068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zh-CN" altLang="en-US" sz="1400" dirty="0" smtClean="0">
                  <a:solidFill>
                    <a:srgbClr val="FEC194"/>
                  </a:solidFill>
                  <a:latin typeface="微软雅黑" pitchFamily="34" charset="-122"/>
                  <a:ea typeface="微软雅黑" pitchFamily="34" charset="-122"/>
                </a:rPr>
                <a:t>第二道防线</a:t>
              </a:r>
              <a:r>
                <a:rPr lang="en-US" altLang="zh-CN" sz="1400" dirty="0" smtClean="0">
                  <a:solidFill>
                    <a:srgbClr val="FEC194"/>
                  </a:solidFill>
                  <a:latin typeface="微软雅黑" pitchFamily="34" charset="-122"/>
                  <a:ea typeface="微软雅黑" pitchFamily="34" charset="-122"/>
                </a:rPr>
                <a:t>( C </a:t>
              </a:r>
              <a:r>
                <a:rPr lang="en-US" altLang="zh-CN" sz="1400" dirty="0" smtClean="0">
                  <a:solidFill>
                    <a:srgbClr val="FEC194"/>
                  </a:solidFill>
                  <a:latin typeface="微软雅黑" pitchFamily="34" charset="-122"/>
                  <a:ea typeface="微软雅黑" pitchFamily="34" charset="-122"/>
                </a:rPr>
                <a:t>) </a:t>
              </a:r>
              <a:r>
                <a:rPr lang="zh-CN" altLang="en-US" sz="1400" dirty="0" smtClean="0">
                  <a:solidFill>
                    <a:srgbClr val="FEC194"/>
                  </a:solidFill>
                  <a:latin typeface="微软雅黑" pitchFamily="34" charset="-122"/>
                  <a:ea typeface="微软雅黑" pitchFamily="34" charset="-122"/>
                </a:rPr>
                <a:t>电制冷</a:t>
              </a:r>
              <a:endParaRPr lang="zh-CN" altLang="en-US" sz="1400" dirty="0">
                <a:solidFill>
                  <a:srgbClr val="FEC194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8" name="TextBox 389"/>
            <p:cNvSpPr txBox="1"/>
            <p:nvPr/>
          </p:nvSpPr>
          <p:spPr>
            <a:xfrm>
              <a:off x="3831134" y="3289218"/>
              <a:ext cx="2684490" cy="868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 smtClean="0">
                  <a:solidFill>
                    <a:srgbClr val="DD9595"/>
                  </a:solidFill>
                  <a:latin typeface="微软雅黑" pitchFamily="34" charset="-122"/>
                  <a:ea typeface="微软雅黑" pitchFamily="34" charset="-122"/>
                </a:rPr>
                <a:t>第三道防线</a:t>
              </a:r>
              <a:endParaRPr lang="en-US" altLang="zh-CN" sz="1400" dirty="0" smtClean="0">
                <a:solidFill>
                  <a:srgbClr val="DD9595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en-US" altLang="zh-CN" sz="1400" dirty="0" smtClean="0">
                  <a:solidFill>
                    <a:srgbClr val="DD9595"/>
                  </a:solidFill>
                  <a:latin typeface="微软雅黑" pitchFamily="34" charset="-122"/>
                  <a:ea typeface="微软雅黑" pitchFamily="34" charset="-122"/>
                </a:rPr>
                <a:t>(</a:t>
              </a:r>
              <a:r>
                <a:rPr lang="zh-CN" altLang="en-US" sz="1400" dirty="0" smtClean="0">
                  <a:solidFill>
                    <a:srgbClr val="DD9595"/>
                  </a:solidFill>
                  <a:latin typeface="微软雅黑" pitchFamily="34" charset="-122"/>
                  <a:ea typeface="微软雅黑" pitchFamily="34" charset="-122"/>
                </a:rPr>
                <a:t>应急系统</a:t>
              </a:r>
              <a:r>
                <a:rPr lang="en-US" altLang="zh-CN" sz="1400" dirty="0" smtClean="0">
                  <a:solidFill>
                    <a:srgbClr val="DD9595"/>
                  </a:solidFill>
                  <a:latin typeface="微软雅黑" pitchFamily="34" charset="-122"/>
                  <a:ea typeface="微软雅黑" pitchFamily="34" charset="-122"/>
                </a:rPr>
                <a:t>) </a:t>
              </a:r>
              <a:r>
                <a:rPr lang="zh-CN" altLang="en-US" sz="1400" dirty="0" smtClean="0">
                  <a:solidFill>
                    <a:srgbClr val="DD9595"/>
                  </a:solidFill>
                  <a:latin typeface="微软雅黑" pitchFamily="34" charset="-122"/>
                  <a:ea typeface="微软雅黑" pitchFamily="34" charset="-122"/>
                </a:rPr>
                <a:t>水蓄冷</a:t>
              </a:r>
              <a:endParaRPr lang="en-US" altLang="zh-CN" sz="1400" dirty="0" smtClean="0">
                <a:solidFill>
                  <a:srgbClr val="DD9595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2" name="椭圆 81"/>
            <p:cNvSpPr/>
            <p:nvPr/>
          </p:nvSpPr>
          <p:spPr bwMode="auto">
            <a:xfrm>
              <a:off x="475234" y="3243579"/>
              <a:ext cx="3104257" cy="3104263"/>
            </a:xfrm>
            <a:prstGeom prst="ellipse">
              <a:avLst/>
            </a:prstGeom>
            <a:solidFill>
              <a:srgbClr val="8BB4E1"/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1" i="0" u="none" strike="noStrike" cap="none" normalizeH="0" baseline="0" smtClean="0">
                <a:ln>
                  <a:noFill/>
                </a:ln>
                <a:solidFill>
                  <a:srgbClr val="0065A6"/>
                </a:solidFill>
                <a:effectLst/>
                <a:latin typeface="Arial" pitchFamily="34" charset="0"/>
                <a:ea typeface="楷体_GB2312" pitchFamily="49" charset="-122"/>
              </a:endParaRPr>
            </a:p>
          </p:txBody>
        </p:sp>
        <p:sp>
          <p:nvSpPr>
            <p:cNvPr id="83" name="椭圆 82"/>
            <p:cNvSpPr/>
            <p:nvPr/>
          </p:nvSpPr>
          <p:spPr bwMode="auto">
            <a:xfrm>
              <a:off x="882892" y="3667368"/>
              <a:ext cx="2263046" cy="2263049"/>
            </a:xfrm>
            <a:prstGeom prst="ellipse">
              <a:avLst/>
            </a:prstGeom>
            <a:solidFill>
              <a:srgbClr val="FEC194"/>
            </a:solidFill>
            <a:ln w="76200" cap="flat" cmpd="sng" algn="ctr">
              <a:solidFill>
                <a:srgbClr val="759443"/>
              </a:solidFill>
              <a:prstDash val="solid"/>
              <a:round/>
              <a:headEnd type="none" w="med" len="med"/>
              <a:tailEnd type="none" w="med" len="med"/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1" i="0" u="none" strike="noStrike" cap="none" normalizeH="0" baseline="0" smtClean="0">
                <a:ln>
                  <a:solidFill>
                    <a:schemeClr val="accent3">
                      <a:lumMod val="75000"/>
                    </a:schemeClr>
                  </a:solidFill>
                </a:ln>
                <a:solidFill>
                  <a:srgbClr val="0065A6"/>
                </a:solidFill>
                <a:effectLst/>
                <a:latin typeface="Arial" pitchFamily="34" charset="0"/>
                <a:ea typeface="楷体_GB2312" pitchFamily="49" charset="-122"/>
              </a:endParaRPr>
            </a:p>
          </p:txBody>
        </p:sp>
        <p:sp>
          <p:nvSpPr>
            <p:cNvPr id="84" name="椭圆 83"/>
            <p:cNvSpPr/>
            <p:nvPr/>
          </p:nvSpPr>
          <p:spPr bwMode="auto">
            <a:xfrm>
              <a:off x="1391517" y="4188325"/>
              <a:ext cx="1248839" cy="1248838"/>
            </a:xfrm>
            <a:prstGeom prst="ellipse">
              <a:avLst/>
            </a:prstGeom>
            <a:solidFill>
              <a:srgbClr val="DD9595"/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1" i="0" u="none" strike="noStrike" cap="none" normalizeH="0" baseline="0" smtClean="0">
                <a:ln>
                  <a:noFill/>
                </a:ln>
                <a:solidFill>
                  <a:srgbClr val="0065A6"/>
                </a:solidFill>
                <a:effectLst/>
                <a:latin typeface="Arial" pitchFamily="34" charset="0"/>
                <a:ea typeface="楷体_GB2312" pitchFamily="49" charset="-122"/>
              </a:endParaRPr>
            </a:p>
          </p:txBody>
        </p:sp>
        <p:cxnSp>
          <p:nvCxnSpPr>
            <p:cNvPr id="85" name="直接连接符 84"/>
            <p:cNvCxnSpPr>
              <a:stCxn id="82" idx="0"/>
            </p:cNvCxnSpPr>
            <p:nvPr/>
          </p:nvCxnSpPr>
          <p:spPr bwMode="auto">
            <a:xfrm flipV="1">
              <a:off x="2027367" y="2663892"/>
              <a:ext cx="553193" cy="579683"/>
            </a:xfrm>
            <a:prstGeom prst="line">
              <a:avLst/>
            </a:prstGeom>
            <a:solidFill>
              <a:srgbClr val="CCCCFF"/>
            </a:solidFill>
            <a:ln w="38100" cap="flat" cmpd="sng" algn="ctr">
              <a:solidFill>
                <a:srgbClr val="8BB4E1"/>
              </a:solidFill>
              <a:prstDash val="sysDot"/>
              <a:round/>
              <a:headEnd type="none" w="med" len="med"/>
              <a:tailEnd type="none" w="med" len="med"/>
            </a:ln>
          </p:spPr>
        </p:cxnSp>
        <p:cxnSp>
          <p:nvCxnSpPr>
            <p:cNvPr id="86" name="直接连接符 85"/>
            <p:cNvCxnSpPr/>
            <p:nvPr/>
          </p:nvCxnSpPr>
          <p:spPr bwMode="auto">
            <a:xfrm>
              <a:off x="2572298" y="2672390"/>
              <a:ext cx="1315577" cy="0"/>
            </a:xfrm>
            <a:prstGeom prst="line">
              <a:avLst/>
            </a:prstGeom>
            <a:solidFill>
              <a:srgbClr val="CCCCFF"/>
            </a:solidFill>
            <a:ln w="38100" cap="flat" cmpd="sng" algn="ctr">
              <a:solidFill>
                <a:srgbClr val="8BB4E1"/>
              </a:solidFill>
              <a:prstDash val="sysDot"/>
              <a:round/>
              <a:headEnd type="none" w="med" len="med"/>
              <a:tailEnd type="none" w="med" len="med"/>
            </a:ln>
          </p:spPr>
        </p:cxnSp>
        <p:cxnSp>
          <p:nvCxnSpPr>
            <p:cNvPr id="87" name="直接连接符 86"/>
            <p:cNvCxnSpPr/>
            <p:nvPr/>
          </p:nvCxnSpPr>
          <p:spPr bwMode="auto">
            <a:xfrm flipV="1">
              <a:off x="2203426" y="3229292"/>
              <a:ext cx="525083" cy="526262"/>
            </a:xfrm>
            <a:prstGeom prst="line">
              <a:avLst/>
            </a:prstGeom>
            <a:solidFill>
              <a:srgbClr val="CCCCFF"/>
            </a:solidFill>
            <a:ln w="38100" cap="flat" cmpd="sng" algn="ctr">
              <a:solidFill>
                <a:srgbClr val="FEC194"/>
              </a:solidFill>
              <a:prstDash val="sysDot"/>
              <a:round/>
              <a:headEnd type="none" w="med" len="med"/>
              <a:tailEnd type="none" w="med" len="med"/>
            </a:ln>
          </p:spPr>
        </p:cxnSp>
        <p:cxnSp>
          <p:nvCxnSpPr>
            <p:cNvPr id="88" name="直接连接符 87"/>
            <p:cNvCxnSpPr/>
            <p:nvPr/>
          </p:nvCxnSpPr>
          <p:spPr bwMode="auto">
            <a:xfrm flipV="1">
              <a:off x="2728509" y="3213966"/>
              <a:ext cx="1125574" cy="2"/>
            </a:xfrm>
            <a:prstGeom prst="line">
              <a:avLst/>
            </a:prstGeom>
            <a:solidFill>
              <a:srgbClr val="CCCCFF"/>
            </a:solidFill>
            <a:ln w="38100" cap="flat" cmpd="sng" algn="ctr">
              <a:solidFill>
                <a:srgbClr val="FEC194"/>
              </a:solidFill>
              <a:prstDash val="sysDot"/>
              <a:round/>
              <a:headEnd type="none" w="med" len="med"/>
              <a:tailEnd type="none" w="med" len="med"/>
            </a:ln>
          </p:spPr>
        </p:cxnSp>
        <p:cxnSp>
          <p:nvCxnSpPr>
            <p:cNvPr id="89" name="直接连接符 88"/>
            <p:cNvCxnSpPr/>
            <p:nvPr/>
          </p:nvCxnSpPr>
          <p:spPr bwMode="auto">
            <a:xfrm flipV="1">
              <a:off x="2419450" y="3712943"/>
              <a:ext cx="608679" cy="618675"/>
            </a:xfrm>
            <a:prstGeom prst="line">
              <a:avLst/>
            </a:prstGeom>
            <a:solidFill>
              <a:srgbClr val="CCCCFF"/>
            </a:solidFill>
            <a:ln w="38100" cap="flat" cmpd="sng" algn="ctr">
              <a:solidFill>
                <a:srgbClr val="DD9595"/>
              </a:solidFill>
              <a:prstDash val="sysDot"/>
              <a:round/>
              <a:headEnd type="none" w="med" len="med"/>
              <a:tailEnd type="none" w="med" len="med"/>
            </a:ln>
          </p:spPr>
        </p:cxnSp>
        <p:cxnSp>
          <p:nvCxnSpPr>
            <p:cNvPr id="90" name="直接连接符 89"/>
            <p:cNvCxnSpPr/>
            <p:nvPr/>
          </p:nvCxnSpPr>
          <p:spPr bwMode="auto">
            <a:xfrm>
              <a:off x="2994285" y="3737610"/>
              <a:ext cx="905219" cy="3354"/>
            </a:xfrm>
            <a:prstGeom prst="line">
              <a:avLst/>
            </a:prstGeom>
            <a:solidFill>
              <a:srgbClr val="CCCCFF"/>
            </a:solidFill>
            <a:ln w="38100" cap="flat" cmpd="sng" algn="ctr">
              <a:solidFill>
                <a:srgbClr val="DD9595"/>
              </a:solidFill>
              <a:prstDash val="sysDot"/>
              <a:round/>
              <a:headEnd type="none" w="med" len="med"/>
              <a:tailEnd type="none" w="med" len="med"/>
            </a:ln>
          </p:spPr>
        </p:cxnSp>
        <p:cxnSp>
          <p:nvCxnSpPr>
            <p:cNvPr id="92" name="直接连接符 91"/>
            <p:cNvCxnSpPr/>
            <p:nvPr/>
          </p:nvCxnSpPr>
          <p:spPr bwMode="auto">
            <a:xfrm>
              <a:off x="2381115" y="5876233"/>
              <a:ext cx="558782" cy="777214"/>
            </a:xfrm>
            <a:prstGeom prst="line">
              <a:avLst/>
            </a:prstGeom>
            <a:solidFill>
              <a:srgbClr val="CCCCFF"/>
            </a:solidFill>
            <a:ln w="38100" cap="flat" cmpd="sng" algn="ctr">
              <a:solidFill>
                <a:srgbClr val="759443"/>
              </a:solidFill>
              <a:prstDash val="sysDot"/>
              <a:round/>
              <a:headEnd type="none" w="med" len="med"/>
              <a:tailEnd type="none" w="med" len="med"/>
            </a:ln>
          </p:spPr>
        </p:cxnSp>
        <p:cxnSp>
          <p:nvCxnSpPr>
            <p:cNvPr id="93" name="直接连接符 92"/>
            <p:cNvCxnSpPr/>
            <p:nvPr/>
          </p:nvCxnSpPr>
          <p:spPr bwMode="auto">
            <a:xfrm>
              <a:off x="2925914" y="6663063"/>
              <a:ext cx="905219" cy="0"/>
            </a:xfrm>
            <a:prstGeom prst="line">
              <a:avLst/>
            </a:prstGeom>
            <a:solidFill>
              <a:srgbClr val="CCCCFF"/>
            </a:solidFill>
            <a:ln w="38100" cap="flat" cmpd="sng" algn="ctr">
              <a:solidFill>
                <a:srgbClr val="759443"/>
              </a:solidFill>
              <a:prstDash val="sysDot"/>
              <a:round/>
              <a:headEnd type="none" w="med" len="med"/>
              <a:tailEnd type="none" w="med" len="med"/>
            </a:ln>
          </p:spPr>
        </p:cxnSp>
        <p:sp>
          <p:nvSpPr>
            <p:cNvPr id="94" name="TextBox 389"/>
            <p:cNvSpPr txBox="1"/>
            <p:nvPr/>
          </p:nvSpPr>
          <p:spPr>
            <a:xfrm>
              <a:off x="2880520" y="6237521"/>
              <a:ext cx="3302147" cy="5106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solidFill>
                    <a:srgbClr val="759443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r>
                <a:rPr lang="zh-CN" altLang="en-US" sz="1400" dirty="0" smtClean="0">
                  <a:solidFill>
                    <a:srgbClr val="759443"/>
                  </a:solidFill>
                  <a:latin typeface="微软雅黑" pitchFamily="34" charset="-122"/>
                  <a:ea typeface="微软雅黑" pitchFamily="34" charset="-122"/>
                </a:rPr>
                <a:t>系统两栖功能 </a:t>
              </a:r>
              <a:r>
                <a:rPr lang="en-US" altLang="zh-CN" sz="1400" dirty="0" smtClean="0">
                  <a:solidFill>
                    <a:srgbClr val="759443"/>
                  </a:solidFill>
                  <a:latin typeface="微软雅黑" pitchFamily="34" charset="-122"/>
                  <a:ea typeface="微软雅黑" pitchFamily="34" charset="-122"/>
                </a:rPr>
                <a:t>CCHP</a:t>
              </a:r>
              <a:endParaRPr lang="zh-CN" altLang="en-US" sz="1400" dirty="0">
                <a:solidFill>
                  <a:srgbClr val="759443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95" name="文本框 94"/>
          <p:cNvSpPr txBox="1"/>
          <p:nvPr/>
        </p:nvSpPr>
        <p:spPr>
          <a:xfrm>
            <a:off x="4569296" y="3348652"/>
            <a:ext cx="6742232" cy="2690038"/>
          </a:xfrm>
          <a:prstGeom prst="rect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>
            <a:defPPr>
              <a:defRPr lang="zh-CN"/>
            </a:defPPr>
            <a:lvl1pPr marL="0" marR="0" indent="0" defTabSz="914400" latinLnBrk="0">
              <a:lnSpc>
                <a:spcPct val="100000"/>
              </a:lnSpc>
              <a:buClrTx/>
              <a:buSzTx/>
              <a:buNone/>
              <a:defRPr kumimoji="0" i="0" u="none" strike="noStrike" cap="none" normalizeH="0" baseline="0">
                <a:ln>
                  <a:noFill/>
                </a:ln>
                <a:effectLst/>
              </a:defRPr>
            </a:lvl1pPr>
          </a:lstStyle>
          <a:p>
            <a:pPr algn="l"/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运营</a:t>
            </a:r>
            <a:r>
              <a:rPr lang="zh-CN" altLang="en-US" sz="1600" b="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规则：</a:t>
            </a:r>
            <a:endParaRPr lang="en-US" altLang="zh-CN" sz="1600" b="0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en-US" altLang="zh-CN" sz="1600" b="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600" b="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A/B</a:t>
            </a:r>
            <a:r>
              <a:rPr lang="zh-CN" altLang="en-US" sz="1600" b="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系统作为第一道防线，对其进行每日巡检。</a:t>
            </a:r>
            <a:endParaRPr lang="en-US" altLang="zh-CN" sz="1600" b="0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1600" b="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系统除每日巡检外，每周进行试验，在</a:t>
            </a:r>
            <a:r>
              <a:rPr lang="en-US" altLang="zh-CN" sz="1600" b="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600" b="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1600" b="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600" b="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失效时将运行</a:t>
            </a:r>
            <a:r>
              <a:rPr lang="en-US" altLang="zh-CN" sz="1600" b="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16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系统，</a:t>
            </a: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作为第二道</a:t>
            </a:r>
            <a:r>
              <a:rPr lang="zh-CN" altLang="en-US" sz="16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防线。</a:t>
            </a:r>
            <a:endParaRPr lang="en-US" altLang="zh-CN" sz="1600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16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系统作为两栖系统，既可以当做第一道防线，又可以当做第二道防线。因此对</a:t>
            </a:r>
            <a:r>
              <a:rPr lang="en-US" altLang="zh-CN" sz="16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16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系统的每日巡检和试验也必不可少。</a:t>
            </a:r>
            <a:endParaRPr lang="en-US" altLang="zh-CN" sz="1600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应急系统作为第三道防线，当</a:t>
            </a:r>
            <a:r>
              <a:rPr lang="en-US" altLang="zh-CN" sz="16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A/B</a:t>
            </a:r>
            <a:r>
              <a:rPr lang="zh-CN" altLang="en-US" sz="16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16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16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系统均出现故障时开启，针对该系统，采取每日巡检</a:t>
            </a:r>
            <a:r>
              <a:rPr lang="en-US" altLang="zh-CN" sz="16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16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定期试验</a:t>
            </a:r>
            <a:r>
              <a:rPr lang="en-US" altLang="zh-CN" sz="16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16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演练模式，确保在运营过程中万无一失。</a:t>
            </a:r>
            <a:endParaRPr lang="en-US" altLang="zh-CN" sz="1600" b="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655809" y="1948542"/>
            <a:ext cx="10773603" cy="1200329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spcBef>
                <a:spcPct val="50000"/>
              </a:spcBef>
              <a:defRPr sz="1600" b="1">
                <a:latin typeface="Arial" charset="0"/>
                <a:ea typeface="微软雅黑" pitchFamily="34" charset="-122"/>
              </a:defRPr>
            </a:lvl1pPr>
            <a:lvl2pPr eaLnBrk="0" hangingPunct="0">
              <a:defRPr>
                <a:latin typeface="Arial" charset="0"/>
                <a:ea typeface="宋体" pitchFamily="2" charset="-122"/>
              </a:defRPr>
            </a:lvl2pPr>
            <a:lvl3pPr eaLnBrk="0" hangingPunct="0">
              <a:defRPr>
                <a:latin typeface="Arial" charset="0"/>
                <a:ea typeface="宋体" pitchFamily="2" charset="-122"/>
              </a:defRPr>
            </a:lvl3pPr>
            <a:lvl4pPr eaLnBrk="0" hangingPunct="0">
              <a:defRPr>
                <a:latin typeface="Arial" charset="0"/>
                <a:ea typeface="宋体" pitchFamily="2" charset="-122"/>
              </a:defRPr>
            </a:lvl4pPr>
            <a:lvl5pPr eaLnBrk="0" hangingPunct="0">
              <a:defRPr>
                <a:latin typeface="Arial" charset="0"/>
                <a:ea typeface="宋体" pitchFamily="2" charset="-122"/>
              </a:defRPr>
            </a:lvl5pPr>
            <a:lvl6pPr marL="2282825" indent="3175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pitchFamily="2" charset="-122"/>
              </a:defRPr>
            </a:lvl6pPr>
            <a:lvl7pPr marL="2740025" indent="3175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pitchFamily="2" charset="-122"/>
              </a:defRPr>
            </a:lvl7pPr>
            <a:lvl8pPr marL="3197225" indent="3175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pitchFamily="2" charset="-122"/>
              </a:defRPr>
            </a:lvl8pPr>
            <a:lvl9pPr marL="3654425" indent="3175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dirty="0" smtClean="0"/>
              <a:t>为构建准核级的安全运营，新奥针对泛能项目建立了</a:t>
            </a:r>
            <a:r>
              <a:rPr lang="zh-CN" altLang="en-US" dirty="0" smtClean="0"/>
              <a:t>多套事故处理预案，</a:t>
            </a:r>
            <a:r>
              <a:rPr lang="zh-CN" altLang="en-US" dirty="0" smtClean="0"/>
              <a:t>以保证</a:t>
            </a:r>
            <a:r>
              <a:rPr lang="zh-CN" altLang="en-US" dirty="0" smtClean="0"/>
              <a:t>设备在运营过程中的可靠性</a:t>
            </a:r>
            <a:r>
              <a:rPr lang="zh-CN" altLang="en-US" dirty="0"/>
              <a:t>、</a:t>
            </a:r>
            <a:r>
              <a:rPr lang="zh-CN" altLang="en-US" dirty="0" smtClean="0"/>
              <a:t>安全性及稳定性。</a:t>
            </a:r>
            <a:endParaRPr lang="en-US" altLang="zh-CN" dirty="0" smtClean="0"/>
          </a:p>
          <a:p>
            <a:r>
              <a:rPr lang="zh-CN" altLang="en-US" dirty="0" smtClean="0"/>
              <a:t>以腾讯项目为例，为保证持续供冷，建立了“三道防线”</a:t>
            </a:r>
            <a:r>
              <a:rPr lang="en-US" altLang="zh-CN" dirty="0" smtClean="0"/>
              <a:t>,</a:t>
            </a:r>
            <a:r>
              <a:rPr lang="zh-CN" altLang="en-US" dirty="0" smtClean="0"/>
              <a:t>并针对其分析失效模式，制定设备巡检、维护、试验策略及设备维修模式和备件管理模式：</a:t>
            </a:r>
            <a:endParaRPr lang="en-US" altLang="zh-CN" dirty="0" smtClean="0"/>
          </a:p>
        </p:txBody>
      </p:sp>
      <p:sp>
        <p:nvSpPr>
          <p:cNvPr id="97" name="燕尾形 96"/>
          <p:cNvSpPr/>
          <p:nvPr/>
        </p:nvSpPr>
        <p:spPr bwMode="auto">
          <a:xfrm>
            <a:off x="11434809" y="3721474"/>
            <a:ext cx="263496" cy="647761"/>
          </a:xfrm>
          <a:prstGeom prst="chevron">
            <a:avLst/>
          </a:prstGeom>
          <a:solidFill>
            <a:srgbClr val="C0C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600" b="1" i="0" u="none" strike="noStrike" cap="none" normalizeH="0" baseline="0" smtClean="0">
              <a:ln>
                <a:noFill/>
              </a:ln>
              <a:solidFill>
                <a:srgbClr val="0065A6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9" name="燕尾形 98"/>
          <p:cNvSpPr/>
          <p:nvPr/>
        </p:nvSpPr>
        <p:spPr bwMode="auto">
          <a:xfrm flipH="1">
            <a:off x="404854" y="3721474"/>
            <a:ext cx="263496" cy="647761"/>
          </a:xfrm>
          <a:prstGeom prst="chevron">
            <a:avLst/>
          </a:prstGeom>
          <a:solidFill>
            <a:srgbClr val="C0C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600" b="1" i="0" u="none" strike="noStrike" cap="none" normalizeH="0" baseline="0" smtClean="0">
              <a:ln>
                <a:noFill/>
              </a:ln>
              <a:solidFill>
                <a:srgbClr val="0065A6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46423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28" y="0"/>
            <a:ext cx="12192000" cy="6858000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2" name="椭圆 1"/>
          <p:cNvSpPr/>
          <p:nvPr/>
        </p:nvSpPr>
        <p:spPr>
          <a:xfrm>
            <a:off x="6746747" y="3203711"/>
            <a:ext cx="67734" cy="6773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7271381" y="3672398"/>
            <a:ext cx="67734" cy="6773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7271381" y="5090026"/>
            <a:ext cx="67734" cy="6773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7044379" y="4980472"/>
            <a:ext cx="67734" cy="6773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7209515" y="4837770"/>
            <a:ext cx="67734" cy="6773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7094224" y="4192179"/>
            <a:ext cx="67734" cy="6773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7237514" y="3740132"/>
            <a:ext cx="67734" cy="6773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/>
          <p:cNvSpPr/>
          <p:nvPr/>
        </p:nvSpPr>
        <p:spPr>
          <a:xfrm>
            <a:off x="6712880" y="4351216"/>
            <a:ext cx="67734" cy="6773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/>
          <p:cNvSpPr/>
          <p:nvPr/>
        </p:nvSpPr>
        <p:spPr>
          <a:xfrm>
            <a:off x="6219195" y="4111288"/>
            <a:ext cx="67734" cy="6773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/>
          <p:cNvSpPr/>
          <p:nvPr/>
        </p:nvSpPr>
        <p:spPr>
          <a:xfrm>
            <a:off x="6062132" y="5274451"/>
            <a:ext cx="67734" cy="6773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/>
          <p:cNvSpPr/>
          <p:nvPr/>
        </p:nvSpPr>
        <p:spPr>
          <a:xfrm>
            <a:off x="6028265" y="5145187"/>
            <a:ext cx="67734" cy="6773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椭圆 57"/>
          <p:cNvSpPr/>
          <p:nvPr/>
        </p:nvSpPr>
        <p:spPr>
          <a:xfrm>
            <a:off x="6354970" y="3503074"/>
            <a:ext cx="67734" cy="6773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椭圆 58"/>
          <p:cNvSpPr/>
          <p:nvPr/>
        </p:nvSpPr>
        <p:spPr>
          <a:xfrm>
            <a:off x="6780614" y="3237578"/>
            <a:ext cx="67734" cy="6773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/>
          <p:cNvSpPr/>
          <p:nvPr/>
        </p:nvSpPr>
        <p:spPr>
          <a:xfrm>
            <a:off x="6729814" y="3271445"/>
            <a:ext cx="67734" cy="6773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椭圆 60"/>
          <p:cNvSpPr/>
          <p:nvPr/>
        </p:nvSpPr>
        <p:spPr>
          <a:xfrm>
            <a:off x="6789081" y="3271445"/>
            <a:ext cx="67734" cy="6773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椭圆 61"/>
          <p:cNvSpPr/>
          <p:nvPr/>
        </p:nvSpPr>
        <p:spPr>
          <a:xfrm>
            <a:off x="5960531" y="5209819"/>
            <a:ext cx="67734" cy="6773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椭圆 62"/>
          <p:cNvSpPr/>
          <p:nvPr/>
        </p:nvSpPr>
        <p:spPr>
          <a:xfrm>
            <a:off x="5926664" y="5342185"/>
            <a:ext cx="67734" cy="6773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椭圆 63"/>
          <p:cNvSpPr/>
          <p:nvPr/>
        </p:nvSpPr>
        <p:spPr>
          <a:xfrm>
            <a:off x="6321103" y="3604664"/>
            <a:ext cx="67734" cy="6773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椭圆 64"/>
          <p:cNvSpPr/>
          <p:nvPr/>
        </p:nvSpPr>
        <p:spPr>
          <a:xfrm>
            <a:off x="6755214" y="3271445"/>
            <a:ext cx="67734" cy="6773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椭圆 65"/>
          <p:cNvSpPr/>
          <p:nvPr/>
        </p:nvSpPr>
        <p:spPr>
          <a:xfrm>
            <a:off x="7141781" y="4230565"/>
            <a:ext cx="67734" cy="6773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椭圆 66"/>
          <p:cNvSpPr/>
          <p:nvPr/>
        </p:nvSpPr>
        <p:spPr>
          <a:xfrm>
            <a:off x="7094224" y="4351216"/>
            <a:ext cx="67734" cy="6773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椭圆 67"/>
          <p:cNvSpPr/>
          <p:nvPr/>
        </p:nvSpPr>
        <p:spPr>
          <a:xfrm>
            <a:off x="7220581" y="3688177"/>
            <a:ext cx="67734" cy="6773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椭圆 68"/>
          <p:cNvSpPr/>
          <p:nvPr/>
        </p:nvSpPr>
        <p:spPr>
          <a:xfrm>
            <a:off x="7271381" y="3722044"/>
            <a:ext cx="67734" cy="6773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椭圆 69"/>
          <p:cNvSpPr/>
          <p:nvPr/>
        </p:nvSpPr>
        <p:spPr>
          <a:xfrm>
            <a:off x="7305248" y="3705111"/>
            <a:ext cx="67734" cy="6773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椭圆 70"/>
          <p:cNvSpPr/>
          <p:nvPr/>
        </p:nvSpPr>
        <p:spPr>
          <a:xfrm>
            <a:off x="7322181" y="3671244"/>
            <a:ext cx="67734" cy="6773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椭圆 71"/>
          <p:cNvSpPr/>
          <p:nvPr/>
        </p:nvSpPr>
        <p:spPr>
          <a:xfrm>
            <a:off x="6746747" y="3293589"/>
            <a:ext cx="67734" cy="6773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7786455" y="6036037"/>
            <a:ext cx="678000" cy="619989"/>
            <a:chOff x="466377" y="5733816"/>
            <a:chExt cx="678000" cy="619989"/>
          </a:xfrm>
        </p:grpSpPr>
        <p:grpSp>
          <p:nvGrpSpPr>
            <p:cNvPr id="3" name="组合 2"/>
            <p:cNvGrpSpPr/>
            <p:nvPr/>
          </p:nvGrpSpPr>
          <p:grpSpPr>
            <a:xfrm>
              <a:off x="500689" y="5733816"/>
              <a:ext cx="643688" cy="619989"/>
              <a:chOff x="500689" y="5733816"/>
              <a:chExt cx="643688" cy="619989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515679" y="6099889"/>
                <a:ext cx="628698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1050" dirty="0" smtClean="0">
                    <a:latin typeface="微软雅黑" pitchFamily="34" charset="-122"/>
                    <a:ea typeface="微软雅黑" pitchFamily="34" charset="-122"/>
                  </a:rPr>
                  <a:t> 筹备中</a:t>
                </a:r>
                <a:endParaRPr lang="zh-CN" altLang="en-US" sz="105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500689" y="5923166"/>
                <a:ext cx="628698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1050" dirty="0" smtClean="0">
                    <a:latin typeface="微软雅黑" pitchFamily="34" charset="-122"/>
                    <a:ea typeface="微软雅黑" pitchFamily="34" charset="-122"/>
                  </a:rPr>
                  <a:t> 在建中</a:t>
                </a:r>
                <a:endParaRPr lang="zh-CN" altLang="en-US" sz="105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507739" y="5733816"/>
                <a:ext cx="628698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1050" dirty="0" smtClean="0">
                    <a:latin typeface="微软雅黑" pitchFamily="34" charset="-122"/>
                    <a:ea typeface="微软雅黑" pitchFamily="34" charset="-122"/>
                  </a:rPr>
                  <a:t> 已</a:t>
                </a:r>
                <a:r>
                  <a:rPr lang="zh-CN" altLang="en-US" sz="1050" dirty="0">
                    <a:latin typeface="微软雅黑" pitchFamily="34" charset="-122"/>
                    <a:ea typeface="微软雅黑" pitchFamily="34" charset="-122"/>
                  </a:rPr>
                  <a:t>运营</a:t>
                </a:r>
              </a:p>
            </p:txBody>
          </p:sp>
        </p:grpSp>
        <p:sp>
          <p:nvSpPr>
            <p:cNvPr id="73" name="椭圆 72"/>
            <p:cNvSpPr/>
            <p:nvPr/>
          </p:nvSpPr>
          <p:spPr>
            <a:xfrm>
              <a:off x="473872" y="5806086"/>
              <a:ext cx="95754" cy="95754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/>
            <p:cNvSpPr/>
            <p:nvPr/>
          </p:nvSpPr>
          <p:spPr>
            <a:xfrm>
              <a:off x="466377" y="5992109"/>
              <a:ext cx="95754" cy="9575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/>
            <p:cNvSpPr/>
            <p:nvPr/>
          </p:nvSpPr>
          <p:spPr>
            <a:xfrm>
              <a:off x="475297" y="6173925"/>
              <a:ext cx="95754" cy="95754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7" name="圆角矩形标注 76"/>
          <p:cNvSpPr/>
          <p:nvPr/>
        </p:nvSpPr>
        <p:spPr>
          <a:xfrm>
            <a:off x="7335388" y="4161087"/>
            <a:ext cx="835598" cy="274423"/>
          </a:xfrm>
          <a:prstGeom prst="wedgeRoundRectCallout">
            <a:avLst>
              <a:gd name="adj1" fmla="val -32745"/>
              <a:gd name="adj2" fmla="val 98942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鼠标上移</a:t>
            </a:r>
            <a:endParaRPr lang="en-US" altLang="zh-CN" sz="800" dirty="0" smtClean="0"/>
          </a:p>
          <a:p>
            <a:pPr algn="ctr"/>
            <a:r>
              <a:rPr lang="zh-CN" altLang="en-US" sz="800" dirty="0" smtClean="0"/>
              <a:t>图标放大</a:t>
            </a:r>
            <a:endParaRPr lang="en-US" altLang="zh-CN" sz="800" dirty="0"/>
          </a:p>
        </p:txBody>
      </p:sp>
      <p:sp>
        <p:nvSpPr>
          <p:cNvPr id="79" name="TextBox 3"/>
          <p:cNvSpPr txBox="1"/>
          <p:nvPr/>
        </p:nvSpPr>
        <p:spPr>
          <a:xfrm>
            <a:off x="-246595" y="293604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全国</a:t>
            </a:r>
            <a:r>
              <a:rPr lang="zh-CN" altLang="en-US" sz="24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泛能云运营业务展示中心</a:t>
            </a:r>
            <a:endParaRPr lang="zh-CN" altLang="en-US" sz="24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0" name="Picture 3" descr="C:\Users\Administrator\Desktop\新奥标志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2271" y="355732"/>
            <a:ext cx="1328945" cy="337407"/>
          </a:xfrm>
          <a:prstGeom prst="rect">
            <a:avLst/>
          </a:prstGeom>
          <a:noFill/>
        </p:spPr>
      </p:pic>
      <p:sp>
        <p:nvSpPr>
          <p:cNvPr id="81" name="圆角矩形 80"/>
          <p:cNvSpPr/>
          <p:nvPr/>
        </p:nvSpPr>
        <p:spPr>
          <a:xfrm>
            <a:off x="0" y="734852"/>
            <a:ext cx="1670700" cy="356664"/>
          </a:xfrm>
          <a:prstGeom prst="roundRect">
            <a:avLst/>
          </a:prstGeom>
          <a:noFill/>
          <a:ln w="9525">
            <a:noFill/>
            <a:miter lim="800000"/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2017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日</a:t>
            </a:r>
          </a:p>
        </p:txBody>
      </p:sp>
      <p:sp>
        <p:nvSpPr>
          <p:cNvPr id="209" name="椭圆 208"/>
          <p:cNvSpPr/>
          <p:nvPr/>
        </p:nvSpPr>
        <p:spPr>
          <a:xfrm>
            <a:off x="7331177" y="4564384"/>
            <a:ext cx="208007" cy="2080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7" name="组合 116"/>
          <p:cNvGrpSpPr/>
          <p:nvPr/>
        </p:nvGrpSpPr>
        <p:grpSpPr>
          <a:xfrm>
            <a:off x="426290" y="1249300"/>
            <a:ext cx="11518908" cy="5459838"/>
            <a:chOff x="263517" y="1418979"/>
            <a:chExt cx="3747688" cy="4368742"/>
          </a:xfrm>
        </p:grpSpPr>
        <p:sp>
          <p:nvSpPr>
            <p:cNvPr id="118" name="矩形 117"/>
            <p:cNvSpPr/>
            <p:nvPr/>
          </p:nvSpPr>
          <p:spPr>
            <a:xfrm>
              <a:off x="263517" y="1793863"/>
              <a:ext cx="3747688" cy="39938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zh-CN" altLang="en-US" sz="1100" dirty="0">
                <a:solidFill>
                  <a:srgbClr val="006FB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9" name="矩形 118"/>
            <p:cNvSpPr/>
            <p:nvPr/>
          </p:nvSpPr>
          <p:spPr>
            <a:xfrm>
              <a:off x="263517" y="1418979"/>
              <a:ext cx="3747688" cy="436329"/>
            </a:xfrm>
            <a:prstGeom prst="rect">
              <a:avLst/>
            </a:prstGeom>
            <a:solidFill>
              <a:srgbClr val="006FBB"/>
            </a:solidFill>
            <a:ln>
              <a:solidFill>
                <a:srgbClr val="006FB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zh-CN" altLang="en-US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运营</a:t>
              </a:r>
              <a:r>
                <a:rPr lang="zh-CN" altLang="en-US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调度 </a:t>
              </a:r>
              <a:r>
                <a: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&gt; </a:t>
              </a:r>
              <a:r>
                <a:rPr lang="zh-CN" altLang="en-US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备品备件</a:t>
              </a:r>
              <a:endPara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20" name="椭圆 119"/>
          <p:cNvSpPr/>
          <p:nvPr/>
        </p:nvSpPr>
        <p:spPr>
          <a:xfrm>
            <a:off x="263518" y="6124575"/>
            <a:ext cx="478016" cy="478016"/>
          </a:xfrm>
          <a:prstGeom prst="ellipse">
            <a:avLst/>
          </a:prstGeom>
          <a:solidFill>
            <a:srgbClr val="006FBB"/>
          </a:solidFill>
          <a:ln>
            <a:solidFill>
              <a:srgbClr val="006F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&gt;</a:t>
            </a:r>
            <a:endParaRPr lang="zh-CN" altLang="en-US" b="1" dirty="0"/>
          </a:p>
        </p:txBody>
      </p:sp>
      <p:sp>
        <p:nvSpPr>
          <p:cNvPr id="46" name="燕尾形 45"/>
          <p:cNvSpPr/>
          <p:nvPr/>
        </p:nvSpPr>
        <p:spPr bwMode="auto">
          <a:xfrm>
            <a:off x="11434809" y="3721474"/>
            <a:ext cx="263496" cy="647761"/>
          </a:xfrm>
          <a:prstGeom prst="chevron">
            <a:avLst/>
          </a:prstGeom>
          <a:solidFill>
            <a:srgbClr val="C0C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600" b="1" i="0" u="none" strike="noStrike" cap="none" normalizeH="0" baseline="0" smtClean="0">
              <a:ln>
                <a:noFill/>
              </a:ln>
              <a:solidFill>
                <a:srgbClr val="0065A6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655809" y="1981200"/>
            <a:ext cx="10773603" cy="5847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spcBef>
                <a:spcPct val="50000"/>
              </a:spcBef>
              <a:defRPr sz="1600" b="1">
                <a:latin typeface="Arial" charset="0"/>
                <a:ea typeface="微软雅黑" pitchFamily="34" charset="-122"/>
              </a:defRPr>
            </a:lvl1pPr>
            <a:lvl2pPr eaLnBrk="0" hangingPunct="0">
              <a:defRPr>
                <a:latin typeface="Arial" charset="0"/>
                <a:ea typeface="宋体" pitchFamily="2" charset="-122"/>
              </a:defRPr>
            </a:lvl2pPr>
            <a:lvl3pPr eaLnBrk="0" hangingPunct="0">
              <a:defRPr>
                <a:latin typeface="Arial" charset="0"/>
                <a:ea typeface="宋体" pitchFamily="2" charset="-122"/>
              </a:defRPr>
            </a:lvl3pPr>
            <a:lvl4pPr eaLnBrk="0" hangingPunct="0">
              <a:defRPr>
                <a:latin typeface="Arial" charset="0"/>
                <a:ea typeface="宋体" pitchFamily="2" charset="-122"/>
              </a:defRPr>
            </a:lvl4pPr>
            <a:lvl5pPr eaLnBrk="0" hangingPunct="0">
              <a:defRPr>
                <a:latin typeface="Arial" charset="0"/>
                <a:ea typeface="宋体" pitchFamily="2" charset="-122"/>
              </a:defRPr>
            </a:lvl5pPr>
            <a:lvl6pPr marL="2282825" indent="3175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pitchFamily="2" charset="-122"/>
              </a:defRPr>
            </a:lvl6pPr>
            <a:lvl7pPr marL="2740025" indent="3175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pitchFamily="2" charset="-122"/>
              </a:defRPr>
            </a:lvl7pPr>
            <a:lvl8pPr marL="3197225" indent="3175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pitchFamily="2" charset="-122"/>
              </a:defRPr>
            </a:lvl8pPr>
            <a:lvl9pPr marL="3654425" indent="3175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dirty="0" smtClean="0"/>
              <a:t>通过为备品备件设定全球统一的</a:t>
            </a:r>
            <a:r>
              <a:rPr lang="en-US" altLang="zh-CN" dirty="0" smtClean="0"/>
              <a:t>8</a:t>
            </a:r>
            <a:r>
              <a:rPr lang="zh-CN" altLang="en-US" dirty="0" smtClean="0"/>
              <a:t>位识别码，在云平台中可快速查询到各项目及仓库中该设备的数量、运输时间、物资价格等信息，并以此制定合理的采购、仓储和调用方案。为实现物资高效利用，降低运营时间成本等创造价值。</a:t>
            </a:r>
            <a:endParaRPr lang="en-US" altLang="zh-CN" dirty="0" smtClean="0"/>
          </a:p>
        </p:txBody>
      </p:sp>
      <p:grpSp>
        <p:nvGrpSpPr>
          <p:cNvPr id="93" name="组合 92"/>
          <p:cNvGrpSpPr/>
          <p:nvPr/>
        </p:nvGrpSpPr>
        <p:grpSpPr>
          <a:xfrm>
            <a:off x="743989" y="2723521"/>
            <a:ext cx="4849305" cy="4354368"/>
            <a:chOff x="699219" y="2753509"/>
            <a:chExt cx="4445515" cy="3991790"/>
          </a:xfrm>
        </p:grpSpPr>
        <p:pic>
          <p:nvPicPr>
            <p:cNvPr id="76" name="图片 75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99" t="10238" r="18904" b="7381"/>
            <a:stretch/>
          </p:blipFill>
          <p:spPr>
            <a:xfrm>
              <a:off x="699219" y="2753509"/>
              <a:ext cx="4445515" cy="3525852"/>
            </a:xfrm>
            <a:prstGeom prst="rect">
              <a:avLst/>
            </a:prstGeom>
          </p:spPr>
        </p:pic>
        <p:grpSp>
          <p:nvGrpSpPr>
            <p:cNvPr id="78" name="组合 77"/>
            <p:cNvGrpSpPr/>
            <p:nvPr/>
          </p:nvGrpSpPr>
          <p:grpSpPr>
            <a:xfrm>
              <a:off x="4318120" y="4624907"/>
              <a:ext cx="253880" cy="248315"/>
              <a:chOff x="8185270" y="3325356"/>
              <a:chExt cx="370170" cy="362056"/>
            </a:xfrm>
          </p:grpSpPr>
          <p:sp>
            <p:nvSpPr>
              <p:cNvPr id="82" name="Teardrop 103"/>
              <p:cNvSpPr/>
              <p:nvPr/>
            </p:nvSpPr>
            <p:spPr>
              <a:xfrm rot="8100000">
                <a:off x="8185270" y="3325356"/>
                <a:ext cx="370170" cy="362056"/>
              </a:xfrm>
              <a:prstGeom prst="teardrop">
                <a:avLst/>
              </a:prstGeom>
              <a:solidFill>
                <a:srgbClr val="00B050"/>
              </a:solidFill>
              <a:ln>
                <a:noFill/>
              </a:ln>
              <a:effectLst>
                <a:outerShdw blurRad="152400" dir="5400000" sx="90000" sy="-19000" rotWithShape="0">
                  <a:prstClr val="black">
                    <a:alpha val="13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83" name="Oval 107"/>
              <p:cNvSpPr/>
              <p:nvPr/>
            </p:nvSpPr>
            <p:spPr>
              <a:xfrm>
                <a:off x="8224671" y="3363592"/>
                <a:ext cx="295372" cy="29537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FFC000">
                        <a:lumMod val="75000"/>
                      </a:srgbClr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0</a:t>
                </a:r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C000">
                      <a:lumMod val="75000"/>
                    </a:srgb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  <p:grpSp>
          <p:nvGrpSpPr>
            <p:cNvPr id="84" name="组合 83"/>
            <p:cNvGrpSpPr/>
            <p:nvPr/>
          </p:nvGrpSpPr>
          <p:grpSpPr>
            <a:xfrm>
              <a:off x="3544298" y="4905504"/>
              <a:ext cx="327009" cy="319841"/>
              <a:chOff x="7379397" y="4985133"/>
              <a:chExt cx="370170" cy="362056"/>
            </a:xfrm>
          </p:grpSpPr>
          <p:sp>
            <p:nvSpPr>
              <p:cNvPr id="85" name="Teardrop 103"/>
              <p:cNvSpPr/>
              <p:nvPr/>
            </p:nvSpPr>
            <p:spPr>
              <a:xfrm rot="8100000">
                <a:off x="7379397" y="4985133"/>
                <a:ext cx="370170" cy="362056"/>
              </a:xfrm>
              <a:prstGeom prst="teardrop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152400" dir="5400000" sx="90000" sy="-19000" rotWithShape="0">
                  <a:prstClr val="black">
                    <a:alpha val="13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87" name="Oval 107"/>
              <p:cNvSpPr/>
              <p:nvPr/>
            </p:nvSpPr>
            <p:spPr>
              <a:xfrm>
                <a:off x="7424964" y="5023160"/>
                <a:ext cx="287551" cy="28755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FFC000">
                        <a:lumMod val="75000"/>
                      </a:srgbClr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9</a:t>
                </a:r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C000">
                      <a:lumMod val="75000"/>
                    </a:srgb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  <p:grpSp>
          <p:nvGrpSpPr>
            <p:cNvPr id="89" name="组合 88"/>
            <p:cNvGrpSpPr/>
            <p:nvPr/>
          </p:nvGrpSpPr>
          <p:grpSpPr>
            <a:xfrm>
              <a:off x="3584552" y="5379515"/>
              <a:ext cx="327009" cy="319841"/>
              <a:chOff x="7379397" y="4985133"/>
              <a:chExt cx="370170" cy="362056"/>
            </a:xfrm>
          </p:grpSpPr>
          <p:sp>
            <p:nvSpPr>
              <p:cNvPr id="90" name="Teardrop 103"/>
              <p:cNvSpPr/>
              <p:nvPr/>
            </p:nvSpPr>
            <p:spPr>
              <a:xfrm rot="8100000">
                <a:off x="7379397" y="4985133"/>
                <a:ext cx="370170" cy="362056"/>
              </a:xfrm>
              <a:prstGeom prst="teardrop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152400" dir="5400000" sx="90000" sy="-19000" rotWithShape="0">
                  <a:prstClr val="black">
                    <a:alpha val="13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1" name="Oval 107"/>
              <p:cNvSpPr/>
              <p:nvPr/>
            </p:nvSpPr>
            <p:spPr>
              <a:xfrm>
                <a:off x="7424964" y="5023160"/>
                <a:ext cx="287551" cy="28755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FFC000">
                        <a:lumMod val="75000"/>
                      </a:srgbClr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12</a:t>
                </a:r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C000">
                      <a:lumMod val="75000"/>
                    </a:srgb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  <p:grpSp>
          <p:nvGrpSpPr>
            <p:cNvPr id="92" name="组合 91"/>
            <p:cNvGrpSpPr/>
            <p:nvPr/>
          </p:nvGrpSpPr>
          <p:grpSpPr>
            <a:xfrm>
              <a:off x="3696860" y="4879734"/>
              <a:ext cx="1393775" cy="1865565"/>
              <a:chOff x="3696860" y="4879734"/>
              <a:chExt cx="1393775" cy="1865565"/>
            </a:xfrm>
          </p:grpSpPr>
          <p:sp>
            <p:nvSpPr>
              <p:cNvPr id="5" name="弧形 4"/>
              <p:cNvSpPr/>
              <p:nvPr/>
            </p:nvSpPr>
            <p:spPr>
              <a:xfrm rot="20991104">
                <a:off x="3696860" y="4904825"/>
                <a:ext cx="1137467" cy="834796"/>
              </a:xfrm>
              <a:prstGeom prst="arc">
                <a:avLst>
                  <a:gd name="adj1" fmla="val 11742029"/>
                  <a:gd name="adj2" fmla="val 18219181"/>
                </a:avLst>
              </a:prstGeom>
              <a:ln w="12700">
                <a:solidFill>
                  <a:schemeClr val="tx1"/>
                </a:solidFill>
                <a:prstDash val="lgDash"/>
              </a:ln>
              <a:effectLst>
                <a:glow rad="25400">
                  <a:schemeClr val="accent4">
                    <a:lumMod val="60000"/>
                    <a:lumOff val="40000"/>
                    <a:alpha val="59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弧形 10"/>
              <p:cNvSpPr/>
              <p:nvPr/>
            </p:nvSpPr>
            <p:spPr>
              <a:xfrm rot="17417866">
                <a:off x="3491541" y="5146206"/>
                <a:ext cx="1865565" cy="1332622"/>
              </a:xfrm>
              <a:prstGeom prst="arc">
                <a:avLst>
                  <a:gd name="adj1" fmla="val 15241097"/>
                  <a:gd name="adj2" fmla="val 20404063"/>
                </a:avLst>
              </a:prstGeom>
              <a:ln w="127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9" name="曲线连接符 38"/>
              <p:cNvCxnSpPr/>
              <p:nvPr/>
            </p:nvCxnSpPr>
            <p:spPr>
              <a:xfrm>
                <a:off x="4334072" y="4895630"/>
                <a:ext cx="111281" cy="12700"/>
              </a:xfrm>
              <a:prstGeom prst="curved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曲线连接符 93"/>
              <p:cNvCxnSpPr/>
              <p:nvPr/>
            </p:nvCxnSpPr>
            <p:spPr>
              <a:xfrm flipV="1">
                <a:off x="4303752" y="4918150"/>
                <a:ext cx="82005" cy="53557"/>
              </a:xfrm>
              <a:prstGeom prst="curved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5" name="圆角矩形 94"/>
          <p:cNvSpPr/>
          <p:nvPr/>
        </p:nvSpPr>
        <p:spPr>
          <a:xfrm>
            <a:off x="741534" y="2790010"/>
            <a:ext cx="2095500" cy="280978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20100001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search-with-magnifier-in-circular-button_56552"/>
          <p:cNvSpPr>
            <a:spLocks noChangeAspect="1"/>
          </p:cNvSpPr>
          <p:nvPr/>
        </p:nvSpPr>
        <p:spPr bwMode="auto">
          <a:xfrm>
            <a:off x="2555994" y="2800349"/>
            <a:ext cx="281039" cy="279719"/>
          </a:xfrm>
          <a:custGeom>
            <a:avLst/>
            <a:gdLst>
              <a:gd name="connsiteX0" fmla="*/ 148431 w 338138"/>
              <a:gd name="connsiteY0" fmla="*/ 104775 h 336550"/>
              <a:gd name="connsiteX1" fmla="*/ 106362 w 338138"/>
              <a:gd name="connsiteY1" fmla="*/ 147638 h 336550"/>
              <a:gd name="connsiteX2" fmla="*/ 148431 w 338138"/>
              <a:gd name="connsiteY2" fmla="*/ 190500 h 336550"/>
              <a:gd name="connsiteX3" fmla="*/ 169466 w 338138"/>
              <a:gd name="connsiteY3" fmla="*/ 183803 h 336550"/>
              <a:gd name="connsiteX4" fmla="*/ 183927 w 338138"/>
              <a:gd name="connsiteY4" fmla="*/ 169069 h 336550"/>
              <a:gd name="connsiteX5" fmla="*/ 190500 w 338138"/>
              <a:gd name="connsiteY5" fmla="*/ 147638 h 336550"/>
              <a:gd name="connsiteX6" fmla="*/ 148431 w 338138"/>
              <a:gd name="connsiteY6" fmla="*/ 104775 h 336550"/>
              <a:gd name="connsiteX7" fmla="*/ 147342 w 338138"/>
              <a:gd name="connsiteY7" fmla="*/ 84137 h 336550"/>
              <a:gd name="connsiteX8" fmla="*/ 210547 w 338138"/>
              <a:gd name="connsiteY8" fmla="*/ 147342 h 336550"/>
              <a:gd name="connsiteX9" fmla="*/ 198696 w 338138"/>
              <a:gd name="connsiteY9" fmla="*/ 184211 h 336550"/>
              <a:gd name="connsiteX10" fmla="*/ 250050 w 338138"/>
              <a:gd name="connsiteY10" fmla="*/ 234249 h 336550"/>
              <a:gd name="connsiteX11" fmla="*/ 250050 w 338138"/>
              <a:gd name="connsiteY11" fmla="*/ 250050 h 336550"/>
              <a:gd name="connsiteX12" fmla="*/ 234249 w 338138"/>
              <a:gd name="connsiteY12" fmla="*/ 250050 h 336550"/>
              <a:gd name="connsiteX13" fmla="*/ 184211 w 338138"/>
              <a:gd name="connsiteY13" fmla="*/ 198696 h 336550"/>
              <a:gd name="connsiteX14" fmla="*/ 147342 w 338138"/>
              <a:gd name="connsiteY14" fmla="*/ 210547 h 336550"/>
              <a:gd name="connsiteX15" fmla="*/ 84137 w 338138"/>
              <a:gd name="connsiteY15" fmla="*/ 147342 h 336550"/>
              <a:gd name="connsiteX16" fmla="*/ 147342 w 338138"/>
              <a:gd name="connsiteY16" fmla="*/ 84137 h 336550"/>
              <a:gd name="connsiteX17" fmla="*/ 169069 w 338138"/>
              <a:gd name="connsiteY17" fmla="*/ 26987 h 336550"/>
              <a:gd name="connsiteX18" fmla="*/ 26987 w 338138"/>
              <a:gd name="connsiteY18" fmla="*/ 169069 h 336550"/>
              <a:gd name="connsiteX19" fmla="*/ 169069 w 338138"/>
              <a:gd name="connsiteY19" fmla="*/ 311151 h 336550"/>
              <a:gd name="connsiteX20" fmla="*/ 311151 w 338138"/>
              <a:gd name="connsiteY20" fmla="*/ 169069 h 336550"/>
              <a:gd name="connsiteX21" fmla="*/ 169069 w 338138"/>
              <a:gd name="connsiteY21" fmla="*/ 26987 h 336550"/>
              <a:gd name="connsiteX22" fmla="*/ 169069 w 338138"/>
              <a:gd name="connsiteY22" fmla="*/ 0 h 336550"/>
              <a:gd name="connsiteX23" fmla="*/ 338138 w 338138"/>
              <a:gd name="connsiteY23" fmla="*/ 168275 h 336550"/>
              <a:gd name="connsiteX24" fmla="*/ 169069 w 338138"/>
              <a:gd name="connsiteY24" fmla="*/ 336550 h 336550"/>
              <a:gd name="connsiteX25" fmla="*/ 0 w 338138"/>
              <a:gd name="connsiteY25" fmla="*/ 168275 h 336550"/>
              <a:gd name="connsiteX26" fmla="*/ 169069 w 338138"/>
              <a:gd name="connsiteY26" fmla="*/ 0 h 33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38138" h="336550">
                <a:moveTo>
                  <a:pt x="148431" y="104775"/>
                </a:moveTo>
                <a:cubicBezTo>
                  <a:pt x="124767" y="104775"/>
                  <a:pt x="106362" y="123527"/>
                  <a:pt x="106362" y="147638"/>
                </a:cubicBezTo>
                <a:cubicBezTo>
                  <a:pt x="106362" y="171748"/>
                  <a:pt x="124767" y="190500"/>
                  <a:pt x="148431" y="190500"/>
                </a:cubicBezTo>
                <a:cubicBezTo>
                  <a:pt x="156319" y="190500"/>
                  <a:pt x="162892" y="187821"/>
                  <a:pt x="169466" y="183803"/>
                </a:cubicBezTo>
                <a:cubicBezTo>
                  <a:pt x="176039" y="181124"/>
                  <a:pt x="181297" y="175766"/>
                  <a:pt x="183927" y="169069"/>
                </a:cubicBezTo>
                <a:cubicBezTo>
                  <a:pt x="187871" y="162372"/>
                  <a:pt x="190500" y="155674"/>
                  <a:pt x="190500" y="147638"/>
                </a:cubicBezTo>
                <a:cubicBezTo>
                  <a:pt x="190500" y="123527"/>
                  <a:pt x="172095" y="104775"/>
                  <a:pt x="148431" y="104775"/>
                </a:cubicBezTo>
                <a:close/>
                <a:moveTo>
                  <a:pt x="147342" y="84137"/>
                </a:moveTo>
                <a:cubicBezTo>
                  <a:pt x="182895" y="84137"/>
                  <a:pt x="210547" y="111789"/>
                  <a:pt x="210547" y="147342"/>
                </a:cubicBezTo>
                <a:cubicBezTo>
                  <a:pt x="210547" y="160510"/>
                  <a:pt x="206596" y="173677"/>
                  <a:pt x="198696" y="184211"/>
                </a:cubicBezTo>
                <a:lnTo>
                  <a:pt x="250050" y="234249"/>
                </a:lnTo>
                <a:cubicBezTo>
                  <a:pt x="254000" y="238199"/>
                  <a:pt x="254000" y="246100"/>
                  <a:pt x="250050" y="250050"/>
                </a:cubicBezTo>
                <a:cubicBezTo>
                  <a:pt x="246099" y="254000"/>
                  <a:pt x="238199" y="254000"/>
                  <a:pt x="234249" y="250050"/>
                </a:cubicBezTo>
                <a:cubicBezTo>
                  <a:pt x="234249" y="250050"/>
                  <a:pt x="234249" y="250050"/>
                  <a:pt x="184211" y="198696"/>
                </a:cubicBezTo>
                <a:cubicBezTo>
                  <a:pt x="173677" y="206597"/>
                  <a:pt x="160510" y="210547"/>
                  <a:pt x="147342" y="210547"/>
                </a:cubicBezTo>
                <a:cubicBezTo>
                  <a:pt x="111789" y="210547"/>
                  <a:pt x="84137" y="182895"/>
                  <a:pt x="84137" y="147342"/>
                </a:cubicBezTo>
                <a:cubicBezTo>
                  <a:pt x="84137" y="111789"/>
                  <a:pt x="111789" y="84137"/>
                  <a:pt x="147342" y="84137"/>
                </a:cubicBezTo>
                <a:close/>
                <a:moveTo>
                  <a:pt x="169069" y="26987"/>
                </a:moveTo>
                <a:cubicBezTo>
                  <a:pt x="90599" y="26987"/>
                  <a:pt x="26987" y="90599"/>
                  <a:pt x="26987" y="169069"/>
                </a:cubicBezTo>
                <a:cubicBezTo>
                  <a:pt x="26987" y="247539"/>
                  <a:pt x="90599" y="311151"/>
                  <a:pt x="169069" y="311151"/>
                </a:cubicBezTo>
                <a:cubicBezTo>
                  <a:pt x="247539" y="311151"/>
                  <a:pt x="311151" y="247539"/>
                  <a:pt x="311151" y="169069"/>
                </a:cubicBezTo>
                <a:cubicBezTo>
                  <a:pt x="311151" y="90599"/>
                  <a:pt x="247539" y="26987"/>
                  <a:pt x="169069" y="26987"/>
                </a:cubicBezTo>
                <a:close/>
                <a:moveTo>
                  <a:pt x="169069" y="0"/>
                </a:moveTo>
                <a:cubicBezTo>
                  <a:pt x="262443" y="0"/>
                  <a:pt x="338138" y="75339"/>
                  <a:pt x="338138" y="168275"/>
                </a:cubicBezTo>
                <a:cubicBezTo>
                  <a:pt x="338138" y="261211"/>
                  <a:pt x="262443" y="336550"/>
                  <a:pt x="169069" y="336550"/>
                </a:cubicBezTo>
                <a:cubicBezTo>
                  <a:pt x="75695" y="336550"/>
                  <a:pt x="0" y="261211"/>
                  <a:pt x="0" y="168275"/>
                </a:cubicBezTo>
                <a:cubicBezTo>
                  <a:pt x="0" y="75339"/>
                  <a:pt x="75695" y="0"/>
                  <a:pt x="169069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</p:sp>
      <p:sp>
        <p:nvSpPr>
          <p:cNvPr id="96" name="文本框 95"/>
          <p:cNvSpPr txBox="1"/>
          <p:nvPr/>
        </p:nvSpPr>
        <p:spPr>
          <a:xfrm>
            <a:off x="4812320" y="4909706"/>
            <a:ext cx="7484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上海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" name="文本框 102"/>
          <p:cNvSpPr txBox="1"/>
          <p:nvPr/>
        </p:nvSpPr>
        <p:spPr>
          <a:xfrm>
            <a:off x="3559018" y="5329567"/>
            <a:ext cx="7484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长沙</a:t>
            </a:r>
          </a:p>
        </p:txBody>
      </p:sp>
      <p:sp>
        <p:nvSpPr>
          <p:cNvPr id="104" name="文本框 103"/>
          <p:cNvSpPr txBox="1"/>
          <p:nvPr/>
        </p:nvSpPr>
        <p:spPr>
          <a:xfrm>
            <a:off x="3551433" y="5841596"/>
            <a:ext cx="7484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肇庆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99" name="表格 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3091086"/>
              </p:ext>
            </p:extLst>
          </p:nvPr>
        </p:nvGraphicFramePr>
        <p:xfrm>
          <a:off x="5677983" y="3109217"/>
          <a:ext cx="3299547" cy="14833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99849"/>
                <a:gridCol w="1099849"/>
                <a:gridCol w="1099849"/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设备</a:t>
                      </a:r>
                      <a:r>
                        <a:rPr 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库存地点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库存数量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20100001</a:t>
                      </a:r>
                      <a:endParaRPr lang="zh-CN" altLang="en-US" sz="1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上海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20100001</a:t>
                      </a:r>
                      <a:endParaRPr lang="zh-CN" altLang="en-US" sz="1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长沙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20100001</a:t>
                      </a:r>
                      <a:endParaRPr lang="zh-CN" altLang="en-US" sz="1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肇庆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  <p:graphicFrame>
        <p:nvGraphicFramePr>
          <p:cNvPr id="100" name="表格 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2921309"/>
              </p:ext>
            </p:extLst>
          </p:nvPr>
        </p:nvGraphicFramePr>
        <p:xfrm>
          <a:off x="5677984" y="4769189"/>
          <a:ext cx="3308646" cy="11125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02882"/>
                <a:gridCol w="1102882"/>
                <a:gridCol w="1102882"/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起点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终点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运输时间（天）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长沙</a:t>
                      </a:r>
                      <a:endParaRPr lang="zh-CN" altLang="en-US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上海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肇庆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上海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  <p:sp>
        <p:nvSpPr>
          <p:cNvPr id="102" name="右大括号 101"/>
          <p:cNvSpPr/>
          <p:nvPr/>
        </p:nvSpPr>
        <p:spPr>
          <a:xfrm>
            <a:off x="9093526" y="3536941"/>
            <a:ext cx="145980" cy="2022479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矩形 105"/>
          <p:cNvSpPr/>
          <p:nvPr/>
        </p:nvSpPr>
        <p:spPr>
          <a:xfrm>
            <a:off x="9432411" y="4136371"/>
            <a:ext cx="1657350" cy="856026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anchor="ctr"/>
          <a:lstStyle/>
          <a:p>
            <a:pPr>
              <a:spcBef>
                <a:spcPct val="30000"/>
              </a:spcBef>
            </a:pPr>
            <a:r>
              <a:rPr kumimoji="1" lang="zh-CN" altLang="en-US" sz="1600" b="1" dirty="0" smtClean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最佳选择</a:t>
            </a:r>
            <a:r>
              <a:rPr kumimoji="1" lang="zh-CN" altLang="en-US" sz="1600" dirty="0" smtClean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endParaRPr kumimoji="1" lang="en-US" altLang="zh-CN" sz="1600" dirty="0" smtClean="0">
              <a:solidFill>
                <a:schemeClr val="bg2">
                  <a:lumMod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30000"/>
              </a:spcBef>
            </a:pPr>
            <a:r>
              <a:rPr kumimoji="1" lang="zh-CN" altLang="en-US" sz="1600" b="1" dirty="0" smtClean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长沙 → </a:t>
            </a:r>
            <a:r>
              <a:rPr kumimoji="1" lang="zh-CN" altLang="en-US" sz="1600" b="1" dirty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上海</a:t>
            </a:r>
            <a:endParaRPr kumimoji="1" lang="zh-CN" altLang="en-US" sz="1600" b="1" dirty="0">
              <a:solidFill>
                <a:schemeClr val="bg2">
                  <a:lumMod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2" name="燕尾形 111"/>
          <p:cNvSpPr/>
          <p:nvPr/>
        </p:nvSpPr>
        <p:spPr bwMode="auto">
          <a:xfrm flipH="1">
            <a:off x="404854" y="3721474"/>
            <a:ext cx="263496" cy="647761"/>
          </a:xfrm>
          <a:prstGeom prst="chevron">
            <a:avLst/>
          </a:prstGeom>
          <a:solidFill>
            <a:srgbClr val="C0C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600" b="1" i="0" u="none" strike="noStrike" cap="none" normalizeH="0" baseline="0" smtClean="0">
              <a:ln>
                <a:noFill/>
              </a:ln>
              <a:solidFill>
                <a:srgbClr val="0065A6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4376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6" y="0"/>
            <a:ext cx="12192000" cy="6858000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2" name="椭圆 1"/>
          <p:cNvSpPr/>
          <p:nvPr/>
        </p:nvSpPr>
        <p:spPr>
          <a:xfrm>
            <a:off x="6746747" y="3203711"/>
            <a:ext cx="67734" cy="6773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7271381" y="3672398"/>
            <a:ext cx="67734" cy="6773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7271381" y="5090026"/>
            <a:ext cx="67734" cy="6773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7044379" y="4980472"/>
            <a:ext cx="67734" cy="6773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7209515" y="4837770"/>
            <a:ext cx="67734" cy="6773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7094224" y="4192179"/>
            <a:ext cx="67734" cy="6773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7237514" y="3740132"/>
            <a:ext cx="67734" cy="6773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/>
          <p:cNvSpPr/>
          <p:nvPr/>
        </p:nvSpPr>
        <p:spPr>
          <a:xfrm>
            <a:off x="6712880" y="4351216"/>
            <a:ext cx="67734" cy="6773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/>
          <p:cNvSpPr/>
          <p:nvPr/>
        </p:nvSpPr>
        <p:spPr>
          <a:xfrm>
            <a:off x="6219195" y="4111288"/>
            <a:ext cx="67734" cy="6773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/>
          <p:cNvSpPr/>
          <p:nvPr/>
        </p:nvSpPr>
        <p:spPr>
          <a:xfrm>
            <a:off x="6062132" y="5274451"/>
            <a:ext cx="67734" cy="6773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/>
          <p:cNvSpPr/>
          <p:nvPr/>
        </p:nvSpPr>
        <p:spPr>
          <a:xfrm>
            <a:off x="6028265" y="5145187"/>
            <a:ext cx="67734" cy="6773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椭圆 57"/>
          <p:cNvSpPr/>
          <p:nvPr/>
        </p:nvSpPr>
        <p:spPr>
          <a:xfrm>
            <a:off x="6354970" y="3503074"/>
            <a:ext cx="67734" cy="6773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椭圆 58"/>
          <p:cNvSpPr/>
          <p:nvPr/>
        </p:nvSpPr>
        <p:spPr>
          <a:xfrm>
            <a:off x="6780614" y="3237578"/>
            <a:ext cx="67734" cy="6773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/>
          <p:cNvSpPr/>
          <p:nvPr/>
        </p:nvSpPr>
        <p:spPr>
          <a:xfrm>
            <a:off x="6729814" y="3271445"/>
            <a:ext cx="67734" cy="6773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椭圆 60"/>
          <p:cNvSpPr/>
          <p:nvPr/>
        </p:nvSpPr>
        <p:spPr>
          <a:xfrm>
            <a:off x="6789081" y="3271445"/>
            <a:ext cx="67734" cy="6773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椭圆 61"/>
          <p:cNvSpPr/>
          <p:nvPr/>
        </p:nvSpPr>
        <p:spPr>
          <a:xfrm>
            <a:off x="5960531" y="5209819"/>
            <a:ext cx="67734" cy="6773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椭圆 62"/>
          <p:cNvSpPr/>
          <p:nvPr/>
        </p:nvSpPr>
        <p:spPr>
          <a:xfrm>
            <a:off x="5926664" y="5342185"/>
            <a:ext cx="67734" cy="6773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椭圆 63"/>
          <p:cNvSpPr/>
          <p:nvPr/>
        </p:nvSpPr>
        <p:spPr>
          <a:xfrm>
            <a:off x="6321103" y="3604664"/>
            <a:ext cx="67734" cy="6773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椭圆 64"/>
          <p:cNvSpPr/>
          <p:nvPr/>
        </p:nvSpPr>
        <p:spPr>
          <a:xfrm>
            <a:off x="6755214" y="3271445"/>
            <a:ext cx="67734" cy="6773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椭圆 65"/>
          <p:cNvSpPr/>
          <p:nvPr/>
        </p:nvSpPr>
        <p:spPr>
          <a:xfrm>
            <a:off x="7141781" y="4230565"/>
            <a:ext cx="67734" cy="6773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椭圆 66"/>
          <p:cNvSpPr/>
          <p:nvPr/>
        </p:nvSpPr>
        <p:spPr>
          <a:xfrm>
            <a:off x="7094224" y="4351216"/>
            <a:ext cx="67734" cy="6773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椭圆 67"/>
          <p:cNvSpPr/>
          <p:nvPr/>
        </p:nvSpPr>
        <p:spPr>
          <a:xfrm>
            <a:off x="7220581" y="3688177"/>
            <a:ext cx="67734" cy="6773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椭圆 68"/>
          <p:cNvSpPr/>
          <p:nvPr/>
        </p:nvSpPr>
        <p:spPr>
          <a:xfrm>
            <a:off x="7271381" y="3722044"/>
            <a:ext cx="67734" cy="6773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椭圆 69"/>
          <p:cNvSpPr/>
          <p:nvPr/>
        </p:nvSpPr>
        <p:spPr>
          <a:xfrm>
            <a:off x="7305248" y="3705111"/>
            <a:ext cx="67734" cy="6773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椭圆 70"/>
          <p:cNvSpPr/>
          <p:nvPr/>
        </p:nvSpPr>
        <p:spPr>
          <a:xfrm>
            <a:off x="7322181" y="3671244"/>
            <a:ext cx="67734" cy="6773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椭圆 71"/>
          <p:cNvSpPr/>
          <p:nvPr/>
        </p:nvSpPr>
        <p:spPr>
          <a:xfrm>
            <a:off x="6746747" y="3293589"/>
            <a:ext cx="67734" cy="6773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7786455" y="6036037"/>
            <a:ext cx="678000" cy="619989"/>
            <a:chOff x="466377" y="5733816"/>
            <a:chExt cx="678000" cy="619989"/>
          </a:xfrm>
        </p:grpSpPr>
        <p:grpSp>
          <p:nvGrpSpPr>
            <p:cNvPr id="3" name="组合 2"/>
            <p:cNvGrpSpPr/>
            <p:nvPr/>
          </p:nvGrpSpPr>
          <p:grpSpPr>
            <a:xfrm>
              <a:off x="500689" y="5733816"/>
              <a:ext cx="643688" cy="619989"/>
              <a:chOff x="500689" y="5733816"/>
              <a:chExt cx="643688" cy="619989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515679" y="6099889"/>
                <a:ext cx="628698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1050" dirty="0" smtClean="0">
                    <a:latin typeface="微软雅黑" pitchFamily="34" charset="-122"/>
                    <a:ea typeface="微软雅黑" pitchFamily="34" charset="-122"/>
                  </a:rPr>
                  <a:t> 筹备中</a:t>
                </a:r>
                <a:endParaRPr lang="zh-CN" altLang="en-US" sz="105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500689" y="5923166"/>
                <a:ext cx="628698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1050" dirty="0" smtClean="0">
                    <a:latin typeface="微软雅黑" pitchFamily="34" charset="-122"/>
                    <a:ea typeface="微软雅黑" pitchFamily="34" charset="-122"/>
                  </a:rPr>
                  <a:t> 在建中</a:t>
                </a:r>
                <a:endParaRPr lang="zh-CN" altLang="en-US" sz="105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507739" y="5733816"/>
                <a:ext cx="628698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1050" dirty="0" smtClean="0">
                    <a:latin typeface="微软雅黑" pitchFamily="34" charset="-122"/>
                    <a:ea typeface="微软雅黑" pitchFamily="34" charset="-122"/>
                  </a:rPr>
                  <a:t> 已</a:t>
                </a:r>
                <a:r>
                  <a:rPr lang="zh-CN" altLang="en-US" sz="1050" dirty="0">
                    <a:latin typeface="微软雅黑" pitchFamily="34" charset="-122"/>
                    <a:ea typeface="微软雅黑" pitchFamily="34" charset="-122"/>
                  </a:rPr>
                  <a:t>运营</a:t>
                </a:r>
              </a:p>
            </p:txBody>
          </p:sp>
        </p:grpSp>
        <p:sp>
          <p:nvSpPr>
            <p:cNvPr id="73" name="椭圆 72"/>
            <p:cNvSpPr/>
            <p:nvPr/>
          </p:nvSpPr>
          <p:spPr>
            <a:xfrm>
              <a:off x="473872" y="5806086"/>
              <a:ext cx="95754" cy="95754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/>
            <p:cNvSpPr/>
            <p:nvPr/>
          </p:nvSpPr>
          <p:spPr>
            <a:xfrm>
              <a:off x="466377" y="5992109"/>
              <a:ext cx="95754" cy="9575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/>
            <p:cNvSpPr/>
            <p:nvPr/>
          </p:nvSpPr>
          <p:spPr>
            <a:xfrm>
              <a:off x="475297" y="6173925"/>
              <a:ext cx="95754" cy="95754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7" name="圆角矩形标注 76"/>
          <p:cNvSpPr/>
          <p:nvPr/>
        </p:nvSpPr>
        <p:spPr>
          <a:xfrm>
            <a:off x="7335388" y="4161087"/>
            <a:ext cx="835598" cy="274423"/>
          </a:xfrm>
          <a:prstGeom prst="wedgeRoundRectCallout">
            <a:avLst>
              <a:gd name="adj1" fmla="val -32745"/>
              <a:gd name="adj2" fmla="val 98942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鼠标上移</a:t>
            </a:r>
            <a:endParaRPr lang="en-US" altLang="zh-CN" sz="800" dirty="0" smtClean="0"/>
          </a:p>
          <a:p>
            <a:pPr algn="ctr"/>
            <a:r>
              <a:rPr lang="zh-CN" altLang="en-US" sz="800" dirty="0" smtClean="0"/>
              <a:t>图标放大</a:t>
            </a:r>
            <a:endParaRPr lang="en-US" altLang="zh-CN" sz="800" dirty="0"/>
          </a:p>
        </p:txBody>
      </p:sp>
      <p:sp>
        <p:nvSpPr>
          <p:cNvPr id="79" name="TextBox 3"/>
          <p:cNvSpPr txBox="1"/>
          <p:nvPr/>
        </p:nvSpPr>
        <p:spPr>
          <a:xfrm>
            <a:off x="-246595" y="293604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全国</a:t>
            </a:r>
            <a:r>
              <a:rPr lang="zh-CN" altLang="en-US" sz="24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泛能云运营业务展示中心</a:t>
            </a:r>
            <a:endParaRPr lang="zh-CN" altLang="en-US" sz="24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0" name="Picture 3" descr="C:\Users\Administrator\Desktop\新奥标志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2271" y="355732"/>
            <a:ext cx="1328945" cy="337407"/>
          </a:xfrm>
          <a:prstGeom prst="rect">
            <a:avLst/>
          </a:prstGeom>
          <a:noFill/>
        </p:spPr>
      </p:pic>
      <p:sp>
        <p:nvSpPr>
          <p:cNvPr id="81" name="圆角矩形 80"/>
          <p:cNvSpPr/>
          <p:nvPr/>
        </p:nvSpPr>
        <p:spPr>
          <a:xfrm>
            <a:off x="0" y="734852"/>
            <a:ext cx="1670700" cy="356664"/>
          </a:xfrm>
          <a:prstGeom prst="roundRect">
            <a:avLst/>
          </a:prstGeom>
          <a:noFill/>
          <a:ln w="9525">
            <a:noFill/>
            <a:miter lim="800000"/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2017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日</a:t>
            </a:r>
          </a:p>
        </p:txBody>
      </p:sp>
      <p:sp>
        <p:nvSpPr>
          <p:cNvPr id="209" name="椭圆 208"/>
          <p:cNvSpPr/>
          <p:nvPr/>
        </p:nvSpPr>
        <p:spPr>
          <a:xfrm>
            <a:off x="7331177" y="4564384"/>
            <a:ext cx="208007" cy="2080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7" name="组合 116"/>
          <p:cNvGrpSpPr/>
          <p:nvPr/>
        </p:nvGrpSpPr>
        <p:grpSpPr>
          <a:xfrm>
            <a:off x="302678" y="1133229"/>
            <a:ext cx="11518908" cy="5459838"/>
            <a:chOff x="263517" y="1418979"/>
            <a:chExt cx="3747688" cy="4368742"/>
          </a:xfrm>
        </p:grpSpPr>
        <p:sp>
          <p:nvSpPr>
            <p:cNvPr id="118" name="矩形 117"/>
            <p:cNvSpPr/>
            <p:nvPr/>
          </p:nvSpPr>
          <p:spPr>
            <a:xfrm>
              <a:off x="263517" y="1793863"/>
              <a:ext cx="3747688" cy="39938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zh-CN" altLang="en-US" sz="1100" dirty="0">
                <a:solidFill>
                  <a:srgbClr val="006FB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9" name="矩形 118"/>
            <p:cNvSpPr/>
            <p:nvPr/>
          </p:nvSpPr>
          <p:spPr>
            <a:xfrm>
              <a:off x="263517" y="1418979"/>
              <a:ext cx="3747688" cy="436329"/>
            </a:xfrm>
            <a:prstGeom prst="rect">
              <a:avLst/>
            </a:prstGeom>
            <a:solidFill>
              <a:srgbClr val="006FBB"/>
            </a:solidFill>
            <a:ln>
              <a:solidFill>
                <a:srgbClr val="006FB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zh-CN" altLang="en-US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运营调度</a:t>
              </a:r>
              <a:r>
                <a:rPr lang="zh-CN" altLang="en-US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&gt; </a:t>
              </a:r>
              <a:r>
                <a:rPr lang="zh-CN" altLang="en-US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经验反馈</a:t>
              </a:r>
              <a:endPara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20" name="椭圆 119"/>
          <p:cNvSpPr/>
          <p:nvPr/>
        </p:nvSpPr>
        <p:spPr>
          <a:xfrm>
            <a:off x="263518" y="6124575"/>
            <a:ext cx="478016" cy="478016"/>
          </a:xfrm>
          <a:prstGeom prst="ellipse">
            <a:avLst/>
          </a:prstGeom>
          <a:solidFill>
            <a:srgbClr val="006FBB"/>
          </a:solidFill>
          <a:ln>
            <a:solidFill>
              <a:srgbClr val="006F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&gt;</a:t>
            </a:r>
            <a:endParaRPr lang="zh-CN" altLang="en-US" b="1" dirty="0"/>
          </a:p>
        </p:txBody>
      </p:sp>
      <p:sp>
        <p:nvSpPr>
          <p:cNvPr id="46" name="燕尾形 45"/>
          <p:cNvSpPr/>
          <p:nvPr/>
        </p:nvSpPr>
        <p:spPr bwMode="auto">
          <a:xfrm>
            <a:off x="11434809" y="3721474"/>
            <a:ext cx="263496" cy="647761"/>
          </a:xfrm>
          <a:prstGeom prst="chevron">
            <a:avLst/>
          </a:prstGeom>
          <a:solidFill>
            <a:srgbClr val="C0C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600" b="1" i="0" u="none" strike="noStrike" cap="none" normalizeH="0" baseline="0" smtClean="0">
              <a:ln>
                <a:noFill/>
              </a:ln>
              <a:solidFill>
                <a:srgbClr val="0065A6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27542" y="2600815"/>
            <a:ext cx="10237581" cy="37270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8" name="文本框 77"/>
          <p:cNvSpPr txBox="1"/>
          <p:nvPr/>
        </p:nvSpPr>
        <p:spPr>
          <a:xfrm>
            <a:off x="655809" y="1926770"/>
            <a:ext cx="10773603" cy="5847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spcBef>
                <a:spcPct val="50000"/>
              </a:spcBef>
              <a:defRPr sz="1600" b="1">
                <a:latin typeface="Arial" charset="0"/>
                <a:ea typeface="微软雅黑" pitchFamily="34" charset="-122"/>
              </a:defRPr>
            </a:lvl1pPr>
            <a:lvl2pPr eaLnBrk="0" hangingPunct="0">
              <a:defRPr>
                <a:latin typeface="Arial" charset="0"/>
                <a:ea typeface="宋体" pitchFamily="2" charset="-122"/>
              </a:defRPr>
            </a:lvl2pPr>
            <a:lvl3pPr eaLnBrk="0" hangingPunct="0">
              <a:defRPr>
                <a:latin typeface="Arial" charset="0"/>
                <a:ea typeface="宋体" pitchFamily="2" charset="-122"/>
              </a:defRPr>
            </a:lvl3pPr>
            <a:lvl4pPr eaLnBrk="0" hangingPunct="0">
              <a:defRPr>
                <a:latin typeface="Arial" charset="0"/>
                <a:ea typeface="宋体" pitchFamily="2" charset="-122"/>
              </a:defRPr>
            </a:lvl4pPr>
            <a:lvl5pPr eaLnBrk="0" hangingPunct="0">
              <a:defRPr>
                <a:latin typeface="Arial" charset="0"/>
                <a:ea typeface="宋体" pitchFamily="2" charset="-122"/>
              </a:defRPr>
            </a:lvl5pPr>
            <a:lvl6pPr marL="2282825" indent="3175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pitchFamily="2" charset="-122"/>
              </a:defRPr>
            </a:lvl6pPr>
            <a:lvl7pPr marL="2740025" indent="3175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pitchFamily="2" charset="-122"/>
              </a:defRPr>
            </a:lvl7pPr>
            <a:lvl8pPr marL="3197225" indent="3175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pitchFamily="2" charset="-122"/>
              </a:defRPr>
            </a:lvl8pPr>
            <a:lvl9pPr marL="3654425" indent="3175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dirty="0" smtClean="0"/>
              <a:t>在云端建立经验反馈制度，将各站、网的运行策略、故障分析、备件使用信息</a:t>
            </a:r>
            <a:r>
              <a:rPr lang="zh-CN" altLang="en-US" dirty="0"/>
              <a:t>等情况上传，分析整理得出相应的解决方案并进行经验总结及归档。最终再由云端向下传输，将经验反馈至网和站</a:t>
            </a:r>
            <a:r>
              <a:rPr lang="zh-CN" altLang="en-US" dirty="0" smtClean="0"/>
              <a:t>，更新优化各</a:t>
            </a:r>
            <a:r>
              <a:rPr lang="zh-CN" altLang="en-US" dirty="0"/>
              <a:t>类运行策略。</a:t>
            </a:r>
            <a:endParaRPr lang="en-US" altLang="zh-CN" dirty="0" smtClean="0"/>
          </a:p>
        </p:txBody>
      </p:sp>
      <p:sp>
        <p:nvSpPr>
          <p:cNvPr id="101" name="cloud-black-shape_34036"/>
          <p:cNvSpPr>
            <a:spLocks noChangeAspect="1"/>
          </p:cNvSpPr>
          <p:nvPr/>
        </p:nvSpPr>
        <p:spPr bwMode="auto">
          <a:xfrm>
            <a:off x="5204546" y="2832680"/>
            <a:ext cx="1697148" cy="877530"/>
          </a:xfrm>
          <a:custGeom>
            <a:avLst/>
            <a:gdLst>
              <a:gd name="T0" fmla="*/ 223 w 256"/>
              <a:gd name="T1" fmla="*/ 72 h 192"/>
              <a:gd name="T2" fmla="*/ 224 w 256"/>
              <a:gd name="T3" fmla="*/ 64 h 192"/>
              <a:gd name="T4" fmla="*/ 160 w 256"/>
              <a:gd name="T5" fmla="*/ 0 h 192"/>
              <a:gd name="T6" fmla="*/ 109 w 256"/>
              <a:gd name="T7" fmla="*/ 26 h 192"/>
              <a:gd name="T8" fmla="*/ 96 w 256"/>
              <a:gd name="T9" fmla="*/ 24 h 192"/>
              <a:gd name="T10" fmla="*/ 40 w 256"/>
              <a:gd name="T11" fmla="*/ 80 h 192"/>
              <a:gd name="T12" fmla="*/ 40 w 256"/>
              <a:gd name="T13" fmla="*/ 83 h 192"/>
              <a:gd name="T14" fmla="*/ 0 w 256"/>
              <a:gd name="T15" fmla="*/ 136 h 192"/>
              <a:gd name="T16" fmla="*/ 56 w 256"/>
              <a:gd name="T17" fmla="*/ 192 h 192"/>
              <a:gd name="T18" fmla="*/ 192 w 256"/>
              <a:gd name="T19" fmla="*/ 192 h 192"/>
              <a:gd name="T20" fmla="*/ 256 w 256"/>
              <a:gd name="T21" fmla="*/ 128 h 192"/>
              <a:gd name="T22" fmla="*/ 223 w 256"/>
              <a:gd name="T23" fmla="*/ 7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56" h="192">
                <a:moveTo>
                  <a:pt x="223" y="72"/>
                </a:moveTo>
                <a:cubicBezTo>
                  <a:pt x="224" y="70"/>
                  <a:pt x="224" y="67"/>
                  <a:pt x="224" y="64"/>
                </a:cubicBezTo>
                <a:cubicBezTo>
                  <a:pt x="224" y="29"/>
                  <a:pt x="195" y="0"/>
                  <a:pt x="160" y="0"/>
                </a:cubicBezTo>
                <a:cubicBezTo>
                  <a:pt x="139" y="0"/>
                  <a:pt x="121" y="10"/>
                  <a:pt x="109" y="26"/>
                </a:cubicBezTo>
                <a:cubicBezTo>
                  <a:pt x="105" y="25"/>
                  <a:pt x="101" y="24"/>
                  <a:pt x="96" y="24"/>
                </a:cubicBezTo>
                <a:cubicBezTo>
                  <a:pt x="65" y="24"/>
                  <a:pt x="40" y="49"/>
                  <a:pt x="40" y="80"/>
                </a:cubicBezTo>
                <a:cubicBezTo>
                  <a:pt x="40" y="81"/>
                  <a:pt x="40" y="82"/>
                  <a:pt x="40" y="83"/>
                </a:cubicBezTo>
                <a:cubicBezTo>
                  <a:pt x="17" y="89"/>
                  <a:pt x="0" y="111"/>
                  <a:pt x="0" y="136"/>
                </a:cubicBezTo>
                <a:cubicBezTo>
                  <a:pt x="0" y="167"/>
                  <a:pt x="25" y="192"/>
                  <a:pt x="56" y="192"/>
                </a:cubicBezTo>
                <a:cubicBezTo>
                  <a:pt x="192" y="192"/>
                  <a:pt x="192" y="192"/>
                  <a:pt x="192" y="192"/>
                </a:cubicBezTo>
                <a:cubicBezTo>
                  <a:pt x="227" y="192"/>
                  <a:pt x="256" y="163"/>
                  <a:pt x="256" y="128"/>
                </a:cubicBezTo>
                <a:cubicBezTo>
                  <a:pt x="256" y="104"/>
                  <a:pt x="243" y="83"/>
                  <a:pt x="223" y="72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sp>
      <p:sp>
        <p:nvSpPr>
          <p:cNvPr id="26" name="矩形 25"/>
          <p:cNvSpPr/>
          <p:nvPr/>
        </p:nvSpPr>
        <p:spPr>
          <a:xfrm>
            <a:off x="1234890" y="4200104"/>
            <a:ext cx="7555832" cy="51247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网级经验反馈库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2" name="矩形 131"/>
          <p:cNvSpPr/>
          <p:nvPr/>
        </p:nvSpPr>
        <p:spPr>
          <a:xfrm>
            <a:off x="9357426" y="4200103"/>
            <a:ext cx="1535813" cy="53331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网级经验反馈库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5410490" y="3228897"/>
            <a:ext cx="15772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云端经验反馈库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" name="文本框 132"/>
          <p:cNvSpPr txBox="1"/>
          <p:nvPr/>
        </p:nvSpPr>
        <p:spPr>
          <a:xfrm>
            <a:off x="9036589" y="4235949"/>
            <a:ext cx="692321" cy="366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</a:rPr>
              <a:t>…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cxnSp>
        <p:nvCxnSpPr>
          <p:cNvPr id="173" name="直接箭头连接符 172"/>
          <p:cNvCxnSpPr/>
          <p:nvPr/>
        </p:nvCxnSpPr>
        <p:spPr>
          <a:xfrm flipH="1" flipV="1">
            <a:off x="5956120" y="3699305"/>
            <a:ext cx="4411" cy="500799"/>
          </a:xfrm>
          <a:prstGeom prst="straightConnector1">
            <a:avLst/>
          </a:prstGeom>
          <a:ln w="38100">
            <a:solidFill>
              <a:schemeClr val="bg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箭头连接符 173"/>
          <p:cNvCxnSpPr/>
          <p:nvPr/>
        </p:nvCxnSpPr>
        <p:spPr>
          <a:xfrm flipH="1">
            <a:off x="6324488" y="3714099"/>
            <a:ext cx="3760" cy="486005"/>
          </a:xfrm>
          <a:prstGeom prst="straightConnector1">
            <a:avLst/>
          </a:prstGeom>
          <a:ln w="38100">
            <a:solidFill>
              <a:schemeClr val="bg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箭头连接符 174"/>
          <p:cNvCxnSpPr>
            <a:endCxn id="132" idx="0"/>
          </p:cNvCxnSpPr>
          <p:nvPr/>
        </p:nvCxnSpPr>
        <p:spPr>
          <a:xfrm>
            <a:off x="6887737" y="3307843"/>
            <a:ext cx="3237596" cy="892260"/>
          </a:xfrm>
          <a:prstGeom prst="straightConnector1">
            <a:avLst/>
          </a:prstGeom>
          <a:ln w="38100">
            <a:solidFill>
              <a:schemeClr val="bg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接箭头连接符 176"/>
          <p:cNvCxnSpPr/>
          <p:nvPr/>
        </p:nvCxnSpPr>
        <p:spPr>
          <a:xfrm flipH="1" flipV="1">
            <a:off x="6873839" y="3472623"/>
            <a:ext cx="2708311" cy="736040"/>
          </a:xfrm>
          <a:prstGeom prst="straightConnector1">
            <a:avLst/>
          </a:prstGeom>
          <a:ln w="38100">
            <a:solidFill>
              <a:schemeClr val="bg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8" name="组合 267"/>
          <p:cNvGrpSpPr/>
          <p:nvPr/>
        </p:nvGrpSpPr>
        <p:grpSpPr>
          <a:xfrm>
            <a:off x="3198224" y="4805845"/>
            <a:ext cx="1896141" cy="1375188"/>
            <a:chOff x="2520488" y="4717474"/>
            <a:chExt cx="2183855" cy="1583854"/>
          </a:xfrm>
        </p:grpSpPr>
        <p:grpSp>
          <p:nvGrpSpPr>
            <p:cNvPr id="22" name="组合 21"/>
            <p:cNvGrpSpPr/>
            <p:nvPr/>
          </p:nvGrpSpPr>
          <p:grpSpPr>
            <a:xfrm>
              <a:off x="2635695" y="5144245"/>
              <a:ext cx="1940260" cy="1041416"/>
              <a:chOff x="2162138" y="5286331"/>
              <a:chExt cx="1940260" cy="1041416"/>
            </a:xfrm>
          </p:grpSpPr>
          <p:sp>
            <p:nvSpPr>
              <p:cNvPr id="82" name="矩形 81"/>
              <p:cNvSpPr/>
              <p:nvPr/>
            </p:nvSpPr>
            <p:spPr>
              <a:xfrm>
                <a:off x="2162138" y="5286331"/>
                <a:ext cx="427238" cy="104141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algn="ctr"/>
                <a:r>
                  <a:rPr lang="zh-CN" altLang="en-US" sz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维修策略</a:t>
                </a: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3" name="矩形 82"/>
              <p:cNvSpPr/>
              <p:nvPr/>
            </p:nvSpPr>
            <p:spPr>
              <a:xfrm>
                <a:off x="2662300" y="5286331"/>
                <a:ext cx="427238" cy="104141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algn="ctr"/>
                <a:r>
                  <a:rPr lang="zh-CN" altLang="en-US" sz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保养计划</a:t>
                </a: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5" name="矩形 84"/>
              <p:cNvSpPr/>
              <p:nvPr/>
            </p:nvSpPr>
            <p:spPr>
              <a:xfrm>
                <a:off x="3169542" y="5286331"/>
                <a:ext cx="427238" cy="104141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algn="ctr"/>
                <a:r>
                  <a:rPr lang="zh-CN" altLang="en-US" sz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巡检策略</a:t>
                </a: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6" name="矩形 85"/>
              <p:cNvSpPr/>
              <p:nvPr/>
            </p:nvSpPr>
            <p:spPr>
              <a:xfrm>
                <a:off x="3675160" y="5286331"/>
                <a:ext cx="427238" cy="104141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algn="ctr"/>
                <a:r>
                  <a:rPr lang="en-US" altLang="zh-CN" sz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…</a:t>
                </a: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85" name="矩形 184"/>
            <p:cNvSpPr/>
            <p:nvPr/>
          </p:nvSpPr>
          <p:spPr>
            <a:xfrm>
              <a:off x="2520488" y="4717474"/>
              <a:ext cx="2183855" cy="1583854"/>
            </a:xfrm>
            <a:prstGeom prst="rect">
              <a:avLst/>
            </a:prstGeom>
            <a:noFill/>
            <a:ln w="31750"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6" name="文本框 185"/>
          <p:cNvSpPr txBox="1"/>
          <p:nvPr/>
        </p:nvSpPr>
        <p:spPr>
          <a:xfrm>
            <a:off x="905583" y="5292161"/>
            <a:ext cx="5646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站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级</a:t>
            </a:r>
          </a:p>
        </p:txBody>
      </p:sp>
      <p:grpSp>
        <p:nvGrpSpPr>
          <p:cNvPr id="224" name="组合 223"/>
          <p:cNvGrpSpPr/>
          <p:nvPr/>
        </p:nvGrpSpPr>
        <p:grpSpPr>
          <a:xfrm>
            <a:off x="5417641" y="4724608"/>
            <a:ext cx="3333609" cy="1200998"/>
            <a:chOff x="4590755" y="4631085"/>
            <a:chExt cx="3333609" cy="1200998"/>
          </a:xfrm>
        </p:grpSpPr>
        <p:sp>
          <p:nvSpPr>
            <p:cNvPr id="23" name="右箭头 22"/>
            <p:cNvSpPr/>
            <p:nvPr/>
          </p:nvSpPr>
          <p:spPr>
            <a:xfrm>
              <a:off x="4590755" y="5268753"/>
              <a:ext cx="416243" cy="336395"/>
            </a:xfrm>
            <a:prstGeom prst="rightArrow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  <a:prstDash val="soli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3" name="矩形 3"/>
            <p:cNvSpPr>
              <a:spLocks noChangeArrowheads="1"/>
            </p:cNvSpPr>
            <p:nvPr/>
          </p:nvSpPr>
          <p:spPr bwMode="auto">
            <a:xfrm flipH="1">
              <a:off x="5050999" y="5044641"/>
              <a:ext cx="820148" cy="782338"/>
            </a:xfrm>
            <a:prstGeom prst="rect">
              <a:avLst/>
            </a:prstGeom>
            <a:solidFill>
              <a:srgbClr val="F0925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anchor="ctr"/>
            <a:lstStyle>
              <a:lvl1pPr>
                <a:defRPr sz="3800" b="1">
                  <a:solidFill>
                    <a:srgbClr val="0065A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3800" b="1">
                  <a:solidFill>
                    <a:srgbClr val="0065A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3800" b="1">
                  <a:solidFill>
                    <a:srgbClr val="0065A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3800" b="1">
                  <a:solidFill>
                    <a:srgbClr val="0065A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3800" b="1">
                  <a:solidFill>
                    <a:srgbClr val="0065A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rgbClr val="0065A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rgbClr val="0065A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rgbClr val="0065A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rgbClr val="0065A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/>
              <a:r>
                <a:rPr lang="zh-CN" altLang="en-US" sz="1200" b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发现</a:t>
              </a:r>
              <a:endParaRPr lang="en-US" altLang="zh-CN" sz="1200" b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eaLnBrk="1" hangingPunct="1"/>
              <a:r>
                <a:rPr lang="zh-CN" altLang="en-US" sz="1200" b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问题</a:t>
              </a:r>
              <a:endParaRPr lang="zh-CN" altLang="en-US" sz="12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1" name="矩形 3"/>
            <p:cNvSpPr>
              <a:spLocks noChangeArrowheads="1"/>
            </p:cNvSpPr>
            <p:nvPr/>
          </p:nvSpPr>
          <p:spPr bwMode="auto">
            <a:xfrm flipH="1">
              <a:off x="6092826" y="5044641"/>
              <a:ext cx="811840" cy="787442"/>
            </a:xfrm>
            <a:prstGeom prst="rect">
              <a:avLst/>
            </a:prstGeom>
            <a:solidFill>
              <a:srgbClr val="83BC5C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anchor="ctr"/>
            <a:lstStyle/>
            <a:p>
              <a:pPr algn="ctr"/>
              <a:r>
                <a:rPr lang="zh-CN" altLang="en-US" sz="1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解决</a:t>
              </a:r>
              <a:endPara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问题</a:t>
              </a:r>
              <a:endPara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62" name="直接箭头连接符 161"/>
            <p:cNvCxnSpPr/>
            <p:nvPr/>
          </p:nvCxnSpPr>
          <p:spPr>
            <a:xfrm>
              <a:off x="5871147" y="5450763"/>
              <a:ext cx="221679" cy="5104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1" name="矩形 3"/>
            <p:cNvSpPr>
              <a:spLocks noChangeArrowheads="1"/>
            </p:cNvSpPr>
            <p:nvPr/>
          </p:nvSpPr>
          <p:spPr bwMode="auto">
            <a:xfrm flipH="1">
              <a:off x="7112524" y="5044641"/>
              <a:ext cx="811840" cy="779350"/>
            </a:xfrm>
            <a:prstGeom prst="rect">
              <a:avLst/>
            </a:prstGeom>
            <a:solidFill>
              <a:srgbClr val="FFCC29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anchor="ctr"/>
            <a:lstStyle/>
            <a:p>
              <a:pPr algn="ctr"/>
              <a:r>
                <a:rPr lang="zh-CN" altLang="en-US" sz="1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经验</a:t>
              </a:r>
              <a:endPara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总结</a:t>
              </a:r>
              <a:endPara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12" name="直接箭头连接符 211"/>
            <p:cNvCxnSpPr/>
            <p:nvPr/>
          </p:nvCxnSpPr>
          <p:spPr>
            <a:xfrm>
              <a:off x="6929053" y="5442252"/>
              <a:ext cx="221679" cy="5104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直接箭头连接符 220"/>
            <p:cNvCxnSpPr>
              <a:stCxn id="211" idx="0"/>
            </p:cNvCxnSpPr>
            <p:nvPr/>
          </p:nvCxnSpPr>
          <p:spPr>
            <a:xfrm flipH="1" flipV="1">
              <a:off x="7517121" y="4631085"/>
              <a:ext cx="1323" cy="413556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6" name="文本框 225"/>
          <p:cNvSpPr txBox="1"/>
          <p:nvPr/>
        </p:nvSpPr>
        <p:spPr>
          <a:xfrm>
            <a:off x="5075537" y="5417054"/>
            <a:ext cx="692321" cy="366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</a:rPr>
              <a:t>…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cxnSp>
        <p:nvCxnSpPr>
          <p:cNvPr id="236" name="肘形连接符 235"/>
          <p:cNvCxnSpPr>
            <a:stCxn id="26" idx="3"/>
          </p:cNvCxnSpPr>
          <p:nvPr/>
        </p:nvCxnSpPr>
        <p:spPr>
          <a:xfrm flipH="1">
            <a:off x="5110591" y="4456343"/>
            <a:ext cx="3680131" cy="1610519"/>
          </a:xfrm>
          <a:prstGeom prst="bentConnector3">
            <a:avLst>
              <a:gd name="adj1" fmla="val -6212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文本框 239"/>
          <p:cNvSpPr txBox="1"/>
          <p:nvPr/>
        </p:nvSpPr>
        <p:spPr>
          <a:xfrm>
            <a:off x="9321129" y="3650870"/>
            <a:ext cx="445864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定时更新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1" name="文本框 240"/>
          <p:cNvSpPr txBox="1"/>
          <p:nvPr/>
        </p:nvSpPr>
        <p:spPr>
          <a:xfrm>
            <a:off x="6322820" y="3850972"/>
            <a:ext cx="445864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定时更新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2" name="文本框 241"/>
          <p:cNvSpPr txBox="1"/>
          <p:nvPr/>
        </p:nvSpPr>
        <p:spPr>
          <a:xfrm>
            <a:off x="7889704" y="3850925"/>
            <a:ext cx="445864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定时上传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3" name="文本框 242"/>
          <p:cNvSpPr txBox="1"/>
          <p:nvPr/>
        </p:nvSpPr>
        <p:spPr>
          <a:xfrm>
            <a:off x="5545867" y="3851096"/>
            <a:ext cx="445864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定时上传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4" name="文本框 243"/>
          <p:cNvSpPr txBox="1"/>
          <p:nvPr/>
        </p:nvSpPr>
        <p:spPr>
          <a:xfrm>
            <a:off x="7948054" y="4871637"/>
            <a:ext cx="445864" cy="24622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上传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5" name="文本框 244"/>
          <p:cNvSpPr txBox="1"/>
          <p:nvPr/>
        </p:nvSpPr>
        <p:spPr>
          <a:xfrm>
            <a:off x="9011760" y="5056834"/>
            <a:ext cx="445864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定时更新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9" name="组合 268"/>
          <p:cNvGrpSpPr/>
          <p:nvPr/>
        </p:nvGrpSpPr>
        <p:grpSpPr>
          <a:xfrm>
            <a:off x="1234891" y="4804102"/>
            <a:ext cx="1887948" cy="1369203"/>
            <a:chOff x="2520488" y="4717523"/>
            <a:chExt cx="2183855" cy="1583805"/>
          </a:xfrm>
        </p:grpSpPr>
        <p:grpSp>
          <p:nvGrpSpPr>
            <p:cNvPr id="270" name="组合 269"/>
            <p:cNvGrpSpPr/>
            <p:nvPr/>
          </p:nvGrpSpPr>
          <p:grpSpPr>
            <a:xfrm>
              <a:off x="2635695" y="5144245"/>
              <a:ext cx="1940260" cy="1041416"/>
              <a:chOff x="2162138" y="5286331"/>
              <a:chExt cx="1940260" cy="1041416"/>
            </a:xfrm>
          </p:grpSpPr>
          <p:sp>
            <p:nvSpPr>
              <p:cNvPr id="272" name="矩形 271"/>
              <p:cNvSpPr/>
              <p:nvPr/>
            </p:nvSpPr>
            <p:spPr>
              <a:xfrm>
                <a:off x="2162138" y="5286331"/>
                <a:ext cx="427238" cy="104141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algn="ctr"/>
                <a:r>
                  <a:rPr lang="zh-CN" altLang="en-US" sz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维修策略</a:t>
                </a: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73" name="矩形 272"/>
              <p:cNvSpPr/>
              <p:nvPr/>
            </p:nvSpPr>
            <p:spPr>
              <a:xfrm>
                <a:off x="2662300" y="5286331"/>
                <a:ext cx="427238" cy="104141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algn="ctr"/>
                <a:r>
                  <a:rPr lang="zh-CN" altLang="en-US" sz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保养计划</a:t>
                </a: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74" name="矩形 273"/>
              <p:cNvSpPr/>
              <p:nvPr/>
            </p:nvSpPr>
            <p:spPr>
              <a:xfrm>
                <a:off x="3169542" y="5286331"/>
                <a:ext cx="427238" cy="104141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algn="ctr"/>
                <a:r>
                  <a:rPr lang="zh-CN" altLang="en-US" sz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巡检策略</a:t>
                </a: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75" name="矩形 274"/>
              <p:cNvSpPr/>
              <p:nvPr/>
            </p:nvSpPr>
            <p:spPr>
              <a:xfrm>
                <a:off x="3675160" y="5286331"/>
                <a:ext cx="427238" cy="104141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algn="ctr"/>
                <a:r>
                  <a:rPr lang="en-US" altLang="zh-CN" sz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…</a:t>
                </a: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71" name="矩形 270"/>
            <p:cNvSpPr/>
            <p:nvPr/>
          </p:nvSpPr>
          <p:spPr>
            <a:xfrm>
              <a:off x="2520488" y="4717523"/>
              <a:ext cx="2183855" cy="1583805"/>
            </a:xfrm>
            <a:prstGeom prst="rect">
              <a:avLst/>
            </a:prstGeom>
            <a:noFill/>
            <a:ln w="31750"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83" name="文本框 282"/>
          <p:cNvSpPr txBox="1"/>
          <p:nvPr/>
        </p:nvSpPr>
        <p:spPr>
          <a:xfrm>
            <a:off x="1980128" y="4865109"/>
            <a:ext cx="7738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站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4" name="文本框 283"/>
          <p:cNvSpPr txBox="1"/>
          <p:nvPr/>
        </p:nvSpPr>
        <p:spPr>
          <a:xfrm>
            <a:off x="3957846" y="4875163"/>
            <a:ext cx="7738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站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91" name="直接箭头连接符 290"/>
          <p:cNvCxnSpPr>
            <a:stCxn id="103" idx="0"/>
          </p:cNvCxnSpPr>
          <p:nvPr/>
        </p:nvCxnSpPr>
        <p:spPr>
          <a:xfrm flipH="1" flipV="1">
            <a:off x="6286929" y="4724608"/>
            <a:ext cx="1030" cy="413556"/>
          </a:xfrm>
          <a:prstGeom prst="straightConnector1">
            <a:avLst/>
          </a:prstGeom>
          <a:ln w="38100">
            <a:solidFill>
              <a:schemeClr val="bg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文本框 291"/>
          <p:cNvSpPr txBox="1"/>
          <p:nvPr/>
        </p:nvSpPr>
        <p:spPr>
          <a:xfrm>
            <a:off x="5688991" y="4756536"/>
            <a:ext cx="639601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检索解决方案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94" name="直接箭头连接符 293"/>
          <p:cNvCxnSpPr>
            <a:endCxn id="161" idx="0"/>
          </p:cNvCxnSpPr>
          <p:nvPr/>
        </p:nvCxnSpPr>
        <p:spPr>
          <a:xfrm>
            <a:off x="7325632" y="4718940"/>
            <a:ext cx="0" cy="419224"/>
          </a:xfrm>
          <a:prstGeom prst="straightConnector1">
            <a:avLst/>
          </a:prstGeom>
          <a:ln w="38100">
            <a:solidFill>
              <a:schemeClr val="bg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5" name="文本框 294"/>
          <p:cNvSpPr txBox="1"/>
          <p:nvPr/>
        </p:nvSpPr>
        <p:spPr>
          <a:xfrm>
            <a:off x="6784344" y="4747852"/>
            <a:ext cx="639601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提供解决方案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6" name="燕尾形 295"/>
          <p:cNvSpPr/>
          <p:nvPr/>
        </p:nvSpPr>
        <p:spPr bwMode="auto">
          <a:xfrm flipH="1">
            <a:off x="404854" y="3721474"/>
            <a:ext cx="263496" cy="647761"/>
          </a:xfrm>
          <a:prstGeom prst="chevron">
            <a:avLst/>
          </a:prstGeom>
          <a:solidFill>
            <a:srgbClr val="C0C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600" b="1" i="0" u="none" strike="noStrike" cap="none" normalizeH="0" baseline="0" smtClean="0">
              <a:ln>
                <a:noFill/>
              </a:ln>
              <a:solidFill>
                <a:srgbClr val="0065A6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66541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28" y="0"/>
            <a:ext cx="12192000" cy="6858000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2" name="椭圆 1"/>
          <p:cNvSpPr/>
          <p:nvPr/>
        </p:nvSpPr>
        <p:spPr>
          <a:xfrm>
            <a:off x="6746747" y="3203711"/>
            <a:ext cx="67734" cy="6773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7271381" y="3672398"/>
            <a:ext cx="67734" cy="6773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7271381" y="5090026"/>
            <a:ext cx="67734" cy="6773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7044379" y="4980472"/>
            <a:ext cx="67734" cy="6773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7209515" y="4837770"/>
            <a:ext cx="67734" cy="6773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7094224" y="4192179"/>
            <a:ext cx="67734" cy="6773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7237514" y="3740132"/>
            <a:ext cx="67734" cy="6773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/>
          <p:cNvSpPr/>
          <p:nvPr/>
        </p:nvSpPr>
        <p:spPr>
          <a:xfrm>
            <a:off x="6712880" y="4351216"/>
            <a:ext cx="67734" cy="6773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/>
          <p:cNvSpPr/>
          <p:nvPr/>
        </p:nvSpPr>
        <p:spPr>
          <a:xfrm>
            <a:off x="6219195" y="4111288"/>
            <a:ext cx="67734" cy="6773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/>
          <p:cNvSpPr/>
          <p:nvPr/>
        </p:nvSpPr>
        <p:spPr>
          <a:xfrm>
            <a:off x="6062132" y="5274451"/>
            <a:ext cx="67734" cy="6773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/>
          <p:cNvSpPr/>
          <p:nvPr/>
        </p:nvSpPr>
        <p:spPr>
          <a:xfrm>
            <a:off x="6028265" y="5145187"/>
            <a:ext cx="67734" cy="6773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椭圆 57"/>
          <p:cNvSpPr/>
          <p:nvPr/>
        </p:nvSpPr>
        <p:spPr>
          <a:xfrm>
            <a:off x="6354970" y="3503074"/>
            <a:ext cx="67734" cy="6773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椭圆 58"/>
          <p:cNvSpPr/>
          <p:nvPr/>
        </p:nvSpPr>
        <p:spPr>
          <a:xfrm>
            <a:off x="6780614" y="3237578"/>
            <a:ext cx="67734" cy="6773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/>
          <p:cNvSpPr/>
          <p:nvPr/>
        </p:nvSpPr>
        <p:spPr>
          <a:xfrm>
            <a:off x="6729814" y="3271445"/>
            <a:ext cx="67734" cy="6773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椭圆 60"/>
          <p:cNvSpPr/>
          <p:nvPr/>
        </p:nvSpPr>
        <p:spPr>
          <a:xfrm>
            <a:off x="6789081" y="3271445"/>
            <a:ext cx="67734" cy="6773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椭圆 61"/>
          <p:cNvSpPr/>
          <p:nvPr/>
        </p:nvSpPr>
        <p:spPr>
          <a:xfrm>
            <a:off x="5960531" y="5209819"/>
            <a:ext cx="67734" cy="6773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椭圆 62"/>
          <p:cNvSpPr/>
          <p:nvPr/>
        </p:nvSpPr>
        <p:spPr>
          <a:xfrm>
            <a:off x="5926664" y="5342185"/>
            <a:ext cx="67734" cy="6773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椭圆 63"/>
          <p:cNvSpPr/>
          <p:nvPr/>
        </p:nvSpPr>
        <p:spPr>
          <a:xfrm>
            <a:off x="6321103" y="3604664"/>
            <a:ext cx="67734" cy="6773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椭圆 64"/>
          <p:cNvSpPr/>
          <p:nvPr/>
        </p:nvSpPr>
        <p:spPr>
          <a:xfrm>
            <a:off x="6755214" y="3271445"/>
            <a:ext cx="67734" cy="6773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椭圆 65"/>
          <p:cNvSpPr/>
          <p:nvPr/>
        </p:nvSpPr>
        <p:spPr>
          <a:xfrm>
            <a:off x="7141781" y="4230565"/>
            <a:ext cx="67734" cy="6773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椭圆 66"/>
          <p:cNvSpPr/>
          <p:nvPr/>
        </p:nvSpPr>
        <p:spPr>
          <a:xfrm>
            <a:off x="7094224" y="4351216"/>
            <a:ext cx="67734" cy="6773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椭圆 67"/>
          <p:cNvSpPr/>
          <p:nvPr/>
        </p:nvSpPr>
        <p:spPr>
          <a:xfrm>
            <a:off x="7220581" y="3688177"/>
            <a:ext cx="67734" cy="6773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椭圆 68"/>
          <p:cNvSpPr/>
          <p:nvPr/>
        </p:nvSpPr>
        <p:spPr>
          <a:xfrm>
            <a:off x="7271381" y="3722044"/>
            <a:ext cx="67734" cy="6773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椭圆 69"/>
          <p:cNvSpPr/>
          <p:nvPr/>
        </p:nvSpPr>
        <p:spPr>
          <a:xfrm>
            <a:off x="7305248" y="3705111"/>
            <a:ext cx="67734" cy="6773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椭圆 70"/>
          <p:cNvSpPr/>
          <p:nvPr/>
        </p:nvSpPr>
        <p:spPr>
          <a:xfrm>
            <a:off x="7322181" y="3671244"/>
            <a:ext cx="67734" cy="6773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椭圆 71"/>
          <p:cNvSpPr/>
          <p:nvPr/>
        </p:nvSpPr>
        <p:spPr>
          <a:xfrm>
            <a:off x="6746747" y="3293589"/>
            <a:ext cx="67734" cy="6773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7786455" y="6036037"/>
            <a:ext cx="678000" cy="619989"/>
            <a:chOff x="466377" y="5733816"/>
            <a:chExt cx="678000" cy="619989"/>
          </a:xfrm>
        </p:grpSpPr>
        <p:grpSp>
          <p:nvGrpSpPr>
            <p:cNvPr id="3" name="组合 2"/>
            <p:cNvGrpSpPr/>
            <p:nvPr/>
          </p:nvGrpSpPr>
          <p:grpSpPr>
            <a:xfrm>
              <a:off x="500689" y="5733816"/>
              <a:ext cx="643688" cy="619989"/>
              <a:chOff x="500689" y="5733816"/>
              <a:chExt cx="643688" cy="619989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515679" y="6099889"/>
                <a:ext cx="628698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1050" dirty="0" smtClean="0">
                    <a:latin typeface="微软雅黑" pitchFamily="34" charset="-122"/>
                    <a:ea typeface="微软雅黑" pitchFamily="34" charset="-122"/>
                  </a:rPr>
                  <a:t> 筹备中</a:t>
                </a:r>
                <a:endParaRPr lang="zh-CN" altLang="en-US" sz="105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500689" y="5923166"/>
                <a:ext cx="628698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1050" dirty="0" smtClean="0">
                    <a:latin typeface="微软雅黑" pitchFamily="34" charset="-122"/>
                    <a:ea typeface="微软雅黑" pitchFamily="34" charset="-122"/>
                  </a:rPr>
                  <a:t> 在建中</a:t>
                </a:r>
                <a:endParaRPr lang="zh-CN" altLang="en-US" sz="105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507739" y="5733816"/>
                <a:ext cx="628698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1050" dirty="0" smtClean="0">
                    <a:latin typeface="微软雅黑" pitchFamily="34" charset="-122"/>
                    <a:ea typeface="微软雅黑" pitchFamily="34" charset="-122"/>
                  </a:rPr>
                  <a:t> 已</a:t>
                </a:r>
                <a:r>
                  <a:rPr lang="zh-CN" altLang="en-US" sz="1050" dirty="0">
                    <a:latin typeface="微软雅黑" pitchFamily="34" charset="-122"/>
                    <a:ea typeface="微软雅黑" pitchFamily="34" charset="-122"/>
                  </a:rPr>
                  <a:t>运营</a:t>
                </a:r>
              </a:p>
            </p:txBody>
          </p:sp>
        </p:grpSp>
        <p:sp>
          <p:nvSpPr>
            <p:cNvPr id="73" name="椭圆 72"/>
            <p:cNvSpPr/>
            <p:nvPr/>
          </p:nvSpPr>
          <p:spPr>
            <a:xfrm>
              <a:off x="473872" y="5806086"/>
              <a:ext cx="95754" cy="95754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/>
            <p:cNvSpPr/>
            <p:nvPr/>
          </p:nvSpPr>
          <p:spPr>
            <a:xfrm>
              <a:off x="466377" y="5992109"/>
              <a:ext cx="95754" cy="9575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/>
            <p:cNvSpPr/>
            <p:nvPr/>
          </p:nvSpPr>
          <p:spPr>
            <a:xfrm>
              <a:off x="475297" y="6173925"/>
              <a:ext cx="95754" cy="95754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7" name="圆角矩形标注 76"/>
          <p:cNvSpPr/>
          <p:nvPr/>
        </p:nvSpPr>
        <p:spPr>
          <a:xfrm>
            <a:off x="7335388" y="4161087"/>
            <a:ext cx="835598" cy="274423"/>
          </a:xfrm>
          <a:prstGeom prst="wedgeRoundRectCallout">
            <a:avLst>
              <a:gd name="adj1" fmla="val -32745"/>
              <a:gd name="adj2" fmla="val 98942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鼠标上移</a:t>
            </a:r>
            <a:endParaRPr lang="en-US" altLang="zh-CN" sz="800" dirty="0" smtClean="0"/>
          </a:p>
          <a:p>
            <a:pPr algn="ctr"/>
            <a:r>
              <a:rPr lang="zh-CN" altLang="en-US" sz="800" dirty="0" smtClean="0"/>
              <a:t>图标放大</a:t>
            </a:r>
            <a:endParaRPr lang="en-US" altLang="zh-CN" sz="800" dirty="0"/>
          </a:p>
        </p:txBody>
      </p:sp>
      <p:sp>
        <p:nvSpPr>
          <p:cNvPr id="79" name="TextBox 3"/>
          <p:cNvSpPr txBox="1"/>
          <p:nvPr/>
        </p:nvSpPr>
        <p:spPr>
          <a:xfrm>
            <a:off x="-246595" y="293604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全国</a:t>
            </a:r>
            <a:r>
              <a:rPr lang="zh-CN" altLang="en-US" sz="24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泛能云运营业务展示中心</a:t>
            </a:r>
            <a:endParaRPr lang="zh-CN" altLang="en-US" sz="24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0" name="Picture 3" descr="C:\Users\Administrator\Desktop\新奥标志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2271" y="355732"/>
            <a:ext cx="1328945" cy="337407"/>
          </a:xfrm>
          <a:prstGeom prst="rect">
            <a:avLst/>
          </a:prstGeom>
          <a:noFill/>
        </p:spPr>
      </p:pic>
      <p:sp>
        <p:nvSpPr>
          <p:cNvPr id="81" name="圆角矩形 80"/>
          <p:cNvSpPr/>
          <p:nvPr/>
        </p:nvSpPr>
        <p:spPr>
          <a:xfrm>
            <a:off x="0" y="734852"/>
            <a:ext cx="1670700" cy="356664"/>
          </a:xfrm>
          <a:prstGeom prst="roundRect">
            <a:avLst/>
          </a:prstGeom>
          <a:noFill/>
          <a:ln w="9525">
            <a:noFill/>
            <a:miter lim="800000"/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2017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日</a:t>
            </a:r>
          </a:p>
        </p:txBody>
      </p:sp>
      <p:sp>
        <p:nvSpPr>
          <p:cNvPr id="209" name="椭圆 208"/>
          <p:cNvSpPr/>
          <p:nvPr/>
        </p:nvSpPr>
        <p:spPr>
          <a:xfrm>
            <a:off x="7331177" y="4564384"/>
            <a:ext cx="208007" cy="2080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7" name="组合 116"/>
          <p:cNvGrpSpPr/>
          <p:nvPr/>
        </p:nvGrpSpPr>
        <p:grpSpPr>
          <a:xfrm>
            <a:off x="302678" y="1133229"/>
            <a:ext cx="11518908" cy="5459838"/>
            <a:chOff x="263517" y="1418979"/>
            <a:chExt cx="3747688" cy="4368742"/>
          </a:xfrm>
        </p:grpSpPr>
        <p:sp>
          <p:nvSpPr>
            <p:cNvPr id="118" name="矩形 117"/>
            <p:cNvSpPr/>
            <p:nvPr/>
          </p:nvSpPr>
          <p:spPr>
            <a:xfrm>
              <a:off x="263517" y="1793863"/>
              <a:ext cx="3747688" cy="39938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zh-CN" altLang="en-US" sz="1100" dirty="0">
                <a:solidFill>
                  <a:srgbClr val="006FB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9" name="矩形 118"/>
            <p:cNvSpPr/>
            <p:nvPr/>
          </p:nvSpPr>
          <p:spPr>
            <a:xfrm>
              <a:off x="263517" y="1418979"/>
              <a:ext cx="3747688" cy="436329"/>
            </a:xfrm>
            <a:prstGeom prst="rect">
              <a:avLst/>
            </a:prstGeom>
            <a:solidFill>
              <a:srgbClr val="006FBB"/>
            </a:solidFill>
            <a:ln>
              <a:solidFill>
                <a:srgbClr val="006FB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zh-CN" altLang="en-US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运营调度 </a:t>
              </a:r>
              <a:r>
                <a: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&gt; </a:t>
              </a:r>
              <a:r>
                <a:rPr lang="zh-CN" altLang="en-US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预测维修</a:t>
              </a:r>
              <a:endPara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20" name="椭圆 119"/>
          <p:cNvSpPr/>
          <p:nvPr/>
        </p:nvSpPr>
        <p:spPr>
          <a:xfrm>
            <a:off x="263518" y="6124575"/>
            <a:ext cx="478016" cy="478016"/>
          </a:xfrm>
          <a:prstGeom prst="ellipse">
            <a:avLst/>
          </a:prstGeom>
          <a:solidFill>
            <a:srgbClr val="006FBB"/>
          </a:solidFill>
          <a:ln>
            <a:solidFill>
              <a:srgbClr val="006F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&gt;</a:t>
            </a:r>
            <a:endParaRPr lang="zh-CN" altLang="en-US" b="1" dirty="0"/>
          </a:p>
        </p:txBody>
      </p:sp>
      <p:sp>
        <p:nvSpPr>
          <p:cNvPr id="46" name="燕尾形 45"/>
          <p:cNvSpPr/>
          <p:nvPr/>
        </p:nvSpPr>
        <p:spPr bwMode="auto">
          <a:xfrm>
            <a:off x="11434809" y="3721474"/>
            <a:ext cx="263496" cy="647761"/>
          </a:xfrm>
          <a:prstGeom prst="chevron">
            <a:avLst/>
          </a:prstGeom>
          <a:solidFill>
            <a:srgbClr val="C0C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600" b="1" i="0" u="none" strike="noStrike" cap="none" normalizeH="0" baseline="0" smtClean="0">
              <a:ln>
                <a:noFill/>
              </a:ln>
              <a:solidFill>
                <a:srgbClr val="0065A6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655809" y="1937656"/>
            <a:ext cx="10773603" cy="5847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spcBef>
                <a:spcPct val="50000"/>
              </a:spcBef>
              <a:defRPr sz="1600" b="1">
                <a:latin typeface="Arial" charset="0"/>
                <a:ea typeface="微软雅黑" pitchFamily="34" charset="-122"/>
              </a:defRPr>
            </a:lvl1pPr>
            <a:lvl2pPr eaLnBrk="0" hangingPunct="0">
              <a:defRPr>
                <a:latin typeface="Arial" charset="0"/>
                <a:ea typeface="宋体" pitchFamily="2" charset="-122"/>
              </a:defRPr>
            </a:lvl2pPr>
            <a:lvl3pPr eaLnBrk="0" hangingPunct="0">
              <a:defRPr>
                <a:latin typeface="Arial" charset="0"/>
                <a:ea typeface="宋体" pitchFamily="2" charset="-122"/>
              </a:defRPr>
            </a:lvl3pPr>
            <a:lvl4pPr eaLnBrk="0" hangingPunct="0">
              <a:defRPr>
                <a:latin typeface="Arial" charset="0"/>
                <a:ea typeface="宋体" pitchFamily="2" charset="-122"/>
              </a:defRPr>
            </a:lvl4pPr>
            <a:lvl5pPr eaLnBrk="0" hangingPunct="0">
              <a:defRPr>
                <a:latin typeface="Arial" charset="0"/>
                <a:ea typeface="宋体" pitchFamily="2" charset="-122"/>
              </a:defRPr>
            </a:lvl5pPr>
            <a:lvl6pPr marL="2282825" indent="3175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pitchFamily="2" charset="-122"/>
              </a:defRPr>
            </a:lvl6pPr>
            <a:lvl7pPr marL="2740025" indent="3175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pitchFamily="2" charset="-122"/>
              </a:defRPr>
            </a:lvl7pPr>
            <a:lvl8pPr marL="3197225" indent="3175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pitchFamily="2" charset="-122"/>
              </a:defRPr>
            </a:lvl8pPr>
            <a:lvl9pPr marL="3654425" indent="3175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dirty="0"/>
              <a:t>当前的维修策略是基于经验的预防性维修，即定期维护保养。随着站网数量的不断增加，运行数据及经验不断积累到云端。以大数据为基础，通过云端的应用分析，可以将当前的预防性维修转变为预测性维修。</a:t>
            </a:r>
            <a:endParaRPr lang="en-US" altLang="zh-CN" dirty="0" smtClean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2818030"/>
              </p:ext>
            </p:extLst>
          </p:nvPr>
        </p:nvGraphicFramePr>
        <p:xfrm>
          <a:off x="745694" y="2991878"/>
          <a:ext cx="5103816" cy="195580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894226"/>
                <a:gridCol w="668107"/>
                <a:gridCol w="559642"/>
                <a:gridCol w="1616203"/>
                <a:gridCol w="759489"/>
                <a:gridCol w="606149"/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设备名称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设备等级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序号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设备维护试验项目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维保周期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备注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</a:tr>
              <a:tr h="370840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发电机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三级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蓄电池状态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日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空气滤清滤芯清洁</a:t>
                      </a:r>
                      <a:r>
                        <a:rPr lang="en-US" altLang="zh-CN" sz="1200" b="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200" b="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更换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日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19812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定子绕组温度测试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日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19812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矩形 11"/>
          <p:cNvSpPr/>
          <p:nvPr/>
        </p:nvSpPr>
        <p:spPr>
          <a:xfrm>
            <a:off x="2859379" y="4245379"/>
            <a:ext cx="2388897" cy="390156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6226477" y="3006501"/>
            <a:ext cx="5085052" cy="1943732"/>
          </a:xfrm>
          <a:prstGeom prst="rect">
            <a:avLst/>
          </a:prstGeom>
          <a:noFill/>
          <a:ln w="317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对定子绕组温度进行实时监测</a:t>
            </a:r>
            <a:endParaRPr lang="en-US" altLang="zh-CN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当温度出现异常时，立即对该部位进行故障排查</a:t>
            </a:r>
            <a:endParaRPr lang="en-US" altLang="zh-CN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将排查结果和维修方案记录并总结，上传到云端</a:t>
            </a:r>
            <a:endParaRPr lang="en-US" altLang="zh-CN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通过经验反馈制度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云端下发该维修方案至各个站网</a:t>
            </a:r>
            <a:endParaRPr lang="en-US" altLang="zh-CN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41534" y="2635952"/>
            <a:ext cx="5107975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预防性维修</a:t>
            </a:r>
            <a:endParaRPr lang="zh-CN" altLang="en-US" sz="16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6219195" y="2645735"/>
            <a:ext cx="5092334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预测性维修</a:t>
            </a:r>
            <a:endParaRPr lang="zh-CN" altLang="en-US" sz="16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741534" y="5073248"/>
            <a:ext cx="10569995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预测性维修优势</a:t>
            </a:r>
            <a:endParaRPr lang="zh-CN" altLang="en-US" sz="16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41534" y="5411802"/>
            <a:ext cx="10569995" cy="6590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对设备故障</a:t>
            </a:r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进行预判</a:t>
            </a:r>
            <a:r>
              <a:rPr lang="zh-CN" altLang="en-US" sz="16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，及时切换事故处理预案，降低故障发生对生产的影响，确保泛能站可靠、安全、稳定运行。</a:t>
            </a:r>
            <a:endParaRPr lang="en-US" altLang="zh-CN" sz="1600" dirty="0" smtClean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提前部署备品备件，减少备件准备时间，提高维修效率，降低时间成本。</a:t>
            </a:r>
            <a:endParaRPr lang="en-US" altLang="zh-CN" sz="1600" dirty="0" smtClean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左箭头 17"/>
          <p:cNvSpPr/>
          <p:nvPr/>
        </p:nvSpPr>
        <p:spPr>
          <a:xfrm rot="10800000">
            <a:off x="5893420" y="3836319"/>
            <a:ext cx="298379" cy="316165"/>
          </a:xfrm>
          <a:prstGeom prst="lef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燕尾形 81"/>
          <p:cNvSpPr/>
          <p:nvPr/>
        </p:nvSpPr>
        <p:spPr bwMode="auto">
          <a:xfrm flipH="1">
            <a:off x="404854" y="3721474"/>
            <a:ext cx="263496" cy="647761"/>
          </a:xfrm>
          <a:prstGeom prst="chevron">
            <a:avLst/>
          </a:prstGeom>
          <a:solidFill>
            <a:srgbClr val="C0C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600" b="1" i="0" u="none" strike="noStrike" cap="none" normalizeH="0" baseline="0" smtClean="0">
              <a:ln>
                <a:noFill/>
              </a:ln>
              <a:solidFill>
                <a:srgbClr val="0065A6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6656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28" y="0"/>
            <a:ext cx="12192000" cy="6858000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2" name="椭圆 1"/>
          <p:cNvSpPr/>
          <p:nvPr/>
        </p:nvSpPr>
        <p:spPr>
          <a:xfrm>
            <a:off x="6746747" y="3203711"/>
            <a:ext cx="67734" cy="6773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7271381" y="3672398"/>
            <a:ext cx="67734" cy="6773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7271381" y="5090026"/>
            <a:ext cx="67734" cy="6773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7044379" y="4980472"/>
            <a:ext cx="67734" cy="6773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7209515" y="4837770"/>
            <a:ext cx="67734" cy="6773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7094224" y="4192179"/>
            <a:ext cx="67734" cy="6773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7237514" y="3740132"/>
            <a:ext cx="67734" cy="6773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/>
          <p:cNvSpPr/>
          <p:nvPr/>
        </p:nvSpPr>
        <p:spPr>
          <a:xfrm>
            <a:off x="6712880" y="4351216"/>
            <a:ext cx="67734" cy="6773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/>
          <p:cNvSpPr/>
          <p:nvPr/>
        </p:nvSpPr>
        <p:spPr>
          <a:xfrm>
            <a:off x="6219195" y="4111288"/>
            <a:ext cx="67734" cy="6773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/>
          <p:cNvSpPr/>
          <p:nvPr/>
        </p:nvSpPr>
        <p:spPr>
          <a:xfrm>
            <a:off x="6062132" y="5274451"/>
            <a:ext cx="67734" cy="6773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/>
          <p:cNvSpPr/>
          <p:nvPr/>
        </p:nvSpPr>
        <p:spPr>
          <a:xfrm>
            <a:off x="6028265" y="5145187"/>
            <a:ext cx="67734" cy="6773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椭圆 57"/>
          <p:cNvSpPr/>
          <p:nvPr/>
        </p:nvSpPr>
        <p:spPr>
          <a:xfrm>
            <a:off x="6354970" y="3503074"/>
            <a:ext cx="67734" cy="6773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椭圆 58"/>
          <p:cNvSpPr/>
          <p:nvPr/>
        </p:nvSpPr>
        <p:spPr>
          <a:xfrm>
            <a:off x="6780614" y="3237578"/>
            <a:ext cx="67734" cy="6773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/>
          <p:cNvSpPr/>
          <p:nvPr/>
        </p:nvSpPr>
        <p:spPr>
          <a:xfrm>
            <a:off x="6729814" y="3271445"/>
            <a:ext cx="67734" cy="6773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椭圆 60"/>
          <p:cNvSpPr/>
          <p:nvPr/>
        </p:nvSpPr>
        <p:spPr>
          <a:xfrm>
            <a:off x="6789081" y="3271445"/>
            <a:ext cx="67734" cy="6773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椭圆 61"/>
          <p:cNvSpPr/>
          <p:nvPr/>
        </p:nvSpPr>
        <p:spPr>
          <a:xfrm>
            <a:off x="5960531" y="5209819"/>
            <a:ext cx="67734" cy="6773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椭圆 62"/>
          <p:cNvSpPr/>
          <p:nvPr/>
        </p:nvSpPr>
        <p:spPr>
          <a:xfrm>
            <a:off x="5926664" y="5342185"/>
            <a:ext cx="67734" cy="6773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椭圆 63"/>
          <p:cNvSpPr/>
          <p:nvPr/>
        </p:nvSpPr>
        <p:spPr>
          <a:xfrm>
            <a:off x="6321103" y="3604664"/>
            <a:ext cx="67734" cy="6773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椭圆 64"/>
          <p:cNvSpPr/>
          <p:nvPr/>
        </p:nvSpPr>
        <p:spPr>
          <a:xfrm>
            <a:off x="6755214" y="3271445"/>
            <a:ext cx="67734" cy="6773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椭圆 65"/>
          <p:cNvSpPr/>
          <p:nvPr/>
        </p:nvSpPr>
        <p:spPr>
          <a:xfrm>
            <a:off x="7141781" y="4230565"/>
            <a:ext cx="67734" cy="6773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椭圆 66"/>
          <p:cNvSpPr/>
          <p:nvPr/>
        </p:nvSpPr>
        <p:spPr>
          <a:xfrm>
            <a:off x="7094224" y="4351216"/>
            <a:ext cx="67734" cy="6773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椭圆 67"/>
          <p:cNvSpPr/>
          <p:nvPr/>
        </p:nvSpPr>
        <p:spPr>
          <a:xfrm>
            <a:off x="7220581" y="3688177"/>
            <a:ext cx="67734" cy="6773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椭圆 68"/>
          <p:cNvSpPr/>
          <p:nvPr/>
        </p:nvSpPr>
        <p:spPr>
          <a:xfrm>
            <a:off x="7271381" y="3722044"/>
            <a:ext cx="67734" cy="6773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椭圆 69"/>
          <p:cNvSpPr/>
          <p:nvPr/>
        </p:nvSpPr>
        <p:spPr>
          <a:xfrm>
            <a:off x="7305248" y="3705111"/>
            <a:ext cx="67734" cy="6773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椭圆 70"/>
          <p:cNvSpPr/>
          <p:nvPr/>
        </p:nvSpPr>
        <p:spPr>
          <a:xfrm>
            <a:off x="7322181" y="3671244"/>
            <a:ext cx="67734" cy="6773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椭圆 71"/>
          <p:cNvSpPr/>
          <p:nvPr/>
        </p:nvSpPr>
        <p:spPr>
          <a:xfrm>
            <a:off x="6746747" y="3293589"/>
            <a:ext cx="67734" cy="6773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7786455" y="6036037"/>
            <a:ext cx="678000" cy="619989"/>
            <a:chOff x="466377" y="5733816"/>
            <a:chExt cx="678000" cy="619989"/>
          </a:xfrm>
        </p:grpSpPr>
        <p:grpSp>
          <p:nvGrpSpPr>
            <p:cNvPr id="3" name="组合 2"/>
            <p:cNvGrpSpPr/>
            <p:nvPr/>
          </p:nvGrpSpPr>
          <p:grpSpPr>
            <a:xfrm>
              <a:off x="500689" y="5733816"/>
              <a:ext cx="643688" cy="619989"/>
              <a:chOff x="500689" y="5733816"/>
              <a:chExt cx="643688" cy="619989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515679" y="6099889"/>
                <a:ext cx="628698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1050" dirty="0" smtClean="0">
                    <a:latin typeface="微软雅黑" pitchFamily="34" charset="-122"/>
                    <a:ea typeface="微软雅黑" pitchFamily="34" charset="-122"/>
                  </a:rPr>
                  <a:t> 筹备中</a:t>
                </a:r>
                <a:endParaRPr lang="zh-CN" altLang="en-US" sz="105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500689" y="5923166"/>
                <a:ext cx="628698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1050" dirty="0" smtClean="0">
                    <a:latin typeface="微软雅黑" pitchFamily="34" charset="-122"/>
                    <a:ea typeface="微软雅黑" pitchFamily="34" charset="-122"/>
                  </a:rPr>
                  <a:t> 在建中</a:t>
                </a:r>
                <a:endParaRPr lang="zh-CN" altLang="en-US" sz="105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507739" y="5733816"/>
                <a:ext cx="628698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1050" dirty="0" smtClean="0">
                    <a:latin typeface="微软雅黑" pitchFamily="34" charset="-122"/>
                    <a:ea typeface="微软雅黑" pitchFamily="34" charset="-122"/>
                  </a:rPr>
                  <a:t> 已</a:t>
                </a:r>
                <a:r>
                  <a:rPr lang="zh-CN" altLang="en-US" sz="1050" dirty="0">
                    <a:latin typeface="微软雅黑" pitchFamily="34" charset="-122"/>
                    <a:ea typeface="微软雅黑" pitchFamily="34" charset="-122"/>
                  </a:rPr>
                  <a:t>运营</a:t>
                </a:r>
              </a:p>
            </p:txBody>
          </p:sp>
        </p:grpSp>
        <p:sp>
          <p:nvSpPr>
            <p:cNvPr id="73" name="椭圆 72"/>
            <p:cNvSpPr/>
            <p:nvPr/>
          </p:nvSpPr>
          <p:spPr>
            <a:xfrm>
              <a:off x="473872" y="5806086"/>
              <a:ext cx="95754" cy="95754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/>
            <p:cNvSpPr/>
            <p:nvPr/>
          </p:nvSpPr>
          <p:spPr>
            <a:xfrm>
              <a:off x="466377" y="5992109"/>
              <a:ext cx="95754" cy="9575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/>
            <p:cNvSpPr/>
            <p:nvPr/>
          </p:nvSpPr>
          <p:spPr>
            <a:xfrm>
              <a:off x="475297" y="6173925"/>
              <a:ext cx="95754" cy="95754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7" name="圆角矩形标注 76"/>
          <p:cNvSpPr/>
          <p:nvPr/>
        </p:nvSpPr>
        <p:spPr>
          <a:xfrm>
            <a:off x="7335388" y="4161087"/>
            <a:ext cx="835598" cy="274423"/>
          </a:xfrm>
          <a:prstGeom prst="wedgeRoundRectCallout">
            <a:avLst>
              <a:gd name="adj1" fmla="val -32745"/>
              <a:gd name="adj2" fmla="val 98942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鼠标上移</a:t>
            </a:r>
            <a:endParaRPr lang="en-US" altLang="zh-CN" sz="800" dirty="0" smtClean="0"/>
          </a:p>
          <a:p>
            <a:pPr algn="ctr"/>
            <a:r>
              <a:rPr lang="zh-CN" altLang="en-US" sz="800" dirty="0" smtClean="0"/>
              <a:t>图标放大</a:t>
            </a:r>
            <a:endParaRPr lang="en-US" altLang="zh-CN" sz="800" dirty="0"/>
          </a:p>
        </p:txBody>
      </p:sp>
      <p:sp>
        <p:nvSpPr>
          <p:cNvPr id="79" name="TextBox 3"/>
          <p:cNvSpPr txBox="1"/>
          <p:nvPr/>
        </p:nvSpPr>
        <p:spPr>
          <a:xfrm>
            <a:off x="-246595" y="293604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全国</a:t>
            </a:r>
            <a:r>
              <a:rPr lang="zh-CN" altLang="en-US" sz="24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泛能云运营业务展示中心</a:t>
            </a:r>
            <a:endParaRPr lang="zh-CN" altLang="en-US" sz="24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0" name="Picture 3" descr="C:\Users\Administrator\Desktop\新奥标志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2271" y="355732"/>
            <a:ext cx="1328945" cy="337407"/>
          </a:xfrm>
          <a:prstGeom prst="rect">
            <a:avLst/>
          </a:prstGeom>
          <a:noFill/>
        </p:spPr>
      </p:pic>
      <p:sp>
        <p:nvSpPr>
          <p:cNvPr id="81" name="圆角矩形 80"/>
          <p:cNvSpPr/>
          <p:nvPr/>
        </p:nvSpPr>
        <p:spPr>
          <a:xfrm>
            <a:off x="0" y="734852"/>
            <a:ext cx="1670700" cy="356664"/>
          </a:xfrm>
          <a:prstGeom prst="roundRect">
            <a:avLst/>
          </a:prstGeom>
          <a:noFill/>
          <a:ln w="9525">
            <a:noFill/>
            <a:miter lim="800000"/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2017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日</a:t>
            </a:r>
          </a:p>
        </p:txBody>
      </p:sp>
      <p:sp>
        <p:nvSpPr>
          <p:cNvPr id="209" name="椭圆 208"/>
          <p:cNvSpPr/>
          <p:nvPr/>
        </p:nvSpPr>
        <p:spPr>
          <a:xfrm>
            <a:off x="7331177" y="4564384"/>
            <a:ext cx="208007" cy="2080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7" name="组合 116"/>
          <p:cNvGrpSpPr/>
          <p:nvPr/>
        </p:nvGrpSpPr>
        <p:grpSpPr>
          <a:xfrm>
            <a:off x="302678" y="1133229"/>
            <a:ext cx="11518908" cy="5459838"/>
            <a:chOff x="263517" y="1418979"/>
            <a:chExt cx="3747688" cy="4368742"/>
          </a:xfrm>
        </p:grpSpPr>
        <p:sp>
          <p:nvSpPr>
            <p:cNvPr id="118" name="矩形 117"/>
            <p:cNvSpPr/>
            <p:nvPr/>
          </p:nvSpPr>
          <p:spPr>
            <a:xfrm>
              <a:off x="263517" y="1793863"/>
              <a:ext cx="3747688" cy="39938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zh-CN" altLang="en-US" sz="1100" dirty="0">
                <a:solidFill>
                  <a:srgbClr val="006FB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9" name="矩形 118"/>
            <p:cNvSpPr/>
            <p:nvPr/>
          </p:nvSpPr>
          <p:spPr>
            <a:xfrm>
              <a:off x="263517" y="1418979"/>
              <a:ext cx="3747688" cy="436329"/>
            </a:xfrm>
            <a:prstGeom prst="rect">
              <a:avLst/>
            </a:prstGeom>
            <a:solidFill>
              <a:srgbClr val="006FBB"/>
            </a:solidFill>
            <a:ln>
              <a:solidFill>
                <a:srgbClr val="006FB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zh-CN" altLang="en-US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建</a:t>
              </a:r>
              <a:r>
                <a:rPr lang="zh-CN" altLang="en-US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站理念 </a:t>
              </a:r>
              <a:r>
                <a: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&gt; </a:t>
              </a:r>
              <a:r>
                <a:rPr lang="zh-CN" altLang="en-US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多维寻优</a:t>
              </a:r>
              <a:endPara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20" name="椭圆 119"/>
          <p:cNvSpPr/>
          <p:nvPr/>
        </p:nvSpPr>
        <p:spPr>
          <a:xfrm>
            <a:off x="263518" y="6124575"/>
            <a:ext cx="478016" cy="478016"/>
          </a:xfrm>
          <a:prstGeom prst="ellipse">
            <a:avLst/>
          </a:prstGeom>
          <a:solidFill>
            <a:srgbClr val="006FBB"/>
          </a:solidFill>
          <a:ln>
            <a:solidFill>
              <a:srgbClr val="006F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&gt;</a:t>
            </a:r>
            <a:endParaRPr lang="zh-CN" altLang="en-US" b="1" dirty="0"/>
          </a:p>
        </p:txBody>
      </p:sp>
      <p:sp>
        <p:nvSpPr>
          <p:cNvPr id="46" name="燕尾形 45"/>
          <p:cNvSpPr/>
          <p:nvPr/>
        </p:nvSpPr>
        <p:spPr bwMode="auto">
          <a:xfrm>
            <a:off x="11434809" y="3721474"/>
            <a:ext cx="263496" cy="647761"/>
          </a:xfrm>
          <a:prstGeom prst="chevron">
            <a:avLst/>
          </a:prstGeom>
          <a:solidFill>
            <a:srgbClr val="C0C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600" b="1" i="0" u="none" strike="noStrike" cap="none" normalizeH="0" baseline="0" smtClean="0">
              <a:ln>
                <a:noFill/>
              </a:ln>
              <a:solidFill>
                <a:srgbClr val="0065A6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655809" y="1934291"/>
            <a:ext cx="10773603" cy="5847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spcBef>
                <a:spcPct val="50000"/>
              </a:spcBef>
              <a:defRPr sz="1600" b="1">
                <a:latin typeface="Arial" charset="0"/>
                <a:ea typeface="微软雅黑" pitchFamily="34" charset="-122"/>
              </a:defRPr>
            </a:lvl1pPr>
            <a:lvl2pPr eaLnBrk="0" hangingPunct="0">
              <a:defRPr>
                <a:latin typeface="Arial" charset="0"/>
                <a:ea typeface="宋体" pitchFamily="2" charset="-122"/>
              </a:defRPr>
            </a:lvl2pPr>
            <a:lvl3pPr eaLnBrk="0" hangingPunct="0">
              <a:defRPr>
                <a:latin typeface="Arial" charset="0"/>
                <a:ea typeface="宋体" pitchFamily="2" charset="-122"/>
              </a:defRPr>
            </a:lvl3pPr>
            <a:lvl4pPr eaLnBrk="0" hangingPunct="0">
              <a:defRPr>
                <a:latin typeface="Arial" charset="0"/>
                <a:ea typeface="宋体" pitchFamily="2" charset="-122"/>
              </a:defRPr>
            </a:lvl4pPr>
            <a:lvl5pPr eaLnBrk="0" hangingPunct="0">
              <a:defRPr>
                <a:latin typeface="Arial" charset="0"/>
                <a:ea typeface="宋体" pitchFamily="2" charset="-122"/>
              </a:defRPr>
            </a:lvl5pPr>
            <a:lvl6pPr marL="2282825" indent="3175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pitchFamily="2" charset="-122"/>
              </a:defRPr>
            </a:lvl6pPr>
            <a:lvl7pPr marL="2740025" indent="3175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pitchFamily="2" charset="-122"/>
              </a:defRPr>
            </a:lvl7pPr>
            <a:lvl8pPr marL="3197225" indent="3175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pitchFamily="2" charset="-122"/>
              </a:defRPr>
            </a:lvl8pPr>
            <a:lvl9pPr marL="3654425" indent="3175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dirty="0"/>
              <a:t>所谓的多维寻优，即多能源综合优化</a:t>
            </a:r>
            <a:r>
              <a:rPr lang="zh-CN" altLang="en-US" dirty="0" smtClean="0"/>
              <a:t>。可支持</a:t>
            </a:r>
            <a:r>
              <a:rPr lang="zh-CN" altLang="en-US" dirty="0"/>
              <a:t>能源成本最低的经济模式运行，直接降低用户能源费用，提高运行</a:t>
            </a:r>
            <a:r>
              <a:rPr lang="zh-CN" altLang="en-US" dirty="0" smtClean="0"/>
              <a:t>收益。实现</a:t>
            </a:r>
            <a:r>
              <a:rPr lang="zh-CN" altLang="en-US" dirty="0"/>
              <a:t>经济、节能、绿能、复合四种优化控制模式，促进能源用户节能减排、使用绿色能源等社会价值的</a:t>
            </a:r>
            <a:r>
              <a:rPr lang="zh-CN" altLang="en-US" dirty="0" smtClean="0"/>
              <a:t>实现。</a:t>
            </a:r>
            <a:endParaRPr lang="zh-CN" altLang="en-US" dirty="0"/>
          </a:p>
        </p:txBody>
      </p:sp>
      <p:sp>
        <p:nvSpPr>
          <p:cNvPr id="7" name="对角圆角矩形 6"/>
          <p:cNvSpPr/>
          <p:nvPr/>
        </p:nvSpPr>
        <p:spPr>
          <a:xfrm flipH="1">
            <a:off x="1079437" y="2678592"/>
            <a:ext cx="4697026" cy="1783464"/>
          </a:xfrm>
          <a:prstGeom prst="round2DiagRect">
            <a:avLst>
              <a:gd name="adj1" fmla="val 26987"/>
              <a:gd name="adj2" fmla="val 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dk1"/>
              </a:solidFill>
            </a:endParaRPr>
          </a:p>
        </p:txBody>
      </p:sp>
      <p:sp>
        <p:nvSpPr>
          <p:cNvPr id="78" name="对角圆角矩形 77"/>
          <p:cNvSpPr/>
          <p:nvPr/>
        </p:nvSpPr>
        <p:spPr>
          <a:xfrm>
            <a:off x="5953777" y="2683880"/>
            <a:ext cx="4697026" cy="1783464"/>
          </a:xfrm>
          <a:prstGeom prst="round2DiagRect">
            <a:avLst>
              <a:gd name="adj1" fmla="val 26987"/>
              <a:gd name="adj2" fmla="val 0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dk1"/>
              </a:solidFill>
            </a:endParaRPr>
          </a:p>
        </p:txBody>
      </p:sp>
      <p:sp>
        <p:nvSpPr>
          <p:cNvPr id="82" name="对角圆角矩形 81"/>
          <p:cNvSpPr/>
          <p:nvPr/>
        </p:nvSpPr>
        <p:spPr>
          <a:xfrm flipH="1" flipV="1">
            <a:off x="1078827" y="4637135"/>
            <a:ext cx="4697026" cy="1783464"/>
          </a:xfrm>
          <a:prstGeom prst="round2DiagRect">
            <a:avLst>
              <a:gd name="adj1" fmla="val 26987"/>
              <a:gd name="adj2" fmla="val 0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dk1"/>
              </a:solidFill>
            </a:endParaRPr>
          </a:p>
        </p:txBody>
      </p:sp>
      <p:sp>
        <p:nvSpPr>
          <p:cNvPr id="83" name="对角圆角矩形 82"/>
          <p:cNvSpPr/>
          <p:nvPr/>
        </p:nvSpPr>
        <p:spPr>
          <a:xfrm flipV="1">
            <a:off x="5961634" y="4642423"/>
            <a:ext cx="4697026" cy="1783464"/>
          </a:xfrm>
          <a:prstGeom prst="round2DiagRect">
            <a:avLst>
              <a:gd name="adj1" fmla="val 26987"/>
              <a:gd name="adj2" fmla="val 0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dk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261534" y="2806707"/>
            <a:ext cx="1168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经济模式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1261534" y="4772391"/>
            <a:ext cx="1168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节能模式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文本框 84"/>
          <p:cNvSpPr txBox="1"/>
          <p:nvPr/>
        </p:nvSpPr>
        <p:spPr>
          <a:xfrm>
            <a:off x="6226779" y="4765139"/>
            <a:ext cx="1168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负荷模式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文本框 85"/>
          <p:cNvSpPr txBox="1"/>
          <p:nvPr/>
        </p:nvSpPr>
        <p:spPr>
          <a:xfrm>
            <a:off x="6230525" y="2799980"/>
            <a:ext cx="1168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绿能模式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燕尾形 87"/>
          <p:cNvSpPr/>
          <p:nvPr/>
        </p:nvSpPr>
        <p:spPr bwMode="auto">
          <a:xfrm flipH="1">
            <a:off x="404854" y="3721474"/>
            <a:ext cx="263496" cy="647761"/>
          </a:xfrm>
          <a:prstGeom prst="chevron">
            <a:avLst/>
          </a:prstGeom>
          <a:solidFill>
            <a:srgbClr val="C0C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600" b="1" i="0" u="none" strike="noStrike" cap="none" normalizeH="0" baseline="0" smtClean="0">
              <a:ln>
                <a:noFill/>
              </a:ln>
              <a:solidFill>
                <a:srgbClr val="0065A6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95706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28" y="0"/>
            <a:ext cx="12192000" cy="6858000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2" name="椭圆 1"/>
          <p:cNvSpPr/>
          <p:nvPr/>
        </p:nvSpPr>
        <p:spPr>
          <a:xfrm>
            <a:off x="6746747" y="3203711"/>
            <a:ext cx="67734" cy="6773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7271381" y="3672398"/>
            <a:ext cx="67734" cy="6773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7271381" y="5090026"/>
            <a:ext cx="67734" cy="6773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7044379" y="4980472"/>
            <a:ext cx="67734" cy="6773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7209515" y="4837770"/>
            <a:ext cx="67734" cy="6773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7094224" y="4192179"/>
            <a:ext cx="67734" cy="6773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7237514" y="3740132"/>
            <a:ext cx="67734" cy="6773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/>
          <p:cNvSpPr/>
          <p:nvPr/>
        </p:nvSpPr>
        <p:spPr>
          <a:xfrm>
            <a:off x="6712880" y="4351216"/>
            <a:ext cx="67734" cy="6773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/>
          <p:cNvSpPr/>
          <p:nvPr/>
        </p:nvSpPr>
        <p:spPr>
          <a:xfrm>
            <a:off x="6219195" y="4111288"/>
            <a:ext cx="67734" cy="6773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/>
          <p:cNvSpPr/>
          <p:nvPr/>
        </p:nvSpPr>
        <p:spPr>
          <a:xfrm>
            <a:off x="6062132" y="5274451"/>
            <a:ext cx="67734" cy="6773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/>
          <p:cNvSpPr/>
          <p:nvPr/>
        </p:nvSpPr>
        <p:spPr>
          <a:xfrm>
            <a:off x="6028265" y="5145187"/>
            <a:ext cx="67734" cy="6773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椭圆 57"/>
          <p:cNvSpPr/>
          <p:nvPr/>
        </p:nvSpPr>
        <p:spPr>
          <a:xfrm>
            <a:off x="6354970" y="3503074"/>
            <a:ext cx="67734" cy="6773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椭圆 58"/>
          <p:cNvSpPr/>
          <p:nvPr/>
        </p:nvSpPr>
        <p:spPr>
          <a:xfrm>
            <a:off x="6780614" y="3237578"/>
            <a:ext cx="67734" cy="6773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/>
          <p:cNvSpPr/>
          <p:nvPr/>
        </p:nvSpPr>
        <p:spPr>
          <a:xfrm>
            <a:off x="6729814" y="3271445"/>
            <a:ext cx="67734" cy="6773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椭圆 60"/>
          <p:cNvSpPr/>
          <p:nvPr/>
        </p:nvSpPr>
        <p:spPr>
          <a:xfrm>
            <a:off x="6789081" y="3271445"/>
            <a:ext cx="67734" cy="6773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椭圆 61"/>
          <p:cNvSpPr/>
          <p:nvPr/>
        </p:nvSpPr>
        <p:spPr>
          <a:xfrm>
            <a:off x="5960531" y="5209819"/>
            <a:ext cx="67734" cy="6773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椭圆 62"/>
          <p:cNvSpPr/>
          <p:nvPr/>
        </p:nvSpPr>
        <p:spPr>
          <a:xfrm>
            <a:off x="5926664" y="5342185"/>
            <a:ext cx="67734" cy="6773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椭圆 63"/>
          <p:cNvSpPr/>
          <p:nvPr/>
        </p:nvSpPr>
        <p:spPr>
          <a:xfrm>
            <a:off x="6321103" y="3604664"/>
            <a:ext cx="67734" cy="6773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椭圆 64"/>
          <p:cNvSpPr/>
          <p:nvPr/>
        </p:nvSpPr>
        <p:spPr>
          <a:xfrm>
            <a:off x="6755214" y="3271445"/>
            <a:ext cx="67734" cy="6773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椭圆 65"/>
          <p:cNvSpPr/>
          <p:nvPr/>
        </p:nvSpPr>
        <p:spPr>
          <a:xfrm>
            <a:off x="7141781" y="4230565"/>
            <a:ext cx="67734" cy="6773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椭圆 66"/>
          <p:cNvSpPr/>
          <p:nvPr/>
        </p:nvSpPr>
        <p:spPr>
          <a:xfrm>
            <a:off x="7094224" y="4351216"/>
            <a:ext cx="67734" cy="6773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椭圆 67"/>
          <p:cNvSpPr/>
          <p:nvPr/>
        </p:nvSpPr>
        <p:spPr>
          <a:xfrm>
            <a:off x="7220581" y="3688177"/>
            <a:ext cx="67734" cy="6773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椭圆 68"/>
          <p:cNvSpPr/>
          <p:nvPr/>
        </p:nvSpPr>
        <p:spPr>
          <a:xfrm>
            <a:off x="7271381" y="3722044"/>
            <a:ext cx="67734" cy="6773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椭圆 69"/>
          <p:cNvSpPr/>
          <p:nvPr/>
        </p:nvSpPr>
        <p:spPr>
          <a:xfrm>
            <a:off x="7305248" y="3705111"/>
            <a:ext cx="67734" cy="6773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椭圆 70"/>
          <p:cNvSpPr/>
          <p:nvPr/>
        </p:nvSpPr>
        <p:spPr>
          <a:xfrm>
            <a:off x="7322181" y="3671244"/>
            <a:ext cx="67734" cy="6773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椭圆 71"/>
          <p:cNvSpPr/>
          <p:nvPr/>
        </p:nvSpPr>
        <p:spPr>
          <a:xfrm>
            <a:off x="6746747" y="3293589"/>
            <a:ext cx="67734" cy="6773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7786455" y="6036037"/>
            <a:ext cx="678000" cy="619989"/>
            <a:chOff x="466377" y="5733816"/>
            <a:chExt cx="678000" cy="619989"/>
          </a:xfrm>
        </p:grpSpPr>
        <p:grpSp>
          <p:nvGrpSpPr>
            <p:cNvPr id="3" name="组合 2"/>
            <p:cNvGrpSpPr/>
            <p:nvPr/>
          </p:nvGrpSpPr>
          <p:grpSpPr>
            <a:xfrm>
              <a:off x="500689" y="5733816"/>
              <a:ext cx="643688" cy="619989"/>
              <a:chOff x="500689" y="5733816"/>
              <a:chExt cx="643688" cy="619989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515679" y="6099889"/>
                <a:ext cx="628698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1050" dirty="0" smtClean="0">
                    <a:latin typeface="微软雅黑" pitchFamily="34" charset="-122"/>
                    <a:ea typeface="微软雅黑" pitchFamily="34" charset="-122"/>
                  </a:rPr>
                  <a:t> 筹备中</a:t>
                </a:r>
                <a:endParaRPr lang="zh-CN" altLang="en-US" sz="105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500689" y="5923166"/>
                <a:ext cx="628698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1050" dirty="0" smtClean="0">
                    <a:latin typeface="微软雅黑" pitchFamily="34" charset="-122"/>
                    <a:ea typeface="微软雅黑" pitchFamily="34" charset="-122"/>
                  </a:rPr>
                  <a:t> 在建中</a:t>
                </a:r>
                <a:endParaRPr lang="zh-CN" altLang="en-US" sz="105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507739" y="5733816"/>
                <a:ext cx="628698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1050" dirty="0" smtClean="0">
                    <a:latin typeface="微软雅黑" pitchFamily="34" charset="-122"/>
                    <a:ea typeface="微软雅黑" pitchFamily="34" charset="-122"/>
                  </a:rPr>
                  <a:t> 已</a:t>
                </a:r>
                <a:r>
                  <a:rPr lang="zh-CN" altLang="en-US" sz="1050" dirty="0">
                    <a:latin typeface="微软雅黑" pitchFamily="34" charset="-122"/>
                    <a:ea typeface="微软雅黑" pitchFamily="34" charset="-122"/>
                  </a:rPr>
                  <a:t>运营</a:t>
                </a:r>
              </a:p>
            </p:txBody>
          </p:sp>
        </p:grpSp>
        <p:sp>
          <p:nvSpPr>
            <p:cNvPr id="73" name="椭圆 72"/>
            <p:cNvSpPr/>
            <p:nvPr/>
          </p:nvSpPr>
          <p:spPr>
            <a:xfrm>
              <a:off x="473872" y="5806086"/>
              <a:ext cx="95754" cy="95754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/>
            <p:cNvSpPr/>
            <p:nvPr/>
          </p:nvSpPr>
          <p:spPr>
            <a:xfrm>
              <a:off x="466377" y="5992109"/>
              <a:ext cx="95754" cy="9575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/>
            <p:cNvSpPr/>
            <p:nvPr/>
          </p:nvSpPr>
          <p:spPr>
            <a:xfrm>
              <a:off x="475297" y="6173925"/>
              <a:ext cx="95754" cy="95754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7" name="圆角矩形标注 76"/>
          <p:cNvSpPr/>
          <p:nvPr/>
        </p:nvSpPr>
        <p:spPr>
          <a:xfrm>
            <a:off x="7335388" y="4161087"/>
            <a:ext cx="835598" cy="274423"/>
          </a:xfrm>
          <a:prstGeom prst="wedgeRoundRectCallout">
            <a:avLst>
              <a:gd name="adj1" fmla="val -32745"/>
              <a:gd name="adj2" fmla="val 98942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鼠标上移</a:t>
            </a:r>
            <a:endParaRPr lang="en-US" altLang="zh-CN" sz="800" dirty="0" smtClean="0"/>
          </a:p>
          <a:p>
            <a:pPr algn="ctr"/>
            <a:r>
              <a:rPr lang="zh-CN" altLang="en-US" sz="800" dirty="0" smtClean="0"/>
              <a:t>图标放大</a:t>
            </a:r>
            <a:endParaRPr lang="en-US" altLang="zh-CN" sz="800" dirty="0"/>
          </a:p>
        </p:txBody>
      </p:sp>
      <p:sp>
        <p:nvSpPr>
          <p:cNvPr id="79" name="TextBox 3"/>
          <p:cNvSpPr txBox="1"/>
          <p:nvPr/>
        </p:nvSpPr>
        <p:spPr>
          <a:xfrm>
            <a:off x="-246595" y="293604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全国</a:t>
            </a:r>
            <a:r>
              <a:rPr lang="zh-CN" altLang="en-US" sz="24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泛能云运营业务展示中心</a:t>
            </a:r>
            <a:endParaRPr lang="zh-CN" altLang="en-US" sz="24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0" name="Picture 3" descr="C:\Users\Administrator\Desktop\新奥标志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2271" y="355732"/>
            <a:ext cx="1328945" cy="337407"/>
          </a:xfrm>
          <a:prstGeom prst="rect">
            <a:avLst/>
          </a:prstGeom>
          <a:noFill/>
        </p:spPr>
      </p:pic>
      <p:sp>
        <p:nvSpPr>
          <p:cNvPr id="81" name="圆角矩形 80"/>
          <p:cNvSpPr/>
          <p:nvPr/>
        </p:nvSpPr>
        <p:spPr>
          <a:xfrm>
            <a:off x="0" y="734852"/>
            <a:ext cx="1670700" cy="356664"/>
          </a:xfrm>
          <a:prstGeom prst="roundRect">
            <a:avLst/>
          </a:prstGeom>
          <a:noFill/>
          <a:ln w="9525">
            <a:noFill/>
            <a:miter lim="800000"/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2017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日</a:t>
            </a:r>
          </a:p>
        </p:txBody>
      </p:sp>
      <p:sp>
        <p:nvSpPr>
          <p:cNvPr id="209" name="椭圆 208"/>
          <p:cNvSpPr/>
          <p:nvPr/>
        </p:nvSpPr>
        <p:spPr>
          <a:xfrm>
            <a:off x="7331177" y="4564384"/>
            <a:ext cx="208007" cy="2080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7" name="组合 116"/>
          <p:cNvGrpSpPr/>
          <p:nvPr/>
        </p:nvGrpSpPr>
        <p:grpSpPr>
          <a:xfrm>
            <a:off x="302678" y="1133229"/>
            <a:ext cx="11518908" cy="5459838"/>
            <a:chOff x="263517" y="1418979"/>
            <a:chExt cx="3747688" cy="4368742"/>
          </a:xfrm>
        </p:grpSpPr>
        <p:sp>
          <p:nvSpPr>
            <p:cNvPr id="118" name="矩形 117"/>
            <p:cNvSpPr/>
            <p:nvPr/>
          </p:nvSpPr>
          <p:spPr>
            <a:xfrm>
              <a:off x="263517" y="1793863"/>
              <a:ext cx="3747688" cy="39938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zh-CN" altLang="en-US" sz="1400" dirty="0">
                <a:solidFill>
                  <a:srgbClr val="006FB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9" name="矩形 118"/>
            <p:cNvSpPr/>
            <p:nvPr/>
          </p:nvSpPr>
          <p:spPr>
            <a:xfrm>
              <a:off x="263517" y="1418979"/>
              <a:ext cx="3747688" cy="436329"/>
            </a:xfrm>
            <a:prstGeom prst="rect">
              <a:avLst/>
            </a:prstGeom>
            <a:solidFill>
              <a:srgbClr val="006FBB"/>
            </a:solidFill>
            <a:ln>
              <a:solidFill>
                <a:srgbClr val="006FB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6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zh-CN" altLang="en-US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建</a:t>
              </a:r>
              <a:r>
                <a:rPr lang="zh-CN" altLang="en-US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站理念 </a:t>
              </a:r>
              <a:r>
                <a: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&gt; </a:t>
              </a:r>
              <a:r>
                <a:rPr lang="zh-CN" altLang="en-US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多维寻优</a:t>
              </a:r>
              <a:endPara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20" name="椭圆 119"/>
          <p:cNvSpPr/>
          <p:nvPr/>
        </p:nvSpPr>
        <p:spPr>
          <a:xfrm>
            <a:off x="263518" y="6124575"/>
            <a:ext cx="478016" cy="478016"/>
          </a:xfrm>
          <a:prstGeom prst="ellipse">
            <a:avLst/>
          </a:prstGeom>
          <a:solidFill>
            <a:srgbClr val="006FBB"/>
          </a:solidFill>
          <a:ln>
            <a:solidFill>
              <a:srgbClr val="006F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&gt;</a:t>
            </a:r>
            <a:endParaRPr lang="zh-CN" altLang="en-US" b="1" dirty="0"/>
          </a:p>
        </p:txBody>
      </p:sp>
      <p:sp>
        <p:nvSpPr>
          <p:cNvPr id="46" name="燕尾形 45"/>
          <p:cNvSpPr/>
          <p:nvPr/>
        </p:nvSpPr>
        <p:spPr bwMode="auto">
          <a:xfrm>
            <a:off x="11434809" y="3721474"/>
            <a:ext cx="263496" cy="647761"/>
          </a:xfrm>
          <a:prstGeom prst="chevron">
            <a:avLst/>
          </a:prstGeom>
          <a:solidFill>
            <a:srgbClr val="C0C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600" b="1" i="0" u="none" strike="noStrike" cap="none" normalizeH="0" baseline="0" smtClean="0">
              <a:ln>
                <a:noFill/>
              </a:ln>
              <a:solidFill>
                <a:srgbClr val="0065A6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1945608" y="1845846"/>
            <a:ext cx="9483804" cy="5847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spcBef>
                <a:spcPct val="50000"/>
              </a:spcBef>
              <a:defRPr sz="1600" b="1">
                <a:latin typeface="Arial" charset="0"/>
                <a:ea typeface="微软雅黑" pitchFamily="34" charset="-122"/>
              </a:defRPr>
            </a:lvl1pPr>
            <a:lvl2pPr eaLnBrk="0" hangingPunct="0">
              <a:defRPr>
                <a:latin typeface="Arial" charset="0"/>
                <a:ea typeface="宋体" pitchFamily="2" charset="-122"/>
              </a:defRPr>
            </a:lvl2pPr>
            <a:lvl3pPr eaLnBrk="0" hangingPunct="0">
              <a:defRPr>
                <a:latin typeface="Arial" charset="0"/>
                <a:ea typeface="宋体" pitchFamily="2" charset="-122"/>
              </a:defRPr>
            </a:lvl3pPr>
            <a:lvl4pPr eaLnBrk="0" hangingPunct="0">
              <a:defRPr>
                <a:latin typeface="Arial" charset="0"/>
                <a:ea typeface="宋体" pitchFamily="2" charset="-122"/>
              </a:defRPr>
            </a:lvl4pPr>
            <a:lvl5pPr eaLnBrk="0" hangingPunct="0">
              <a:defRPr>
                <a:latin typeface="Arial" charset="0"/>
                <a:ea typeface="宋体" pitchFamily="2" charset="-122"/>
              </a:defRPr>
            </a:lvl5pPr>
            <a:lvl6pPr marL="2282825" indent="3175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pitchFamily="2" charset="-122"/>
              </a:defRPr>
            </a:lvl6pPr>
            <a:lvl7pPr marL="2740025" indent="3175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pitchFamily="2" charset="-122"/>
              </a:defRPr>
            </a:lvl7pPr>
            <a:lvl8pPr marL="3197225" indent="3175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pitchFamily="2" charset="-122"/>
              </a:defRPr>
            </a:lvl8pPr>
            <a:lvl9pPr marL="3654425" indent="3175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dirty="0"/>
              <a:t>综合考虑微网总能源需求及不同负载下各产能设备的能源转换效率、供给容量等因素，建立以综合能效高者优先使用的调度方式。优先</a:t>
            </a:r>
            <a:r>
              <a:rPr lang="en-US" altLang="zh-CN" dirty="0"/>
              <a:t>CCHP</a:t>
            </a:r>
            <a:r>
              <a:rPr lang="zh-CN" altLang="en-US" dirty="0"/>
              <a:t>，停止蓄电池对市电的充放。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5608" y="2479427"/>
            <a:ext cx="9365920" cy="3996719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722483" y="1959099"/>
            <a:ext cx="1184304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新奥科技园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圆角矩形 86"/>
          <p:cNvSpPr/>
          <p:nvPr/>
        </p:nvSpPr>
        <p:spPr>
          <a:xfrm>
            <a:off x="721304" y="2519395"/>
            <a:ext cx="1043933" cy="300009"/>
          </a:xfrm>
          <a:prstGeom prst="roundRect">
            <a:avLst>
              <a:gd name="adj" fmla="val 18889"/>
            </a:avLst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经济模式</a:t>
            </a:r>
          </a:p>
        </p:txBody>
      </p:sp>
      <p:sp>
        <p:nvSpPr>
          <p:cNvPr id="88" name="圆角矩形 87"/>
          <p:cNvSpPr/>
          <p:nvPr/>
        </p:nvSpPr>
        <p:spPr>
          <a:xfrm>
            <a:off x="721305" y="2884158"/>
            <a:ext cx="1043932" cy="303657"/>
          </a:xfrm>
          <a:prstGeom prst="roundRect">
            <a:avLst>
              <a:gd name="adj" fmla="val 18889"/>
            </a:avLst>
          </a:prstGeom>
          <a:solidFill>
            <a:srgbClr val="006F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节能模式</a:t>
            </a:r>
          </a:p>
        </p:txBody>
      </p:sp>
      <p:sp>
        <p:nvSpPr>
          <p:cNvPr id="91" name="圆角矩形 90"/>
          <p:cNvSpPr/>
          <p:nvPr/>
        </p:nvSpPr>
        <p:spPr>
          <a:xfrm>
            <a:off x="721304" y="3256562"/>
            <a:ext cx="1043933" cy="300009"/>
          </a:xfrm>
          <a:prstGeom prst="roundRect">
            <a:avLst>
              <a:gd name="adj" fmla="val 18889"/>
            </a:avLst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绿能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模式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圆角矩形 91"/>
          <p:cNvSpPr/>
          <p:nvPr/>
        </p:nvSpPr>
        <p:spPr>
          <a:xfrm>
            <a:off x="721305" y="3621326"/>
            <a:ext cx="1043932" cy="315350"/>
          </a:xfrm>
          <a:prstGeom prst="roundRect">
            <a:avLst>
              <a:gd name="adj" fmla="val 18889"/>
            </a:avLst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负荷模式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燕尾形 92"/>
          <p:cNvSpPr/>
          <p:nvPr/>
        </p:nvSpPr>
        <p:spPr bwMode="auto">
          <a:xfrm flipH="1">
            <a:off x="404854" y="3721474"/>
            <a:ext cx="263496" cy="647761"/>
          </a:xfrm>
          <a:prstGeom prst="chevron">
            <a:avLst/>
          </a:prstGeom>
          <a:solidFill>
            <a:srgbClr val="C0C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600" b="1" i="0" u="none" strike="noStrike" cap="none" normalizeH="0" baseline="0" smtClean="0">
              <a:ln>
                <a:noFill/>
              </a:ln>
              <a:solidFill>
                <a:srgbClr val="0065A6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25488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28" y="0"/>
            <a:ext cx="12192000" cy="6858000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2" name="椭圆 1"/>
          <p:cNvSpPr/>
          <p:nvPr/>
        </p:nvSpPr>
        <p:spPr>
          <a:xfrm>
            <a:off x="6746747" y="3203711"/>
            <a:ext cx="67734" cy="6773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7271381" y="3672398"/>
            <a:ext cx="67734" cy="6773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7271381" y="5090026"/>
            <a:ext cx="67734" cy="6773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7044379" y="4980472"/>
            <a:ext cx="67734" cy="6773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7209515" y="4837770"/>
            <a:ext cx="67734" cy="6773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7094224" y="4192179"/>
            <a:ext cx="67734" cy="6773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7237514" y="3740132"/>
            <a:ext cx="67734" cy="6773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/>
          <p:cNvSpPr/>
          <p:nvPr/>
        </p:nvSpPr>
        <p:spPr>
          <a:xfrm>
            <a:off x="6712880" y="4351216"/>
            <a:ext cx="67734" cy="6773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/>
          <p:cNvSpPr/>
          <p:nvPr/>
        </p:nvSpPr>
        <p:spPr>
          <a:xfrm>
            <a:off x="6219195" y="4111288"/>
            <a:ext cx="67734" cy="6773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/>
          <p:cNvSpPr/>
          <p:nvPr/>
        </p:nvSpPr>
        <p:spPr>
          <a:xfrm>
            <a:off x="6062132" y="5274451"/>
            <a:ext cx="67734" cy="6773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/>
          <p:cNvSpPr/>
          <p:nvPr/>
        </p:nvSpPr>
        <p:spPr>
          <a:xfrm>
            <a:off x="6028265" y="5145187"/>
            <a:ext cx="67734" cy="6773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椭圆 57"/>
          <p:cNvSpPr/>
          <p:nvPr/>
        </p:nvSpPr>
        <p:spPr>
          <a:xfrm>
            <a:off x="6354970" y="3503074"/>
            <a:ext cx="67734" cy="6773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椭圆 58"/>
          <p:cNvSpPr/>
          <p:nvPr/>
        </p:nvSpPr>
        <p:spPr>
          <a:xfrm>
            <a:off x="6780614" y="3237578"/>
            <a:ext cx="67734" cy="6773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/>
          <p:cNvSpPr/>
          <p:nvPr/>
        </p:nvSpPr>
        <p:spPr>
          <a:xfrm>
            <a:off x="6729814" y="3271445"/>
            <a:ext cx="67734" cy="6773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椭圆 60"/>
          <p:cNvSpPr/>
          <p:nvPr/>
        </p:nvSpPr>
        <p:spPr>
          <a:xfrm>
            <a:off x="6789081" y="3271445"/>
            <a:ext cx="67734" cy="6773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椭圆 61"/>
          <p:cNvSpPr/>
          <p:nvPr/>
        </p:nvSpPr>
        <p:spPr>
          <a:xfrm>
            <a:off x="5960531" y="5209819"/>
            <a:ext cx="67734" cy="6773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椭圆 62"/>
          <p:cNvSpPr/>
          <p:nvPr/>
        </p:nvSpPr>
        <p:spPr>
          <a:xfrm>
            <a:off x="5926664" y="5342185"/>
            <a:ext cx="67734" cy="6773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椭圆 63"/>
          <p:cNvSpPr/>
          <p:nvPr/>
        </p:nvSpPr>
        <p:spPr>
          <a:xfrm>
            <a:off x="6321103" y="3604664"/>
            <a:ext cx="67734" cy="6773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椭圆 64"/>
          <p:cNvSpPr/>
          <p:nvPr/>
        </p:nvSpPr>
        <p:spPr>
          <a:xfrm>
            <a:off x="6755214" y="3271445"/>
            <a:ext cx="67734" cy="6773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椭圆 65"/>
          <p:cNvSpPr/>
          <p:nvPr/>
        </p:nvSpPr>
        <p:spPr>
          <a:xfrm>
            <a:off x="7141781" y="4230565"/>
            <a:ext cx="67734" cy="6773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椭圆 66"/>
          <p:cNvSpPr/>
          <p:nvPr/>
        </p:nvSpPr>
        <p:spPr>
          <a:xfrm>
            <a:off x="7094224" y="4351216"/>
            <a:ext cx="67734" cy="6773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椭圆 67"/>
          <p:cNvSpPr/>
          <p:nvPr/>
        </p:nvSpPr>
        <p:spPr>
          <a:xfrm>
            <a:off x="7220581" y="3688177"/>
            <a:ext cx="67734" cy="6773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椭圆 68"/>
          <p:cNvSpPr/>
          <p:nvPr/>
        </p:nvSpPr>
        <p:spPr>
          <a:xfrm>
            <a:off x="7271381" y="3722044"/>
            <a:ext cx="67734" cy="6773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椭圆 69"/>
          <p:cNvSpPr/>
          <p:nvPr/>
        </p:nvSpPr>
        <p:spPr>
          <a:xfrm>
            <a:off x="7305248" y="3705111"/>
            <a:ext cx="67734" cy="6773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椭圆 70"/>
          <p:cNvSpPr/>
          <p:nvPr/>
        </p:nvSpPr>
        <p:spPr>
          <a:xfrm>
            <a:off x="7322181" y="3671244"/>
            <a:ext cx="67734" cy="6773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椭圆 71"/>
          <p:cNvSpPr/>
          <p:nvPr/>
        </p:nvSpPr>
        <p:spPr>
          <a:xfrm>
            <a:off x="6746747" y="3293589"/>
            <a:ext cx="67734" cy="6773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7786455" y="6036037"/>
            <a:ext cx="678000" cy="619989"/>
            <a:chOff x="466377" y="5733816"/>
            <a:chExt cx="678000" cy="619989"/>
          </a:xfrm>
        </p:grpSpPr>
        <p:grpSp>
          <p:nvGrpSpPr>
            <p:cNvPr id="3" name="组合 2"/>
            <p:cNvGrpSpPr/>
            <p:nvPr/>
          </p:nvGrpSpPr>
          <p:grpSpPr>
            <a:xfrm>
              <a:off x="500689" y="5733816"/>
              <a:ext cx="643688" cy="619989"/>
              <a:chOff x="500689" y="5733816"/>
              <a:chExt cx="643688" cy="619989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515679" y="6099889"/>
                <a:ext cx="628698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1050" dirty="0" smtClean="0">
                    <a:latin typeface="微软雅黑" pitchFamily="34" charset="-122"/>
                    <a:ea typeface="微软雅黑" pitchFamily="34" charset="-122"/>
                  </a:rPr>
                  <a:t> 筹备中</a:t>
                </a:r>
                <a:endParaRPr lang="zh-CN" altLang="en-US" sz="105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500689" y="5923166"/>
                <a:ext cx="628698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1050" dirty="0" smtClean="0">
                    <a:latin typeface="微软雅黑" pitchFamily="34" charset="-122"/>
                    <a:ea typeface="微软雅黑" pitchFamily="34" charset="-122"/>
                  </a:rPr>
                  <a:t> 在建中</a:t>
                </a:r>
                <a:endParaRPr lang="zh-CN" altLang="en-US" sz="105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507739" y="5733816"/>
                <a:ext cx="628698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1050" dirty="0" smtClean="0">
                    <a:latin typeface="微软雅黑" pitchFamily="34" charset="-122"/>
                    <a:ea typeface="微软雅黑" pitchFamily="34" charset="-122"/>
                  </a:rPr>
                  <a:t> 已</a:t>
                </a:r>
                <a:r>
                  <a:rPr lang="zh-CN" altLang="en-US" sz="1050" dirty="0">
                    <a:latin typeface="微软雅黑" pitchFamily="34" charset="-122"/>
                    <a:ea typeface="微软雅黑" pitchFamily="34" charset="-122"/>
                  </a:rPr>
                  <a:t>运营</a:t>
                </a:r>
              </a:p>
            </p:txBody>
          </p:sp>
        </p:grpSp>
        <p:sp>
          <p:nvSpPr>
            <p:cNvPr id="73" name="椭圆 72"/>
            <p:cNvSpPr/>
            <p:nvPr/>
          </p:nvSpPr>
          <p:spPr>
            <a:xfrm>
              <a:off x="473872" y="5806086"/>
              <a:ext cx="95754" cy="95754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/>
            <p:cNvSpPr/>
            <p:nvPr/>
          </p:nvSpPr>
          <p:spPr>
            <a:xfrm>
              <a:off x="466377" y="5992109"/>
              <a:ext cx="95754" cy="9575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/>
            <p:cNvSpPr/>
            <p:nvPr/>
          </p:nvSpPr>
          <p:spPr>
            <a:xfrm>
              <a:off x="475297" y="6173925"/>
              <a:ext cx="95754" cy="95754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7" name="圆角矩形标注 76"/>
          <p:cNvSpPr/>
          <p:nvPr/>
        </p:nvSpPr>
        <p:spPr>
          <a:xfrm>
            <a:off x="7335388" y="4161087"/>
            <a:ext cx="835598" cy="274423"/>
          </a:xfrm>
          <a:prstGeom prst="wedgeRoundRectCallout">
            <a:avLst>
              <a:gd name="adj1" fmla="val -32745"/>
              <a:gd name="adj2" fmla="val 98942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鼠标上移</a:t>
            </a:r>
            <a:endParaRPr lang="en-US" altLang="zh-CN" sz="800" dirty="0" smtClean="0"/>
          </a:p>
          <a:p>
            <a:pPr algn="ctr"/>
            <a:r>
              <a:rPr lang="zh-CN" altLang="en-US" sz="800" dirty="0" smtClean="0"/>
              <a:t>图标放大</a:t>
            </a:r>
            <a:endParaRPr lang="en-US" altLang="zh-CN" sz="800" dirty="0"/>
          </a:p>
        </p:txBody>
      </p:sp>
      <p:sp>
        <p:nvSpPr>
          <p:cNvPr id="79" name="TextBox 3"/>
          <p:cNvSpPr txBox="1"/>
          <p:nvPr/>
        </p:nvSpPr>
        <p:spPr>
          <a:xfrm>
            <a:off x="-246595" y="293604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全国</a:t>
            </a:r>
            <a:r>
              <a:rPr lang="zh-CN" altLang="en-US" sz="24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泛能云运营业务展示中心</a:t>
            </a:r>
            <a:endParaRPr lang="zh-CN" altLang="en-US" sz="24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0" name="Picture 3" descr="C:\Users\Administrator\Desktop\新奥标志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2271" y="355732"/>
            <a:ext cx="1328945" cy="337407"/>
          </a:xfrm>
          <a:prstGeom prst="rect">
            <a:avLst/>
          </a:prstGeom>
          <a:noFill/>
        </p:spPr>
      </p:pic>
      <p:sp>
        <p:nvSpPr>
          <p:cNvPr id="81" name="圆角矩形 80"/>
          <p:cNvSpPr/>
          <p:nvPr/>
        </p:nvSpPr>
        <p:spPr>
          <a:xfrm>
            <a:off x="0" y="734852"/>
            <a:ext cx="1670700" cy="356664"/>
          </a:xfrm>
          <a:prstGeom prst="roundRect">
            <a:avLst/>
          </a:prstGeom>
          <a:noFill/>
          <a:ln w="9525">
            <a:noFill/>
            <a:miter lim="800000"/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2017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日</a:t>
            </a:r>
          </a:p>
        </p:txBody>
      </p:sp>
      <p:sp>
        <p:nvSpPr>
          <p:cNvPr id="209" name="椭圆 208"/>
          <p:cNvSpPr/>
          <p:nvPr/>
        </p:nvSpPr>
        <p:spPr>
          <a:xfrm>
            <a:off x="7331177" y="4564384"/>
            <a:ext cx="208007" cy="2080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7" name="组合 116"/>
          <p:cNvGrpSpPr/>
          <p:nvPr/>
        </p:nvGrpSpPr>
        <p:grpSpPr>
          <a:xfrm>
            <a:off x="302678" y="1133229"/>
            <a:ext cx="11518908" cy="5459838"/>
            <a:chOff x="263517" y="1418979"/>
            <a:chExt cx="3747688" cy="4368742"/>
          </a:xfrm>
        </p:grpSpPr>
        <p:sp>
          <p:nvSpPr>
            <p:cNvPr id="118" name="矩形 117"/>
            <p:cNvSpPr/>
            <p:nvPr/>
          </p:nvSpPr>
          <p:spPr>
            <a:xfrm>
              <a:off x="263517" y="1793863"/>
              <a:ext cx="3747688" cy="39938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zh-CN" altLang="en-US" sz="1100" dirty="0">
                <a:solidFill>
                  <a:srgbClr val="006FB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9" name="矩形 118"/>
            <p:cNvSpPr/>
            <p:nvPr/>
          </p:nvSpPr>
          <p:spPr>
            <a:xfrm>
              <a:off x="263517" y="1418979"/>
              <a:ext cx="3747688" cy="436329"/>
            </a:xfrm>
            <a:prstGeom prst="rect">
              <a:avLst/>
            </a:prstGeom>
            <a:solidFill>
              <a:srgbClr val="006FBB"/>
            </a:solidFill>
            <a:ln>
              <a:solidFill>
                <a:srgbClr val="006FB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zh-CN" altLang="en-US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能源结构</a:t>
              </a:r>
              <a:endPara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20" name="椭圆 119"/>
          <p:cNvSpPr/>
          <p:nvPr/>
        </p:nvSpPr>
        <p:spPr>
          <a:xfrm>
            <a:off x="263518" y="6124575"/>
            <a:ext cx="478016" cy="478016"/>
          </a:xfrm>
          <a:prstGeom prst="ellipse">
            <a:avLst/>
          </a:prstGeom>
          <a:solidFill>
            <a:srgbClr val="006FBB"/>
          </a:solidFill>
          <a:ln>
            <a:solidFill>
              <a:srgbClr val="006F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&gt;</a:t>
            </a:r>
            <a:endParaRPr lang="zh-CN" altLang="en-US" b="1" dirty="0"/>
          </a:p>
        </p:txBody>
      </p:sp>
      <p:sp>
        <p:nvSpPr>
          <p:cNvPr id="46" name="燕尾形 45"/>
          <p:cNvSpPr/>
          <p:nvPr/>
        </p:nvSpPr>
        <p:spPr bwMode="auto">
          <a:xfrm>
            <a:off x="11434809" y="3721474"/>
            <a:ext cx="263496" cy="647761"/>
          </a:xfrm>
          <a:prstGeom prst="chevron">
            <a:avLst/>
          </a:prstGeom>
          <a:solidFill>
            <a:srgbClr val="C0C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600" b="1" i="0" u="none" strike="noStrike" cap="none" normalizeH="0" baseline="0" smtClean="0">
              <a:ln>
                <a:noFill/>
              </a:ln>
              <a:solidFill>
                <a:srgbClr val="0065A6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629" y="3227878"/>
            <a:ext cx="3909399" cy="245385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1448" y="3168580"/>
            <a:ext cx="2507197" cy="271295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75093" y="3198637"/>
            <a:ext cx="2621507" cy="2255715"/>
          </a:xfrm>
          <a:prstGeom prst="rect">
            <a:avLst/>
          </a:prstGeom>
        </p:spPr>
      </p:pic>
      <p:sp>
        <p:nvSpPr>
          <p:cNvPr id="12" name="圆角矩形 11"/>
          <p:cNvSpPr/>
          <p:nvPr/>
        </p:nvSpPr>
        <p:spPr>
          <a:xfrm>
            <a:off x="521636" y="2004306"/>
            <a:ext cx="793306" cy="300009"/>
          </a:xfrm>
          <a:prstGeom prst="roundRect">
            <a:avLst>
              <a:gd name="adj" fmla="val 18889"/>
            </a:avLst>
          </a:prstGeom>
          <a:solidFill>
            <a:srgbClr val="006F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总累计</a:t>
            </a:r>
          </a:p>
        </p:txBody>
      </p:sp>
      <p:sp>
        <p:nvSpPr>
          <p:cNvPr id="76" name="圆角矩形 75"/>
          <p:cNvSpPr/>
          <p:nvPr/>
        </p:nvSpPr>
        <p:spPr>
          <a:xfrm>
            <a:off x="1365070" y="2004306"/>
            <a:ext cx="793306" cy="300009"/>
          </a:xfrm>
          <a:prstGeom prst="roundRect">
            <a:avLst>
              <a:gd name="adj" fmla="val 18889"/>
            </a:avLst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当年</a:t>
            </a:r>
          </a:p>
        </p:txBody>
      </p:sp>
      <p:sp>
        <p:nvSpPr>
          <p:cNvPr id="78" name="圆角矩形 77"/>
          <p:cNvSpPr/>
          <p:nvPr/>
        </p:nvSpPr>
        <p:spPr>
          <a:xfrm>
            <a:off x="2208504" y="2004572"/>
            <a:ext cx="793306" cy="300009"/>
          </a:xfrm>
          <a:prstGeom prst="roundRect">
            <a:avLst>
              <a:gd name="adj" fmla="val 18889"/>
            </a:avLst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当月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圆角矩形 81"/>
          <p:cNvSpPr/>
          <p:nvPr/>
        </p:nvSpPr>
        <p:spPr>
          <a:xfrm>
            <a:off x="3059731" y="2004306"/>
            <a:ext cx="793306" cy="300009"/>
          </a:xfrm>
          <a:prstGeom prst="roundRect">
            <a:avLst>
              <a:gd name="adj" fmla="val 18889"/>
            </a:avLst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当日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850348" y="2740854"/>
            <a:ext cx="14794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总体能源结构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文本框 82"/>
          <p:cNvSpPr txBox="1"/>
          <p:nvPr/>
        </p:nvSpPr>
        <p:spPr>
          <a:xfrm>
            <a:off x="5466343" y="2723920"/>
            <a:ext cx="14794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清洁能源占比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8952879" y="2723920"/>
            <a:ext cx="14794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清洁能源占比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燕尾形 84"/>
          <p:cNvSpPr/>
          <p:nvPr/>
        </p:nvSpPr>
        <p:spPr bwMode="auto">
          <a:xfrm flipH="1">
            <a:off x="404854" y="3721474"/>
            <a:ext cx="263496" cy="647761"/>
          </a:xfrm>
          <a:prstGeom prst="chevron">
            <a:avLst/>
          </a:prstGeom>
          <a:solidFill>
            <a:srgbClr val="C0C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600" b="1" i="0" u="none" strike="noStrike" cap="none" normalizeH="0" baseline="0" smtClean="0">
              <a:ln>
                <a:noFill/>
              </a:ln>
              <a:solidFill>
                <a:srgbClr val="0065A6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97409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28" y="0"/>
            <a:ext cx="12192000" cy="6858000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2" name="椭圆 1"/>
          <p:cNvSpPr/>
          <p:nvPr/>
        </p:nvSpPr>
        <p:spPr>
          <a:xfrm>
            <a:off x="6746747" y="3203711"/>
            <a:ext cx="67734" cy="6773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7271381" y="3672398"/>
            <a:ext cx="67734" cy="6773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7271381" y="5090026"/>
            <a:ext cx="67734" cy="6773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7044379" y="4980472"/>
            <a:ext cx="67734" cy="6773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7209515" y="4837770"/>
            <a:ext cx="67734" cy="6773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7094224" y="4192179"/>
            <a:ext cx="67734" cy="6773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7237514" y="3740132"/>
            <a:ext cx="67734" cy="6773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/>
          <p:cNvSpPr/>
          <p:nvPr/>
        </p:nvSpPr>
        <p:spPr>
          <a:xfrm>
            <a:off x="6712880" y="4351216"/>
            <a:ext cx="67734" cy="6773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/>
          <p:cNvSpPr/>
          <p:nvPr/>
        </p:nvSpPr>
        <p:spPr>
          <a:xfrm>
            <a:off x="6219195" y="4111288"/>
            <a:ext cx="67734" cy="6773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/>
          <p:cNvSpPr/>
          <p:nvPr/>
        </p:nvSpPr>
        <p:spPr>
          <a:xfrm>
            <a:off x="6062132" y="5274451"/>
            <a:ext cx="67734" cy="6773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/>
          <p:cNvSpPr/>
          <p:nvPr/>
        </p:nvSpPr>
        <p:spPr>
          <a:xfrm>
            <a:off x="6028265" y="5145187"/>
            <a:ext cx="67734" cy="6773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椭圆 57"/>
          <p:cNvSpPr/>
          <p:nvPr/>
        </p:nvSpPr>
        <p:spPr>
          <a:xfrm>
            <a:off x="6354970" y="3503074"/>
            <a:ext cx="67734" cy="6773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椭圆 58"/>
          <p:cNvSpPr/>
          <p:nvPr/>
        </p:nvSpPr>
        <p:spPr>
          <a:xfrm>
            <a:off x="6780614" y="3237578"/>
            <a:ext cx="67734" cy="6773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/>
          <p:cNvSpPr/>
          <p:nvPr/>
        </p:nvSpPr>
        <p:spPr>
          <a:xfrm>
            <a:off x="6729814" y="3271445"/>
            <a:ext cx="67734" cy="6773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椭圆 60"/>
          <p:cNvSpPr/>
          <p:nvPr/>
        </p:nvSpPr>
        <p:spPr>
          <a:xfrm>
            <a:off x="6789081" y="3271445"/>
            <a:ext cx="67734" cy="6773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椭圆 61"/>
          <p:cNvSpPr/>
          <p:nvPr/>
        </p:nvSpPr>
        <p:spPr>
          <a:xfrm>
            <a:off x="5960531" y="5209819"/>
            <a:ext cx="67734" cy="6773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椭圆 62"/>
          <p:cNvSpPr/>
          <p:nvPr/>
        </p:nvSpPr>
        <p:spPr>
          <a:xfrm>
            <a:off x="5926664" y="5342185"/>
            <a:ext cx="67734" cy="6773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椭圆 63"/>
          <p:cNvSpPr/>
          <p:nvPr/>
        </p:nvSpPr>
        <p:spPr>
          <a:xfrm>
            <a:off x="6321103" y="3604664"/>
            <a:ext cx="67734" cy="6773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椭圆 64"/>
          <p:cNvSpPr/>
          <p:nvPr/>
        </p:nvSpPr>
        <p:spPr>
          <a:xfrm>
            <a:off x="6755214" y="3271445"/>
            <a:ext cx="67734" cy="6773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椭圆 65"/>
          <p:cNvSpPr/>
          <p:nvPr/>
        </p:nvSpPr>
        <p:spPr>
          <a:xfrm>
            <a:off x="7141781" y="4230565"/>
            <a:ext cx="67734" cy="6773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椭圆 66"/>
          <p:cNvSpPr/>
          <p:nvPr/>
        </p:nvSpPr>
        <p:spPr>
          <a:xfrm>
            <a:off x="7094224" y="4351216"/>
            <a:ext cx="67734" cy="6773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椭圆 67"/>
          <p:cNvSpPr/>
          <p:nvPr/>
        </p:nvSpPr>
        <p:spPr>
          <a:xfrm>
            <a:off x="7220581" y="3688177"/>
            <a:ext cx="67734" cy="6773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椭圆 68"/>
          <p:cNvSpPr/>
          <p:nvPr/>
        </p:nvSpPr>
        <p:spPr>
          <a:xfrm>
            <a:off x="7271381" y="3722044"/>
            <a:ext cx="67734" cy="6773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椭圆 69"/>
          <p:cNvSpPr/>
          <p:nvPr/>
        </p:nvSpPr>
        <p:spPr>
          <a:xfrm>
            <a:off x="7305248" y="3705111"/>
            <a:ext cx="67734" cy="6773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椭圆 70"/>
          <p:cNvSpPr/>
          <p:nvPr/>
        </p:nvSpPr>
        <p:spPr>
          <a:xfrm>
            <a:off x="7322181" y="3671244"/>
            <a:ext cx="67734" cy="6773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椭圆 71"/>
          <p:cNvSpPr/>
          <p:nvPr/>
        </p:nvSpPr>
        <p:spPr>
          <a:xfrm>
            <a:off x="6746747" y="3293589"/>
            <a:ext cx="67734" cy="6773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7786455" y="6036037"/>
            <a:ext cx="678000" cy="619989"/>
            <a:chOff x="466377" y="5733816"/>
            <a:chExt cx="678000" cy="619989"/>
          </a:xfrm>
        </p:grpSpPr>
        <p:grpSp>
          <p:nvGrpSpPr>
            <p:cNvPr id="3" name="组合 2"/>
            <p:cNvGrpSpPr/>
            <p:nvPr/>
          </p:nvGrpSpPr>
          <p:grpSpPr>
            <a:xfrm>
              <a:off x="500689" y="5733816"/>
              <a:ext cx="643688" cy="619989"/>
              <a:chOff x="500689" y="5733816"/>
              <a:chExt cx="643688" cy="619989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515679" y="6099889"/>
                <a:ext cx="628698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1050" dirty="0" smtClean="0">
                    <a:latin typeface="微软雅黑" pitchFamily="34" charset="-122"/>
                    <a:ea typeface="微软雅黑" pitchFamily="34" charset="-122"/>
                  </a:rPr>
                  <a:t> 筹备中</a:t>
                </a:r>
                <a:endParaRPr lang="zh-CN" altLang="en-US" sz="105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500689" y="5923166"/>
                <a:ext cx="628698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1050" dirty="0" smtClean="0">
                    <a:latin typeface="微软雅黑" pitchFamily="34" charset="-122"/>
                    <a:ea typeface="微软雅黑" pitchFamily="34" charset="-122"/>
                  </a:rPr>
                  <a:t> 在建中</a:t>
                </a:r>
                <a:endParaRPr lang="zh-CN" altLang="en-US" sz="105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507739" y="5733816"/>
                <a:ext cx="628698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1050" dirty="0" smtClean="0">
                    <a:latin typeface="微软雅黑" pitchFamily="34" charset="-122"/>
                    <a:ea typeface="微软雅黑" pitchFamily="34" charset="-122"/>
                  </a:rPr>
                  <a:t> 已</a:t>
                </a:r>
                <a:r>
                  <a:rPr lang="zh-CN" altLang="en-US" sz="1050" dirty="0">
                    <a:latin typeface="微软雅黑" pitchFamily="34" charset="-122"/>
                    <a:ea typeface="微软雅黑" pitchFamily="34" charset="-122"/>
                  </a:rPr>
                  <a:t>运营</a:t>
                </a:r>
              </a:p>
            </p:txBody>
          </p:sp>
        </p:grpSp>
        <p:sp>
          <p:nvSpPr>
            <p:cNvPr id="73" name="椭圆 72"/>
            <p:cNvSpPr/>
            <p:nvPr/>
          </p:nvSpPr>
          <p:spPr>
            <a:xfrm>
              <a:off x="473872" y="5806086"/>
              <a:ext cx="95754" cy="95754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/>
            <p:cNvSpPr/>
            <p:nvPr/>
          </p:nvSpPr>
          <p:spPr>
            <a:xfrm>
              <a:off x="466377" y="5992109"/>
              <a:ext cx="95754" cy="9575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/>
            <p:cNvSpPr/>
            <p:nvPr/>
          </p:nvSpPr>
          <p:spPr>
            <a:xfrm>
              <a:off x="475297" y="6173925"/>
              <a:ext cx="95754" cy="95754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7" name="圆角矩形标注 76"/>
          <p:cNvSpPr/>
          <p:nvPr/>
        </p:nvSpPr>
        <p:spPr>
          <a:xfrm>
            <a:off x="7335388" y="4161087"/>
            <a:ext cx="835598" cy="274423"/>
          </a:xfrm>
          <a:prstGeom prst="wedgeRoundRectCallout">
            <a:avLst>
              <a:gd name="adj1" fmla="val -32745"/>
              <a:gd name="adj2" fmla="val 98942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鼠标上移</a:t>
            </a:r>
            <a:endParaRPr lang="en-US" altLang="zh-CN" sz="800" dirty="0" smtClean="0"/>
          </a:p>
          <a:p>
            <a:pPr algn="ctr"/>
            <a:r>
              <a:rPr lang="zh-CN" altLang="en-US" sz="800" dirty="0" smtClean="0"/>
              <a:t>图标放大</a:t>
            </a:r>
            <a:endParaRPr lang="en-US" altLang="zh-CN" sz="800" dirty="0"/>
          </a:p>
        </p:txBody>
      </p:sp>
      <p:sp>
        <p:nvSpPr>
          <p:cNvPr id="79" name="TextBox 3"/>
          <p:cNvSpPr txBox="1"/>
          <p:nvPr/>
        </p:nvSpPr>
        <p:spPr>
          <a:xfrm>
            <a:off x="-246595" y="293604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全国</a:t>
            </a:r>
            <a:r>
              <a:rPr lang="zh-CN" altLang="en-US" sz="24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泛能云运营业务展示中心</a:t>
            </a:r>
            <a:endParaRPr lang="zh-CN" altLang="en-US" sz="24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0" name="Picture 3" descr="C:\Users\Administrator\Desktop\新奥标志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2271" y="355732"/>
            <a:ext cx="1328945" cy="337407"/>
          </a:xfrm>
          <a:prstGeom prst="rect">
            <a:avLst/>
          </a:prstGeom>
          <a:noFill/>
        </p:spPr>
      </p:pic>
      <p:sp>
        <p:nvSpPr>
          <p:cNvPr id="81" name="圆角矩形 80"/>
          <p:cNvSpPr/>
          <p:nvPr/>
        </p:nvSpPr>
        <p:spPr>
          <a:xfrm>
            <a:off x="0" y="734852"/>
            <a:ext cx="1670700" cy="356664"/>
          </a:xfrm>
          <a:prstGeom prst="roundRect">
            <a:avLst/>
          </a:prstGeom>
          <a:noFill/>
          <a:ln w="9525">
            <a:noFill/>
            <a:miter lim="800000"/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2017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日</a:t>
            </a:r>
          </a:p>
        </p:txBody>
      </p:sp>
      <p:sp>
        <p:nvSpPr>
          <p:cNvPr id="209" name="椭圆 208"/>
          <p:cNvSpPr/>
          <p:nvPr/>
        </p:nvSpPr>
        <p:spPr>
          <a:xfrm>
            <a:off x="7331177" y="4564384"/>
            <a:ext cx="208007" cy="2080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7" name="组合 116"/>
          <p:cNvGrpSpPr/>
          <p:nvPr/>
        </p:nvGrpSpPr>
        <p:grpSpPr>
          <a:xfrm>
            <a:off x="302678" y="1133229"/>
            <a:ext cx="11518908" cy="5459838"/>
            <a:chOff x="263517" y="1418979"/>
            <a:chExt cx="3747688" cy="4368742"/>
          </a:xfrm>
        </p:grpSpPr>
        <p:sp>
          <p:nvSpPr>
            <p:cNvPr id="118" name="矩形 117"/>
            <p:cNvSpPr/>
            <p:nvPr/>
          </p:nvSpPr>
          <p:spPr>
            <a:xfrm>
              <a:off x="263517" y="1793863"/>
              <a:ext cx="3747688" cy="39938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zh-CN" altLang="en-US" sz="1100" dirty="0">
                <a:solidFill>
                  <a:srgbClr val="006FB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9" name="矩形 118"/>
            <p:cNvSpPr/>
            <p:nvPr/>
          </p:nvSpPr>
          <p:spPr>
            <a:xfrm>
              <a:off x="263517" y="1418979"/>
              <a:ext cx="3747688" cy="436329"/>
            </a:xfrm>
            <a:prstGeom prst="rect">
              <a:avLst/>
            </a:prstGeom>
            <a:solidFill>
              <a:srgbClr val="006FBB"/>
            </a:solidFill>
            <a:ln>
              <a:solidFill>
                <a:srgbClr val="006FB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zh-CN" altLang="en-US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供能分析</a:t>
              </a:r>
              <a:endPara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20" name="椭圆 119"/>
          <p:cNvSpPr/>
          <p:nvPr/>
        </p:nvSpPr>
        <p:spPr>
          <a:xfrm>
            <a:off x="263518" y="6124575"/>
            <a:ext cx="478016" cy="478016"/>
          </a:xfrm>
          <a:prstGeom prst="ellipse">
            <a:avLst/>
          </a:prstGeom>
          <a:solidFill>
            <a:srgbClr val="006FBB"/>
          </a:solidFill>
          <a:ln>
            <a:solidFill>
              <a:srgbClr val="006F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&gt;</a:t>
            </a:r>
            <a:endParaRPr lang="zh-CN" altLang="en-US" b="1" dirty="0"/>
          </a:p>
        </p:txBody>
      </p:sp>
      <p:sp>
        <p:nvSpPr>
          <p:cNvPr id="46" name="燕尾形 45"/>
          <p:cNvSpPr/>
          <p:nvPr/>
        </p:nvSpPr>
        <p:spPr bwMode="auto">
          <a:xfrm>
            <a:off x="11434809" y="3721474"/>
            <a:ext cx="263496" cy="647761"/>
          </a:xfrm>
          <a:prstGeom prst="chevron">
            <a:avLst/>
          </a:prstGeom>
          <a:solidFill>
            <a:srgbClr val="C0C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600" b="1" i="0" u="none" strike="noStrike" cap="none" normalizeH="0" baseline="0" smtClean="0">
              <a:ln>
                <a:noFill/>
              </a:ln>
              <a:solidFill>
                <a:srgbClr val="0065A6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85" name="图表 8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49641084"/>
              </p:ext>
            </p:extLst>
          </p:nvPr>
        </p:nvGraphicFramePr>
        <p:xfrm>
          <a:off x="753533" y="1696223"/>
          <a:ext cx="3444351" cy="15785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6" name="图表 8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0087140"/>
              </p:ext>
            </p:extLst>
          </p:nvPr>
        </p:nvGraphicFramePr>
        <p:xfrm>
          <a:off x="3746423" y="1799540"/>
          <a:ext cx="7485981" cy="16236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91" name="图表 9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8338538"/>
              </p:ext>
            </p:extLst>
          </p:nvPr>
        </p:nvGraphicFramePr>
        <p:xfrm>
          <a:off x="741534" y="3276653"/>
          <a:ext cx="3444351" cy="15785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92" name="图表 9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44014155"/>
              </p:ext>
            </p:extLst>
          </p:nvPr>
        </p:nvGraphicFramePr>
        <p:xfrm>
          <a:off x="3734424" y="3379970"/>
          <a:ext cx="7485981" cy="16236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93" name="图表 9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0756773"/>
              </p:ext>
            </p:extLst>
          </p:nvPr>
        </p:nvGraphicFramePr>
        <p:xfrm>
          <a:off x="741534" y="4850727"/>
          <a:ext cx="3444351" cy="15785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94" name="图表 9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34724314"/>
              </p:ext>
            </p:extLst>
          </p:nvPr>
        </p:nvGraphicFramePr>
        <p:xfrm>
          <a:off x="3734424" y="4954044"/>
          <a:ext cx="7485981" cy="16236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15" name="文本框 14"/>
          <p:cNvSpPr txBox="1"/>
          <p:nvPr/>
        </p:nvSpPr>
        <p:spPr>
          <a:xfrm>
            <a:off x="724600" y="2332581"/>
            <a:ext cx="8043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当日</a:t>
            </a:r>
          </a:p>
        </p:txBody>
      </p:sp>
      <p:sp>
        <p:nvSpPr>
          <p:cNvPr id="95" name="文本框 94"/>
          <p:cNvSpPr txBox="1"/>
          <p:nvPr/>
        </p:nvSpPr>
        <p:spPr>
          <a:xfrm>
            <a:off x="724600" y="3984345"/>
            <a:ext cx="8043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当月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745350" y="5483766"/>
            <a:ext cx="8043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当年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燕尾形 96"/>
          <p:cNvSpPr/>
          <p:nvPr/>
        </p:nvSpPr>
        <p:spPr bwMode="auto">
          <a:xfrm flipH="1">
            <a:off x="404854" y="3721474"/>
            <a:ext cx="263496" cy="647761"/>
          </a:xfrm>
          <a:prstGeom prst="chevron">
            <a:avLst/>
          </a:prstGeom>
          <a:solidFill>
            <a:srgbClr val="C0C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600" b="1" i="0" u="none" strike="noStrike" cap="none" normalizeH="0" baseline="0" smtClean="0">
              <a:ln>
                <a:noFill/>
              </a:ln>
              <a:solidFill>
                <a:srgbClr val="0065A6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8520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28" y="0"/>
            <a:ext cx="12192000" cy="6858000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2" name="椭圆 1"/>
          <p:cNvSpPr/>
          <p:nvPr/>
        </p:nvSpPr>
        <p:spPr>
          <a:xfrm>
            <a:off x="6746747" y="3203711"/>
            <a:ext cx="67734" cy="6773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7271381" y="3672398"/>
            <a:ext cx="67734" cy="6773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7271381" y="5090026"/>
            <a:ext cx="67734" cy="6773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7044379" y="4980472"/>
            <a:ext cx="67734" cy="6773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7209515" y="4837770"/>
            <a:ext cx="67734" cy="6773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7094224" y="4192179"/>
            <a:ext cx="67734" cy="6773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7237514" y="3740132"/>
            <a:ext cx="67734" cy="6773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/>
          <p:cNvSpPr/>
          <p:nvPr/>
        </p:nvSpPr>
        <p:spPr>
          <a:xfrm>
            <a:off x="6712880" y="4351216"/>
            <a:ext cx="67734" cy="6773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/>
          <p:cNvSpPr/>
          <p:nvPr/>
        </p:nvSpPr>
        <p:spPr>
          <a:xfrm>
            <a:off x="6219195" y="4111288"/>
            <a:ext cx="67734" cy="6773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/>
          <p:cNvSpPr/>
          <p:nvPr/>
        </p:nvSpPr>
        <p:spPr>
          <a:xfrm>
            <a:off x="6062132" y="5274451"/>
            <a:ext cx="67734" cy="6773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/>
          <p:cNvSpPr/>
          <p:nvPr/>
        </p:nvSpPr>
        <p:spPr>
          <a:xfrm>
            <a:off x="6028265" y="5145187"/>
            <a:ext cx="67734" cy="6773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椭圆 57"/>
          <p:cNvSpPr/>
          <p:nvPr/>
        </p:nvSpPr>
        <p:spPr>
          <a:xfrm>
            <a:off x="6354970" y="3503074"/>
            <a:ext cx="67734" cy="6773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椭圆 58"/>
          <p:cNvSpPr/>
          <p:nvPr/>
        </p:nvSpPr>
        <p:spPr>
          <a:xfrm>
            <a:off x="6780614" y="3237578"/>
            <a:ext cx="67734" cy="6773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/>
          <p:cNvSpPr/>
          <p:nvPr/>
        </p:nvSpPr>
        <p:spPr>
          <a:xfrm>
            <a:off x="6729814" y="3271445"/>
            <a:ext cx="67734" cy="6773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椭圆 60"/>
          <p:cNvSpPr/>
          <p:nvPr/>
        </p:nvSpPr>
        <p:spPr>
          <a:xfrm>
            <a:off x="6789081" y="3271445"/>
            <a:ext cx="67734" cy="6773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椭圆 61"/>
          <p:cNvSpPr/>
          <p:nvPr/>
        </p:nvSpPr>
        <p:spPr>
          <a:xfrm>
            <a:off x="5960531" y="5209819"/>
            <a:ext cx="67734" cy="6773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椭圆 62"/>
          <p:cNvSpPr/>
          <p:nvPr/>
        </p:nvSpPr>
        <p:spPr>
          <a:xfrm>
            <a:off x="5926664" y="5342185"/>
            <a:ext cx="67734" cy="6773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椭圆 63"/>
          <p:cNvSpPr/>
          <p:nvPr/>
        </p:nvSpPr>
        <p:spPr>
          <a:xfrm>
            <a:off x="6321103" y="3604664"/>
            <a:ext cx="67734" cy="6773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椭圆 64"/>
          <p:cNvSpPr/>
          <p:nvPr/>
        </p:nvSpPr>
        <p:spPr>
          <a:xfrm>
            <a:off x="6755214" y="3271445"/>
            <a:ext cx="67734" cy="6773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椭圆 65"/>
          <p:cNvSpPr/>
          <p:nvPr/>
        </p:nvSpPr>
        <p:spPr>
          <a:xfrm>
            <a:off x="7141781" y="4230565"/>
            <a:ext cx="67734" cy="6773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椭圆 66"/>
          <p:cNvSpPr/>
          <p:nvPr/>
        </p:nvSpPr>
        <p:spPr>
          <a:xfrm>
            <a:off x="7094224" y="4351216"/>
            <a:ext cx="67734" cy="6773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椭圆 67"/>
          <p:cNvSpPr/>
          <p:nvPr/>
        </p:nvSpPr>
        <p:spPr>
          <a:xfrm>
            <a:off x="7220581" y="3688177"/>
            <a:ext cx="67734" cy="6773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椭圆 68"/>
          <p:cNvSpPr/>
          <p:nvPr/>
        </p:nvSpPr>
        <p:spPr>
          <a:xfrm>
            <a:off x="7271381" y="3722044"/>
            <a:ext cx="67734" cy="6773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椭圆 69"/>
          <p:cNvSpPr/>
          <p:nvPr/>
        </p:nvSpPr>
        <p:spPr>
          <a:xfrm>
            <a:off x="7305248" y="3705111"/>
            <a:ext cx="67734" cy="6773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椭圆 70"/>
          <p:cNvSpPr/>
          <p:nvPr/>
        </p:nvSpPr>
        <p:spPr>
          <a:xfrm>
            <a:off x="7322181" y="3671244"/>
            <a:ext cx="67734" cy="6773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椭圆 71"/>
          <p:cNvSpPr/>
          <p:nvPr/>
        </p:nvSpPr>
        <p:spPr>
          <a:xfrm>
            <a:off x="6746747" y="3293589"/>
            <a:ext cx="67734" cy="6773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7786455" y="6036037"/>
            <a:ext cx="678000" cy="619989"/>
            <a:chOff x="466377" y="5733816"/>
            <a:chExt cx="678000" cy="619989"/>
          </a:xfrm>
        </p:grpSpPr>
        <p:grpSp>
          <p:nvGrpSpPr>
            <p:cNvPr id="3" name="组合 2"/>
            <p:cNvGrpSpPr/>
            <p:nvPr/>
          </p:nvGrpSpPr>
          <p:grpSpPr>
            <a:xfrm>
              <a:off x="500689" y="5733816"/>
              <a:ext cx="643688" cy="619989"/>
              <a:chOff x="500689" y="5733816"/>
              <a:chExt cx="643688" cy="619989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515679" y="6099889"/>
                <a:ext cx="628698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1050" dirty="0" smtClean="0">
                    <a:latin typeface="微软雅黑" pitchFamily="34" charset="-122"/>
                    <a:ea typeface="微软雅黑" pitchFamily="34" charset="-122"/>
                  </a:rPr>
                  <a:t> 筹备中</a:t>
                </a:r>
                <a:endParaRPr lang="zh-CN" altLang="en-US" sz="105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500689" y="5923166"/>
                <a:ext cx="628698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1050" dirty="0" smtClean="0">
                    <a:latin typeface="微软雅黑" pitchFamily="34" charset="-122"/>
                    <a:ea typeface="微软雅黑" pitchFamily="34" charset="-122"/>
                  </a:rPr>
                  <a:t> 在建中</a:t>
                </a:r>
                <a:endParaRPr lang="zh-CN" altLang="en-US" sz="105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507739" y="5733816"/>
                <a:ext cx="628698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1050" dirty="0" smtClean="0">
                    <a:latin typeface="微软雅黑" pitchFamily="34" charset="-122"/>
                    <a:ea typeface="微软雅黑" pitchFamily="34" charset="-122"/>
                  </a:rPr>
                  <a:t> 已</a:t>
                </a:r>
                <a:r>
                  <a:rPr lang="zh-CN" altLang="en-US" sz="1050" dirty="0">
                    <a:latin typeface="微软雅黑" pitchFamily="34" charset="-122"/>
                    <a:ea typeface="微软雅黑" pitchFamily="34" charset="-122"/>
                  </a:rPr>
                  <a:t>运营</a:t>
                </a:r>
              </a:p>
            </p:txBody>
          </p:sp>
        </p:grpSp>
        <p:sp>
          <p:nvSpPr>
            <p:cNvPr id="73" name="椭圆 72"/>
            <p:cNvSpPr/>
            <p:nvPr/>
          </p:nvSpPr>
          <p:spPr>
            <a:xfrm>
              <a:off x="473872" y="5806086"/>
              <a:ext cx="95754" cy="95754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/>
            <p:cNvSpPr/>
            <p:nvPr/>
          </p:nvSpPr>
          <p:spPr>
            <a:xfrm>
              <a:off x="466377" y="5992109"/>
              <a:ext cx="95754" cy="9575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/>
            <p:cNvSpPr/>
            <p:nvPr/>
          </p:nvSpPr>
          <p:spPr>
            <a:xfrm>
              <a:off x="475297" y="6173925"/>
              <a:ext cx="95754" cy="95754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7" name="圆角矩形标注 76"/>
          <p:cNvSpPr/>
          <p:nvPr/>
        </p:nvSpPr>
        <p:spPr>
          <a:xfrm>
            <a:off x="7335388" y="4161087"/>
            <a:ext cx="835598" cy="274423"/>
          </a:xfrm>
          <a:prstGeom prst="wedgeRoundRectCallout">
            <a:avLst>
              <a:gd name="adj1" fmla="val -32745"/>
              <a:gd name="adj2" fmla="val 98942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鼠标上移</a:t>
            </a:r>
            <a:endParaRPr lang="en-US" altLang="zh-CN" sz="800" dirty="0" smtClean="0"/>
          </a:p>
          <a:p>
            <a:pPr algn="ctr"/>
            <a:r>
              <a:rPr lang="zh-CN" altLang="en-US" sz="800" dirty="0" smtClean="0"/>
              <a:t>图标放大</a:t>
            </a:r>
            <a:endParaRPr lang="en-US" altLang="zh-CN" sz="800" dirty="0"/>
          </a:p>
        </p:txBody>
      </p:sp>
      <p:sp>
        <p:nvSpPr>
          <p:cNvPr id="79" name="TextBox 3"/>
          <p:cNvSpPr txBox="1"/>
          <p:nvPr/>
        </p:nvSpPr>
        <p:spPr>
          <a:xfrm>
            <a:off x="-246595" y="293604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全国</a:t>
            </a:r>
            <a:r>
              <a:rPr lang="zh-CN" altLang="en-US" sz="24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泛能云运营业务展示中心</a:t>
            </a:r>
            <a:endParaRPr lang="zh-CN" altLang="en-US" sz="24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0" name="Picture 3" descr="C:\Users\Administrator\Desktop\新奥标志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2271" y="355732"/>
            <a:ext cx="1328945" cy="337407"/>
          </a:xfrm>
          <a:prstGeom prst="rect">
            <a:avLst/>
          </a:prstGeom>
          <a:noFill/>
        </p:spPr>
      </p:pic>
      <p:sp>
        <p:nvSpPr>
          <p:cNvPr id="81" name="圆角矩形 80"/>
          <p:cNvSpPr/>
          <p:nvPr/>
        </p:nvSpPr>
        <p:spPr>
          <a:xfrm>
            <a:off x="0" y="734852"/>
            <a:ext cx="1670700" cy="356664"/>
          </a:xfrm>
          <a:prstGeom prst="roundRect">
            <a:avLst/>
          </a:prstGeom>
          <a:noFill/>
          <a:ln w="9525">
            <a:noFill/>
            <a:miter lim="800000"/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2017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日</a:t>
            </a:r>
          </a:p>
        </p:txBody>
      </p:sp>
      <p:sp>
        <p:nvSpPr>
          <p:cNvPr id="209" name="椭圆 208"/>
          <p:cNvSpPr/>
          <p:nvPr/>
        </p:nvSpPr>
        <p:spPr>
          <a:xfrm>
            <a:off x="7331177" y="4564384"/>
            <a:ext cx="208007" cy="2080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7" name="组合 116"/>
          <p:cNvGrpSpPr/>
          <p:nvPr/>
        </p:nvGrpSpPr>
        <p:grpSpPr>
          <a:xfrm>
            <a:off x="302678" y="1133229"/>
            <a:ext cx="11518908" cy="5459838"/>
            <a:chOff x="263517" y="1418979"/>
            <a:chExt cx="3747688" cy="4368742"/>
          </a:xfrm>
        </p:grpSpPr>
        <p:sp>
          <p:nvSpPr>
            <p:cNvPr id="118" name="矩形 117"/>
            <p:cNvSpPr/>
            <p:nvPr/>
          </p:nvSpPr>
          <p:spPr>
            <a:xfrm>
              <a:off x="263517" y="1793863"/>
              <a:ext cx="3747688" cy="39938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zh-CN" altLang="en-US" sz="1100" dirty="0">
                <a:solidFill>
                  <a:srgbClr val="006FB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9" name="矩形 118"/>
            <p:cNvSpPr/>
            <p:nvPr/>
          </p:nvSpPr>
          <p:spPr>
            <a:xfrm>
              <a:off x="263517" y="1418979"/>
              <a:ext cx="3747688" cy="436329"/>
            </a:xfrm>
            <a:prstGeom prst="rect">
              <a:avLst/>
            </a:prstGeom>
            <a:solidFill>
              <a:srgbClr val="006FBB"/>
            </a:solidFill>
            <a:ln>
              <a:solidFill>
                <a:srgbClr val="006FB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zh-CN" altLang="en-US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经济效用</a:t>
              </a:r>
              <a:endPara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20" name="椭圆 119"/>
          <p:cNvSpPr/>
          <p:nvPr/>
        </p:nvSpPr>
        <p:spPr>
          <a:xfrm>
            <a:off x="263518" y="6124575"/>
            <a:ext cx="478016" cy="478016"/>
          </a:xfrm>
          <a:prstGeom prst="ellipse">
            <a:avLst/>
          </a:prstGeom>
          <a:solidFill>
            <a:srgbClr val="006FBB"/>
          </a:solidFill>
          <a:ln>
            <a:solidFill>
              <a:srgbClr val="006F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&gt;</a:t>
            </a:r>
            <a:endParaRPr lang="zh-CN" altLang="en-US" b="1" dirty="0"/>
          </a:p>
        </p:txBody>
      </p:sp>
      <p:sp>
        <p:nvSpPr>
          <p:cNvPr id="46" name="燕尾形 45"/>
          <p:cNvSpPr/>
          <p:nvPr/>
        </p:nvSpPr>
        <p:spPr bwMode="auto">
          <a:xfrm>
            <a:off x="11434809" y="3721474"/>
            <a:ext cx="263496" cy="647761"/>
          </a:xfrm>
          <a:prstGeom prst="chevron">
            <a:avLst/>
          </a:prstGeom>
          <a:solidFill>
            <a:srgbClr val="C0C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600" b="1" i="0" u="none" strike="noStrike" cap="none" normalizeH="0" baseline="0" smtClean="0">
              <a:ln>
                <a:noFill/>
              </a:ln>
              <a:solidFill>
                <a:srgbClr val="0065A6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24600" y="2332581"/>
            <a:ext cx="8043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当日</a:t>
            </a:r>
          </a:p>
        </p:txBody>
      </p:sp>
      <p:sp>
        <p:nvSpPr>
          <p:cNvPr id="95" name="文本框 94"/>
          <p:cNvSpPr txBox="1"/>
          <p:nvPr/>
        </p:nvSpPr>
        <p:spPr>
          <a:xfrm>
            <a:off x="724600" y="3984345"/>
            <a:ext cx="8043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当月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745350" y="5483766"/>
            <a:ext cx="8043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当年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76" name="图表 7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8636891"/>
              </p:ext>
            </p:extLst>
          </p:nvPr>
        </p:nvGraphicFramePr>
        <p:xfrm>
          <a:off x="741534" y="1667374"/>
          <a:ext cx="3519373" cy="16262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78" name="图表 7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96440106"/>
              </p:ext>
            </p:extLst>
          </p:nvPr>
        </p:nvGraphicFramePr>
        <p:xfrm>
          <a:off x="3894204" y="1834781"/>
          <a:ext cx="7649035" cy="16727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82" name="图表 8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7528972"/>
              </p:ext>
            </p:extLst>
          </p:nvPr>
        </p:nvGraphicFramePr>
        <p:xfrm>
          <a:off x="741534" y="3305312"/>
          <a:ext cx="3519373" cy="16262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83" name="图表 8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5571363"/>
              </p:ext>
            </p:extLst>
          </p:nvPr>
        </p:nvGraphicFramePr>
        <p:xfrm>
          <a:off x="741534" y="4905504"/>
          <a:ext cx="3519373" cy="16262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84" name="图表 8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95153712"/>
              </p:ext>
            </p:extLst>
          </p:nvPr>
        </p:nvGraphicFramePr>
        <p:xfrm>
          <a:off x="3669968" y="3351205"/>
          <a:ext cx="7760756" cy="20093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87" name="图表 8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58036708"/>
              </p:ext>
            </p:extLst>
          </p:nvPr>
        </p:nvGraphicFramePr>
        <p:xfrm>
          <a:off x="3699933" y="5034519"/>
          <a:ext cx="7524002" cy="16762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88" name="燕尾形 87"/>
          <p:cNvSpPr/>
          <p:nvPr/>
        </p:nvSpPr>
        <p:spPr bwMode="auto">
          <a:xfrm flipH="1">
            <a:off x="404854" y="3721474"/>
            <a:ext cx="263496" cy="647761"/>
          </a:xfrm>
          <a:prstGeom prst="chevron">
            <a:avLst/>
          </a:prstGeom>
          <a:solidFill>
            <a:srgbClr val="C0C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600" b="1" i="0" u="none" strike="noStrike" cap="none" normalizeH="0" baseline="0" smtClean="0">
              <a:ln>
                <a:noFill/>
              </a:ln>
              <a:solidFill>
                <a:srgbClr val="0065A6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921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28" y="0"/>
            <a:ext cx="12192000" cy="6858000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3"/>
          <p:cNvSpPr txBox="1"/>
          <p:nvPr/>
        </p:nvSpPr>
        <p:spPr>
          <a:xfrm>
            <a:off x="-237070" y="274381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全国</a:t>
            </a:r>
            <a:r>
              <a:rPr lang="zh-CN" altLang="en-US" sz="24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泛能云运营业务展示中心</a:t>
            </a:r>
            <a:endParaRPr lang="zh-CN" altLang="en-US" sz="24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-23975" y="734852"/>
            <a:ext cx="1670700" cy="356664"/>
          </a:xfrm>
          <a:prstGeom prst="roundRect">
            <a:avLst/>
          </a:prstGeom>
          <a:noFill/>
          <a:ln w="9525">
            <a:noFill/>
            <a:miter lim="800000"/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2017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日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244606" y="1121355"/>
            <a:ext cx="11565101" cy="5170957"/>
            <a:chOff x="208968" y="1488172"/>
            <a:chExt cx="11565101" cy="5170957"/>
          </a:xfrm>
        </p:grpSpPr>
        <p:sp>
          <p:nvSpPr>
            <p:cNvPr id="16" name="矩形 15"/>
            <p:cNvSpPr/>
            <p:nvPr/>
          </p:nvSpPr>
          <p:spPr>
            <a:xfrm>
              <a:off x="208968" y="1827087"/>
              <a:ext cx="11565101" cy="48320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US" altLang="zh-CN" sz="1200" dirty="0" smtClean="0">
                <a:solidFill>
                  <a:srgbClr val="006FB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剪去同侧角的矩形 17"/>
            <p:cNvSpPr/>
            <p:nvPr/>
          </p:nvSpPr>
          <p:spPr>
            <a:xfrm>
              <a:off x="208969" y="1489233"/>
              <a:ext cx="889291" cy="337854"/>
            </a:xfrm>
            <a:prstGeom prst="snip2SameRect">
              <a:avLst>
                <a:gd name="adj1" fmla="val 23172"/>
                <a:gd name="adj2" fmla="val 0"/>
              </a:avLst>
            </a:prstGeom>
            <a:solidFill>
              <a:srgbClr val="006FBB"/>
            </a:solidFill>
            <a:ln>
              <a:solidFill>
                <a:srgbClr val="006FB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历史经验</a:t>
              </a:r>
            </a:p>
          </p:txBody>
        </p:sp>
        <p:sp>
          <p:nvSpPr>
            <p:cNvPr id="19" name="剪去同侧角的矩形 18"/>
            <p:cNvSpPr/>
            <p:nvPr/>
          </p:nvSpPr>
          <p:spPr>
            <a:xfrm>
              <a:off x="1105106" y="1489233"/>
              <a:ext cx="889291" cy="337854"/>
            </a:xfrm>
            <a:prstGeom prst="snip2SameRect">
              <a:avLst>
                <a:gd name="adj1" fmla="val 23172"/>
                <a:gd name="adj2" fmla="val 0"/>
              </a:avLst>
            </a:prstGeom>
            <a:ln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建站理念</a:t>
              </a:r>
            </a:p>
          </p:txBody>
        </p:sp>
        <p:sp>
          <p:nvSpPr>
            <p:cNvPr id="20" name="剪去同侧角的矩形 19"/>
            <p:cNvSpPr/>
            <p:nvPr/>
          </p:nvSpPr>
          <p:spPr>
            <a:xfrm>
              <a:off x="2010428" y="1488172"/>
              <a:ext cx="889291" cy="337854"/>
            </a:xfrm>
            <a:prstGeom prst="snip2SameRect">
              <a:avLst>
                <a:gd name="adj1" fmla="val 23172"/>
                <a:gd name="adj2" fmla="val 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运营调度</a:t>
              </a:r>
            </a:p>
          </p:txBody>
        </p:sp>
        <p:sp>
          <p:nvSpPr>
            <p:cNvPr id="21" name="剪去同侧角的矩形 20"/>
            <p:cNvSpPr/>
            <p:nvPr/>
          </p:nvSpPr>
          <p:spPr>
            <a:xfrm>
              <a:off x="2914314" y="1488172"/>
              <a:ext cx="889291" cy="337854"/>
            </a:xfrm>
            <a:prstGeom prst="snip2SameRect">
              <a:avLst>
                <a:gd name="adj1" fmla="val 23172"/>
                <a:gd name="adj2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solidFill>
                    <a:srgbClr val="006FB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能源交易</a:t>
              </a:r>
              <a:endParaRPr lang="zh-CN" altLang="en-US" sz="1200" dirty="0">
                <a:solidFill>
                  <a:srgbClr val="006FB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2" name="矩形 21"/>
          <p:cNvSpPr/>
          <p:nvPr/>
        </p:nvSpPr>
        <p:spPr>
          <a:xfrm>
            <a:off x="244606" y="1459209"/>
            <a:ext cx="11565101" cy="299584"/>
          </a:xfrm>
          <a:prstGeom prst="rect">
            <a:avLst/>
          </a:prstGeom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09727" y="1471255"/>
            <a:ext cx="113295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负荷预测 </a:t>
            </a:r>
            <a:r>
              <a:rPr lang="en-US" altLang="zh-CN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</a:t>
            </a:r>
            <a:r>
              <a:rPr lang="zh-CN" altLang="en-US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量化筛选 </a:t>
            </a:r>
            <a:r>
              <a:rPr lang="en-US" altLang="zh-CN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</a:t>
            </a:r>
            <a:r>
              <a:rPr lang="zh-CN" altLang="en-US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站网融合 </a:t>
            </a:r>
            <a:r>
              <a:rPr lang="en-US" altLang="zh-CN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</a:t>
            </a:r>
            <a:r>
              <a:rPr lang="zh-CN" altLang="en-US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站网云理念 </a:t>
            </a:r>
            <a:r>
              <a:rPr lang="en-US" altLang="zh-CN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</a:t>
            </a:r>
            <a:r>
              <a:rPr lang="zh-CN" altLang="en-US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链式反应 </a:t>
            </a:r>
            <a:endParaRPr lang="zh-CN" altLang="en-US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5" name="Picture 3" descr="C:\Users\Administrator\Desktop\新奥标志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2271" y="355732"/>
            <a:ext cx="1328945" cy="33740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19915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28" y="0"/>
            <a:ext cx="12192000" cy="6858000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2" name="椭圆 1"/>
          <p:cNvSpPr/>
          <p:nvPr/>
        </p:nvSpPr>
        <p:spPr>
          <a:xfrm>
            <a:off x="6746747" y="3203711"/>
            <a:ext cx="67734" cy="6773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7271381" y="3672398"/>
            <a:ext cx="67734" cy="6773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7271381" y="5090026"/>
            <a:ext cx="67734" cy="6773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7044379" y="4980472"/>
            <a:ext cx="67734" cy="6773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7209515" y="4837770"/>
            <a:ext cx="67734" cy="6773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7094224" y="4192179"/>
            <a:ext cx="67734" cy="6773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7237514" y="3740132"/>
            <a:ext cx="67734" cy="6773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/>
          <p:cNvSpPr/>
          <p:nvPr/>
        </p:nvSpPr>
        <p:spPr>
          <a:xfrm>
            <a:off x="6712880" y="4351216"/>
            <a:ext cx="67734" cy="6773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/>
          <p:cNvSpPr/>
          <p:nvPr/>
        </p:nvSpPr>
        <p:spPr>
          <a:xfrm>
            <a:off x="6219195" y="4111288"/>
            <a:ext cx="67734" cy="6773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/>
          <p:cNvSpPr/>
          <p:nvPr/>
        </p:nvSpPr>
        <p:spPr>
          <a:xfrm>
            <a:off x="6062132" y="5274451"/>
            <a:ext cx="67734" cy="6773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/>
          <p:cNvSpPr/>
          <p:nvPr/>
        </p:nvSpPr>
        <p:spPr>
          <a:xfrm>
            <a:off x="6028265" y="5145187"/>
            <a:ext cx="67734" cy="6773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椭圆 57"/>
          <p:cNvSpPr/>
          <p:nvPr/>
        </p:nvSpPr>
        <p:spPr>
          <a:xfrm>
            <a:off x="6354970" y="3503074"/>
            <a:ext cx="67734" cy="6773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椭圆 58"/>
          <p:cNvSpPr/>
          <p:nvPr/>
        </p:nvSpPr>
        <p:spPr>
          <a:xfrm>
            <a:off x="6780614" y="3237578"/>
            <a:ext cx="67734" cy="6773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/>
          <p:cNvSpPr/>
          <p:nvPr/>
        </p:nvSpPr>
        <p:spPr>
          <a:xfrm>
            <a:off x="6729814" y="3271445"/>
            <a:ext cx="67734" cy="6773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椭圆 60"/>
          <p:cNvSpPr/>
          <p:nvPr/>
        </p:nvSpPr>
        <p:spPr>
          <a:xfrm>
            <a:off x="6789081" y="3271445"/>
            <a:ext cx="67734" cy="6773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椭圆 61"/>
          <p:cNvSpPr/>
          <p:nvPr/>
        </p:nvSpPr>
        <p:spPr>
          <a:xfrm>
            <a:off x="5960531" y="5209819"/>
            <a:ext cx="67734" cy="6773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椭圆 62"/>
          <p:cNvSpPr/>
          <p:nvPr/>
        </p:nvSpPr>
        <p:spPr>
          <a:xfrm>
            <a:off x="5926664" y="5342185"/>
            <a:ext cx="67734" cy="6773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椭圆 63"/>
          <p:cNvSpPr/>
          <p:nvPr/>
        </p:nvSpPr>
        <p:spPr>
          <a:xfrm>
            <a:off x="6321103" y="3604664"/>
            <a:ext cx="67734" cy="6773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椭圆 64"/>
          <p:cNvSpPr/>
          <p:nvPr/>
        </p:nvSpPr>
        <p:spPr>
          <a:xfrm>
            <a:off x="6755214" y="3271445"/>
            <a:ext cx="67734" cy="6773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椭圆 65"/>
          <p:cNvSpPr/>
          <p:nvPr/>
        </p:nvSpPr>
        <p:spPr>
          <a:xfrm>
            <a:off x="7141781" y="4230565"/>
            <a:ext cx="67734" cy="6773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椭圆 66"/>
          <p:cNvSpPr/>
          <p:nvPr/>
        </p:nvSpPr>
        <p:spPr>
          <a:xfrm>
            <a:off x="7094224" y="4351216"/>
            <a:ext cx="67734" cy="6773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椭圆 67"/>
          <p:cNvSpPr/>
          <p:nvPr/>
        </p:nvSpPr>
        <p:spPr>
          <a:xfrm>
            <a:off x="7220581" y="3688177"/>
            <a:ext cx="67734" cy="6773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椭圆 68"/>
          <p:cNvSpPr/>
          <p:nvPr/>
        </p:nvSpPr>
        <p:spPr>
          <a:xfrm>
            <a:off x="7271381" y="3722044"/>
            <a:ext cx="67734" cy="6773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椭圆 69"/>
          <p:cNvSpPr/>
          <p:nvPr/>
        </p:nvSpPr>
        <p:spPr>
          <a:xfrm>
            <a:off x="7305248" y="3705111"/>
            <a:ext cx="67734" cy="6773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椭圆 70"/>
          <p:cNvSpPr/>
          <p:nvPr/>
        </p:nvSpPr>
        <p:spPr>
          <a:xfrm>
            <a:off x="7322181" y="3671244"/>
            <a:ext cx="67734" cy="6773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椭圆 71"/>
          <p:cNvSpPr/>
          <p:nvPr/>
        </p:nvSpPr>
        <p:spPr>
          <a:xfrm>
            <a:off x="6746747" y="3293589"/>
            <a:ext cx="67734" cy="6773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7786455" y="6036037"/>
            <a:ext cx="678000" cy="619989"/>
            <a:chOff x="466377" y="5733816"/>
            <a:chExt cx="678000" cy="619989"/>
          </a:xfrm>
        </p:grpSpPr>
        <p:grpSp>
          <p:nvGrpSpPr>
            <p:cNvPr id="3" name="组合 2"/>
            <p:cNvGrpSpPr/>
            <p:nvPr/>
          </p:nvGrpSpPr>
          <p:grpSpPr>
            <a:xfrm>
              <a:off x="500689" y="5733816"/>
              <a:ext cx="643688" cy="619989"/>
              <a:chOff x="500689" y="5733816"/>
              <a:chExt cx="643688" cy="619989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515679" y="6099889"/>
                <a:ext cx="628698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1050" dirty="0" smtClean="0">
                    <a:latin typeface="微软雅黑" pitchFamily="34" charset="-122"/>
                    <a:ea typeface="微软雅黑" pitchFamily="34" charset="-122"/>
                  </a:rPr>
                  <a:t> 筹备中</a:t>
                </a:r>
                <a:endParaRPr lang="zh-CN" altLang="en-US" sz="105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500689" y="5923166"/>
                <a:ext cx="628698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1050" dirty="0" smtClean="0">
                    <a:latin typeface="微软雅黑" pitchFamily="34" charset="-122"/>
                    <a:ea typeface="微软雅黑" pitchFamily="34" charset="-122"/>
                  </a:rPr>
                  <a:t> 在建中</a:t>
                </a:r>
                <a:endParaRPr lang="zh-CN" altLang="en-US" sz="105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507739" y="5733816"/>
                <a:ext cx="628698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1050" dirty="0" smtClean="0">
                    <a:latin typeface="微软雅黑" pitchFamily="34" charset="-122"/>
                    <a:ea typeface="微软雅黑" pitchFamily="34" charset="-122"/>
                  </a:rPr>
                  <a:t> 已</a:t>
                </a:r>
                <a:r>
                  <a:rPr lang="zh-CN" altLang="en-US" sz="1050" dirty="0">
                    <a:latin typeface="微软雅黑" pitchFamily="34" charset="-122"/>
                    <a:ea typeface="微软雅黑" pitchFamily="34" charset="-122"/>
                  </a:rPr>
                  <a:t>运营</a:t>
                </a:r>
              </a:p>
            </p:txBody>
          </p:sp>
        </p:grpSp>
        <p:sp>
          <p:nvSpPr>
            <p:cNvPr id="73" name="椭圆 72"/>
            <p:cNvSpPr/>
            <p:nvPr/>
          </p:nvSpPr>
          <p:spPr>
            <a:xfrm>
              <a:off x="473872" y="5806086"/>
              <a:ext cx="95754" cy="95754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/>
            <p:cNvSpPr/>
            <p:nvPr/>
          </p:nvSpPr>
          <p:spPr>
            <a:xfrm>
              <a:off x="466377" y="5992109"/>
              <a:ext cx="95754" cy="9575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/>
            <p:cNvSpPr/>
            <p:nvPr/>
          </p:nvSpPr>
          <p:spPr>
            <a:xfrm>
              <a:off x="475297" y="6173925"/>
              <a:ext cx="95754" cy="95754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7" name="圆角矩形标注 76"/>
          <p:cNvSpPr/>
          <p:nvPr/>
        </p:nvSpPr>
        <p:spPr>
          <a:xfrm>
            <a:off x="7335388" y="4161087"/>
            <a:ext cx="835598" cy="274423"/>
          </a:xfrm>
          <a:prstGeom prst="wedgeRoundRectCallout">
            <a:avLst>
              <a:gd name="adj1" fmla="val -32745"/>
              <a:gd name="adj2" fmla="val 98942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鼠标上移</a:t>
            </a:r>
            <a:endParaRPr lang="en-US" altLang="zh-CN" sz="800" dirty="0" smtClean="0"/>
          </a:p>
          <a:p>
            <a:pPr algn="ctr"/>
            <a:r>
              <a:rPr lang="zh-CN" altLang="en-US" sz="800" dirty="0" smtClean="0"/>
              <a:t>图标放大</a:t>
            </a:r>
            <a:endParaRPr lang="en-US" altLang="zh-CN" sz="800" dirty="0"/>
          </a:p>
        </p:txBody>
      </p:sp>
      <p:sp>
        <p:nvSpPr>
          <p:cNvPr id="79" name="TextBox 3"/>
          <p:cNvSpPr txBox="1"/>
          <p:nvPr/>
        </p:nvSpPr>
        <p:spPr>
          <a:xfrm>
            <a:off x="-246595" y="293604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全国</a:t>
            </a:r>
            <a:r>
              <a:rPr lang="zh-CN" altLang="en-US" sz="24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泛能云运营业务展示中心</a:t>
            </a:r>
            <a:endParaRPr lang="zh-CN" altLang="en-US" sz="24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0" name="Picture 3" descr="C:\Users\Administrator\Desktop\新奥标志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2271" y="355732"/>
            <a:ext cx="1328945" cy="337407"/>
          </a:xfrm>
          <a:prstGeom prst="rect">
            <a:avLst/>
          </a:prstGeom>
          <a:noFill/>
        </p:spPr>
      </p:pic>
      <p:sp>
        <p:nvSpPr>
          <p:cNvPr id="81" name="圆角矩形 80"/>
          <p:cNvSpPr/>
          <p:nvPr/>
        </p:nvSpPr>
        <p:spPr>
          <a:xfrm>
            <a:off x="0" y="734852"/>
            <a:ext cx="1670700" cy="356664"/>
          </a:xfrm>
          <a:prstGeom prst="roundRect">
            <a:avLst/>
          </a:prstGeom>
          <a:noFill/>
          <a:ln w="9525">
            <a:noFill/>
            <a:miter lim="800000"/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2017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日</a:t>
            </a:r>
          </a:p>
        </p:txBody>
      </p:sp>
      <p:sp>
        <p:nvSpPr>
          <p:cNvPr id="209" name="椭圆 208"/>
          <p:cNvSpPr/>
          <p:nvPr/>
        </p:nvSpPr>
        <p:spPr>
          <a:xfrm>
            <a:off x="7331177" y="4564384"/>
            <a:ext cx="208007" cy="2080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7" name="组合 116"/>
          <p:cNvGrpSpPr/>
          <p:nvPr/>
        </p:nvGrpSpPr>
        <p:grpSpPr>
          <a:xfrm>
            <a:off x="302678" y="1133229"/>
            <a:ext cx="11518908" cy="5459838"/>
            <a:chOff x="263517" y="1418979"/>
            <a:chExt cx="3747688" cy="4368742"/>
          </a:xfrm>
        </p:grpSpPr>
        <p:sp>
          <p:nvSpPr>
            <p:cNvPr id="118" name="矩形 117"/>
            <p:cNvSpPr/>
            <p:nvPr/>
          </p:nvSpPr>
          <p:spPr>
            <a:xfrm>
              <a:off x="263517" y="1793863"/>
              <a:ext cx="3747688" cy="39938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zh-CN" altLang="en-US" sz="1100" dirty="0">
                <a:solidFill>
                  <a:srgbClr val="006FB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9" name="矩形 118"/>
            <p:cNvSpPr/>
            <p:nvPr/>
          </p:nvSpPr>
          <p:spPr>
            <a:xfrm>
              <a:off x="263517" y="1418979"/>
              <a:ext cx="3747688" cy="436329"/>
            </a:xfrm>
            <a:prstGeom prst="rect">
              <a:avLst/>
            </a:prstGeom>
            <a:solidFill>
              <a:srgbClr val="006FBB"/>
            </a:solidFill>
            <a:ln>
              <a:solidFill>
                <a:srgbClr val="006FB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zh-CN" altLang="en-US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社会</a:t>
              </a:r>
              <a:r>
                <a:rPr lang="zh-CN" altLang="en-US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效用</a:t>
              </a:r>
              <a:endPara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20" name="椭圆 119"/>
          <p:cNvSpPr/>
          <p:nvPr/>
        </p:nvSpPr>
        <p:spPr>
          <a:xfrm>
            <a:off x="263518" y="6124575"/>
            <a:ext cx="478016" cy="478016"/>
          </a:xfrm>
          <a:prstGeom prst="ellipse">
            <a:avLst/>
          </a:prstGeom>
          <a:solidFill>
            <a:srgbClr val="006FBB"/>
          </a:solidFill>
          <a:ln>
            <a:solidFill>
              <a:srgbClr val="006F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&gt;</a:t>
            </a:r>
            <a:endParaRPr lang="zh-CN" altLang="en-US" b="1" dirty="0"/>
          </a:p>
        </p:txBody>
      </p:sp>
      <p:sp>
        <p:nvSpPr>
          <p:cNvPr id="46" name="燕尾形 45"/>
          <p:cNvSpPr/>
          <p:nvPr/>
        </p:nvSpPr>
        <p:spPr bwMode="auto">
          <a:xfrm>
            <a:off x="11434809" y="3721474"/>
            <a:ext cx="263496" cy="647761"/>
          </a:xfrm>
          <a:prstGeom prst="chevron">
            <a:avLst/>
          </a:prstGeom>
          <a:solidFill>
            <a:srgbClr val="C0C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600" b="1" i="0" u="none" strike="noStrike" cap="none" normalizeH="0" baseline="0" smtClean="0">
              <a:ln>
                <a:noFill/>
              </a:ln>
              <a:solidFill>
                <a:srgbClr val="0065A6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24600" y="2332581"/>
            <a:ext cx="8043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当日</a:t>
            </a:r>
          </a:p>
        </p:txBody>
      </p:sp>
      <p:sp>
        <p:nvSpPr>
          <p:cNvPr id="95" name="文本框 94"/>
          <p:cNvSpPr txBox="1"/>
          <p:nvPr/>
        </p:nvSpPr>
        <p:spPr>
          <a:xfrm>
            <a:off x="724600" y="3984345"/>
            <a:ext cx="8043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当月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745350" y="5483766"/>
            <a:ext cx="8043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当年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769276" y="1913392"/>
            <a:ext cx="1341732" cy="1341732"/>
            <a:chOff x="1788326" y="1913392"/>
            <a:chExt cx="1341732" cy="1341732"/>
          </a:xfrm>
        </p:grpSpPr>
        <p:sp>
          <p:nvSpPr>
            <p:cNvPr id="7" name="椭圆 6"/>
            <p:cNvSpPr/>
            <p:nvPr/>
          </p:nvSpPr>
          <p:spPr>
            <a:xfrm>
              <a:off x="1788326" y="1913392"/>
              <a:ext cx="1341732" cy="1341732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34000"/>
                    <a:lumOff val="66000"/>
                  </a:schemeClr>
                </a:gs>
                <a:gs pos="35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椭圆 85"/>
            <p:cNvSpPr/>
            <p:nvPr/>
          </p:nvSpPr>
          <p:spPr>
            <a:xfrm>
              <a:off x="1950855" y="2080194"/>
              <a:ext cx="1008128" cy="1008128"/>
            </a:xfrm>
            <a:prstGeom prst="ellipse">
              <a:avLst/>
            </a:prstGeom>
            <a:solidFill>
              <a:srgbClr val="FFFAE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2004903" y="2369772"/>
              <a:ext cx="9000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节标煤</a:t>
              </a:r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量</a:t>
              </a:r>
              <a:endPara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263.1t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8" name="组合 87"/>
          <p:cNvGrpSpPr/>
          <p:nvPr/>
        </p:nvGrpSpPr>
        <p:grpSpPr>
          <a:xfrm>
            <a:off x="1772093" y="3464933"/>
            <a:ext cx="1341732" cy="1341732"/>
            <a:chOff x="1788326" y="1913392"/>
            <a:chExt cx="1341732" cy="1341732"/>
          </a:xfrm>
        </p:grpSpPr>
        <p:sp>
          <p:nvSpPr>
            <p:cNvPr id="89" name="椭圆 88"/>
            <p:cNvSpPr/>
            <p:nvPr/>
          </p:nvSpPr>
          <p:spPr>
            <a:xfrm>
              <a:off x="1788326" y="1913392"/>
              <a:ext cx="1341732" cy="1341732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椭圆 89"/>
            <p:cNvSpPr/>
            <p:nvPr/>
          </p:nvSpPr>
          <p:spPr>
            <a:xfrm>
              <a:off x="1950855" y="2080194"/>
              <a:ext cx="1008128" cy="1008128"/>
            </a:xfrm>
            <a:prstGeom prst="ellipse">
              <a:avLst/>
            </a:prstGeom>
            <a:solidFill>
              <a:srgbClr val="FFFAE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文本框 90"/>
            <p:cNvSpPr txBox="1"/>
            <p:nvPr/>
          </p:nvSpPr>
          <p:spPr>
            <a:xfrm>
              <a:off x="2004903" y="2369772"/>
              <a:ext cx="9000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节标煤</a:t>
              </a:r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量</a:t>
              </a:r>
              <a:endPara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7500.2t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2" name="组合 91"/>
          <p:cNvGrpSpPr/>
          <p:nvPr/>
        </p:nvGrpSpPr>
        <p:grpSpPr>
          <a:xfrm>
            <a:off x="1770553" y="5029156"/>
            <a:ext cx="1341732" cy="1341732"/>
            <a:chOff x="1788326" y="1913392"/>
            <a:chExt cx="1341732" cy="1341732"/>
          </a:xfrm>
        </p:grpSpPr>
        <p:sp>
          <p:nvSpPr>
            <p:cNvPr id="93" name="椭圆 92"/>
            <p:cNvSpPr/>
            <p:nvPr/>
          </p:nvSpPr>
          <p:spPr>
            <a:xfrm>
              <a:off x="1788326" y="1913392"/>
              <a:ext cx="1341732" cy="1341732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椭圆 93"/>
            <p:cNvSpPr/>
            <p:nvPr/>
          </p:nvSpPr>
          <p:spPr>
            <a:xfrm>
              <a:off x="1950855" y="2080194"/>
              <a:ext cx="1008128" cy="1008128"/>
            </a:xfrm>
            <a:prstGeom prst="ellipse">
              <a:avLst/>
            </a:prstGeom>
            <a:solidFill>
              <a:srgbClr val="FFFAE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文本框 96"/>
            <p:cNvSpPr txBox="1"/>
            <p:nvPr/>
          </p:nvSpPr>
          <p:spPr>
            <a:xfrm>
              <a:off x="2004903" y="2369772"/>
              <a:ext cx="9000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节标煤</a:t>
              </a:r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量</a:t>
              </a:r>
              <a:endPara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90113.3t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8" name="组合 97"/>
          <p:cNvGrpSpPr/>
          <p:nvPr/>
        </p:nvGrpSpPr>
        <p:grpSpPr>
          <a:xfrm>
            <a:off x="3274523" y="1913538"/>
            <a:ext cx="1341732" cy="1341732"/>
            <a:chOff x="1788326" y="1913392"/>
            <a:chExt cx="1341732" cy="1341732"/>
          </a:xfrm>
        </p:grpSpPr>
        <p:sp>
          <p:nvSpPr>
            <p:cNvPr id="99" name="椭圆 98"/>
            <p:cNvSpPr/>
            <p:nvPr/>
          </p:nvSpPr>
          <p:spPr>
            <a:xfrm>
              <a:off x="1788326" y="1913392"/>
              <a:ext cx="1341732" cy="1341732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40000"/>
                    <a:lumOff val="60000"/>
                  </a:schemeClr>
                </a:gs>
                <a:gs pos="46000">
                  <a:schemeClr val="accent6">
                    <a:lumMod val="95000"/>
                    <a:lumOff val="5000"/>
                  </a:schemeClr>
                </a:gs>
                <a:gs pos="100000">
                  <a:schemeClr val="accent6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椭圆 99"/>
            <p:cNvSpPr/>
            <p:nvPr/>
          </p:nvSpPr>
          <p:spPr>
            <a:xfrm>
              <a:off x="1950855" y="2080194"/>
              <a:ext cx="1008128" cy="100812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文本框 100"/>
            <p:cNvSpPr txBox="1"/>
            <p:nvPr/>
          </p:nvSpPr>
          <p:spPr>
            <a:xfrm>
              <a:off x="1938228" y="2369772"/>
              <a:ext cx="9932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Co2</a:t>
              </a:r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减排量</a:t>
              </a:r>
              <a:endPara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263.1t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2" name="组合 101"/>
          <p:cNvGrpSpPr/>
          <p:nvPr/>
        </p:nvGrpSpPr>
        <p:grpSpPr>
          <a:xfrm>
            <a:off x="3277340" y="3465079"/>
            <a:ext cx="1341732" cy="1341732"/>
            <a:chOff x="1788326" y="1913392"/>
            <a:chExt cx="1341732" cy="1341732"/>
          </a:xfrm>
        </p:grpSpPr>
        <p:sp>
          <p:nvSpPr>
            <p:cNvPr id="103" name="椭圆 102"/>
            <p:cNvSpPr/>
            <p:nvPr/>
          </p:nvSpPr>
          <p:spPr>
            <a:xfrm>
              <a:off x="1788326" y="1913392"/>
              <a:ext cx="1341732" cy="1341732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40000"/>
                    <a:lumOff val="60000"/>
                  </a:schemeClr>
                </a:gs>
                <a:gs pos="46000">
                  <a:schemeClr val="accent6">
                    <a:lumMod val="95000"/>
                    <a:lumOff val="5000"/>
                  </a:schemeClr>
                </a:gs>
                <a:gs pos="100000">
                  <a:schemeClr val="accent6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椭圆 103"/>
            <p:cNvSpPr/>
            <p:nvPr/>
          </p:nvSpPr>
          <p:spPr>
            <a:xfrm>
              <a:off x="1950855" y="2080194"/>
              <a:ext cx="1008128" cy="100812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文本框 104"/>
            <p:cNvSpPr txBox="1"/>
            <p:nvPr/>
          </p:nvSpPr>
          <p:spPr>
            <a:xfrm>
              <a:off x="1947753" y="2369772"/>
              <a:ext cx="9932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Co2</a:t>
              </a: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减排量</a:t>
              </a:r>
              <a:endPara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7500.2t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6" name="组合 105"/>
          <p:cNvGrpSpPr/>
          <p:nvPr/>
        </p:nvGrpSpPr>
        <p:grpSpPr>
          <a:xfrm>
            <a:off x="3275800" y="5029302"/>
            <a:ext cx="1341732" cy="1341732"/>
            <a:chOff x="1788326" y="1913392"/>
            <a:chExt cx="1341732" cy="1341732"/>
          </a:xfrm>
        </p:grpSpPr>
        <p:sp>
          <p:nvSpPr>
            <p:cNvPr id="107" name="椭圆 106"/>
            <p:cNvSpPr/>
            <p:nvPr/>
          </p:nvSpPr>
          <p:spPr>
            <a:xfrm>
              <a:off x="1788326" y="1913392"/>
              <a:ext cx="1341732" cy="1341732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40000"/>
                    <a:lumOff val="60000"/>
                  </a:schemeClr>
                </a:gs>
                <a:gs pos="46000">
                  <a:schemeClr val="accent6">
                    <a:lumMod val="95000"/>
                    <a:lumOff val="5000"/>
                  </a:schemeClr>
                </a:gs>
                <a:gs pos="100000">
                  <a:schemeClr val="accent6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椭圆 107"/>
            <p:cNvSpPr/>
            <p:nvPr/>
          </p:nvSpPr>
          <p:spPr>
            <a:xfrm>
              <a:off x="1950855" y="2080194"/>
              <a:ext cx="1008128" cy="100812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文本框 108"/>
            <p:cNvSpPr txBox="1"/>
            <p:nvPr/>
          </p:nvSpPr>
          <p:spPr>
            <a:xfrm>
              <a:off x="1928703" y="2369772"/>
              <a:ext cx="10081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Co2</a:t>
              </a: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减排量</a:t>
              </a:r>
              <a:endPara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90113.3t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0" name="组合 109"/>
          <p:cNvGrpSpPr/>
          <p:nvPr/>
        </p:nvGrpSpPr>
        <p:grpSpPr>
          <a:xfrm>
            <a:off x="4778200" y="1914609"/>
            <a:ext cx="1341732" cy="1341732"/>
            <a:chOff x="1788326" y="1913392"/>
            <a:chExt cx="1341732" cy="1341732"/>
          </a:xfrm>
        </p:grpSpPr>
        <p:sp>
          <p:nvSpPr>
            <p:cNvPr id="111" name="椭圆 110"/>
            <p:cNvSpPr/>
            <p:nvPr/>
          </p:nvSpPr>
          <p:spPr>
            <a:xfrm>
              <a:off x="1788326" y="1913392"/>
              <a:ext cx="1341732" cy="1341732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" name="椭圆 111"/>
            <p:cNvSpPr/>
            <p:nvPr/>
          </p:nvSpPr>
          <p:spPr>
            <a:xfrm>
              <a:off x="1950855" y="2080194"/>
              <a:ext cx="1008128" cy="100812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文本框 112"/>
            <p:cNvSpPr txBox="1"/>
            <p:nvPr/>
          </p:nvSpPr>
          <p:spPr>
            <a:xfrm>
              <a:off x="1957278" y="2369772"/>
              <a:ext cx="9657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综合减排量</a:t>
              </a:r>
              <a:endPara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263.1t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4" name="组合 113"/>
          <p:cNvGrpSpPr/>
          <p:nvPr/>
        </p:nvGrpSpPr>
        <p:grpSpPr>
          <a:xfrm>
            <a:off x="4781017" y="3466150"/>
            <a:ext cx="1341732" cy="1341732"/>
            <a:chOff x="1788326" y="1913392"/>
            <a:chExt cx="1341732" cy="1341732"/>
          </a:xfrm>
        </p:grpSpPr>
        <p:sp>
          <p:nvSpPr>
            <p:cNvPr id="115" name="椭圆 114"/>
            <p:cNvSpPr/>
            <p:nvPr/>
          </p:nvSpPr>
          <p:spPr>
            <a:xfrm>
              <a:off x="1788326" y="1913392"/>
              <a:ext cx="1341732" cy="1341732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椭圆 115"/>
            <p:cNvSpPr/>
            <p:nvPr/>
          </p:nvSpPr>
          <p:spPr>
            <a:xfrm>
              <a:off x="1950855" y="2080194"/>
              <a:ext cx="1008128" cy="100812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文本框 120"/>
            <p:cNvSpPr txBox="1"/>
            <p:nvPr/>
          </p:nvSpPr>
          <p:spPr>
            <a:xfrm>
              <a:off x="1966803" y="2369772"/>
              <a:ext cx="9629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综合减排量</a:t>
              </a:r>
              <a:endPara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7500.2t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2" name="组合 121"/>
          <p:cNvGrpSpPr/>
          <p:nvPr/>
        </p:nvGrpSpPr>
        <p:grpSpPr>
          <a:xfrm>
            <a:off x="4779477" y="5030373"/>
            <a:ext cx="1341732" cy="1341732"/>
            <a:chOff x="1788326" y="1913392"/>
            <a:chExt cx="1341732" cy="1341732"/>
          </a:xfrm>
        </p:grpSpPr>
        <p:sp>
          <p:nvSpPr>
            <p:cNvPr id="123" name="椭圆 122"/>
            <p:cNvSpPr/>
            <p:nvPr/>
          </p:nvSpPr>
          <p:spPr>
            <a:xfrm>
              <a:off x="1788326" y="1913392"/>
              <a:ext cx="1341732" cy="1341732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椭圆 123"/>
            <p:cNvSpPr/>
            <p:nvPr/>
          </p:nvSpPr>
          <p:spPr>
            <a:xfrm>
              <a:off x="1950855" y="2080194"/>
              <a:ext cx="1008128" cy="100812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文本框 124"/>
            <p:cNvSpPr txBox="1"/>
            <p:nvPr/>
          </p:nvSpPr>
          <p:spPr>
            <a:xfrm>
              <a:off x="1976328" y="2369772"/>
              <a:ext cx="9983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综合减排量</a:t>
              </a:r>
              <a:endPara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90113.3t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aphicFrame>
        <p:nvGraphicFramePr>
          <p:cNvPr id="126" name="图表 12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60997841"/>
              </p:ext>
            </p:extLst>
          </p:nvPr>
        </p:nvGraphicFramePr>
        <p:xfrm>
          <a:off x="6321103" y="1678532"/>
          <a:ext cx="4934580" cy="17864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31" name="图表 13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74663323"/>
              </p:ext>
            </p:extLst>
          </p:nvPr>
        </p:nvGraphicFramePr>
        <p:xfrm>
          <a:off x="6321102" y="3271582"/>
          <a:ext cx="4994598" cy="18560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32" name="图表 13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39589926"/>
              </p:ext>
            </p:extLst>
          </p:nvPr>
        </p:nvGraphicFramePr>
        <p:xfrm>
          <a:off x="6286929" y="4847294"/>
          <a:ext cx="5043476" cy="17552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133" name="燕尾形 132"/>
          <p:cNvSpPr/>
          <p:nvPr/>
        </p:nvSpPr>
        <p:spPr bwMode="auto">
          <a:xfrm flipH="1">
            <a:off x="404854" y="3721474"/>
            <a:ext cx="263496" cy="647761"/>
          </a:xfrm>
          <a:prstGeom prst="chevron">
            <a:avLst/>
          </a:prstGeom>
          <a:solidFill>
            <a:srgbClr val="C0C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600" b="1" i="0" u="none" strike="noStrike" cap="none" normalizeH="0" baseline="0" smtClean="0">
              <a:ln>
                <a:noFill/>
              </a:ln>
              <a:solidFill>
                <a:srgbClr val="0065A6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53374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28" y="0"/>
            <a:ext cx="12192000" cy="6858000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2" name="椭圆 1"/>
          <p:cNvSpPr/>
          <p:nvPr/>
        </p:nvSpPr>
        <p:spPr>
          <a:xfrm>
            <a:off x="6746747" y="3203711"/>
            <a:ext cx="67734" cy="6773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7271381" y="3672398"/>
            <a:ext cx="67734" cy="6773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7271381" y="5090026"/>
            <a:ext cx="67734" cy="6773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7044379" y="4980472"/>
            <a:ext cx="67734" cy="6773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7209515" y="4837770"/>
            <a:ext cx="67734" cy="6773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7094224" y="4192179"/>
            <a:ext cx="67734" cy="6773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7237514" y="3740132"/>
            <a:ext cx="67734" cy="6773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/>
          <p:cNvSpPr/>
          <p:nvPr/>
        </p:nvSpPr>
        <p:spPr>
          <a:xfrm>
            <a:off x="6712880" y="4351216"/>
            <a:ext cx="67734" cy="6773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/>
          <p:cNvSpPr/>
          <p:nvPr/>
        </p:nvSpPr>
        <p:spPr>
          <a:xfrm>
            <a:off x="6219195" y="4111288"/>
            <a:ext cx="67734" cy="6773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/>
          <p:cNvSpPr/>
          <p:nvPr/>
        </p:nvSpPr>
        <p:spPr>
          <a:xfrm>
            <a:off x="6062132" y="5274451"/>
            <a:ext cx="67734" cy="6773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/>
          <p:cNvSpPr/>
          <p:nvPr/>
        </p:nvSpPr>
        <p:spPr>
          <a:xfrm>
            <a:off x="6028265" y="5145187"/>
            <a:ext cx="67734" cy="6773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椭圆 57"/>
          <p:cNvSpPr/>
          <p:nvPr/>
        </p:nvSpPr>
        <p:spPr>
          <a:xfrm>
            <a:off x="6354970" y="3503074"/>
            <a:ext cx="67734" cy="6773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椭圆 58"/>
          <p:cNvSpPr/>
          <p:nvPr/>
        </p:nvSpPr>
        <p:spPr>
          <a:xfrm>
            <a:off x="6780614" y="3237578"/>
            <a:ext cx="67734" cy="6773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/>
          <p:cNvSpPr/>
          <p:nvPr/>
        </p:nvSpPr>
        <p:spPr>
          <a:xfrm>
            <a:off x="6729814" y="3271445"/>
            <a:ext cx="67734" cy="6773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椭圆 60"/>
          <p:cNvSpPr/>
          <p:nvPr/>
        </p:nvSpPr>
        <p:spPr>
          <a:xfrm>
            <a:off x="6789081" y="3271445"/>
            <a:ext cx="67734" cy="6773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椭圆 61"/>
          <p:cNvSpPr/>
          <p:nvPr/>
        </p:nvSpPr>
        <p:spPr>
          <a:xfrm>
            <a:off x="5960531" y="5209819"/>
            <a:ext cx="67734" cy="6773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椭圆 62"/>
          <p:cNvSpPr/>
          <p:nvPr/>
        </p:nvSpPr>
        <p:spPr>
          <a:xfrm>
            <a:off x="5926664" y="5342185"/>
            <a:ext cx="67734" cy="6773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椭圆 63"/>
          <p:cNvSpPr/>
          <p:nvPr/>
        </p:nvSpPr>
        <p:spPr>
          <a:xfrm>
            <a:off x="6321103" y="3604664"/>
            <a:ext cx="67734" cy="6773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椭圆 64"/>
          <p:cNvSpPr/>
          <p:nvPr/>
        </p:nvSpPr>
        <p:spPr>
          <a:xfrm>
            <a:off x="6755214" y="3271445"/>
            <a:ext cx="67734" cy="6773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椭圆 65"/>
          <p:cNvSpPr/>
          <p:nvPr/>
        </p:nvSpPr>
        <p:spPr>
          <a:xfrm>
            <a:off x="7141781" y="4230565"/>
            <a:ext cx="67734" cy="6773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椭圆 66"/>
          <p:cNvSpPr/>
          <p:nvPr/>
        </p:nvSpPr>
        <p:spPr>
          <a:xfrm>
            <a:off x="7094224" y="4351216"/>
            <a:ext cx="67734" cy="6773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椭圆 67"/>
          <p:cNvSpPr/>
          <p:nvPr/>
        </p:nvSpPr>
        <p:spPr>
          <a:xfrm>
            <a:off x="7220581" y="3688177"/>
            <a:ext cx="67734" cy="6773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椭圆 68"/>
          <p:cNvSpPr/>
          <p:nvPr/>
        </p:nvSpPr>
        <p:spPr>
          <a:xfrm>
            <a:off x="7271381" y="3722044"/>
            <a:ext cx="67734" cy="6773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椭圆 69"/>
          <p:cNvSpPr/>
          <p:nvPr/>
        </p:nvSpPr>
        <p:spPr>
          <a:xfrm>
            <a:off x="7305248" y="3705111"/>
            <a:ext cx="67734" cy="6773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椭圆 70"/>
          <p:cNvSpPr/>
          <p:nvPr/>
        </p:nvSpPr>
        <p:spPr>
          <a:xfrm>
            <a:off x="7322181" y="3671244"/>
            <a:ext cx="67734" cy="6773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椭圆 71"/>
          <p:cNvSpPr/>
          <p:nvPr/>
        </p:nvSpPr>
        <p:spPr>
          <a:xfrm>
            <a:off x="6746747" y="3293589"/>
            <a:ext cx="67734" cy="6773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7786455" y="6036037"/>
            <a:ext cx="678000" cy="619989"/>
            <a:chOff x="466377" y="5733816"/>
            <a:chExt cx="678000" cy="619989"/>
          </a:xfrm>
        </p:grpSpPr>
        <p:grpSp>
          <p:nvGrpSpPr>
            <p:cNvPr id="3" name="组合 2"/>
            <p:cNvGrpSpPr/>
            <p:nvPr/>
          </p:nvGrpSpPr>
          <p:grpSpPr>
            <a:xfrm>
              <a:off x="500689" y="5733816"/>
              <a:ext cx="643688" cy="619989"/>
              <a:chOff x="500689" y="5733816"/>
              <a:chExt cx="643688" cy="619989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515679" y="6099889"/>
                <a:ext cx="628698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1050" dirty="0" smtClean="0">
                    <a:latin typeface="微软雅黑" pitchFamily="34" charset="-122"/>
                    <a:ea typeface="微软雅黑" pitchFamily="34" charset="-122"/>
                  </a:rPr>
                  <a:t> 筹备中</a:t>
                </a:r>
                <a:endParaRPr lang="zh-CN" altLang="en-US" sz="105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500689" y="5923166"/>
                <a:ext cx="628698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1050" dirty="0" smtClean="0">
                    <a:latin typeface="微软雅黑" pitchFamily="34" charset="-122"/>
                    <a:ea typeface="微软雅黑" pitchFamily="34" charset="-122"/>
                  </a:rPr>
                  <a:t> 在建中</a:t>
                </a:r>
                <a:endParaRPr lang="zh-CN" altLang="en-US" sz="105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507739" y="5733816"/>
                <a:ext cx="628698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1050" dirty="0" smtClean="0">
                    <a:latin typeface="微软雅黑" pitchFamily="34" charset="-122"/>
                    <a:ea typeface="微软雅黑" pitchFamily="34" charset="-122"/>
                  </a:rPr>
                  <a:t> 已</a:t>
                </a:r>
                <a:r>
                  <a:rPr lang="zh-CN" altLang="en-US" sz="1050" dirty="0">
                    <a:latin typeface="微软雅黑" pitchFamily="34" charset="-122"/>
                    <a:ea typeface="微软雅黑" pitchFamily="34" charset="-122"/>
                  </a:rPr>
                  <a:t>运营</a:t>
                </a:r>
              </a:p>
            </p:txBody>
          </p:sp>
        </p:grpSp>
        <p:sp>
          <p:nvSpPr>
            <p:cNvPr id="73" name="椭圆 72"/>
            <p:cNvSpPr/>
            <p:nvPr/>
          </p:nvSpPr>
          <p:spPr>
            <a:xfrm>
              <a:off x="473872" y="5806086"/>
              <a:ext cx="95754" cy="95754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/>
            <p:cNvSpPr/>
            <p:nvPr/>
          </p:nvSpPr>
          <p:spPr>
            <a:xfrm>
              <a:off x="466377" y="5992109"/>
              <a:ext cx="95754" cy="9575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/>
            <p:cNvSpPr/>
            <p:nvPr/>
          </p:nvSpPr>
          <p:spPr>
            <a:xfrm>
              <a:off x="475297" y="6173925"/>
              <a:ext cx="95754" cy="95754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7" name="圆角矩形标注 76"/>
          <p:cNvSpPr/>
          <p:nvPr/>
        </p:nvSpPr>
        <p:spPr>
          <a:xfrm>
            <a:off x="7335388" y="4161087"/>
            <a:ext cx="835598" cy="274423"/>
          </a:xfrm>
          <a:prstGeom prst="wedgeRoundRectCallout">
            <a:avLst>
              <a:gd name="adj1" fmla="val -32745"/>
              <a:gd name="adj2" fmla="val 98942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鼠标上移</a:t>
            </a:r>
            <a:endParaRPr lang="en-US" altLang="zh-CN" sz="800" dirty="0" smtClean="0"/>
          </a:p>
          <a:p>
            <a:pPr algn="ctr"/>
            <a:r>
              <a:rPr lang="zh-CN" altLang="en-US" sz="800" dirty="0" smtClean="0"/>
              <a:t>图标放大</a:t>
            </a:r>
            <a:endParaRPr lang="en-US" altLang="zh-CN" sz="800" dirty="0"/>
          </a:p>
        </p:txBody>
      </p:sp>
      <p:sp>
        <p:nvSpPr>
          <p:cNvPr id="79" name="TextBox 3"/>
          <p:cNvSpPr txBox="1"/>
          <p:nvPr/>
        </p:nvSpPr>
        <p:spPr>
          <a:xfrm>
            <a:off x="-246595" y="293604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全国</a:t>
            </a:r>
            <a:r>
              <a:rPr lang="zh-CN" altLang="en-US" sz="24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泛能云运营业务展示中心</a:t>
            </a:r>
            <a:endParaRPr lang="zh-CN" altLang="en-US" sz="24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0" name="Picture 3" descr="C:\Users\Administrator\Desktop\新奥标志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2271" y="355732"/>
            <a:ext cx="1328945" cy="337407"/>
          </a:xfrm>
          <a:prstGeom prst="rect">
            <a:avLst/>
          </a:prstGeom>
          <a:noFill/>
        </p:spPr>
      </p:pic>
      <p:sp>
        <p:nvSpPr>
          <p:cNvPr id="81" name="圆角矩形 80"/>
          <p:cNvSpPr/>
          <p:nvPr/>
        </p:nvSpPr>
        <p:spPr>
          <a:xfrm>
            <a:off x="0" y="734852"/>
            <a:ext cx="1670700" cy="356664"/>
          </a:xfrm>
          <a:prstGeom prst="roundRect">
            <a:avLst/>
          </a:prstGeom>
          <a:noFill/>
          <a:ln w="9525">
            <a:noFill/>
            <a:miter lim="800000"/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2017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日</a:t>
            </a:r>
          </a:p>
        </p:txBody>
      </p:sp>
      <p:sp>
        <p:nvSpPr>
          <p:cNvPr id="209" name="椭圆 208"/>
          <p:cNvSpPr/>
          <p:nvPr/>
        </p:nvSpPr>
        <p:spPr>
          <a:xfrm>
            <a:off x="7331177" y="4564384"/>
            <a:ext cx="208007" cy="2080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7" name="组合 116"/>
          <p:cNvGrpSpPr/>
          <p:nvPr/>
        </p:nvGrpSpPr>
        <p:grpSpPr>
          <a:xfrm>
            <a:off x="302678" y="1133229"/>
            <a:ext cx="11518908" cy="5459838"/>
            <a:chOff x="263517" y="1418979"/>
            <a:chExt cx="3747688" cy="4368742"/>
          </a:xfrm>
        </p:grpSpPr>
        <p:sp>
          <p:nvSpPr>
            <p:cNvPr id="118" name="矩形 117"/>
            <p:cNvSpPr/>
            <p:nvPr/>
          </p:nvSpPr>
          <p:spPr>
            <a:xfrm>
              <a:off x="263517" y="1793863"/>
              <a:ext cx="3747688" cy="39938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zh-CN" altLang="en-US" sz="1100" dirty="0">
                <a:solidFill>
                  <a:srgbClr val="006FB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9" name="矩形 118"/>
            <p:cNvSpPr/>
            <p:nvPr/>
          </p:nvSpPr>
          <p:spPr>
            <a:xfrm>
              <a:off x="263517" y="1418979"/>
              <a:ext cx="3747688" cy="436329"/>
            </a:xfrm>
            <a:prstGeom prst="rect">
              <a:avLst/>
            </a:prstGeom>
            <a:solidFill>
              <a:srgbClr val="006FBB"/>
            </a:solidFill>
            <a:ln>
              <a:solidFill>
                <a:srgbClr val="006FB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zh-CN" altLang="en-US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产能技术</a:t>
              </a:r>
              <a:endPara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20" name="椭圆 119"/>
          <p:cNvSpPr/>
          <p:nvPr/>
        </p:nvSpPr>
        <p:spPr>
          <a:xfrm>
            <a:off x="263518" y="6124575"/>
            <a:ext cx="478016" cy="478016"/>
          </a:xfrm>
          <a:prstGeom prst="ellipse">
            <a:avLst/>
          </a:prstGeom>
          <a:solidFill>
            <a:srgbClr val="006FBB"/>
          </a:solidFill>
          <a:ln>
            <a:solidFill>
              <a:srgbClr val="006F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&gt;</a:t>
            </a:r>
            <a:endParaRPr lang="zh-CN" altLang="en-US" b="1" dirty="0"/>
          </a:p>
        </p:txBody>
      </p:sp>
      <p:sp>
        <p:nvSpPr>
          <p:cNvPr id="46" name="燕尾形 45"/>
          <p:cNvSpPr/>
          <p:nvPr/>
        </p:nvSpPr>
        <p:spPr bwMode="auto">
          <a:xfrm>
            <a:off x="11434809" y="3721474"/>
            <a:ext cx="263496" cy="647761"/>
          </a:xfrm>
          <a:prstGeom prst="chevron">
            <a:avLst/>
          </a:prstGeom>
          <a:solidFill>
            <a:srgbClr val="C0C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600" b="1" i="0" u="none" strike="noStrike" cap="none" normalizeH="0" baseline="0" smtClean="0">
              <a:ln>
                <a:noFill/>
              </a:ln>
              <a:solidFill>
                <a:srgbClr val="0065A6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" name="燕尾形 50"/>
          <p:cNvSpPr/>
          <p:nvPr/>
        </p:nvSpPr>
        <p:spPr bwMode="auto">
          <a:xfrm flipH="1">
            <a:off x="404854" y="3721474"/>
            <a:ext cx="263496" cy="647761"/>
          </a:xfrm>
          <a:prstGeom prst="chevron">
            <a:avLst/>
          </a:prstGeom>
          <a:solidFill>
            <a:srgbClr val="C0C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600" b="1" i="0" u="none" strike="noStrike" cap="none" normalizeH="0" baseline="0" smtClean="0">
              <a:ln>
                <a:noFill/>
              </a:ln>
              <a:solidFill>
                <a:srgbClr val="0065A6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92769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28" y="0"/>
            <a:ext cx="12192000" cy="6858000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2" name="椭圆 1"/>
          <p:cNvSpPr/>
          <p:nvPr/>
        </p:nvSpPr>
        <p:spPr>
          <a:xfrm>
            <a:off x="6746747" y="3203711"/>
            <a:ext cx="67734" cy="6773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7271381" y="3672398"/>
            <a:ext cx="67734" cy="6773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7271381" y="5090026"/>
            <a:ext cx="67734" cy="6773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7044379" y="4980472"/>
            <a:ext cx="67734" cy="6773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7209515" y="4837770"/>
            <a:ext cx="67734" cy="6773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7094224" y="4192179"/>
            <a:ext cx="67734" cy="6773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7237514" y="3740132"/>
            <a:ext cx="67734" cy="6773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/>
          <p:cNvSpPr/>
          <p:nvPr/>
        </p:nvSpPr>
        <p:spPr>
          <a:xfrm>
            <a:off x="6712880" y="4351216"/>
            <a:ext cx="67734" cy="6773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/>
          <p:cNvSpPr/>
          <p:nvPr/>
        </p:nvSpPr>
        <p:spPr>
          <a:xfrm>
            <a:off x="6219195" y="4111288"/>
            <a:ext cx="67734" cy="6773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/>
          <p:cNvSpPr/>
          <p:nvPr/>
        </p:nvSpPr>
        <p:spPr>
          <a:xfrm>
            <a:off x="6062132" y="5274451"/>
            <a:ext cx="67734" cy="6773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/>
          <p:cNvSpPr/>
          <p:nvPr/>
        </p:nvSpPr>
        <p:spPr>
          <a:xfrm>
            <a:off x="6028265" y="5145187"/>
            <a:ext cx="67734" cy="6773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椭圆 57"/>
          <p:cNvSpPr/>
          <p:nvPr/>
        </p:nvSpPr>
        <p:spPr>
          <a:xfrm>
            <a:off x="6354970" y="3503074"/>
            <a:ext cx="67734" cy="6773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椭圆 58"/>
          <p:cNvSpPr/>
          <p:nvPr/>
        </p:nvSpPr>
        <p:spPr>
          <a:xfrm>
            <a:off x="6780614" y="3237578"/>
            <a:ext cx="67734" cy="6773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/>
          <p:cNvSpPr/>
          <p:nvPr/>
        </p:nvSpPr>
        <p:spPr>
          <a:xfrm>
            <a:off x="6729814" y="3271445"/>
            <a:ext cx="67734" cy="6773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椭圆 60"/>
          <p:cNvSpPr/>
          <p:nvPr/>
        </p:nvSpPr>
        <p:spPr>
          <a:xfrm>
            <a:off x="6789081" y="3271445"/>
            <a:ext cx="67734" cy="6773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椭圆 61"/>
          <p:cNvSpPr/>
          <p:nvPr/>
        </p:nvSpPr>
        <p:spPr>
          <a:xfrm>
            <a:off x="5960531" y="5209819"/>
            <a:ext cx="67734" cy="6773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椭圆 62"/>
          <p:cNvSpPr/>
          <p:nvPr/>
        </p:nvSpPr>
        <p:spPr>
          <a:xfrm>
            <a:off x="5926664" y="5342185"/>
            <a:ext cx="67734" cy="6773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椭圆 63"/>
          <p:cNvSpPr/>
          <p:nvPr/>
        </p:nvSpPr>
        <p:spPr>
          <a:xfrm>
            <a:off x="6321103" y="3604664"/>
            <a:ext cx="67734" cy="6773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椭圆 64"/>
          <p:cNvSpPr/>
          <p:nvPr/>
        </p:nvSpPr>
        <p:spPr>
          <a:xfrm>
            <a:off x="6755214" y="3271445"/>
            <a:ext cx="67734" cy="6773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椭圆 65"/>
          <p:cNvSpPr/>
          <p:nvPr/>
        </p:nvSpPr>
        <p:spPr>
          <a:xfrm>
            <a:off x="7141781" y="4230565"/>
            <a:ext cx="67734" cy="6773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椭圆 66"/>
          <p:cNvSpPr/>
          <p:nvPr/>
        </p:nvSpPr>
        <p:spPr>
          <a:xfrm>
            <a:off x="7094224" y="4351216"/>
            <a:ext cx="67734" cy="6773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椭圆 67"/>
          <p:cNvSpPr/>
          <p:nvPr/>
        </p:nvSpPr>
        <p:spPr>
          <a:xfrm>
            <a:off x="7220581" y="3688177"/>
            <a:ext cx="67734" cy="6773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椭圆 68"/>
          <p:cNvSpPr/>
          <p:nvPr/>
        </p:nvSpPr>
        <p:spPr>
          <a:xfrm>
            <a:off x="7271381" y="3722044"/>
            <a:ext cx="67734" cy="6773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椭圆 69"/>
          <p:cNvSpPr/>
          <p:nvPr/>
        </p:nvSpPr>
        <p:spPr>
          <a:xfrm>
            <a:off x="7305248" y="3705111"/>
            <a:ext cx="67734" cy="6773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椭圆 70"/>
          <p:cNvSpPr/>
          <p:nvPr/>
        </p:nvSpPr>
        <p:spPr>
          <a:xfrm>
            <a:off x="7322181" y="3671244"/>
            <a:ext cx="67734" cy="6773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椭圆 71"/>
          <p:cNvSpPr/>
          <p:nvPr/>
        </p:nvSpPr>
        <p:spPr>
          <a:xfrm>
            <a:off x="6746747" y="3293589"/>
            <a:ext cx="67734" cy="6773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7786455" y="6036037"/>
            <a:ext cx="678000" cy="619989"/>
            <a:chOff x="466377" y="5733816"/>
            <a:chExt cx="678000" cy="619989"/>
          </a:xfrm>
        </p:grpSpPr>
        <p:grpSp>
          <p:nvGrpSpPr>
            <p:cNvPr id="3" name="组合 2"/>
            <p:cNvGrpSpPr/>
            <p:nvPr/>
          </p:nvGrpSpPr>
          <p:grpSpPr>
            <a:xfrm>
              <a:off x="500689" y="5733816"/>
              <a:ext cx="643688" cy="619989"/>
              <a:chOff x="500689" y="5733816"/>
              <a:chExt cx="643688" cy="619989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515679" y="6099889"/>
                <a:ext cx="628698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1050" dirty="0" smtClean="0">
                    <a:latin typeface="微软雅黑" pitchFamily="34" charset="-122"/>
                    <a:ea typeface="微软雅黑" pitchFamily="34" charset="-122"/>
                  </a:rPr>
                  <a:t> 筹备中</a:t>
                </a:r>
                <a:endParaRPr lang="zh-CN" altLang="en-US" sz="105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500689" y="5923166"/>
                <a:ext cx="628698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1050" dirty="0" smtClean="0">
                    <a:latin typeface="微软雅黑" pitchFamily="34" charset="-122"/>
                    <a:ea typeface="微软雅黑" pitchFamily="34" charset="-122"/>
                  </a:rPr>
                  <a:t> 在建中</a:t>
                </a:r>
                <a:endParaRPr lang="zh-CN" altLang="en-US" sz="105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507739" y="5733816"/>
                <a:ext cx="628698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1050" dirty="0" smtClean="0">
                    <a:latin typeface="微软雅黑" pitchFamily="34" charset="-122"/>
                    <a:ea typeface="微软雅黑" pitchFamily="34" charset="-122"/>
                  </a:rPr>
                  <a:t> 已</a:t>
                </a:r>
                <a:r>
                  <a:rPr lang="zh-CN" altLang="en-US" sz="1050" dirty="0">
                    <a:latin typeface="微软雅黑" pitchFamily="34" charset="-122"/>
                    <a:ea typeface="微软雅黑" pitchFamily="34" charset="-122"/>
                  </a:rPr>
                  <a:t>运营</a:t>
                </a:r>
              </a:p>
            </p:txBody>
          </p:sp>
        </p:grpSp>
        <p:sp>
          <p:nvSpPr>
            <p:cNvPr id="73" name="椭圆 72"/>
            <p:cNvSpPr/>
            <p:nvPr/>
          </p:nvSpPr>
          <p:spPr>
            <a:xfrm>
              <a:off x="473872" y="5806086"/>
              <a:ext cx="95754" cy="95754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/>
            <p:cNvSpPr/>
            <p:nvPr/>
          </p:nvSpPr>
          <p:spPr>
            <a:xfrm>
              <a:off x="466377" y="5992109"/>
              <a:ext cx="95754" cy="9575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/>
            <p:cNvSpPr/>
            <p:nvPr/>
          </p:nvSpPr>
          <p:spPr>
            <a:xfrm>
              <a:off x="475297" y="6173925"/>
              <a:ext cx="95754" cy="95754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7" name="圆角矩形标注 76"/>
          <p:cNvSpPr/>
          <p:nvPr/>
        </p:nvSpPr>
        <p:spPr>
          <a:xfrm>
            <a:off x="7335388" y="4161087"/>
            <a:ext cx="835598" cy="274423"/>
          </a:xfrm>
          <a:prstGeom prst="wedgeRoundRectCallout">
            <a:avLst>
              <a:gd name="adj1" fmla="val -32745"/>
              <a:gd name="adj2" fmla="val 98942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鼠标上移</a:t>
            </a:r>
            <a:endParaRPr lang="en-US" altLang="zh-CN" sz="800" dirty="0" smtClean="0"/>
          </a:p>
          <a:p>
            <a:pPr algn="ctr"/>
            <a:r>
              <a:rPr lang="zh-CN" altLang="en-US" sz="800" dirty="0" smtClean="0"/>
              <a:t>图标放大</a:t>
            </a:r>
            <a:endParaRPr lang="en-US" altLang="zh-CN" sz="800" dirty="0"/>
          </a:p>
        </p:txBody>
      </p:sp>
      <p:sp>
        <p:nvSpPr>
          <p:cNvPr id="79" name="TextBox 3"/>
          <p:cNvSpPr txBox="1"/>
          <p:nvPr/>
        </p:nvSpPr>
        <p:spPr>
          <a:xfrm>
            <a:off x="-246595" y="293604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全国</a:t>
            </a:r>
            <a:r>
              <a:rPr lang="zh-CN" altLang="en-US" sz="24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泛能云运营业务展示中心</a:t>
            </a:r>
            <a:endParaRPr lang="zh-CN" altLang="en-US" sz="24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0" name="Picture 3" descr="C:\Users\Administrator\Desktop\新奥标志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2271" y="355732"/>
            <a:ext cx="1328945" cy="337407"/>
          </a:xfrm>
          <a:prstGeom prst="rect">
            <a:avLst/>
          </a:prstGeom>
          <a:noFill/>
        </p:spPr>
      </p:pic>
      <p:sp>
        <p:nvSpPr>
          <p:cNvPr id="81" name="圆角矩形 80"/>
          <p:cNvSpPr/>
          <p:nvPr/>
        </p:nvSpPr>
        <p:spPr>
          <a:xfrm>
            <a:off x="0" y="734852"/>
            <a:ext cx="1670700" cy="356664"/>
          </a:xfrm>
          <a:prstGeom prst="roundRect">
            <a:avLst/>
          </a:prstGeom>
          <a:noFill/>
          <a:ln w="9525">
            <a:noFill/>
            <a:miter lim="800000"/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2017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日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263517" y="1793863"/>
            <a:ext cx="3747688" cy="3993858"/>
            <a:chOff x="208969" y="1827088"/>
            <a:chExt cx="3747688" cy="3993858"/>
          </a:xfrm>
        </p:grpSpPr>
        <p:sp>
          <p:nvSpPr>
            <p:cNvPr id="5" name="矩形 4"/>
            <p:cNvSpPr/>
            <p:nvPr/>
          </p:nvSpPr>
          <p:spPr>
            <a:xfrm>
              <a:off x="208969" y="1827088"/>
              <a:ext cx="3747688" cy="39938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US" altLang="zh-CN" sz="1200" dirty="0" smtClean="0">
                <a:solidFill>
                  <a:srgbClr val="006FB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/>
              <a:r>
                <a:rPr lang="zh-CN" altLang="en-US" sz="1200" dirty="0" smtClean="0">
                  <a:solidFill>
                    <a:srgbClr val="006FB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作为新奥集团可持续发展的探索者，新奥泛能科技致力于互联网能源领域的创新性技术发展不产业实践，依托泛能网技术，为城区</a:t>
              </a:r>
              <a:r>
                <a:rPr lang="en-US" altLang="zh-CN" sz="1200" dirty="0" smtClean="0">
                  <a:solidFill>
                    <a:srgbClr val="006FB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sz="1200" dirty="0" smtClean="0">
                  <a:solidFill>
                    <a:srgbClr val="006FB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园区、公共建筑、工业企业等提供一体化互联网能源整体解决方案，满足客户安全稳定、清洁低碳、经济高效的能源需求，引领产业创新发展，助力生态文明建设</a:t>
              </a:r>
              <a:endParaRPr lang="en-US" altLang="zh-CN" sz="1200" dirty="0" smtClean="0">
                <a:solidFill>
                  <a:srgbClr val="006FB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en-US" altLang="zh-CN" sz="1100" dirty="0">
                <a:solidFill>
                  <a:srgbClr val="006FB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en-US" altLang="zh-CN" sz="1100" dirty="0" smtClean="0">
                <a:solidFill>
                  <a:srgbClr val="006FB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en-US" altLang="zh-CN" sz="1100" dirty="0">
                <a:solidFill>
                  <a:srgbClr val="006FB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en-US" altLang="zh-CN" sz="1100" dirty="0" smtClean="0">
                <a:solidFill>
                  <a:srgbClr val="006FB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en-US" altLang="zh-CN" sz="1100" b="1" dirty="0" smtClean="0">
                <a:solidFill>
                  <a:srgbClr val="006FB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en-US" altLang="zh-CN" sz="1100" b="1" dirty="0">
                <a:solidFill>
                  <a:srgbClr val="006FB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en-US" altLang="zh-CN" sz="1100" b="1" dirty="0" smtClean="0">
                <a:solidFill>
                  <a:srgbClr val="006FB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en-US" altLang="zh-CN" sz="1100" b="1" dirty="0" smtClean="0">
                <a:solidFill>
                  <a:srgbClr val="006FB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en-US" altLang="zh-CN" sz="1200" b="1" dirty="0">
                <a:solidFill>
                  <a:srgbClr val="006FB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en-US" altLang="zh-CN" sz="1200" b="1" dirty="0" smtClean="0">
                <a:solidFill>
                  <a:srgbClr val="006FB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200" b="1" dirty="0" smtClean="0">
                  <a:solidFill>
                    <a:srgbClr val="006FB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目前</a:t>
              </a:r>
              <a:r>
                <a:rPr lang="zh-CN" altLang="en-US" sz="1200" b="1" dirty="0">
                  <a:solidFill>
                    <a:srgbClr val="006FB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新奥泛能科技已在上海、杭州、长沙、青岛、石家庄、张家口、保定、廊坊、洛阳、蚌埠、株洲、泉州、温州、东莞、肇庆、淮安、盐城等多个城市开展了互联网能源整体解决方案顷目，助力客户实现节能减排目标 </a:t>
              </a:r>
              <a:endParaRPr lang="en-US" altLang="zh-CN" sz="1200" b="1" dirty="0">
                <a:solidFill>
                  <a:srgbClr val="006FB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zh-CN" altLang="en-US" sz="1100" dirty="0">
                <a:solidFill>
                  <a:srgbClr val="006FB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2862" y="3271445"/>
              <a:ext cx="3201534" cy="1455500"/>
            </a:xfrm>
            <a:prstGeom prst="rect">
              <a:avLst/>
            </a:prstGeom>
          </p:spPr>
        </p:pic>
      </p:grpSp>
      <p:grpSp>
        <p:nvGrpSpPr>
          <p:cNvPr id="17" name="组合 16"/>
          <p:cNvGrpSpPr/>
          <p:nvPr/>
        </p:nvGrpSpPr>
        <p:grpSpPr>
          <a:xfrm>
            <a:off x="8575625" y="281057"/>
            <a:ext cx="3497883" cy="6492276"/>
            <a:chOff x="8575625" y="281057"/>
            <a:chExt cx="3497883" cy="6492276"/>
          </a:xfrm>
        </p:grpSpPr>
        <p:grpSp>
          <p:nvGrpSpPr>
            <p:cNvPr id="15" name="组合 14"/>
            <p:cNvGrpSpPr/>
            <p:nvPr/>
          </p:nvGrpSpPr>
          <p:grpSpPr>
            <a:xfrm>
              <a:off x="8589100" y="281057"/>
              <a:ext cx="2185942" cy="261313"/>
              <a:chOff x="8589100" y="281057"/>
              <a:chExt cx="2185942" cy="261313"/>
            </a:xfrm>
          </p:grpSpPr>
          <p:sp>
            <p:nvSpPr>
              <p:cNvPr id="12" name="剪去同侧角的矩形 11"/>
              <p:cNvSpPr/>
              <p:nvPr/>
            </p:nvSpPr>
            <p:spPr>
              <a:xfrm>
                <a:off x="8589100" y="281057"/>
                <a:ext cx="719664" cy="260314"/>
              </a:xfrm>
              <a:prstGeom prst="snip2SameRect">
                <a:avLst>
                  <a:gd name="adj1" fmla="val 23172"/>
                  <a:gd name="adj2" fmla="val 0"/>
                </a:avLst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1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已运营</a:t>
                </a:r>
                <a:endParaRPr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2" name="剪去同侧角的矩形 141"/>
              <p:cNvSpPr/>
              <p:nvPr/>
            </p:nvSpPr>
            <p:spPr>
              <a:xfrm>
                <a:off x="9322239" y="282056"/>
                <a:ext cx="719664" cy="260314"/>
              </a:xfrm>
              <a:prstGeom prst="snip2SameRect">
                <a:avLst>
                  <a:gd name="adj1" fmla="val 23172"/>
                  <a:gd name="adj2" fmla="val 0"/>
                </a:avLst>
              </a:prstGeom>
              <a:solidFill>
                <a:srgbClr val="F9BE00"/>
              </a:solidFill>
              <a:ln>
                <a:solidFill>
                  <a:srgbClr val="F9BE00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1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建设中</a:t>
                </a:r>
              </a:p>
            </p:txBody>
          </p:sp>
          <p:sp>
            <p:nvSpPr>
              <p:cNvPr id="146" name="剪去同侧角的矩形 145"/>
              <p:cNvSpPr/>
              <p:nvPr/>
            </p:nvSpPr>
            <p:spPr>
              <a:xfrm>
                <a:off x="10055378" y="281435"/>
                <a:ext cx="719664" cy="260314"/>
              </a:xfrm>
              <a:prstGeom prst="snip2SameRect">
                <a:avLst>
                  <a:gd name="adj1" fmla="val 23172"/>
                  <a:gd name="adj2" fmla="val 0"/>
                </a:avLst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1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筹备中</a:t>
                </a:r>
                <a:endParaRPr lang="zh-CN" alt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8575625" y="543288"/>
              <a:ext cx="3497883" cy="6166532"/>
              <a:chOff x="8575625" y="543288"/>
              <a:chExt cx="3497883" cy="6166532"/>
            </a:xfrm>
          </p:grpSpPr>
          <p:pic>
            <p:nvPicPr>
              <p:cNvPr id="89" name="图片 88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575625" y="543288"/>
                <a:ext cx="3497883" cy="6088908"/>
              </a:xfrm>
              <a:prstGeom prst="rect">
                <a:avLst/>
              </a:prstGeom>
            </p:spPr>
          </p:pic>
          <p:grpSp>
            <p:nvGrpSpPr>
              <p:cNvPr id="160" name="组合 159"/>
              <p:cNvGrpSpPr/>
              <p:nvPr/>
            </p:nvGrpSpPr>
            <p:grpSpPr>
              <a:xfrm>
                <a:off x="8717764" y="684918"/>
                <a:ext cx="3057305" cy="922100"/>
                <a:chOff x="8717764" y="684918"/>
                <a:chExt cx="3057305" cy="922100"/>
              </a:xfrm>
            </p:grpSpPr>
            <p:grpSp>
              <p:nvGrpSpPr>
                <p:cNvPr id="161" name="组合 160"/>
                <p:cNvGrpSpPr/>
                <p:nvPr/>
              </p:nvGrpSpPr>
              <p:grpSpPr>
                <a:xfrm>
                  <a:off x="8901449" y="684918"/>
                  <a:ext cx="2873620" cy="922100"/>
                  <a:chOff x="8901449" y="684918"/>
                  <a:chExt cx="2873620" cy="922100"/>
                </a:xfrm>
              </p:grpSpPr>
              <p:grpSp>
                <p:nvGrpSpPr>
                  <p:cNvPr id="163" name="组合 162"/>
                  <p:cNvGrpSpPr/>
                  <p:nvPr/>
                </p:nvGrpSpPr>
                <p:grpSpPr>
                  <a:xfrm>
                    <a:off x="8901449" y="684918"/>
                    <a:ext cx="2873620" cy="922100"/>
                    <a:chOff x="8901449" y="684918"/>
                    <a:chExt cx="2873620" cy="922100"/>
                  </a:xfrm>
                </p:grpSpPr>
                <p:sp>
                  <p:nvSpPr>
                    <p:cNvPr id="165" name="文本框 164"/>
                    <p:cNvSpPr txBox="1"/>
                    <p:nvPr/>
                  </p:nvSpPr>
                  <p:spPr>
                    <a:xfrm>
                      <a:off x="8901449" y="734852"/>
                      <a:ext cx="2044330" cy="25391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zh-CN" altLang="en-US" sz="1050" b="1" dirty="0" smtClean="0">
                          <a:solidFill>
                            <a:srgbClr val="00B05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上海腾讯数据中心</a:t>
                      </a:r>
                      <a:endParaRPr lang="zh-CN" altLang="en-US" sz="1050" b="1" dirty="0">
                        <a:solidFill>
                          <a:srgbClr val="00B05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  <p:sp>
                  <p:nvSpPr>
                    <p:cNvPr id="166" name="文本框 165"/>
                    <p:cNvSpPr txBox="1"/>
                    <p:nvPr/>
                  </p:nvSpPr>
                  <p:spPr>
                    <a:xfrm>
                      <a:off x="8901449" y="1037811"/>
                      <a:ext cx="2753065" cy="55399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zh-CN" altLang="en-US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上海市青浦区漕盈路</a:t>
                      </a:r>
                      <a:r>
                        <a:rPr lang="en-US" altLang="zh-CN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3081</a:t>
                      </a:r>
                      <a:r>
                        <a:rPr lang="zh-CN" altLang="en-US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号</a:t>
                      </a:r>
                      <a:endParaRPr lang="en-US" altLang="zh-CN" sz="10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endParaRPr lang="en-US" altLang="zh-CN" sz="9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zh-CN" altLang="en-US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电话：</a:t>
                      </a:r>
                      <a:r>
                        <a:rPr lang="en-US" altLang="zh-CN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021-XXXXXXXX</a:t>
                      </a:r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  <p:pic>
                  <p:nvPicPr>
                    <p:cNvPr id="167" name="图片 166"/>
                    <p:cNvPicPr>
                      <a:picLocks noChangeAspect="1"/>
                    </p:cNvPicPr>
                    <p:nvPr/>
                  </p:nvPicPr>
                  <p:blipFill>
                    <a:blip r:embed="rId6"/>
                    <a:stretch>
                      <a:fillRect/>
                    </a:stretch>
                  </p:blipFill>
                  <p:spPr>
                    <a:xfrm>
                      <a:off x="10883452" y="684918"/>
                      <a:ext cx="891617" cy="922100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164" name="图片 163"/>
                  <p:cNvPicPr>
                    <a:picLocks noChangeAspect="1"/>
                  </p:cNvPicPr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11019916" y="998007"/>
                    <a:ext cx="693480" cy="571550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162" name="椭圆 161"/>
                <p:cNvSpPr/>
                <p:nvPr/>
              </p:nvSpPr>
              <p:spPr>
                <a:xfrm>
                  <a:off x="8717764" y="774914"/>
                  <a:ext cx="207259" cy="207259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b="1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1</a:t>
                  </a:r>
                  <a:endParaRPr lang="zh-CN" altLang="en-US" sz="1200" b="1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68" name="组合 167"/>
              <p:cNvGrpSpPr/>
              <p:nvPr/>
            </p:nvGrpSpPr>
            <p:grpSpPr>
              <a:xfrm>
                <a:off x="8724652" y="1718538"/>
                <a:ext cx="3040329" cy="922100"/>
                <a:chOff x="8724652" y="1718538"/>
                <a:chExt cx="3040329" cy="922100"/>
              </a:xfrm>
            </p:grpSpPr>
            <p:grpSp>
              <p:nvGrpSpPr>
                <p:cNvPr id="169" name="组合 168"/>
                <p:cNvGrpSpPr/>
                <p:nvPr/>
              </p:nvGrpSpPr>
              <p:grpSpPr>
                <a:xfrm>
                  <a:off x="8891361" y="1718538"/>
                  <a:ext cx="2873620" cy="922100"/>
                  <a:chOff x="8901449" y="684918"/>
                  <a:chExt cx="2873620" cy="922100"/>
                </a:xfrm>
              </p:grpSpPr>
              <p:grpSp>
                <p:nvGrpSpPr>
                  <p:cNvPr id="171" name="组合 170"/>
                  <p:cNvGrpSpPr/>
                  <p:nvPr/>
                </p:nvGrpSpPr>
                <p:grpSpPr>
                  <a:xfrm>
                    <a:off x="8901449" y="684918"/>
                    <a:ext cx="2873620" cy="922100"/>
                    <a:chOff x="8901449" y="684918"/>
                    <a:chExt cx="2873620" cy="922100"/>
                  </a:xfrm>
                </p:grpSpPr>
                <p:sp>
                  <p:nvSpPr>
                    <p:cNvPr id="173" name="文本框 172"/>
                    <p:cNvSpPr txBox="1"/>
                    <p:nvPr/>
                  </p:nvSpPr>
                  <p:spPr>
                    <a:xfrm>
                      <a:off x="8901449" y="734852"/>
                      <a:ext cx="2044330" cy="25391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zh-CN" altLang="en-US" sz="1050" b="1" dirty="0" smtClean="0">
                          <a:solidFill>
                            <a:srgbClr val="00B05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江苏盐城亭湖医院</a:t>
                      </a:r>
                      <a:endParaRPr lang="zh-CN" altLang="en-US" sz="1050" b="1" dirty="0">
                        <a:solidFill>
                          <a:srgbClr val="00B05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  <p:sp>
                  <p:nvSpPr>
                    <p:cNvPr id="174" name="文本框 173"/>
                    <p:cNvSpPr txBox="1"/>
                    <p:nvPr/>
                  </p:nvSpPr>
                  <p:spPr>
                    <a:xfrm>
                      <a:off x="8901449" y="1037811"/>
                      <a:ext cx="2753065" cy="53860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zh-CN" altLang="en-US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江苏省盐城市建军中路</a:t>
                      </a:r>
                      <a:r>
                        <a:rPr lang="en-US" altLang="zh-CN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194</a:t>
                      </a:r>
                      <a:r>
                        <a:rPr lang="zh-CN" altLang="en-US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号</a:t>
                      </a:r>
                      <a:endParaRPr lang="en-US" altLang="zh-CN" sz="10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endParaRPr lang="en-US" altLang="zh-CN" sz="9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zh-CN" altLang="en-US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电话：</a:t>
                      </a:r>
                      <a:r>
                        <a:rPr lang="en-US" altLang="zh-CN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0515-XXXXXXXX</a:t>
                      </a:r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  <p:pic>
                  <p:nvPicPr>
                    <p:cNvPr id="175" name="图片 174"/>
                    <p:cNvPicPr>
                      <a:picLocks noChangeAspect="1"/>
                    </p:cNvPicPr>
                    <p:nvPr/>
                  </p:nvPicPr>
                  <p:blipFill>
                    <a:blip r:embed="rId6"/>
                    <a:stretch>
                      <a:fillRect/>
                    </a:stretch>
                  </p:blipFill>
                  <p:spPr>
                    <a:xfrm>
                      <a:off x="10883452" y="684918"/>
                      <a:ext cx="891617" cy="922100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172" name="图片 171"/>
                  <p:cNvPicPr>
                    <a:picLocks noChangeAspect="1"/>
                  </p:cNvPicPr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11019916" y="998007"/>
                    <a:ext cx="693480" cy="571550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170" name="椭圆 169"/>
                <p:cNvSpPr/>
                <p:nvPr/>
              </p:nvSpPr>
              <p:spPr>
                <a:xfrm>
                  <a:off x="8724652" y="1798313"/>
                  <a:ext cx="207259" cy="207259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b="1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2</a:t>
                  </a:r>
                  <a:endParaRPr lang="zh-CN" altLang="en-US" sz="1200" b="1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76" name="组合 175"/>
              <p:cNvGrpSpPr/>
              <p:nvPr/>
            </p:nvGrpSpPr>
            <p:grpSpPr>
              <a:xfrm>
                <a:off x="8717441" y="2724702"/>
                <a:ext cx="3047540" cy="922100"/>
                <a:chOff x="8717441" y="2724702"/>
                <a:chExt cx="3047540" cy="922100"/>
              </a:xfrm>
            </p:grpSpPr>
            <p:grpSp>
              <p:nvGrpSpPr>
                <p:cNvPr id="177" name="组合 176"/>
                <p:cNvGrpSpPr/>
                <p:nvPr/>
              </p:nvGrpSpPr>
              <p:grpSpPr>
                <a:xfrm>
                  <a:off x="8891361" y="2724702"/>
                  <a:ext cx="2873620" cy="922100"/>
                  <a:chOff x="8901449" y="684918"/>
                  <a:chExt cx="2873620" cy="922100"/>
                </a:xfrm>
              </p:grpSpPr>
              <p:grpSp>
                <p:nvGrpSpPr>
                  <p:cNvPr id="179" name="组合 178"/>
                  <p:cNvGrpSpPr/>
                  <p:nvPr/>
                </p:nvGrpSpPr>
                <p:grpSpPr>
                  <a:xfrm>
                    <a:off x="8901449" y="684918"/>
                    <a:ext cx="2873620" cy="922100"/>
                    <a:chOff x="8901449" y="684918"/>
                    <a:chExt cx="2873620" cy="922100"/>
                  </a:xfrm>
                </p:grpSpPr>
                <p:sp>
                  <p:nvSpPr>
                    <p:cNvPr id="181" name="文本框 180"/>
                    <p:cNvSpPr txBox="1"/>
                    <p:nvPr/>
                  </p:nvSpPr>
                  <p:spPr>
                    <a:xfrm>
                      <a:off x="8901449" y="734852"/>
                      <a:ext cx="2044330" cy="25391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zh-CN" altLang="en-US" sz="1050" b="1" dirty="0" smtClean="0">
                          <a:solidFill>
                            <a:srgbClr val="00B05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廊坊南北院泛能微网</a:t>
                      </a:r>
                      <a:endParaRPr lang="zh-CN" altLang="en-US" sz="1050" b="1" dirty="0">
                        <a:solidFill>
                          <a:srgbClr val="00B05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  <p:sp>
                  <p:nvSpPr>
                    <p:cNvPr id="182" name="文本框 181"/>
                    <p:cNvSpPr txBox="1"/>
                    <p:nvPr/>
                  </p:nvSpPr>
                  <p:spPr>
                    <a:xfrm>
                      <a:off x="8901449" y="1037811"/>
                      <a:ext cx="2753065" cy="55399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zh-CN" altLang="en-US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河北省廊坊市</a:t>
                      </a:r>
                      <a:r>
                        <a:rPr lang="en-US" altLang="zh-CN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XXXXXXX…</a:t>
                      </a:r>
                    </a:p>
                    <a:p>
                      <a:endParaRPr lang="en-US" altLang="zh-CN" sz="9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zh-CN" altLang="en-US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电话：</a:t>
                      </a:r>
                      <a:r>
                        <a:rPr lang="en-US" altLang="zh-CN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0316-XXXXXXXX</a:t>
                      </a:r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  <p:pic>
                  <p:nvPicPr>
                    <p:cNvPr id="183" name="图片 182"/>
                    <p:cNvPicPr>
                      <a:picLocks noChangeAspect="1"/>
                    </p:cNvPicPr>
                    <p:nvPr/>
                  </p:nvPicPr>
                  <p:blipFill>
                    <a:blip r:embed="rId6"/>
                    <a:stretch>
                      <a:fillRect/>
                    </a:stretch>
                  </p:blipFill>
                  <p:spPr>
                    <a:xfrm>
                      <a:off x="10883452" y="684918"/>
                      <a:ext cx="891617" cy="922100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180" name="图片 179"/>
                  <p:cNvPicPr>
                    <a:picLocks noChangeAspect="1"/>
                  </p:cNvPicPr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11019916" y="998007"/>
                    <a:ext cx="693480" cy="571550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178" name="椭圆 177"/>
                <p:cNvSpPr/>
                <p:nvPr/>
              </p:nvSpPr>
              <p:spPr>
                <a:xfrm>
                  <a:off x="8717441" y="2808687"/>
                  <a:ext cx="207259" cy="207259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b="1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3</a:t>
                  </a:r>
                  <a:endParaRPr lang="zh-CN" altLang="en-US" sz="1200" b="1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84" name="组合 183"/>
              <p:cNvGrpSpPr/>
              <p:nvPr/>
            </p:nvGrpSpPr>
            <p:grpSpPr>
              <a:xfrm>
                <a:off x="8717441" y="3727707"/>
                <a:ext cx="3062636" cy="922100"/>
                <a:chOff x="8717441" y="3727707"/>
                <a:chExt cx="3062636" cy="922100"/>
              </a:xfrm>
            </p:grpSpPr>
            <p:grpSp>
              <p:nvGrpSpPr>
                <p:cNvPr id="185" name="组合 184"/>
                <p:cNvGrpSpPr/>
                <p:nvPr/>
              </p:nvGrpSpPr>
              <p:grpSpPr>
                <a:xfrm>
                  <a:off x="8906457" y="3727707"/>
                  <a:ext cx="2873620" cy="922100"/>
                  <a:chOff x="8901449" y="684918"/>
                  <a:chExt cx="2873620" cy="922100"/>
                </a:xfrm>
              </p:grpSpPr>
              <p:grpSp>
                <p:nvGrpSpPr>
                  <p:cNvPr id="187" name="组合 186"/>
                  <p:cNvGrpSpPr/>
                  <p:nvPr/>
                </p:nvGrpSpPr>
                <p:grpSpPr>
                  <a:xfrm>
                    <a:off x="8901449" y="684918"/>
                    <a:ext cx="2873620" cy="922100"/>
                    <a:chOff x="8901449" y="684918"/>
                    <a:chExt cx="2873620" cy="922100"/>
                  </a:xfrm>
                </p:grpSpPr>
                <p:sp>
                  <p:nvSpPr>
                    <p:cNvPr id="189" name="文本框 188"/>
                    <p:cNvSpPr txBox="1"/>
                    <p:nvPr/>
                  </p:nvSpPr>
                  <p:spPr>
                    <a:xfrm>
                      <a:off x="8901449" y="734852"/>
                      <a:ext cx="2044330" cy="25391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zh-CN" altLang="en-US" sz="1050" b="1" dirty="0" smtClean="0">
                          <a:solidFill>
                            <a:srgbClr val="00B05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廊坊云存储</a:t>
                      </a:r>
                      <a:endParaRPr lang="zh-CN" altLang="en-US" sz="1050" b="1" dirty="0">
                        <a:solidFill>
                          <a:srgbClr val="00B05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  <p:sp>
                  <p:nvSpPr>
                    <p:cNvPr id="190" name="文本框 189"/>
                    <p:cNvSpPr txBox="1"/>
                    <p:nvPr/>
                  </p:nvSpPr>
                  <p:spPr>
                    <a:xfrm>
                      <a:off x="8901449" y="1037811"/>
                      <a:ext cx="2753065" cy="55399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zh-CN" altLang="en-US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河北省廊坊市</a:t>
                      </a:r>
                      <a:r>
                        <a:rPr lang="en-US" altLang="zh-CN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XXXXXXX…</a:t>
                      </a:r>
                    </a:p>
                    <a:p>
                      <a:endParaRPr lang="en-US" altLang="zh-CN" sz="9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zh-CN" altLang="en-US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电话：</a:t>
                      </a:r>
                      <a:r>
                        <a:rPr lang="en-US" altLang="zh-CN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0316-XXXXXXXX</a:t>
                      </a:r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  <p:pic>
                  <p:nvPicPr>
                    <p:cNvPr id="191" name="图片 190"/>
                    <p:cNvPicPr>
                      <a:picLocks noChangeAspect="1"/>
                    </p:cNvPicPr>
                    <p:nvPr/>
                  </p:nvPicPr>
                  <p:blipFill>
                    <a:blip r:embed="rId6"/>
                    <a:stretch>
                      <a:fillRect/>
                    </a:stretch>
                  </p:blipFill>
                  <p:spPr>
                    <a:xfrm>
                      <a:off x="10883452" y="684918"/>
                      <a:ext cx="891617" cy="922100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188" name="图片 187"/>
                  <p:cNvPicPr>
                    <a:picLocks noChangeAspect="1"/>
                  </p:cNvPicPr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11019916" y="998007"/>
                    <a:ext cx="693480" cy="571550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186" name="椭圆 185"/>
                <p:cNvSpPr/>
                <p:nvPr/>
              </p:nvSpPr>
              <p:spPr>
                <a:xfrm>
                  <a:off x="8717441" y="3816760"/>
                  <a:ext cx="207259" cy="207259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b="1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4</a:t>
                  </a:r>
                  <a:endParaRPr lang="zh-CN" altLang="en-US" sz="1200" b="1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92" name="组合 191"/>
              <p:cNvGrpSpPr/>
              <p:nvPr/>
            </p:nvGrpSpPr>
            <p:grpSpPr>
              <a:xfrm>
                <a:off x="8724652" y="4791168"/>
                <a:ext cx="3055425" cy="922100"/>
                <a:chOff x="8724652" y="4791168"/>
                <a:chExt cx="3055425" cy="922100"/>
              </a:xfrm>
            </p:grpSpPr>
            <p:grpSp>
              <p:nvGrpSpPr>
                <p:cNvPr id="193" name="组合 192"/>
                <p:cNvGrpSpPr/>
                <p:nvPr/>
              </p:nvGrpSpPr>
              <p:grpSpPr>
                <a:xfrm>
                  <a:off x="8906457" y="4791168"/>
                  <a:ext cx="2873620" cy="922100"/>
                  <a:chOff x="8901449" y="684918"/>
                  <a:chExt cx="2873620" cy="922100"/>
                </a:xfrm>
              </p:grpSpPr>
              <p:grpSp>
                <p:nvGrpSpPr>
                  <p:cNvPr id="195" name="组合 194"/>
                  <p:cNvGrpSpPr/>
                  <p:nvPr/>
                </p:nvGrpSpPr>
                <p:grpSpPr>
                  <a:xfrm>
                    <a:off x="8901449" y="684918"/>
                    <a:ext cx="2873620" cy="922100"/>
                    <a:chOff x="8901449" y="684918"/>
                    <a:chExt cx="2873620" cy="922100"/>
                  </a:xfrm>
                </p:grpSpPr>
                <p:sp>
                  <p:nvSpPr>
                    <p:cNvPr id="197" name="文本框 196"/>
                    <p:cNvSpPr txBox="1"/>
                    <p:nvPr/>
                  </p:nvSpPr>
                  <p:spPr>
                    <a:xfrm>
                      <a:off x="8901449" y="734852"/>
                      <a:ext cx="2044330" cy="25391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zh-CN" altLang="en-US" sz="1050" b="1" dirty="0" smtClean="0">
                          <a:solidFill>
                            <a:srgbClr val="00B05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廊坊七修居</a:t>
                      </a:r>
                      <a:endParaRPr lang="zh-CN" altLang="en-US" sz="1050" b="1" dirty="0">
                        <a:solidFill>
                          <a:srgbClr val="00B05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  <p:sp>
                  <p:nvSpPr>
                    <p:cNvPr id="198" name="文本框 197"/>
                    <p:cNvSpPr txBox="1"/>
                    <p:nvPr/>
                  </p:nvSpPr>
                  <p:spPr>
                    <a:xfrm>
                      <a:off x="8901449" y="1037811"/>
                      <a:ext cx="2753065" cy="55399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zh-CN" altLang="en-US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河北省廊坊市</a:t>
                      </a:r>
                      <a:r>
                        <a:rPr lang="en-US" altLang="zh-CN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XXXXXXX…</a:t>
                      </a:r>
                    </a:p>
                    <a:p>
                      <a:endParaRPr lang="en-US" altLang="zh-CN" sz="9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zh-CN" altLang="en-US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电话：</a:t>
                      </a:r>
                      <a:r>
                        <a:rPr lang="en-US" altLang="zh-CN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0316-XXXXXXXX</a:t>
                      </a:r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  <p:pic>
                  <p:nvPicPr>
                    <p:cNvPr id="199" name="图片 198"/>
                    <p:cNvPicPr>
                      <a:picLocks noChangeAspect="1"/>
                    </p:cNvPicPr>
                    <p:nvPr/>
                  </p:nvPicPr>
                  <p:blipFill>
                    <a:blip r:embed="rId6"/>
                    <a:stretch>
                      <a:fillRect/>
                    </a:stretch>
                  </p:blipFill>
                  <p:spPr>
                    <a:xfrm>
                      <a:off x="10883452" y="684918"/>
                      <a:ext cx="891617" cy="922100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196" name="图片 195"/>
                  <p:cNvPicPr>
                    <a:picLocks noChangeAspect="1"/>
                  </p:cNvPicPr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11019916" y="998007"/>
                    <a:ext cx="693480" cy="571550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194" name="椭圆 193"/>
                <p:cNvSpPr/>
                <p:nvPr/>
              </p:nvSpPr>
              <p:spPr>
                <a:xfrm>
                  <a:off x="8724652" y="4854604"/>
                  <a:ext cx="207259" cy="207259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b="1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5</a:t>
                  </a:r>
                  <a:endParaRPr lang="zh-CN" altLang="en-US" sz="1200" b="1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200" name="组合 199"/>
              <p:cNvGrpSpPr/>
              <p:nvPr/>
            </p:nvGrpSpPr>
            <p:grpSpPr>
              <a:xfrm>
                <a:off x="8724652" y="5787720"/>
                <a:ext cx="3048202" cy="922100"/>
                <a:chOff x="8724652" y="5787720"/>
                <a:chExt cx="3048202" cy="922100"/>
              </a:xfrm>
            </p:grpSpPr>
            <p:grpSp>
              <p:nvGrpSpPr>
                <p:cNvPr id="201" name="组合 200"/>
                <p:cNvGrpSpPr/>
                <p:nvPr/>
              </p:nvGrpSpPr>
              <p:grpSpPr>
                <a:xfrm>
                  <a:off x="8899234" y="5787720"/>
                  <a:ext cx="2873620" cy="922100"/>
                  <a:chOff x="8901449" y="684918"/>
                  <a:chExt cx="2873620" cy="922100"/>
                </a:xfrm>
              </p:grpSpPr>
              <p:grpSp>
                <p:nvGrpSpPr>
                  <p:cNvPr id="203" name="组合 202"/>
                  <p:cNvGrpSpPr/>
                  <p:nvPr/>
                </p:nvGrpSpPr>
                <p:grpSpPr>
                  <a:xfrm>
                    <a:off x="8901449" y="684918"/>
                    <a:ext cx="2873620" cy="922100"/>
                    <a:chOff x="8901449" y="684918"/>
                    <a:chExt cx="2873620" cy="922100"/>
                  </a:xfrm>
                </p:grpSpPr>
                <p:sp>
                  <p:nvSpPr>
                    <p:cNvPr id="205" name="文本框 204"/>
                    <p:cNvSpPr txBox="1"/>
                    <p:nvPr/>
                  </p:nvSpPr>
                  <p:spPr>
                    <a:xfrm>
                      <a:off x="8901449" y="734852"/>
                      <a:ext cx="2044330" cy="25391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zh-CN" altLang="en-US" sz="1050" b="1" dirty="0" smtClean="0">
                          <a:solidFill>
                            <a:srgbClr val="00B05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廊坊新朝阳</a:t>
                      </a:r>
                      <a:endParaRPr lang="zh-CN" altLang="en-US" sz="1050" b="1" dirty="0">
                        <a:solidFill>
                          <a:srgbClr val="00B05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  <p:sp>
                  <p:nvSpPr>
                    <p:cNvPr id="206" name="文本框 205"/>
                    <p:cNvSpPr txBox="1"/>
                    <p:nvPr/>
                  </p:nvSpPr>
                  <p:spPr>
                    <a:xfrm>
                      <a:off x="8901449" y="1037811"/>
                      <a:ext cx="2753065" cy="55399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zh-CN" altLang="en-US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河北省廊坊市</a:t>
                      </a:r>
                      <a:r>
                        <a:rPr lang="en-US" altLang="zh-CN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XXXXXXX…</a:t>
                      </a:r>
                    </a:p>
                    <a:p>
                      <a:endParaRPr lang="en-US" altLang="zh-CN" sz="9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zh-CN" altLang="en-US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电话：</a:t>
                      </a:r>
                      <a:r>
                        <a:rPr lang="en-US" altLang="zh-CN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0316-XXXXXXXX</a:t>
                      </a:r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  <p:pic>
                  <p:nvPicPr>
                    <p:cNvPr id="207" name="图片 206"/>
                    <p:cNvPicPr>
                      <a:picLocks noChangeAspect="1"/>
                    </p:cNvPicPr>
                    <p:nvPr/>
                  </p:nvPicPr>
                  <p:blipFill>
                    <a:blip r:embed="rId6"/>
                    <a:stretch>
                      <a:fillRect/>
                    </a:stretch>
                  </p:blipFill>
                  <p:spPr>
                    <a:xfrm>
                      <a:off x="10883452" y="684918"/>
                      <a:ext cx="891617" cy="922100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204" name="图片 203"/>
                  <p:cNvPicPr>
                    <a:picLocks noChangeAspect="1"/>
                  </p:cNvPicPr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11019916" y="998007"/>
                    <a:ext cx="693480" cy="571550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202" name="椭圆 201"/>
                <p:cNvSpPr/>
                <p:nvPr/>
              </p:nvSpPr>
              <p:spPr>
                <a:xfrm>
                  <a:off x="8724652" y="5869799"/>
                  <a:ext cx="207259" cy="207259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b="1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6</a:t>
                  </a:r>
                  <a:endParaRPr lang="zh-CN" altLang="en-US" sz="1200" b="1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208" name="矩形 207"/>
            <p:cNvSpPr/>
            <p:nvPr/>
          </p:nvSpPr>
          <p:spPr>
            <a:xfrm>
              <a:off x="8575625" y="6632196"/>
              <a:ext cx="3497883" cy="141137"/>
            </a:xfrm>
            <a:prstGeom prst="rect">
              <a:avLst/>
            </a:prstGeom>
            <a:solidFill>
              <a:srgbClr val="A3CDFF"/>
            </a:solidFill>
            <a:ln>
              <a:solidFill>
                <a:srgbClr val="A3CD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9" name="椭圆 208"/>
          <p:cNvSpPr/>
          <p:nvPr/>
        </p:nvSpPr>
        <p:spPr>
          <a:xfrm>
            <a:off x="7331177" y="4564384"/>
            <a:ext cx="208007" cy="2080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63517" y="1418979"/>
            <a:ext cx="3747688" cy="436329"/>
          </a:xfrm>
          <a:prstGeom prst="rect">
            <a:avLst/>
          </a:prstGeom>
          <a:solidFill>
            <a:srgbClr val="006FBB"/>
          </a:solidFill>
          <a:ln>
            <a:solidFill>
              <a:srgbClr val="006FBB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发展历程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263518" y="6124575"/>
            <a:ext cx="478016" cy="478016"/>
          </a:xfrm>
          <a:prstGeom prst="ellipse">
            <a:avLst/>
          </a:prstGeom>
          <a:solidFill>
            <a:srgbClr val="006FBB"/>
          </a:solidFill>
          <a:ln>
            <a:solidFill>
              <a:srgbClr val="006F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&lt;</a:t>
            </a:r>
            <a:endParaRPr lang="zh-CN" altLang="en-US" b="1" dirty="0"/>
          </a:p>
        </p:txBody>
      </p:sp>
      <p:sp>
        <p:nvSpPr>
          <p:cNvPr id="13" name="圆角矩形 12"/>
          <p:cNvSpPr/>
          <p:nvPr/>
        </p:nvSpPr>
        <p:spPr>
          <a:xfrm>
            <a:off x="885825" y="6124575"/>
            <a:ext cx="1092219" cy="478016"/>
          </a:xfrm>
          <a:prstGeom prst="roundRect">
            <a:avLst/>
          </a:prstGeom>
          <a:solidFill>
            <a:srgbClr val="006FBB"/>
          </a:solidFill>
          <a:ln>
            <a:solidFill>
              <a:srgbClr val="006F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建站理念</a:t>
            </a:r>
          </a:p>
        </p:txBody>
      </p:sp>
      <p:sp>
        <p:nvSpPr>
          <p:cNvPr id="109" name="圆角矩形 108"/>
          <p:cNvSpPr/>
          <p:nvPr/>
        </p:nvSpPr>
        <p:spPr>
          <a:xfrm>
            <a:off x="2071535" y="6121563"/>
            <a:ext cx="1092219" cy="478016"/>
          </a:xfrm>
          <a:prstGeom prst="roundRect">
            <a:avLst/>
          </a:prstGeom>
          <a:solidFill>
            <a:srgbClr val="006FBB"/>
          </a:solidFill>
          <a:ln>
            <a:solidFill>
              <a:srgbClr val="006F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运营调度</a:t>
            </a:r>
          </a:p>
        </p:txBody>
      </p:sp>
      <p:sp>
        <p:nvSpPr>
          <p:cNvPr id="110" name="圆角矩形 109"/>
          <p:cNvSpPr/>
          <p:nvPr/>
        </p:nvSpPr>
        <p:spPr>
          <a:xfrm>
            <a:off x="3257245" y="6124575"/>
            <a:ext cx="1092219" cy="478016"/>
          </a:xfrm>
          <a:prstGeom prst="roundRect">
            <a:avLst/>
          </a:prstGeom>
          <a:solidFill>
            <a:srgbClr val="006FBB"/>
          </a:solidFill>
          <a:ln>
            <a:solidFill>
              <a:srgbClr val="006F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能源交易</a:t>
            </a:r>
          </a:p>
        </p:txBody>
      </p:sp>
      <p:sp>
        <p:nvSpPr>
          <p:cNvPr id="111" name="圆角矩形 110"/>
          <p:cNvSpPr/>
          <p:nvPr/>
        </p:nvSpPr>
        <p:spPr>
          <a:xfrm>
            <a:off x="4441055" y="6122998"/>
            <a:ext cx="1092219" cy="478016"/>
          </a:xfrm>
          <a:prstGeom prst="roundRect">
            <a:avLst/>
          </a:prstGeom>
          <a:solidFill>
            <a:srgbClr val="006FBB"/>
          </a:solidFill>
          <a:ln>
            <a:solidFill>
              <a:srgbClr val="006F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用能结构</a:t>
            </a:r>
          </a:p>
        </p:txBody>
      </p:sp>
      <p:sp>
        <p:nvSpPr>
          <p:cNvPr id="112" name="圆角矩形 111"/>
          <p:cNvSpPr/>
          <p:nvPr/>
        </p:nvSpPr>
        <p:spPr>
          <a:xfrm>
            <a:off x="5626765" y="6119986"/>
            <a:ext cx="1092219" cy="478016"/>
          </a:xfrm>
          <a:prstGeom prst="roundRect">
            <a:avLst/>
          </a:prstGeom>
          <a:solidFill>
            <a:srgbClr val="006FBB"/>
          </a:solidFill>
          <a:ln>
            <a:solidFill>
              <a:srgbClr val="006F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供能分析</a:t>
            </a:r>
          </a:p>
        </p:txBody>
      </p:sp>
      <p:sp>
        <p:nvSpPr>
          <p:cNvPr id="113" name="圆角矩形 112"/>
          <p:cNvSpPr/>
          <p:nvPr/>
        </p:nvSpPr>
        <p:spPr>
          <a:xfrm>
            <a:off x="6812475" y="6122998"/>
            <a:ext cx="1092219" cy="478016"/>
          </a:xfrm>
          <a:prstGeom prst="roundRect">
            <a:avLst/>
          </a:prstGeom>
          <a:solidFill>
            <a:srgbClr val="006FBB"/>
          </a:solidFill>
          <a:ln>
            <a:solidFill>
              <a:srgbClr val="006F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产能技术</a:t>
            </a:r>
          </a:p>
        </p:txBody>
      </p:sp>
      <p:sp>
        <p:nvSpPr>
          <p:cNvPr id="114" name="圆角矩形 113"/>
          <p:cNvSpPr/>
          <p:nvPr/>
        </p:nvSpPr>
        <p:spPr>
          <a:xfrm>
            <a:off x="7984744" y="6123542"/>
            <a:ext cx="1092219" cy="478016"/>
          </a:xfrm>
          <a:prstGeom prst="roundRect">
            <a:avLst/>
          </a:prstGeom>
          <a:solidFill>
            <a:srgbClr val="006FBB"/>
          </a:solidFill>
          <a:ln>
            <a:solidFill>
              <a:srgbClr val="006F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经济效用</a:t>
            </a:r>
          </a:p>
        </p:txBody>
      </p:sp>
      <p:sp>
        <p:nvSpPr>
          <p:cNvPr id="115" name="圆角矩形 114"/>
          <p:cNvSpPr/>
          <p:nvPr/>
        </p:nvSpPr>
        <p:spPr>
          <a:xfrm>
            <a:off x="9170454" y="6120530"/>
            <a:ext cx="1092219" cy="478016"/>
          </a:xfrm>
          <a:prstGeom prst="roundRect">
            <a:avLst/>
          </a:prstGeom>
          <a:solidFill>
            <a:srgbClr val="006FBB"/>
          </a:solidFill>
          <a:ln>
            <a:solidFill>
              <a:srgbClr val="006F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社会效用</a:t>
            </a:r>
          </a:p>
        </p:txBody>
      </p:sp>
      <p:sp>
        <p:nvSpPr>
          <p:cNvPr id="116" name="圆角矩形 115"/>
          <p:cNvSpPr/>
          <p:nvPr/>
        </p:nvSpPr>
        <p:spPr>
          <a:xfrm>
            <a:off x="10356164" y="6123542"/>
            <a:ext cx="1092219" cy="478016"/>
          </a:xfrm>
          <a:prstGeom prst="roundRect">
            <a:avLst/>
          </a:prstGeom>
          <a:solidFill>
            <a:srgbClr val="006FBB"/>
          </a:solidFill>
          <a:ln>
            <a:solidFill>
              <a:srgbClr val="006F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项目排名</a:t>
            </a:r>
          </a:p>
        </p:txBody>
      </p:sp>
    </p:spTree>
    <p:extLst>
      <p:ext uri="{BB962C8B-B14F-4D97-AF65-F5344CB8AC3E}">
        <p14:creationId xmlns:p14="http://schemas.microsoft.com/office/powerpoint/2010/main" val="331116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28" y="0"/>
            <a:ext cx="12192000" cy="6858000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2" name="椭圆 1"/>
          <p:cNvSpPr/>
          <p:nvPr/>
        </p:nvSpPr>
        <p:spPr>
          <a:xfrm>
            <a:off x="6746747" y="3203711"/>
            <a:ext cx="67734" cy="6773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7271381" y="3672398"/>
            <a:ext cx="67734" cy="6773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7271381" y="5090026"/>
            <a:ext cx="67734" cy="6773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7044379" y="4980472"/>
            <a:ext cx="67734" cy="6773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7209515" y="4837770"/>
            <a:ext cx="67734" cy="6773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7094224" y="4192179"/>
            <a:ext cx="67734" cy="6773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7237514" y="3740132"/>
            <a:ext cx="67734" cy="6773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/>
          <p:cNvSpPr/>
          <p:nvPr/>
        </p:nvSpPr>
        <p:spPr>
          <a:xfrm>
            <a:off x="6712880" y="4351216"/>
            <a:ext cx="67734" cy="6773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/>
          <p:cNvSpPr/>
          <p:nvPr/>
        </p:nvSpPr>
        <p:spPr>
          <a:xfrm>
            <a:off x="6219195" y="4111288"/>
            <a:ext cx="67734" cy="6773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/>
          <p:cNvSpPr/>
          <p:nvPr/>
        </p:nvSpPr>
        <p:spPr>
          <a:xfrm>
            <a:off x="6062132" y="5274451"/>
            <a:ext cx="67734" cy="6773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/>
          <p:cNvSpPr/>
          <p:nvPr/>
        </p:nvSpPr>
        <p:spPr>
          <a:xfrm>
            <a:off x="6028265" y="5145187"/>
            <a:ext cx="67734" cy="6773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椭圆 57"/>
          <p:cNvSpPr/>
          <p:nvPr/>
        </p:nvSpPr>
        <p:spPr>
          <a:xfrm>
            <a:off x="6354970" y="3503074"/>
            <a:ext cx="67734" cy="6773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椭圆 58"/>
          <p:cNvSpPr/>
          <p:nvPr/>
        </p:nvSpPr>
        <p:spPr>
          <a:xfrm>
            <a:off x="6780614" y="3237578"/>
            <a:ext cx="67734" cy="6773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/>
          <p:cNvSpPr/>
          <p:nvPr/>
        </p:nvSpPr>
        <p:spPr>
          <a:xfrm>
            <a:off x="6729814" y="3271445"/>
            <a:ext cx="67734" cy="6773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椭圆 60"/>
          <p:cNvSpPr/>
          <p:nvPr/>
        </p:nvSpPr>
        <p:spPr>
          <a:xfrm>
            <a:off x="6789081" y="3271445"/>
            <a:ext cx="67734" cy="6773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椭圆 61"/>
          <p:cNvSpPr/>
          <p:nvPr/>
        </p:nvSpPr>
        <p:spPr>
          <a:xfrm>
            <a:off x="5960531" y="5209819"/>
            <a:ext cx="67734" cy="6773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椭圆 62"/>
          <p:cNvSpPr/>
          <p:nvPr/>
        </p:nvSpPr>
        <p:spPr>
          <a:xfrm>
            <a:off x="5926664" y="5342185"/>
            <a:ext cx="67734" cy="6773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椭圆 63"/>
          <p:cNvSpPr/>
          <p:nvPr/>
        </p:nvSpPr>
        <p:spPr>
          <a:xfrm>
            <a:off x="6321103" y="3604664"/>
            <a:ext cx="67734" cy="6773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椭圆 64"/>
          <p:cNvSpPr/>
          <p:nvPr/>
        </p:nvSpPr>
        <p:spPr>
          <a:xfrm>
            <a:off x="6755214" y="3271445"/>
            <a:ext cx="67734" cy="6773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椭圆 65"/>
          <p:cNvSpPr/>
          <p:nvPr/>
        </p:nvSpPr>
        <p:spPr>
          <a:xfrm>
            <a:off x="7141781" y="4230565"/>
            <a:ext cx="67734" cy="6773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椭圆 66"/>
          <p:cNvSpPr/>
          <p:nvPr/>
        </p:nvSpPr>
        <p:spPr>
          <a:xfrm>
            <a:off x="7094224" y="4351216"/>
            <a:ext cx="67734" cy="6773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椭圆 67"/>
          <p:cNvSpPr/>
          <p:nvPr/>
        </p:nvSpPr>
        <p:spPr>
          <a:xfrm>
            <a:off x="7220581" y="3688177"/>
            <a:ext cx="67734" cy="6773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椭圆 68"/>
          <p:cNvSpPr/>
          <p:nvPr/>
        </p:nvSpPr>
        <p:spPr>
          <a:xfrm>
            <a:off x="7271381" y="3722044"/>
            <a:ext cx="67734" cy="6773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椭圆 69"/>
          <p:cNvSpPr/>
          <p:nvPr/>
        </p:nvSpPr>
        <p:spPr>
          <a:xfrm>
            <a:off x="7305248" y="3705111"/>
            <a:ext cx="67734" cy="6773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椭圆 70"/>
          <p:cNvSpPr/>
          <p:nvPr/>
        </p:nvSpPr>
        <p:spPr>
          <a:xfrm>
            <a:off x="7322181" y="3671244"/>
            <a:ext cx="67734" cy="6773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椭圆 71"/>
          <p:cNvSpPr/>
          <p:nvPr/>
        </p:nvSpPr>
        <p:spPr>
          <a:xfrm>
            <a:off x="6746747" y="3293589"/>
            <a:ext cx="67734" cy="6773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7786455" y="6036037"/>
            <a:ext cx="678000" cy="619989"/>
            <a:chOff x="466377" y="5733816"/>
            <a:chExt cx="678000" cy="619989"/>
          </a:xfrm>
        </p:grpSpPr>
        <p:grpSp>
          <p:nvGrpSpPr>
            <p:cNvPr id="3" name="组合 2"/>
            <p:cNvGrpSpPr/>
            <p:nvPr/>
          </p:nvGrpSpPr>
          <p:grpSpPr>
            <a:xfrm>
              <a:off x="500689" y="5733816"/>
              <a:ext cx="643688" cy="619989"/>
              <a:chOff x="500689" y="5733816"/>
              <a:chExt cx="643688" cy="619989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515679" y="6099889"/>
                <a:ext cx="628698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1050" dirty="0" smtClean="0">
                    <a:latin typeface="微软雅黑" pitchFamily="34" charset="-122"/>
                    <a:ea typeface="微软雅黑" pitchFamily="34" charset="-122"/>
                  </a:rPr>
                  <a:t> 筹备中</a:t>
                </a:r>
                <a:endParaRPr lang="zh-CN" altLang="en-US" sz="105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500689" y="5923166"/>
                <a:ext cx="628698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1050" dirty="0" smtClean="0">
                    <a:latin typeface="微软雅黑" pitchFamily="34" charset="-122"/>
                    <a:ea typeface="微软雅黑" pitchFamily="34" charset="-122"/>
                  </a:rPr>
                  <a:t> 在建中</a:t>
                </a:r>
                <a:endParaRPr lang="zh-CN" altLang="en-US" sz="105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507739" y="5733816"/>
                <a:ext cx="628698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1050" dirty="0" smtClean="0">
                    <a:latin typeface="微软雅黑" pitchFamily="34" charset="-122"/>
                    <a:ea typeface="微软雅黑" pitchFamily="34" charset="-122"/>
                  </a:rPr>
                  <a:t> 已</a:t>
                </a:r>
                <a:r>
                  <a:rPr lang="zh-CN" altLang="en-US" sz="1050" dirty="0">
                    <a:latin typeface="微软雅黑" pitchFamily="34" charset="-122"/>
                    <a:ea typeface="微软雅黑" pitchFamily="34" charset="-122"/>
                  </a:rPr>
                  <a:t>运营</a:t>
                </a:r>
              </a:p>
            </p:txBody>
          </p:sp>
        </p:grpSp>
        <p:sp>
          <p:nvSpPr>
            <p:cNvPr id="73" name="椭圆 72"/>
            <p:cNvSpPr/>
            <p:nvPr/>
          </p:nvSpPr>
          <p:spPr>
            <a:xfrm>
              <a:off x="473872" y="5806086"/>
              <a:ext cx="95754" cy="95754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/>
            <p:cNvSpPr/>
            <p:nvPr/>
          </p:nvSpPr>
          <p:spPr>
            <a:xfrm>
              <a:off x="466377" y="5992109"/>
              <a:ext cx="95754" cy="9575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/>
            <p:cNvSpPr/>
            <p:nvPr/>
          </p:nvSpPr>
          <p:spPr>
            <a:xfrm>
              <a:off x="475297" y="6173925"/>
              <a:ext cx="95754" cy="95754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7" name="圆角矩形标注 76"/>
          <p:cNvSpPr/>
          <p:nvPr/>
        </p:nvSpPr>
        <p:spPr>
          <a:xfrm>
            <a:off x="7335388" y="4161087"/>
            <a:ext cx="835598" cy="274423"/>
          </a:xfrm>
          <a:prstGeom prst="wedgeRoundRectCallout">
            <a:avLst>
              <a:gd name="adj1" fmla="val -32745"/>
              <a:gd name="adj2" fmla="val 98942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鼠标上移</a:t>
            </a:r>
            <a:endParaRPr lang="en-US" altLang="zh-CN" sz="800" dirty="0" smtClean="0"/>
          </a:p>
          <a:p>
            <a:pPr algn="ctr"/>
            <a:r>
              <a:rPr lang="zh-CN" altLang="en-US" sz="800" dirty="0" smtClean="0"/>
              <a:t>图标放大</a:t>
            </a:r>
            <a:endParaRPr lang="en-US" altLang="zh-CN" sz="800" dirty="0"/>
          </a:p>
        </p:txBody>
      </p:sp>
      <p:sp>
        <p:nvSpPr>
          <p:cNvPr id="79" name="TextBox 3"/>
          <p:cNvSpPr txBox="1"/>
          <p:nvPr/>
        </p:nvSpPr>
        <p:spPr>
          <a:xfrm>
            <a:off x="-246595" y="293604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全国</a:t>
            </a:r>
            <a:r>
              <a:rPr lang="zh-CN" altLang="en-US" sz="24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泛能云运营业务展示中心</a:t>
            </a:r>
            <a:endParaRPr lang="zh-CN" altLang="en-US" sz="24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0" name="Picture 3" descr="C:\Users\Administrator\Desktop\新奥标志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2271" y="355732"/>
            <a:ext cx="1328945" cy="337407"/>
          </a:xfrm>
          <a:prstGeom prst="rect">
            <a:avLst/>
          </a:prstGeom>
          <a:noFill/>
        </p:spPr>
      </p:pic>
      <p:sp>
        <p:nvSpPr>
          <p:cNvPr id="81" name="圆角矩形 80"/>
          <p:cNvSpPr/>
          <p:nvPr/>
        </p:nvSpPr>
        <p:spPr>
          <a:xfrm>
            <a:off x="0" y="734852"/>
            <a:ext cx="1670700" cy="356664"/>
          </a:xfrm>
          <a:prstGeom prst="roundRect">
            <a:avLst/>
          </a:prstGeom>
          <a:noFill/>
          <a:ln w="9525">
            <a:noFill/>
            <a:miter lim="800000"/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2017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日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263517" y="1793863"/>
            <a:ext cx="3747688" cy="3993858"/>
            <a:chOff x="208969" y="1827088"/>
            <a:chExt cx="3747688" cy="3993858"/>
          </a:xfrm>
        </p:grpSpPr>
        <p:sp>
          <p:nvSpPr>
            <p:cNvPr id="5" name="矩形 4"/>
            <p:cNvSpPr/>
            <p:nvPr/>
          </p:nvSpPr>
          <p:spPr>
            <a:xfrm>
              <a:off x="208969" y="1827088"/>
              <a:ext cx="3747688" cy="39938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US" altLang="zh-CN" sz="1200" dirty="0" smtClean="0">
                <a:solidFill>
                  <a:srgbClr val="006FB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200" dirty="0" smtClean="0">
                  <a:solidFill>
                    <a:srgbClr val="006FB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作为新奥集团可持续发展的探索者，新奥泛能科技致力于互联网能源领域的创新性技术发展不产业实践，依托泛能网技术，为城区</a:t>
              </a:r>
              <a:r>
                <a:rPr lang="en-US" altLang="zh-CN" sz="1200" dirty="0" smtClean="0">
                  <a:solidFill>
                    <a:srgbClr val="006FB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sz="1200" dirty="0" smtClean="0">
                  <a:solidFill>
                    <a:srgbClr val="006FB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园区、公共建筑、工业企业等提供一体化互联网能源整体解决方案，满足客户安全稳定、清洁低碳、经济高效的能源需求，引领产业创新发展，助力生态文明建设</a:t>
              </a:r>
              <a:endParaRPr lang="en-US" altLang="zh-CN" sz="1200" dirty="0" smtClean="0">
                <a:solidFill>
                  <a:srgbClr val="006FB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en-US" altLang="zh-CN" sz="1100" dirty="0">
                <a:solidFill>
                  <a:srgbClr val="006FB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en-US" altLang="zh-CN" sz="1100" dirty="0" smtClean="0">
                <a:solidFill>
                  <a:srgbClr val="006FB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en-US" altLang="zh-CN" sz="1100" dirty="0">
                <a:solidFill>
                  <a:srgbClr val="006FB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en-US" altLang="zh-CN" sz="1100" dirty="0" smtClean="0">
                <a:solidFill>
                  <a:srgbClr val="006FB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en-US" altLang="zh-CN" sz="1100" b="1" dirty="0" smtClean="0">
                <a:solidFill>
                  <a:srgbClr val="006FB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en-US" altLang="zh-CN" sz="1100" b="1" dirty="0">
                <a:solidFill>
                  <a:srgbClr val="006FB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en-US" altLang="zh-CN" sz="1100" b="1" dirty="0" smtClean="0">
                <a:solidFill>
                  <a:srgbClr val="006FB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en-US" altLang="zh-CN" sz="1100" b="1" dirty="0" smtClean="0">
                <a:solidFill>
                  <a:srgbClr val="006FB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en-US" altLang="zh-CN" sz="1200" b="1" dirty="0">
                <a:solidFill>
                  <a:srgbClr val="006FB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en-US" altLang="zh-CN" sz="1200" b="1" dirty="0" smtClean="0">
                <a:solidFill>
                  <a:srgbClr val="006FB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200" b="1" dirty="0" smtClean="0">
                  <a:solidFill>
                    <a:srgbClr val="006FB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目前</a:t>
              </a:r>
              <a:r>
                <a:rPr lang="zh-CN" altLang="en-US" sz="1200" b="1" dirty="0">
                  <a:solidFill>
                    <a:srgbClr val="006FB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新奥泛能科技已在上海、杭州、长沙、青岛、石家庄、张家口、保定、廊坊、洛阳、蚌埠、株洲、泉州、温州、东莞、肇庆、淮安、盐城等多个城市开展了互联网能源整体解决方案顷目，助力客户实现节能减排目标 </a:t>
              </a:r>
              <a:endParaRPr lang="en-US" altLang="zh-CN" sz="1200" b="1" dirty="0">
                <a:solidFill>
                  <a:srgbClr val="006FB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zh-CN" altLang="en-US" sz="1100" dirty="0">
                <a:solidFill>
                  <a:srgbClr val="006FB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72862" y="3271445"/>
              <a:ext cx="3201534" cy="1455500"/>
            </a:xfrm>
            <a:prstGeom prst="rect">
              <a:avLst/>
            </a:prstGeom>
          </p:spPr>
        </p:pic>
      </p:grpSp>
      <p:grpSp>
        <p:nvGrpSpPr>
          <p:cNvPr id="17" name="组合 16"/>
          <p:cNvGrpSpPr/>
          <p:nvPr/>
        </p:nvGrpSpPr>
        <p:grpSpPr>
          <a:xfrm>
            <a:off x="8575625" y="281057"/>
            <a:ext cx="3497883" cy="6492276"/>
            <a:chOff x="8575625" y="281057"/>
            <a:chExt cx="3497883" cy="6492276"/>
          </a:xfrm>
        </p:grpSpPr>
        <p:grpSp>
          <p:nvGrpSpPr>
            <p:cNvPr id="15" name="组合 14"/>
            <p:cNvGrpSpPr/>
            <p:nvPr/>
          </p:nvGrpSpPr>
          <p:grpSpPr>
            <a:xfrm>
              <a:off x="8589100" y="281057"/>
              <a:ext cx="2185942" cy="261313"/>
              <a:chOff x="8589100" y="281057"/>
              <a:chExt cx="2185942" cy="261313"/>
            </a:xfrm>
          </p:grpSpPr>
          <p:sp>
            <p:nvSpPr>
              <p:cNvPr id="12" name="剪去同侧角的矩形 11"/>
              <p:cNvSpPr/>
              <p:nvPr/>
            </p:nvSpPr>
            <p:spPr>
              <a:xfrm>
                <a:off x="8589100" y="281057"/>
                <a:ext cx="719664" cy="260314"/>
              </a:xfrm>
              <a:prstGeom prst="snip2SameRect">
                <a:avLst>
                  <a:gd name="adj1" fmla="val 23172"/>
                  <a:gd name="adj2" fmla="val 0"/>
                </a:avLst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1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已运营</a:t>
                </a:r>
                <a:endParaRPr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2" name="剪去同侧角的矩形 141"/>
              <p:cNvSpPr/>
              <p:nvPr/>
            </p:nvSpPr>
            <p:spPr>
              <a:xfrm>
                <a:off x="9322239" y="282056"/>
                <a:ext cx="719664" cy="260314"/>
              </a:xfrm>
              <a:prstGeom prst="snip2SameRect">
                <a:avLst>
                  <a:gd name="adj1" fmla="val 23172"/>
                  <a:gd name="adj2" fmla="val 0"/>
                </a:avLst>
              </a:prstGeom>
              <a:solidFill>
                <a:srgbClr val="F9BE00"/>
              </a:solidFill>
              <a:ln>
                <a:solidFill>
                  <a:srgbClr val="F9BE00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1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建设中</a:t>
                </a:r>
              </a:p>
            </p:txBody>
          </p:sp>
          <p:sp>
            <p:nvSpPr>
              <p:cNvPr id="146" name="剪去同侧角的矩形 145"/>
              <p:cNvSpPr/>
              <p:nvPr/>
            </p:nvSpPr>
            <p:spPr>
              <a:xfrm>
                <a:off x="10055378" y="281435"/>
                <a:ext cx="719664" cy="260314"/>
              </a:xfrm>
              <a:prstGeom prst="snip2SameRect">
                <a:avLst>
                  <a:gd name="adj1" fmla="val 23172"/>
                  <a:gd name="adj2" fmla="val 0"/>
                </a:avLst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1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筹备中</a:t>
                </a:r>
                <a:endParaRPr lang="zh-CN" alt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8575625" y="543288"/>
              <a:ext cx="3497883" cy="6166532"/>
              <a:chOff x="8575625" y="543288"/>
              <a:chExt cx="3497883" cy="6166532"/>
            </a:xfrm>
          </p:grpSpPr>
          <p:pic>
            <p:nvPicPr>
              <p:cNvPr id="89" name="图片 88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575625" y="543288"/>
                <a:ext cx="3497883" cy="6088908"/>
              </a:xfrm>
              <a:prstGeom prst="rect">
                <a:avLst/>
              </a:prstGeom>
            </p:spPr>
          </p:pic>
          <p:grpSp>
            <p:nvGrpSpPr>
              <p:cNvPr id="160" name="组合 159"/>
              <p:cNvGrpSpPr/>
              <p:nvPr/>
            </p:nvGrpSpPr>
            <p:grpSpPr>
              <a:xfrm>
                <a:off x="8717764" y="684918"/>
                <a:ext cx="3057305" cy="922100"/>
                <a:chOff x="8717764" y="684918"/>
                <a:chExt cx="3057305" cy="922100"/>
              </a:xfrm>
            </p:grpSpPr>
            <p:grpSp>
              <p:nvGrpSpPr>
                <p:cNvPr id="161" name="组合 160"/>
                <p:cNvGrpSpPr/>
                <p:nvPr/>
              </p:nvGrpSpPr>
              <p:grpSpPr>
                <a:xfrm>
                  <a:off x="8901449" y="684918"/>
                  <a:ext cx="2873620" cy="922100"/>
                  <a:chOff x="8901449" y="684918"/>
                  <a:chExt cx="2873620" cy="922100"/>
                </a:xfrm>
              </p:grpSpPr>
              <p:grpSp>
                <p:nvGrpSpPr>
                  <p:cNvPr id="163" name="组合 162"/>
                  <p:cNvGrpSpPr/>
                  <p:nvPr/>
                </p:nvGrpSpPr>
                <p:grpSpPr>
                  <a:xfrm>
                    <a:off x="8901449" y="684918"/>
                    <a:ext cx="2873620" cy="922100"/>
                    <a:chOff x="8901449" y="684918"/>
                    <a:chExt cx="2873620" cy="922100"/>
                  </a:xfrm>
                </p:grpSpPr>
                <p:sp>
                  <p:nvSpPr>
                    <p:cNvPr id="165" name="文本框 164"/>
                    <p:cNvSpPr txBox="1"/>
                    <p:nvPr/>
                  </p:nvSpPr>
                  <p:spPr>
                    <a:xfrm>
                      <a:off x="8901449" y="734852"/>
                      <a:ext cx="2044330" cy="25391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zh-CN" altLang="en-US" sz="1050" b="1" dirty="0" smtClean="0">
                          <a:solidFill>
                            <a:srgbClr val="00B05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上海腾讯数据中心</a:t>
                      </a:r>
                      <a:endParaRPr lang="zh-CN" altLang="en-US" sz="1050" b="1" dirty="0">
                        <a:solidFill>
                          <a:srgbClr val="00B05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  <p:sp>
                  <p:nvSpPr>
                    <p:cNvPr id="166" name="文本框 165"/>
                    <p:cNvSpPr txBox="1"/>
                    <p:nvPr/>
                  </p:nvSpPr>
                  <p:spPr>
                    <a:xfrm>
                      <a:off x="8901449" y="1037811"/>
                      <a:ext cx="2753065" cy="55399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zh-CN" altLang="en-US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上海市青浦区漕盈路</a:t>
                      </a:r>
                      <a:r>
                        <a:rPr lang="en-US" altLang="zh-CN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3081</a:t>
                      </a:r>
                      <a:r>
                        <a:rPr lang="zh-CN" altLang="en-US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号</a:t>
                      </a:r>
                      <a:endParaRPr lang="en-US" altLang="zh-CN" sz="10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endParaRPr lang="en-US" altLang="zh-CN" sz="9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zh-CN" altLang="en-US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电话：</a:t>
                      </a:r>
                      <a:r>
                        <a:rPr lang="en-US" altLang="zh-CN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021-XXXXXXXX</a:t>
                      </a:r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  <p:pic>
                  <p:nvPicPr>
                    <p:cNvPr id="167" name="图片 166"/>
                    <p:cNvPicPr>
                      <a:picLocks noChangeAspect="1"/>
                    </p:cNvPicPr>
                    <p:nvPr/>
                  </p:nvPicPr>
                  <p:blipFill>
                    <a:blip r:embed="rId7"/>
                    <a:stretch>
                      <a:fillRect/>
                    </a:stretch>
                  </p:blipFill>
                  <p:spPr>
                    <a:xfrm>
                      <a:off x="10883452" y="684918"/>
                      <a:ext cx="891617" cy="922100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164" name="图片 163"/>
                  <p:cNvPicPr>
                    <a:picLocks noChangeAspect="1"/>
                  </p:cNvPicPr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11019916" y="998007"/>
                    <a:ext cx="693480" cy="571550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162" name="椭圆 161"/>
                <p:cNvSpPr/>
                <p:nvPr/>
              </p:nvSpPr>
              <p:spPr>
                <a:xfrm>
                  <a:off x="8717764" y="774914"/>
                  <a:ext cx="207259" cy="207259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b="1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1</a:t>
                  </a:r>
                  <a:endParaRPr lang="zh-CN" altLang="en-US" sz="1200" b="1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68" name="组合 167"/>
              <p:cNvGrpSpPr/>
              <p:nvPr/>
            </p:nvGrpSpPr>
            <p:grpSpPr>
              <a:xfrm>
                <a:off x="8724652" y="1718538"/>
                <a:ext cx="3040329" cy="922100"/>
                <a:chOff x="8724652" y="1718538"/>
                <a:chExt cx="3040329" cy="922100"/>
              </a:xfrm>
            </p:grpSpPr>
            <p:grpSp>
              <p:nvGrpSpPr>
                <p:cNvPr id="169" name="组合 168"/>
                <p:cNvGrpSpPr/>
                <p:nvPr/>
              </p:nvGrpSpPr>
              <p:grpSpPr>
                <a:xfrm>
                  <a:off x="8891361" y="1718538"/>
                  <a:ext cx="2873620" cy="922100"/>
                  <a:chOff x="8901449" y="684918"/>
                  <a:chExt cx="2873620" cy="922100"/>
                </a:xfrm>
              </p:grpSpPr>
              <p:grpSp>
                <p:nvGrpSpPr>
                  <p:cNvPr id="171" name="组合 170"/>
                  <p:cNvGrpSpPr/>
                  <p:nvPr/>
                </p:nvGrpSpPr>
                <p:grpSpPr>
                  <a:xfrm>
                    <a:off x="8901449" y="684918"/>
                    <a:ext cx="2873620" cy="922100"/>
                    <a:chOff x="8901449" y="684918"/>
                    <a:chExt cx="2873620" cy="922100"/>
                  </a:xfrm>
                </p:grpSpPr>
                <p:sp>
                  <p:nvSpPr>
                    <p:cNvPr id="173" name="文本框 172"/>
                    <p:cNvSpPr txBox="1"/>
                    <p:nvPr/>
                  </p:nvSpPr>
                  <p:spPr>
                    <a:xfrm>
                      <a:off x="8901449" y="734852"/>
                      <a:ext cx="2044330" cy="25391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zh-CN" altLang="en-US" sz="1050" b="1" dirty="0" smtClean="0">
                          <a:solidFill>
                            <a:srgbClr val="00B05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江苏盐城亭湖医院</a:t>
                      </a:r>
                      <a:endParaRPr lang="zh-CN" altLang="en-US" sz="1050" b="1" dirty="0">
                        <a:solidFill>
                          <a:srgbClr val="00B05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  <p:sp>
                  <p:nvSpPr>
                    <p:cNvPr id="174" name="文本框 173"/>
                    <p:cNvSpPr txBox="1"/>
                    <p:nvPr/>
                  </p:nvSpPr>
                  <p:spPr>
                    <a:xfrm>
                      <a:off x="8901449" y="1037811"/>
                      <a:ext cx="2753065" cy="53860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zh-CN" altLang="en-US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江苏省盐城市建军中路</a:t>
                      </a:r>
                      <a:r>
                        <a:rPr lang="en-US" altLang="zh-CN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194</a:t>
                      </a:r>
                      <a:r>
                        <a:rPr lang="zh-CN" altLang="en-US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号</a:t>
                      </a:r>
                      <a:endParaRPr lang="en-US" altLang="zh-CN" sz="10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endParaRPr lang="en-US" altLang="zh-CN" sz="9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zh-CN" altLang="en-US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电话：</a:t>
                      </a:r>
                      <a:r>
                        <a:rPr lang="en-US" altLang="zh-CN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0515-XXXXXXXX</a:t>
                      </a:r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  <p:pic>
                  <p:nvPicPr>
                    <p:cNvPr id="175" name="图片 174"/>
                    <p:cNvPicPr>
                      <a:picLocks noChangeAspect="1"/>
                    </p:cNvPicPr>
                    <p:nvPr/>
                  </p:nvPicPr>
                  <p:blipFill>
                    <a:blip r:embed="rId7"/>
                    <a:stretch>
                      <a:fillRect/>
                    </a:stretch>
                  </p:blipFill>
                  <p:spPr>
                    <a:xfrm>
                      <a:off x="10883452" y="684918"/>
                      <a:ext cx="891617" cy="922100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172" name="图片 171"/>
                  <p:cNvPicPr>
                    <a:picLocks noChangeAspect="1"/>
                  </p:cNvPicPr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11019916" y="998007"/>
                    <a:ext cx="693480" cy="571550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170" name="椭圆 169"/>
                <p:cNvSpPr/>
                <p:nvPr/>
              </p:nvSpPr>
              <p:spPr>
                <a:xfrm>
                  <a:off x="8724652" y="1798313"/>
                  <a:ext cx="207259" cy="207259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b="1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2</a:t>
                  </a:r>
                  <a:endParaRPr lang="zh-CN" altLang="en-US" sz="1200" b="1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76" name="组合 175"/>
              <p:cNvGrpSpPr/>
              <p:nvPr/>
            </p:nvGrpSpPr>
            <p:grpSpPr>
              <a:xfrm>
                <a:off x="8717441" y="2724702"/>
                <a:ext cx="3047540" cy="922100"/>
                <a:chOff x="8717441" y="2724702"/>
                <a:chExt cx="3047540" cy="922100"/>
              </a:xfrm>
            </p:grpSpPr>
            <p:grpSp>
              <p:nvGrpSpPr>
                <p:cNvPr id="177" name="组合 176"/>
                <p:cNvGrpSpPr/>
                <p:nvPr/>
              </p:nvGrpSpPr>
              <p:grpSpPr>
                <a:xfrm>
                  <a:off x="8891361" y="2724702"/>
                  <a:ext cx="2873620" cy="922100"/>
                  <a:chOff x="8901449" y="684918"/>
                  <a:chExt cx="2873620" cy="922100"/>
                </a:xfrm>
              </p:grpSpPr>
              <p:grpSp>
                <p:nvGrpSpPr>
                  <p:cNvPr id="179" name="组合 178"/>
                  <p:cNvGrpSpPr/>
                  <p:nvPr/>
                </p:nvGrpSpPr>
                <p:grpSpPr>
                  <a:xfrm>
                    <a:off x="8901449" y="684918"/>
                    <a:ext cx="2873620" cy="922100"/>
                    <a:chOff x="8901449" y="684918"/>
                    <a:chExt cx="2873620" cy="922100"/>
                  </a:xfrm>
                </p:grpSpPr>
                <p:sp>
                  <p:nvSpPr>
                    <p:cNvPr id="181" name="文本框 180"/>
                    <p:cNvSpPr txBox="1"/>
                    <p:nvPr/>
                  </p:nvSpPr>
                  <p:spPr>
                    <a:xfrm>
                      <a:off x="8901449" y="734852"/>
                      <a:ext cx="2044330" cy="25391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zh-CN" altLang="en-US" sz="1050" b="1" dirty="0" smtClean="0">
                          <a:solidFill>
                            <a:srgbClr val="00B05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廊坊南北院泛能微网</a:t>
                      </a:r>
                      <a:endParaRPr lang="zh-CN" altLang="en-US" sz="1050" b="1" dirty="0">
                        <a:solidFill>
                          <a:srgbClr val="00B05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  <p:sp>
                  <p:nvSpPr>
                    <p:cNvPr id="182" name="文本框 181"/>
                    <p:cNvSpPr txBox="1"/>
                    <p:nvPr/>
                  </p:nvSpPr>
                  <p:spPr>
                    <a:xfrm>
                      <a:off x="8901449" y="1037811"/>
                      <a:ext cx="2753065" cy="55399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zh-CN" altLang="en-US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河北省廊坊市</a:t>
                      </a:r>
                      <a:r>
                        <a:rPr lang="en-US" altLang="zh-CN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XXXXXXX…</a:t>
                      </a:r>
                    </a:p>
                    <a:p>
                      <a:endParaRPr lang="en-US" altLang="zh-CN" sz="9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zh-CN" altLang="en-US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电话：</a:t>
                      </a:r>
                      <a:r>
                        <a:rPr lang="en-US" altLang="zh-CN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0316-XXXXXXXX</a:t>
                      </a:r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  <p:pic>
                  <p:nvPicPr>
                    <p:cNvPr id="183" name="图片 182"/>
                    <p:cNvPicPr>
                      <a:picLocks noChangeAspect="1"/>
                    </p:cNvPicPr>
                    <p:nvPr/>
                  </p:nvPicPr>
                  <p:blipFill>
                    <a:blip r:embed="rId7"/>
                    <a:stretch>
                      <a:fillRect/>
                    </a:stretch>
                  </p:blipFill>
                  <p:spPr>
                    <a:xfrm>
                      <a:off x="10883452" y="684918"/>
                      <a:ext cx="891617" cy="922100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180" name="图片 179"/>
                  <p:cNvPicPr>
                    <a:picLocks noChangeAspect="1"/>
                  </p:cNvPicPr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11019916" y="998007"/>
                    <a:ext cx="693480" cy="571550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178" name="椭圆 177"/>
                <p:cNvSpPr/>
                <p:nvPr/>
              </p:nvSpPr>
              <p:spPr>
                <a:xfrm>
                  <a:off x="8717441" y="2808687"/>
                  <a:ext cx="207259" cy="207259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b="1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3</a:t>
                  </a:r>
                  <a:endParaRPr lang="zh-CN" altLang="en-US" sz="1200" b="1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84" name="组合 183"/>
              <p:cNvGrpSpPr/>
              <p:nvPr/>
            </p:nvGrpSpPr>
            <p:grpSpPr>
              <a:xfrm>
                <a:off x="8717441" y="3727707"/>
                <a:ext cx="3062636" cy="922100"/>
                <a:chOff x="8717441" y="3727707"/>
                <a:chExt cx="3062636" cy="922100"/>
              </a:xfrm>
            </p:grpSpPr>
            <p:grpSp>
              <p:nvGrpSpPr>
                <p:cNvPr id="185" name="组合 184"/>
                <p:cNvGrpSpPr/>
                <p:nvPr/>
              </p:nvGrpSpPr>
              <p:grpSpPr>
                <a:xfrm>
                  <a:off x="8906457" y="3727707"/>
                  <a:ext cx="2873620" cy="922100"/>
                  <a:chOff x="8901449" y="684918"/>
                  <a:chExt cx="2873620" cy="922100"/>
                </a:xfrm>
              </p:grpSpPr>
              <p:grpSp>
                <p:nvGrpSpPr>
                  <p:cNvPr id="187" name="组合 186"/>
                  <p:cNvGrpSpPr/>
                  <p:nvPr/>
                </p:nvGrpSpPr>
                <p:grpSpPr>
                  <a:xfrm>
                    <a:off x="8901449" y="684918"/>
                    <a:ext cx="2873620" cy="922100"/>
                    <a:chOff x="8901449" y="684918"/>
                    <a:chExt cx="2873620" cy="922100"/>
                  </a:xfrm>
                </p:grpSpPr>
                <p:sp>
                  <p:nvSpPr>
                    <p:cNvPr id="189" name="文本框 188"/>
                    <p:cNvSpPr txBox="1"/>
                    <p:nvPr/>
                  </p:nvSpPr>
                  <p:spPr>
                    <a:xfrm>
                      <a:off x="8901449" y="734852"/>
                      <a:ext cx="2044330" cy="25391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zh-CN" altLang="en-US" sz="1050" b="1" dirty="0" smtClean="0">
                          <a:solidFill>
                            <a:srgbClr val="00B05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廊坊云存储</a:t>
                      </a:r>
                      <a:endParaRPr lang="zh-CN" altLang="en-US" sz="1050" b="1" dirty="0">
                        <a:solidFill>
                          <a:srgbClr val="00B05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  <p:sp>
                  <p:nvSpPr>
                    <p:cNvPr id="190" name="文本框 189"/>
                    <p:cNvSpPr txBox="1"/>
                    <p:nvPr/>
                  </p:nvSpPr>
                  <p:spPr>
                    <a:xfrm>
                      <a:off x="8901449" y="1037811"/>
                      <a:ext cx="2753065" cy="55399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zh-CN" altLang="en-US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河北省廊坊市</a:t>
                      </a:r>
                      <a:r>
                        <a:rPr lang="en-US" altLang="zh-CN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XXXXXXX…</a:t>
                      </a:r>
                    </a:p>
                    <a:p>
                      <a:endParaRPr lang="en-US" altLang="zh-CN" sz="9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zh-CN" altLang="en-US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电话：</a:t>
                      </a:r>
                      <a:r>
                        <a:rPr lang="en-US" altLang="zh-CN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0316-XXXXXXXX</a:t>
                      </a:r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  <p:pic>
                  <p:nvPicPr>
                    <p:cNvPr id="191" name="图片 190"/>
                    <p:cNvPicPr>
                      <a:picLocks noChangeAspect="1"/>
                    </p:cNvPicPr>
                    <p:nvPr/>
                  </p:nvPicPr>
                  <p:blipFill>
                    <a:blip r:embed="rId7"/>
                    <a:stretch>
                      <a:fillRect/>
                    </a:stretch>
                  </p:blipFill>
                  <p:spPr>
                    <a:xfrm>
                      <a:off x="10883452" y="684918"/>
                      <a:ext cx="891617" cy="922100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188" name="图片 187"/>
                  <p:cNvPicPr>
                    <a:picLocks noChangeAspect="1"/>
                  </p:cNvPicPr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11019916" y="998007"/>
                    <a:ext cx="693480" cy="571550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186" name="椭圆 185"/>
                <p:cNvSpPr/>
                <p:nvPr/>
              </p:nvSpPr>
              <p:spPr>
                <a:xfrm>
                  <a:off x="8717441" y="3816760"/>
                  <a:ext cx="207259" cy="207259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b="1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4</a:t>
                  </a:r>
                  <a:endParaRPr lang="zh-CN" altLang="en-US" sz="1200" b="1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92" name="组合 191"/>
              <p:cNvGrpSpPr/>
              <p:nvPr/>
            </p:nvGrpSpPr>
            <p:grpSpPr>
              <a:xfrm>
                <a:off x="8724652" y="4791168"/>
                <a:ext cx="3055425" cy="922100"/>
                <a:chOff x="8724652" y="4791168"/>
                <a:chExt cx="3055425" cy="922100"/>
              </a:xfrm>
            </p:grpSpPr>
            <p:grpSp>
              <p:nvGrpSpPr>
                <p:cNvPr id="193" name="组合 192"/>
                <p:cNvGrpSpPr/>
                <p:nvPr/>
              </p:nvGrpSpPr>
              <p:grpSpPr>
                <a:xfrm>
                  <a:off x="8906457" y="4791168"/>
                  <a:ext cx="2873620" cy="922100"/>
                  <a:chOff x="8901449" y="684918"/>
                  <a:chExt cx="2873620" cy="922100"/>
                </a:xfrm>
              </p:grpSpPr>
              <p:grpSp>
                <p:nvGrpSpPr>
                  <p:cNvPr id="195" name="组合 194"/>
                  <p:cNvGrpSpPr/>
                  <p:nvPr/>
                </p:nvGrpSpPr>
                <p:grpSpPr>
                  <a:xfrm>
                    <a:off x="8901449" y="684918"/>
                    <a:ext cx="2873620" cy="922100"/>
                    <a:chOff x="8901449" y="684918"/>
                    <a:chExt cx="2873620" cy="922100"/>
                  </a:xfrm>
                </p:grpSpPr>
                <p:sp>
                  <p:nvSpPr>
                    <p:cNvPr id="197" name="文本框 196"/>
                    <p:cNvSpPr txBox="1"/>
                    <p:nvPr/>
                  </p:nvSpPr>
                  <p:spPr>
                    <a:xfrm>
                      <a:off x="8901449" y="734852"/>
                      <a:ext cx="2044330" cy="25391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zh-CN" altLang="en-US" sz="1050" b="1" dirty="0" smtClean="0">
                          <a:solidFill>
                            <a:srgbClr val="00B05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廊坊七修居</a:t>
                      </a:r>
                      <a:endParaRPr lang="zh-CN" altLang="en-US" sz="1050" b="1" dirty="0">
                        <a:solidFill>
                          <a:srgbClr val="00B05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  <p:sp>
                  <p:nvSpPr>
                    <p:cNvPr id="198" name="文本框 197"/>
                    <p:cNvSpPr txBox="1"/>
                    <p:nvPr/>
                  </p:nvSpPr>
                  <p:spPr>
                    <a:xfrm>
                      <a:off x="8901449" y="1037811"/>
                      <a:ext cx="2753065" cy="55399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zh-CN" altLang="en-US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河北省廊坊市</a:t>
                      </a:r>
                      <a:r>
                        <a:rPr lang="en-US" altLang="zh-CN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XXXXXXX…</a:t>
                      </a:r>
                    </a:p>
                    <a:p>
                      <a:endParaRPr lang="en-US" altLang="zh-CN" sz="9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zh-CN" altLang="en-US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电话：</a:t>
                      </a:r>
                      <a:r>
                        <a:rPr lang="en-US" altLang="zh-CN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0316-XXXXXXXX</a:t>
                      </a:r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  <p:pic>
                  <p:nvPicPr>
                    <p:cNvPr id="199" name="图片 198"/>
                    <p:cNvPicPr>
                      <a:picLocks noChangeAspect="1"/>
                    </p:cNvPicPr>
                    <p:nvPr/>
                  </p:nvPicPr>
                  <p:blipFill>
                    <a:blip r:embed="rId7"/>
                    <a:stretch>
                      <a:fillRect/>
                    </a:stretch>
                  </p:blipFill>
                  <p:spPr>
                    <a:xfrm>
                      <a:off x="10883452" y="684918"/>
                      <a:ext cx="891617" cy="922100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196" name="图片 195"/>
                  <p:cNvPicPr>
                    <a:picLocks noChangeAspect="1"/>
                  </p:cNvPicPr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11019916" y="998007"/>
                    <a:ext cx="693480" cy="571550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194" name="椭圆 193"/>
                <p:cNvSpPr/>
                <p:nvPr/>
              </p:nvSpPr>
              <p:spPr>
                <a:xfrm>
                  <a:off x="8724652" y="4854604"/>
                  <a:ext cx="207259" cy="207259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b="1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5</a:t>
                  </a:r>
                  <a:endParaRPr lang="zh-CN" altLang="en-US" sz="1200" b="1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200" name="组合 199"/>
              <p:cNvGrpSpPr/>
              <p:nvPr/>
            </p:nvGrpSpPr>
            <p:grpSpPr>
              <a:xfrm>
                <a:off x="8724652" y="5787720"/>
                <a:ext cx="3048202" cy="922100"/>
                <a:chOff x="8724652" y="5787720"/>
                <a:chExt cx="3048202" cy="922100"/>
              </a:xfrm>
            </p:grpSpPr>
            <p:grpSp>
              <p:nvGrpSpPr>
                <p:cNvPr id="201" name="组合 200"/>
                <p:cNvGrpSpPr/>
                <p:nvPr/>
              </p:nvGrpSpPr>
              <p:grpSpPr>
                <a:xfrm>
                  <a:off x="8899234" y="5787720"/>
                  <a:ext cx="2873620" cy="922100"/>
                  <a:chOff x="8901449" y="684918"/>
                  <a:chExt cx="2873620" cy="922100"/>
                </a:xfrm>
              </p:grpSpPr>
              <p:grpSp>
                <p:nvGrpSpPr>
                  <p:cNvPr id="203" name="组合 202"/>
                  <p:cNvGrpSpPr/>
                  <p:nvPr/>
                </p:nvGrpSpPr>
                <p:grpSpPr>
                  <a:xfrm>
                    <a:off x="8901449" y="684918"/>
                    <a:ext cx="2873620" cy="922100"/>
                    <a:chOff x="8901449" y="684918"/>
                    <a:chExt cx="2873620" cy="922100"/>
                  </a:xfrm>
                </p:grpSpPr>
                <p:sp>
                  <p:nvSpPr>
                    <p:cNvPr id="205" name="文本框 204"/>
                    <p:cNvSpPr txBox="1"/>
                    <p:nvPr/>
                  </p:nvSpPr>
                  <p:spPr>
                    <a:xfrm>
                      <a:off x="8901449" y="734852"/>
                      <a:ext cx="2044330" cy="25391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zh-CN" altLang="en-US" sz="1050" b="1" dirty="0" smtClean="0">
                          <a:solidFill>
                            <a:srgbClr val="00B05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廊坊新朝阳</a:t>
                      </a:r>
                      <a:endParaRPr lang="zh-CN" altLang="en-US" sz="1050" b="1" dirty="0">
                        <a:solidFill>
                          <a:srgbClr val="00B05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  <p:sp>
                  <p:nvSpPr>
                    <p:cNvPr id="206" name="文本框 205"/>
                    <p:cNvSpPr txBox="1"/>
                    <p:nvPr/>
                  </p:nvSpPr>
                  <p:spPr>
                    <a:xfrm>
                      <a:off x="8901449" y="1037811"/>
                      <a:ext cx="2753065" cy="55399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zh-CN" altLang="en-US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河北省廊坊市</a:t>
                      </a:r>
                      <a:r>
                        <a:rPr lang="en-US" altLang="zh-CN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XXXXXXX…</a:t>
                      </a:r>
                    </a:p>
                    <a:p>
                      <a:endParaRPr lang="en-US" altLang="zh-CN" sz="9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zh-CN" altLang="en-US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电话：</a:t>
                      </a:r>
                      <a:r>
                        <a:rPr lang="en-US" altLang="zh-CN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0316-XXXXXXXX</a:t>
                      </a:r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  <p:pic>
                  <p:nvPicPr>
                    <p:cNvPr id="207" name="图片 206"/>
                    <p:cNvPicPr>
                      <a:picLocks noChangeAspect="1"/>
                    </p:cNvPicPr>
                    <p:nvPr/>
                  </p:nvPicPr>
                  <p:blipFill>
                    <a:blip r:embed="rId7"/>
                    <a:stretch>
                      <a:fillRect/>
                    </a:stretch>
                  </p:blipFill>
                  <p:spPr>
                    <a:xfrm>
                      <a:off x="10883452" y="684918"/>
                      <a:ext cx="891617" cy="922100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204" name="图片 203"/>
                  <p:cNvPicPr>
                    <a:picLocks noChangeAspect="1"/>
                  </p:cNvPicPr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11019916" y="998007"/>
                    <a:ext cx="693480" cy="571550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202" name="椭圆 201"/>
                <p:cNvSpPr/>
                <p:nvPr/>
              </p:nvSpPr>
              <p:spPr>
                <a:xfrm>
                  <a:off x="8724652" y="5869799"/>
                  <a:ext cx="207259" cy="207259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b="1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6</a:t>
                  </a:r>
                  <a:endParaRPr lang="zh-CN" altLang="en-US" sz="1200" b="1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208" name="矩形 207"/>
            <p:cNvSpPr/>
            <p:nvPr/>
          </p:nvSpPr>
          <p:spPr>
            <a:xfrm>
              <a:off x="8575625" y="6632196"/>
              <a:ext cx="3497883" cy="141137"/>
            </a:xfrm>
            <a:prstGeom prst="rect">
              <a:avLst/>
            </a:prstGeom>
            <a:solidFill>
              <a:srgbClr val="A3CDFF"/>
            </a:solidFill>
            <a:ln>
              <a:solidFill>
                <a:srgbClr val="A3CD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9" name="椭圆 208"/>
          <p:cNvSpPr/>
          <p:nvPr/>
        </p:nvSpPr>
        <p:spPr>
          <a:xfrm>
            <a:off x="7331177" y="4564384"/>
            <a:ext cx="208007" cy="2080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63517" y="1418979"/>
            <a:ext cx="3747688" cy="436329"/>
          </a:xfrm>
          <a:prstGeom prst="rect">
            <a:avLst/>
          </a:prstGeom>
          <a:solidFill>
            <a:srgbClr val="006FBB"/>
          </a:solidFill>
          <a:ln>
            <a:solidFill>
              <a:srgbClr val="006FBB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发展历程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263518" y="6124575"/>
            <a:ext cx="478016" cy="478016"/>
          </a:xfrm>
          <a:prstGeom prst="ellipse">
            <a:avLst/>
          </a:prstGeom>
          <a:solidFill>
            <a:srgbClr val="006FBB"/>
          </a:solidFill>
          <a:ln>
            <a:solidFill>
              <a:srgbClr val="006F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&lt;</a:t>
            </a:r>
            <a:endParaRPr lang="zh-CN" altLang="en-US" b="1" dirty="0"/>
          </a:p>
        </p:txBody>
      </p:sp>
      <p:sp>
        <p:nvSpPr>
          <p:cNvPr id="109" name="圆角矩形 108"/>
          <p:cNvSpPr/>
          <p:nvPr/>
        </p:nvSpPr>
        <p:spPr>
          <a:xfrm>
            <a:off x="2071535" y="6121563"/>
            <a:ext cx="1092219" cy="478016"/>
          </a:xfrm>
          <a:prstGeom prst="roundRect">
            <a:avLst/>
          </a:prstGeom>
          <a:solidFill>
            <a:srgbClr val="006FBB"/>
          </a:solidFill>
          <a:ln>
            <a:solidFill>
              <a:srgbClr val="006F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运营调度</a:t>
            </a:r>
          </a:p>
        </p:txBody>
      </p:sp>
      <p:sp>
        <p:nvSpPr>
          <p:cNvPr id="110" name="圆角矩形 109"/>
          <p:cNvSpPr/>
          <p:nvPr/>
        </p:nvSpPr>
        <p:spPr>
          <a:xfrm>
            <a:off x="3257245" y="6124575"/>
            <a:ext cx="1092219" cy="478016"/>
          </a:xfrm>
          <a:prstGeom prst="roundRect">
            <a:avLst/>
          </a:prstGeom>
          <a:solidFill>
            <a:srgbClr val="006FBB"/>
          </a:solidFill>
          <a:ln>
            <a:solidFill>
              <a:srgbClr val="006F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能源交易</a:t>
            </a:r>
          </a:p>
        </p:txBody>
      </p:sp>
      <p:sp>
        <p:nvSpPr>
          <p:cNvPr id="111" name="圆角矩形 110"/>
          <p:cNvSpPr/>
          <p:nvPr/>
        </p:nvSpPr>
        <p:spPr>
          <a:xfrm>
            <a:off x="4441055" y="6122998"/>
            <a:ext cx="1092219" cy="478016"/>
          </a:xfrm>
          <a:prstGeom prst="roundRect">
            <a:avLst/>
          </a:prstGeom>
          <a:solidFill>
            <a:srgbClr val="006FBB"/>
          </a:solidFill>
          <a:ln>
            <a:solidFill>
              <a:srgbClr val="006F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用能结构</a:t>
            </a:r>
          </a:p>
        </p:txBody>
      </p:sp>
      <p:sp>
        <p:nvSpPr>
          <p:cNvPr id="112" name="圆角矩形 111"/>
          <p:cNvSpPr/>
          <p:nvPr/>
        </p:nvSpPr>
        <p:spPr>
          <a:xfrm>
            <a:off x="5626765" y="6119986"/>
            <a:ext cx="1092219" cy="478016"/>
          </a:xfrm>
          <a:prstGeom prst="roundRect">
            <a:avLst/>
          </a:prstGeom>
          <a:solidFill>
            <a:srgbClr val="006FBB"/>
          </a:solidFill>
          <a:ln>
            <a:solidFill>
              <a:srgbClr val="006F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供能分析</a:t>
            </a:r>
          </a:p>
        </p:txBody>
      </p:sp>
      <p:sp>
        <p:nvSpPr>
          <p:cNvPr id="113" name="圆角矩形 112"/>
          <p:cNvSpPr/>
          <p:nvPr/>
        </p:nvSpPr>
        <p:spPr>
          <a:xfrm>
            <a:off x="6812475" y="6122998"/>
            <a:ext cx="1092219" cy="478016"/>
          </a:xfrm>
          <a:prstGeom prst="roundRect">
            <a:avLst/>
          </a:prstGeom>
          <a:solidFill>
            <a:srgbClr val="006FBB"/>
          </a:solidFill>
          <a:ln>
            <a:solidFill>
              <a:srgbClr val="006F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产能技术</a:t>
            </a:r>
          </a:p>
        </p:txBody>
      </p:sp>
      <p:sp>
        <p:nvSpPr>
          <p:cNvPr id="114" name="圆角矩形 113"/>
          <p:cNvSpPr/>
          <p:nvPr/>
        </p:nvSpPr>
        <p:spPr>
          <a:xfrm>
            <a:off x="7984744" y="6123542"/>
            <a:ext cx="1092219" cy="478016"/>
          </a:xfrm>
          <a:prstGeom prst="roundRect">
            <a:avLst/>
          </a:prstGeom>
          <a:solidFill>
            <a:srgbClr val="006FBB"/>
          </a:solidFill>
          <a:ln>
            <a:solidFill>
              <a:srgbClr val="006F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经济效用</a:t>
            </a:r>
          </a:p>
        </p:txBody>
      </p:sp>
      <p:sp>
        <p:nvSpPr>
          <p:cNvPr id="115" name="圆角矩形 114"/>
          <p:cNvSpPr/>
          <p:nvPr/>
        </p:nvSpPr>
        <p:spPr>
          <a:xfrm>
            <a:off x="9170454" y="6120530"/>
            <a:ext cx="1092219" cy="478016"/>
          </a:xfrm>
          <a:prstGeom prst="roundRect">
            <a:avLst/>
          </a:prstGeom>
          <a:solidFill>
            <a:srgbClr val="006FBB"/>
          </a:solidFill>
          <a:ln>
            <a:solidFill>
              <a:srgbClr val="006F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社会效用</a:t>
            </a:r>
          </a:p>
        </p:txBody>
      </p:sp>
      <p:sp>
        <p:nvSpPr>
          <p:cNvPr id="116" name="圆角矩形 115"/>
          <p:cNvSpPr/>
          <p:nvPr/>
        </p:nvSpPr>
        <p:spPr>
          <a:xfrm>
            <a:off x="10356164" y="6123542"/>
            <a:ext cx="1092219" cy="478016"/>
          </a:xfrm>
          <a:prstGeom prst="roundRect">
            <a:avLst/>
          </a:prstGeom>
          <a:solidFill>
            <a:srgbClr val="006FBB"/>
          </a:solidFill>
          <a:ln>
            <a:solidFill>
              <a:srgbClr val="006F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项目排名</a:t>
            </a:r>
          </a:p>
        </p:txBody>
      </p:sp>
      <p:sp>
        <p:nvSpPr>
          <p:cNvPr id="117" name="圆角矩形 116"/>
          <p:cNvSpPr/>
          <p:nvPr/>
        </p:nvSpPr>
        <p:spPr>
          <a:xfrm>
            <a:off x="885825" y="6124575"/>
            <a:ext cx="1092219" cy="478016"/>
          </a:xfrm>
          <a:prstGeom prst="roundRect">
            <a:avLst/>
          </a:prstGeom>
          <a:solidFill>
            <a:srgbClr val="006FBB"/>
          </a:solidFill>
          <a:ln>
            <a:solidFill>
              <a:srgbClr val="006F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建站理念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885825" y="4230565"/>
            <a:ext cx="1092219" cy="1846067"/>
            <a:chOff x="885825" y="4230565"/>
            <a:chExt cx="1092219" cy="1846067"/>
          </a:xfrm>
        </p:grpSpPr>
        <p:sp>
          <p:nvSpPr>
            <p:cNvPr id="21" name="圆角矩形 20"/>
            <p:cNvSpPr/>
            <p:nvPr/>
          </p:nvSpPr>
          <p:spPr>
            <a:xfrm>
              <a:off x="885825" y="4230565"/>
              <a:ext cx="1092219" cy="1846067"/>
            </a:xfrm>
            <a:prstGeom prst="roundRect">
              <a:avLst>
                <a:gd name="adj" fmla="val 7074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200000"/>
                </a:lnSpc>
              </a:pPr>
              <a:r>
                <a:rPr lang="zh-CN" altLang="en-US" sz="11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负荷预测</a:t>
              </a:r>
              <a:endPara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200000"/>
                </a:lnSpc>
              </a:pPr>
              <a:r>
                <a:rPr lang="zh-CN" altLang="en-US" sz="11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量化筛选</a:t>
              </a:r>
              <a:endPara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200000"/>
                </a:lnSpc>
              </a:pPr>
              <a:r>
                <a:rPr lang="zh-CN" altLang="en-US" sz="11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站网融合</a:t>
              </a:r>
            </a:p>
            <a:p>
              <a:pPr algn="ctr">
                <a:lnSpc>
                  <a:spcPct val="200000"/>
                </a:lnSpc>
              </a:pPr>
              <a:r>
                <a:rPr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站网云理念</a:t>
              </a:r>
            </a:p>
            <a:p>
              <a:pPr algn="ctr">
                <a:lnSpc>
                  <a:spcPct val="200000"/>
                </a:lnSpc>
              </a:pPr>
              <a:r>
                <a:rPr lang="zh-CN" altLang="en-US" sz="11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链式反应</a:t>
              </a:r>
              <a:endPara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3" name="直接连接符 22"/>
            <p:cNvCxnSpPr/>
            <p:nvPr/>
          </p:nvCxnSpPr>
          <p:spPr>
            <a:xfrm>
              <a:off x="1009650" y="4646214"/>
              <a:ext cx="847725" cy="0"/>
            </a:xfrm>
            <a:prstGeom prst="line">
              <a:avLst/>
            </a:prstGeom>
            <a:ln w="158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117"/>
            <p:cNvCxnSpPr/>
            <p:nvPr/>
          </p:nvCxnSpPr>
          <p:spPr>
            <a:xfrm>
              <a:off x="1009650" y="5005873"/>
              <a:ext cx="847725" cy="0"/>
            </a:xfrm>
            <a:prstGeom prst="line">
              <a:avLst/>
            </a:prstGeom>
            <a:ln w="158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连接符 118"/>
            <p:cNvCxnSpPr/>
            <p:nvPr/>
          </p:nvCxnSpPr>
          <p:spPr>
            <a:xfrm>
              <a:off x="1009650" y="5342185"/>
              <a:ext cx="847725" cy="0"/>
            </a:xfrm>
            <a:prstGeom prst="line">
              <a:avLst/>
            </a:prstGeom>
            <a:ln w="158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连接符 119"/>
            <p:cNvCxnSpPr/>
            <p:nvPr/>
          </p:nvCxnSpPr>
          <p:spPr>
            <a:xfrm>
              <a:off x="1009650" y="5721453"/>
              <a:ext cx="847725" cy="0"/>
            </a:xfrm>
            <a:prstGeom prst="line">
              <a:avLst/>
            </a:prstGeom>
            <a:ln w="158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0" name="直接连接符 129"/>
          <p:cNvCxnSpPr/>
          <p:nvPr/>
        </p:nvCxnSpPr>
        <p:spPr>
          <a:xfrm>
            <a:off x="4414128" y="3550134"/>
            <a:ext cx="847725" cy="0"/>
          </a:xfrm>
          <a:prstGeom prst="line">
            <a:avLst/>
          </a:prstGeom>
          <a:ln w="158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连接符 130"/>
          <p:cNvCxnSpPr/>
          <p:nvPr/>
        </p:nvCxnSpPr>
        <p:spPr>
          <a:xfrm>
            <a:off x="4414128" y="3918260"/>
            <a:ext cx="847725" cy="0"/>
          </a:xfrm>
          <a:prstGeom prst="line">
            <a:avLst/>
          </a:prstGeom>
          <a:ln w="158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连接符 131"/>
          <p:cNvCxnSpPr/>
          <p:nvPr/>
        </p:nvCxnSpPr>
        <p:spPr>
          <a:xfrm>
            <a:off x="4414128" y="4279973"/>
            <a:ext cx="847725" cy="0"/>
          </a:xfrm>
          <a:prstGeom prst="line">
            <a:avLst/>
          </a:prstGeom>
          <a:ln w="158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连接符 132"/>
          <p:cNvCxnSpPr/>
          <p:nvPr/>
        </p:nvCxnSpPr>
        <p:spPr>
          <a:xfrm>
            <a:off x="4414128" y="4659241"/>
            <a:ext cx="847725" cy="0"/>
          </a:xfrm>
          <a:prstGeom prst="line">
            <a:avLst/>
          </a:prstGeom>
          <a:ln w="158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组合 24"/>
          <p:cNvGrpSpPr/>
          <p:nvPr/>
        </p:nvGrpSpPr>
        <p:grpSpPr>
          <a:xfrm>
            <a:off x="2075341" y="3916546"/>
            <a:ext cx="1092220" cy="2152068"/>
            <a:chOff x="2075341" y="3916546"/>
            <a:chExt cx="1092220" cy="2152068"/>
          </a:xfrm>
        </p:grpSpPr>
        <p:grpSp>
          <p:nvGrpSpPr>
            <p:cNvPr id="134" name="组合 133"/>
            <p:cNvGrpSpPr/>
            <p:nvPr/>
          </p:nvGrpSpPr>
          <p:grpSpPr>
            <a:xfrm>
              <a:off x="2075342" y="4230565"/>
              <a:ext cx="1092219" cy="1838049"/>
              <a:chOff x="885825" y="4238583"/>
              <a:chExt cx="1092219" cy="1838049"/>
            </a:xfrm>
          </p:grpSpPr>
          <p:sp>
            <p:nvSpPr>
              <p:cNvPr id="135" name="圆角矩形 134"/>
              <p:cNvSpPr/>
              <p:nvPr/>
            </p:nvSpPr>
            <p:spPr>
              <a:xfrm>
                <a:off x="885825" y="4238583"/>
                <a:ext cx="1092219" cy="1838049"/>
              </a:xfrm>
              <a:prstGeom prst="roundRect">
                <a:avLst>
                  <a:gd name="adj" fmla="val 7074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200000"/>
                  </a:lnSpc>
                </a:pPr>
                <a:r>
                  <a:rPr lang="zh-CN" altLang="en-US" sz="11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三道防线</a:t>
                </a:r>
                <a:endParaRPr lang="en-US" altLang="zh-CN" sz="11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>
                  <a:lnSpc>
                    <a:spcPct val="200000"/>
                  </a:lnSpc>
                </a:pPr>
                <a:r>
                  <a:rPr lang="zh-CN" altLang="en-US" sz="11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备品备件</a:t>
                </a:r>
                <a:endParaRPr lang="en-US" altLang="zh-CN" sz="11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>
                  <a:lnSpc>
                    <a:spcPct val="200000"/>
                  </a:lnSpc>
                </a:pPr>
                <a:r>
                  <a:rPr lang="zh-CN" altLang="en-US" sz="11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经验反馈</a:t>
                </a:r>
                <a:endParaRPr lang="en-US" altLang="zh-CN" sz="11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>
                  <a:lnSpc>
                    <a:spcPct val="200000"/>
                  </a:lnSpc>
                </a:pPr>
                <a:r>
                  <a:rPr lang="zh-CN" altLang="en-US" sz="11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预测维修</a:t>
                </a:r>
                <a:endParaRPr lang="en-US" altLang="zh-CN" sz="11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>
                  <a:lnSpc>
                    <a:spcPct val="200000"/>
                  </a:lnSpc>
                </a:pPr>
                <a:r>
                  <a:rPr lang="zh-CN" altLang="en-US" sz="11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多维</a:t>
                </a:r>
                <a:r>
                  <a:rPr lang="zh-CN" altLang="en-US" sz="11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寻优</a:t>
                </a:r>
                <a:endParaRPr lang="en-US" altLang="zh-CN" sz="11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136" name="直接连接符 135"/>
              <p:cNvCxnSpPr/>
              <p:nvPr/>
            </p:nvCxnSpPr>
            <p:spPr>
              <a:xfrm>
                <a:off x="1009650" y="4654681"/>
                <a:ext cx="847725" cy="0"/>
              </a:xfrm>
              <a:prstGeom prst="line">
                <a:avLst/>
              </a:prstGeom>
              <a:ln w="15875"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直接连接符 136"/>
              <p:cNvCxnSpPr/>
              <p:nvPr/>
            </p:nvCxnSpPr>
            <p:spPr>
              <a:xfrm>
                <a:off x="1009650" y="5005873"/>
                <a:ext cx="847725" cy="0"/>
              </a:xfrm>
              <a:prstGeom prst="line">
                <a:avLst/>
              </a:prstGeom>
              <a:ln w="15875"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直接连接符 137"/>
              <p:cNvCxnSpPr/>
              <p:nvPr/>
            </p:nvCxnSpPr>
            <p:spPr>
              <a:xfrm>
                <a:off x="1009650" y="5350652"/>
                <a:ext cx="847725" cy="0"/>
              </a:xfrm>
              <a:prstGeom prst="line">
                <a:avLst/>
              </a:prstGeom>
              <a:ln w="15875"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直接连接符 138"/>
              <p:cNvCxnSpPr/>
              <p:nvPr/>
            </p:nvCxnSpPr>
            <p:spPr>
              <a:xfrm>
                <a:off x="1009650" y="5712986"/>
                <a:ext cx="847725" cy="0"/>
              </a:xfrm>
              <a:prstGeom prst="line">
                <a:avLst/>
              </a:prstGeom>
              <a:ln w="15875"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0" name="圆角矩形 139"/>
            <p:cNvSpPr/>
            <p:nvPr/>
          </p:nvSpPr>
          <p:spPr>
            <a:xfrm>
              <a:off x="2075341" y="3916546"/>
              <a:ext cx="1092219" cy="434898"/>
            </a:xfrm>
            <a:prstGeom prst="roundRect">
              <a:avLst>
                <a:gd name="adj" fmla="val 19183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200000"/>
                </a:lnSpc>
              </a:pPr>
              <a:r>
                <a:rPr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四统一</a:t>
              </a:r>
              <a:endPara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41" name="直接连接符 140"/>
            <p:cNvCxnSpPr/>
            <p:nvPr/>
          </p:nvCxnSpPr>
          <p:spPr>
            <a:xfrm>
              <a:off x="2193781" y="4307429"/>
              <a:ext cx="847725" cy="0"/>
            </a:xfrm>
            <a:prstGeom prst="line">
              <a:avLst/>
            </a:prstGeom>
            <a:ln w="158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3" name="圆角矩形 142"/>
          <p:cNvSpPr/>
          <p:nvPr/>
        </p:nvSpPr>
        <p:spPr>
          <a:xfrm>
            <a:off x="3264859" y="5675807"/>
            <a:ext cx="1084606" cy="395676"/>
          </a:xfrm>
          <a:prstGeom prst="roundRect">
            <a:avLst>
              <a:gd name="adj" fmla="val 1918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200000"/>
              </a:lnSpc>
            </a:pP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价格预测</a:t>
            </a:r>
            <a:endParaRPr lang="en-US" altLang="zh-CN" sz="11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80809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28" y="0"/>
            <a:ext cx="12192000" cy="6858000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2" name="椭圆 1"/>
          <p:cNvSpPr/>
          <p:nvPr/>
        </p:nvSpPr>
        <p:spPr>
          <a:xfrm>
            <a:off x="6746747" y="3203711"/>
            <a:ext cx="67734" cy="6773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7271381" y="3672398"/>
            <a:ext cx="67734" cy="6773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7271381" y="5090026"/>
            <a:ext cx="67734" cy="6773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7044379" y="4980472"/>
            <a:ext cx="67734" cy="6773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7209515" y="4837770"/>
            <a:ext cx="67734" cy="6773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7094224" y="4192179"/>
            <a:ext cx="67734" cy="6773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7237514" y="3740132"/>
            <a:ext cx="67734" cy="6773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/>
          <p:cNvSpPr/>
          <p:nvPr/>
        </p:nvSpPr>
        <p:spPr>
          <a:xfrm>
            <a:off x="6712880" y="4351216"/>
            <a:ext cx="67734" cy="6773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/>
          <p:cNvSpPr/>
          <p:nvPr/>
        </p:nvSpPr>
        <p:spPr>
          <a:xfrm>
            <a:off x="6219195" y="4111288"/>
            <a:ext cx="67734" cy="6773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/>
          <p:cNvSpPr/>
          <p:nvPr/>
        </p:nvSpPr>
        <p:spPr>
          <a:xfrm>
            <a:off x="6062132" y="5274451"/>
            <a:ext cx="67734" cy="6773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/>
          <p:cNvSpPr/>
          <p:nvPr/>
        </p:nvSpPr>
        <p:spPr>
          <a:xfrm>
            <a:off x="6028265" y="5145187"/>
            <a:ext cx="67734" cy="6773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椭圆 57"/>
          <p:cNvSpPr/>
          <p:nvPr/>
        </p:nvSpPr>
        <p:spPr>
          <a:xfrm>
            <a:off x="6354970" y="3503074"/>
            <a:ext cx="67734" cy="6773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椭圆 58"/>
          <p:cNvSpPr/>
          <p:nvPr/>
        </p:nvSpPr>
        <p:spPr>
          <a:xfrm>
            <a:off x="6780614" y="3237578"/>
            <a:ext cx="67734" cy="6773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/>
          <p:cNvSpPr/>
          <p:nvPr/>
        </p:nvSpPr>
        <p:spPr>
          <a:xfrm>
            <a:off x="6729814" y="3271445"/>
            <a:ext cx="67734" cy="6773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椭圆 60"/>
          <p:cNvSpPr/>
          <p:nvPr/>
        </p:nvSpPr>
        <p:spPr>
          <a:xfrm>
            <a:off x="6789081" y="3271445"/>
            <a:ext cx="67734" cy="6773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椭圆 61"/>
          <p:cNvSpPr/>
          <p:nvPr/>
        </p:nvSpPr>
        <p:spPr>
          <a:xfrm>
            <a:off x="5960531" y="5209819"/>
            <a:ext cx="67734" cy="6773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椭圆 62"/>
          <p:cNvSpPr/>
          <p:nvPr/>
        </p:nvSpPr>
        <p:spPr>
          <a:xfrm>
            <a:off x="5926664" y="5342185"/>
            <a:ext cx="67734" cy="6773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椭圆 63"/>
          <p:cNvSpPr/>
          <p:nvPr/>
        </p:nvSpPr>
        <p:spPr>
          <a:xfrm>
            <a:off x="6321103" y="3604664"/>
            <a:ext cx="67734" cy="6773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椭圆 64"/>
          <p:cNvSpPr/>
          <p:nvPr/>
        </p:nvSpPr>
        <p:spPr>
          <a:xfrm>
            <a:off x="6755214" y="3271445"/>
            <a:ext cx="67734" cy="6773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椭圆 65"/>
          <p:cNvSpPr/>
          <p:nvPr/>
        </p:nvSpPr>
        <p:spPr>
          <a:xfrm>
            <a:off x="7141781" y="4230565"/>
            <a:ext cx="67734" cy="6773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椭圆 66"/>
          <p:cNvSpPr/>
          <p:nvPr/>
        </p:nvSpPr>
        <p:spPr>
          <a:xfrm>
            <a:off x="7094224" y="4351216"/>
            <a:ext cx="67734" cy="6773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椭圆 67"/>
          <p:cNvSpPr/>
          <p:nvPr/>
        </p:nvSpPr>
        <p:spPr>
          <a:xfrm>
            <a:off x="7220581" y="3688177"/>
            <a:ext cx="67734" cy="6773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椭圆 68"/>
          <p:cNvSpPr/>
          <p:nvPr/>
        </p:nvSpPr>
        <p:spPr>
          <a:xfrm>
            <a:off x="7271381" y="3722044"/>
            <a:ext cx="67734" cy="6773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椭圆 69"/>
          <p:cNvSpPr/>
          <p:nvPr/>
        </p:nvSpPr>
        <p:spPr>
          <a:xfrm>
            <a:off x="7305248" y="3705111"/>
            <a:ext cx="67734" cy="6773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椭圆 70"/>
          <p:cNvSpPr/>
          <p:nvPr/>
        </p:nvSpPr>
        <p:spPr>
          <a:xfrm>
            <a:off x="7322181" y="3671244"/>
            <a:ext cx="67734" cy="6773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椭圆 71"/>
          <p:cNvSpPr/>
          <p:nvPr/>
        </p:nvSpPr>
        <p:spPr>
          <a:xfrm>
            <a:off x="6746747" y="3293589"/>
            <a:ext cx="67734" cy="6773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7786455" y="6036037"/>
            <a:ext cx="678000" cy="619989"/>
            <a:chOff x="466377" y="5733816"/>
            <a:chExt cx="678000" cy="619989"/>
          </a:xfrm>
        </p:grpSpPr>
        <p:grpSp>
          <p:nvGrpSpPr>
            <p:cNvPr id="3" name="组合 2"/>
            <p:cNvGrpSpPr/>
            <p:nvPr/>
          </p:nvGrpSpPr>
          <p:grpSpPr>
            <a:xfrm>
              <a:off x="500689" y="5733816"/>
              <a:ext cx="643688" cy="619989"/>
              <a:chOff x="500689" y="5733816"/>
              <a:chExt cx="643688" cy="619989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515679" y="6099889"/>
                <a:ext cx="628698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1050" dirty="0" smtClean="0">
                    <a:latin typeface="微软雅黑" pitchFamily="34" charset="-122"/>
                    <a:ea typeface="微软雅黑" pitchFamily="34" charset="-122"/>
                  </a:rPr>
                  <a:t> 筹备中</a:t>
                </a:r>
                <a:endParaRPr lang="zh-CN" altLang="en-US" sz="105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500689" y="5923166"/>
                <a:ext cx="628698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1050" dirty="0" smtClean="0">
                    <a:latin typeface="微软雅黑" pitchFamily="34" charset="-122"/>
                    <a:ea typeface="微软雅黑" pitchFamily="34" charset="-122"/>
                  </a:rPr>
                  <a:t> 在建中</a:t>
                </a:r>
                <a:endParaRPr lang="zh-CN" altLang="en-US" sz="105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507739" y="5733816"/>
                <a:ext cx="628698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1050" dirty="0" smtClean="0">
                    <a:latin typeface="微软雅黑" pitchFamily="34" charset="-122"/>
                    <a:ea typeface="微软雅黑" pitchFamily="34" charset="-122"/>
                  </a:rPr>
                  <a:t> 已</a:t>
                </a:r>
                <a:r>
                  <a:rPr lang="zh-CN" altLang="en-US" sz="1050" dirty="0">
                    <a:latin typeface="微软雅黑" pitchFamily="34" charset="-122"/>
                    <a:ea typeface="微软雅黑" pitchFamily="34" charset="-122"/>
                  </a:rPr>
                  <a:t>运营</a:t>
                </a:r>
              </a:p>
            </p:txBody>
          </p:sp>
        </p:grpSp>
        <p:sp>
          <p:nvSpPr>
            <p:cNvPr id="73" name="椭圆 72"/>
            <p:cNvSpPr/>
            <p:nvPr/>
          </p:nvSpPr>
          <p:spPr>
            <a:xfrm>
              <a:off x="473872" y="5806086"/>
              <a:ext cx="95754" cy="95754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/>
            <p:cNvSpPr/>
            <p:nvPr/>
          </p:nvSpPr>
          <p:spPr>
            <a:xfrm>
              <a:off x="466377" y="5992109"/>
              <a:ext cx="95754" cy="9575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/>
            <p:cNvSpPr/>
            <p:nvPr/>
          </p:nvSpPr>
          <p:spPr>
            <a:xfrm>
              <a:off x="475297" y="6173925"/>
              <a:ext cx="95754" cy="95754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7" name="圆角矩形标注 76"/>
          <p:cNvSpPr/>
          <p:nvPr/>
        </p:nvSpPr>
        <p:spPr>
          <a:xfrm>
            <a:off x="7335388" y="4161087"/>
            <a:ext cx="835598" cy="274423"/>
          </a:xfrm>
          <a:prstGeom prst="wedgeRoundRectCallout">
            <a:avLst>
              <a:gd name="adj1" fmla="val -32745"/>
              <a:gd name="adj2" fmla="val 98942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鼠标上移</a:t>
            </a:r>
            <a:endParaRPr lang="en-US" altLang="zh-CN" sz="800" dirty="0" smtClean="0"/>
          </a:p>
          <a:p>
            <a:pPr algn="ctr"/>
            <a:r>
              <a:rPr lang="zh-CN" altLang="en-US" sz="800" dirty="0" smtClean="0"/>
              <a:t>图标放大</a:t>
            </a:r>
            <a:endParaRPr lang="en-US" altLang="zh-CN" sz="800" dirty="0"/>
          </a:p>
        </p:txBody>
      </p:sp>
      <p:sp>
        <p:nvSpPr>
          <p:cNvPr id="79" name="TextBox 3"/>
          <p:cNvSpPr txBox="1"/>
          <p:nvPr/>
        </p:nvSpPr>
        <p:spPr>
          <a:xfrm>
            <a:off x="-246595" y="293604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全国</a:t>
            </a:r>
            <a:r>
              <a:rPr lang="zh-CN" altLang="en-US" sz="24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泛能云运营业务展示中心</a:t>
            </a:r>
            <a:endParaRPr lang="zh-CN" altLang="en-US" sz="24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0" name="Picture 3" descr="C:\Users\Administrator\Desktop\新奥标志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2271" y="355732"/>
            <a:ext cx="1328945" cy="337407"/>
          </a:xfrm>
          <a:prstGeom prst="rect">
            <a:avLst/>
          </a:prstGeom>
          <a:noFill/>
        </p:spPr>
      </p:pic>
      <p:sp>
        <p:nvSpPr>
          <p:cNvPr id="81" name="圆角矩形 80"/>
          <p:cNvSpPr/>
          <p:nvPr/>
        </p:nvSpPr>
        <p:spPr>
          <a:xfrm>
            <a:off x="0" y="734852"/>
            <a:ext cx="1670700" cy="356664"/>
          </a:xfrm>
          <a:prstGeom prst="roundRect">
            <a:avLst/>
          </a:prstGeom>
          <a:noFill/>
          <a:ln w="9525">
            <a:noFill/>
            <a:miter lim="800000"/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2017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日</a:t>
            </a:r>
          </a:p>
        </p:txBody>
      </p:sp>
      <p:sp>
        <p:nvSpPr>
          <p:cNvPr id="209" name="椭圆 208"/>
          <p:cNvSpPr/>
          <p:nvPr/>
        </p:nvSpPr>
        <p:spPr>
          <a:xfrm>
            <a:off x="7331177" y="4564384"/>
            <a:ext cx="208007" cy="2080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7" name="组合 116"/>
          <p:cNvGrpSpPr/>
          <p:nvPr/>
        </p:nvGrpSpPr>
        <p:grpSpPr>
          <a:xfrm>
            <a:off x="302678" y="1133229"/>
            <a:ext cx="11518908" cy="5459838"/>
            <a:chOff x="263517" y="1418979"/>
            <a:chExt cx="3747688" cy="4368742"/>
          </a:xfrm>
        </p:grpSpPr>
        <p:sp>
          <p:nvSpPr>
            <p:cNvPr id="118" name="矩形 117"/>
            <p:cNvSpPr/>
            <p:nvPr/>
          </p:nvSpPr>
          <p:spPr>
            <a:xfrm>
              <a:off x="263517" y="1793863"/>
              <a:ext cx="3747688" cy="39938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zh-CN" altLang="en-US" sz="1100" dirty="0">
                <a:solidFill>
                  <a:srgbClr val="006FB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9" name="矩形 118"/>
            <p:cNvSpPr/>
            <p:nvPr/>
          </p:nvSpPr>
          <p:spPr>
            <a:xfrm>
              <a:off x="263517" y="1418979"/>
              <a:ext cx="3747688" cy="436329"/>
            </a:xfrm>
            <a:prstGeom prst="rect">
              <a:avLst/>
            </a:prstGeom>
            <a:solidFill>
              <a:srgbClr val="006FBB"/>
            </a:solidFill>
            <a:ln>
              <a:solidFill>
                <a:srgbClr val="006FB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zh-CN" altLang="en-US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建</a:t>
              </a:r>
              <a:r>
                <a:rPr lang="zh-CN" altLang="en-US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站理念 </a:t>
              </a:r>
              <a:r>
                <a: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&gt; </a:t>
              </a:r>
              <a:r>
                <a:rPr lang="zh-CN" altLang="en-US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负荷预测</a:t>
              </a:r>
              <a:endPara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20" name="椭圆 119"/>
          <p:cNvSpPr/>
          <p:nvPr/>
        </p:nvSpPr>
        <p:spPr>
          <a:xfrm>
            <a:off x="263518" y="6124575"/>
            <a:ext cx="478016" cy="478016"/>
          </a:xfrm>
          <a:prstGeom prst="ellipse">
            <a:avLst/>
          </a:prstGeom>
          <a:solidFill>
            <a:srgbClr val="006FBB"/>
          </a:solidFill>
          <a:ln>
            <a:solidFill>
              <a:srgbClr val="006F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&gt;</a:t>
            </a:r>
            <a:endParaRPr lang="zh-CN" altLang="en-US" b="1" dirty="0"/>
          </a:p>
        </p:txBody>
      </p:sp>
      <p:sp>
        <p:nvSpPr>
          <p:cNvPr id="20" name="文本框 19"/>
          <p:cNvSpPr txBox="1"/>
          <p:nvPr/>
        </p:nvSpPr>
        <p:spPr>
          <a:xfrm>
            <a:off x="425977" y="2212125"/>
            <a:ext cx="108135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预测对象：  </a:t>
            </a:r>
            <a:r>
              <a:rPr lang="zh-CN" altLang="en-US" sz="16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大、中、小</a:t>
            </a:r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负荷容量的</a:t>
            </a:r>
            <a:r>
              <a:rPr lang="zh-CN" altLang="en-US" sz="16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                    </a:t>
            </a:r>
            <a:r>
              <a:rPr lang="zh-CN" altLang="en-US" sz="1600" b="1" dirty="0" smtClean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预测频度：</a:t>
            </a:r>
            <a:r>
              <a:rPr lang="zh-CN" altLang="en-US" sz="1600" dirty="0" smtClean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电负荷（</a:t>
            </a:r>
            <a:r>
              <a:rPr lang="en-US" altLang="zh-CN" sz="1600" dirty="0" smtClean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15</a:t>
            </a:r>
            <a:r>
              <a:rPr lang="zh-CN" altLang="en-US" sz="1600" dirty="0" smtClean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分钟、小时级、天级）冷</a:t>
            </a:r>
            <a:r>
              <a:rPr lang="en-US" altLang="zh-CN" sz="1600" dirty="0" smtClean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600" dirty="0" smtClean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热负荷（</a:t>
            </a:r>
            <a:r>
              <a:rPr lang="zh-CN" altLang="en-US" sz="1600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天级</a:t>
            </a:r>
            <a:r>
              <a:rPr lang="zh-CN" altLang="en-US" sz="1600" dirty="0" smtClean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16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1" name="文本框 120"/>
          <p:cNvSpPr txBox="1"/>
          <p:nvPr/>
        </p:nvSpPr>
        <p:spPr>
          <a:xfrm>
            <a:off x="439997" y="2546817"/>
            <a:ext cx="1230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预测方法：</a:t>
            </a:r>
            <a:r>
              <a:rPr lang="en-US" altLang="zh-CN" sz="16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b="1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122" name="文本框 121"/>
          <p:cNvSpPr txBox="1"/>
          <p:nvPr/>
        </p:nvSpPr>
        <p:spPr>
          <a:xfrm>
            <a:off x="424492" y="1878083"/>
            <a:ext cx="111468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预测目的：  为用户制定合理的设施建设规模</a:t>
            </a:r>
            <a:endParaRPr lang="en-US" altLang="zh-CN" sz="16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4" name="文本框 123"/>
          <p:cNvSpPr txBox="1"/>
          <p:nvPr/>
        </p:nvSpPr>
        <p:spPr>
          <a:xfrm>
            <a:off x="1573395" y="2546990"/>
            <a:ext cx="96661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根据已有的建筑能耗、气象信息、节假日安排等负荷影响因素的历史数据，通过</a:t>
            </a:r>
            <a:r>
              <a:rPr lang="zh-CN" altLang="en-US" sz="16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分析用户</a:t>
            </a:r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16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用能结构及趋势，</a:t>
            </a:r>
            <a:r>
              <a:rPr lang="zh-CN" altLang="en-US" sz="1600" b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考虑需求侧计划，生成高精度的负荷预测曲线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1600" b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建立电冷热负荷预测模型。</a:t>
            </a:r>
            <a:endParaRPr lang="en-US" altLang="zh-CN" sz="1600" b="1" dirty="0" smtClean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8" name="Picture 7" descr="C:\Users\enn\Desktop\负荷预测模型流程图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940" y="2790825"/>
            <a:ext cx="10375535" cy="3884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9" name="文本框 128"/>
          <p:cNvSpPr txBox="1"/>
          <p:nvPr/>
        </p:nvSpPr>
        <p:spPr>
          <a:xfrm>
            <a:off x="424492" y="3147020"/>
            <a:ext cx="1230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模型架构：</a:t>
            </a:r>
            <a:r>
              <a:rPr lang="en-US" altLang="zh-CN" sz="1600" b="1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</p:txBody>
      </p:sp>
      <p:sp>
        <p:nvSpPr>
          <p:cNvPr id="131" name="文本框 130"/>
          <p:cNvSpPr txBox="1"/>
          <p:nvPr/>
        </p:nvSpPr>
        <p:spPr>
          <a:xfrm>
            <a:off x="5201877" y="1883692"/>
            <a:ext cx="57137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实例展示：</a:t>
            </a:r>
            <a:r>
              <a:rPr lang="zh-CN" altLang="en-US" sz="1600" b="1" i="1" u="sng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电负荷</a:t>
            </a:r>
            <a:r>
              <a:rPr lang="en-US" altLang="zh-CN" sz="1600" b="1" i="1" u="sng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XXXXXXXX </a:t>
            </a:r>
            <a:r>
              <a:rPr lang="en-US" altLang="zh-CN" sz="1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1600" b="1" i="1" u="sng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冷热负荷</a:t>
            </a:r>
            <a:r>
              <a:rPr lang="en-US" altLang="zh-CN" sz="1600" b="1" i="1" u="sng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XXXXXXXX</a:t>
            </a:r>
          </a:p>
        </p:txBody>
      </p:sp>
      <p:sp>
        <p:nvSpPr>
          <p:cNvPr id="76" name="燕尾形 75"/>
          <p:cNvSpPr/>
          <p:nvPr/>
        </p:nvSpPr>
        <p:spPr bwMode="auto">
          <a:xfrm>
            <a:off x="11434809" y="3721474"/>
            <a:ext cx="263496" cy="647761"/>
          </a:xfrm>
          <a:prstGeom prst="chevron">
            <a:avLst/>
          </a:prstGeom>
          <a:solidFill>
            <a:srgbClr val="C0C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600" b="1" i="0" u="none" strike="noStrike" cap="none" normalizeH="0" baseline="0" smtClean="0">
              <a:ln>
                <a:noFill/>
              </a:ln>
              <a:solidFill>
                <a:srgbClr val="0065A6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8" name="燕尾形 77"/>
          <p:cNvSpPr/>
          <p:nvPr/>
        </p:nvSpPr>
        <p:spPr bwMode="auto">
          <a:xfrm flipH="1">
            <a:off x="404854" y="3721474"/>
            <a:ext cx="263496" cy="647761"/>
          </a:xfrm>
          <a:prstGeom prst="chevron">
            <a:avLst/>
          </a:prstGeom>
          <a:solidFill>
            <a:srgbClr val="C0C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600" b="1" i="0" u="none" strike="noStrike" cap="none" normalizeH="0" baseline="0" smtClean="0">
              <a:ln>
                <a:noFill/>
              </a:ln>
              <a:solidFill>
                <a:srgbClr val="0065A6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79990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28" y="0"/>
            <a:ext cx="12192000" cy="6858000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2" name="椭圆 1"/>
          <p:cNvSpPr/>
          <p:nvPr/>
        </p:nvSpPr>
        <p:spPr>
          <a:xfrm>
            <a:off x="6746747" y="3203711"/>
            <a:ext cx="67734" cy="6773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7271381" y="3672398"/>
            <a:ext cx="67734" cy="6773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7271381" y="5090026"/>
            <a:ext cx="67734" cy="6773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7044379" y="4980472"/>
            <a:ext cx="67734" cy="6773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7209515" y="4837770"/>
            <a:ext cx="67734" cy="6773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7094224" y="4192179"/>
            <a:ext cx="67734" cy="6773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7237514" y="3740132"/>
            <a:ext cx="67734" cy="6773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/>
          <p:cNvSpPr/>
          <p:nvPr/>
        </p:nvSpPr>
        <p:spPr>
          <a:xfrm>
            <a:off x="6712880" y="4351216"/>
            <a:ext cx="67734" cy="6773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/>
          <p:cNvSpPr/>
          <p:nvPr/>
        </p:nvSpPr>
        <p:spPr>
          <a:xfrm>
            <a:off x="6219195" y="4111288"/>
            <a:ext cx="67734" cy="6773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/>
          <p:cNvSpPr/>
          <p:nvPr/>
        </p:nvSpPr>
        <p:spPr>
          <a:xfrm>
            <a:off x="6062132" y="5274451"/>
            <a:ext cx="67734" cy="6773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/>
          <p:cNvSpPr/>
          <p:nvPr/>
        </p:nvSpPr>
        <p:spPr>
          <a:xfrm>
            <a:off x="6028265" y="5145187"/>
            <a:ext cx="67734" cy="6773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椭圆 57"/>
          <p:cNvSpPr/>
          <p:nvPr/>
        </p:nvSpPr>
        <p:spPr>
          <a:xfrm>
            <a:off x="6354970" y="3503074"/>
            <a:ext cx="67734" cy="6773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椭圆 58"/>
          <p:cNvSpPr/>
          <p:nvPr/>
        </p:nvSpPr>
        <p:spPr>
          <a:xfrm>
            <a:off x="6780614" y="3237578"/>
            <a:ext cx="67734" cy="6773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/>
          <p:cNvSpPr/>
          <p:nvPr/>
        </p:nvSpPr>
        <p:spPr>
          <a:xfrm>
            <a:off x="6729814" y="3271445"/>
            <a:ext cx="67734" cy="6773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椭圆 60"/>
          <p:cNvSpPr/>
          <p:nvPr/>
        </p:nvSpPr>
        <p:spPr>
          <a:xfrm>
            <a:off x="6789081" y="3271445"/>
            <a:ext cx="67734" cy="6773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椭圆 61"/>
          <p:cNvSpPr/>
          <p:nvPr/>
        </p:nvSpPr>
        <p:spPr>
          <a:xfrm>
            <a:off x="5960531" y="5209819"/>
            <a:ext cx="67734" cy="6773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椭圆 62"/>
          <p:cNvSpPr/>
          <p:nvPr/>
        </p:nvSpPr>
        <p:spPr>
          <a:xfrm>
            <a:off x="5926664" y="5342185"/>
            <a:ext cx="67734" cy="6773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椭圆 63"/>
          <p:cNvSpPr/>
          <p:nvPr/>
        </p:nvSpPr>
        <p:spPr>
          <a:xfrm>
            <a:off x="6321103" y="3604664"/>
            <a:ext cx="67734" cy="6773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椭圆 64"/>
          <p:cNvSpPr/>
          <p:nvPr/>
        </p:nvSpPr>
        <p:spPr>
          <a:xfrm>
            <a:off x="6755214" y="3271445"/>
            <a:ext cx="67734" cy="6773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椭圆 65"/>
          <p:cNvSpPr/>
          <p:nvPr/>
        </p:nvSpPr>
        <p:spPr>
          <a:xfrm>
            <a:off x="7141781" y="4230565"/>
            <a:ext cx="67734" cy="6773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椭圆 66"/>
          <p:cNvSpPr/>
          <p:nvPr/>
        </p:nvSpPr>
        <p:spPr>
          <a:xfrm>
            <a:off x="7094224" y="4351216"/>
            <a:ext cx="67734" cy="6773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椭圆 67"/>
          <p:cNvSpPr/>
          <p:nvPr/>
        </p:nvSpPr>
        <p:spPr>
          <a:xfrm>
            <a:off x="7220581" y="3688177"/>
            <a:ext cx="67734" cy="6773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椭圆 68"/>
          <p:cNvSpPr/>
          <p:nvPr/>
        </p:nvSpPr>
        <p:spPr>
          <a:xfrm>
            <a:off x="7271381" y="3722044"/>
            <a:ext cx="67734" cy="6773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椭圆 69"/>
          <p:cNvSpPr/>
          <p:nvPr/>
        </p:nvSpPr>
        <p:spPr>
          <a:xfrm>
            <a:off x="7305248" y="3705111"/>
            <a:ext cx="67734" cy="6773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椭圆 70"/>
          <p:cNvSpPr/>
          <p:nvPr/>
        </p:nvSpPr>
        <p:spPr>
          <a:xfrm>
            <a:off x="7322181" y="3671244"/>
            <a:ext cx="67734" cy="6773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椭圆 71"/>
          <p:cNvSpPr/>
          <p:nvPr/>
        </p:nvSpPr>
        <p:spPr>
          <a:xfrm>
            <a:off x="6746747" y="3293589"/>
            <a:ext cx="67734" cy="6773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7786455" y="6036037"/>
            <a:ext cx="678000" cy="619989"/>
            <a:chOff x="466377" y="5733816"/>
            <a:chExt cx="678000" cy="619989"/>
          </a:xfrm>
        </p:grpSpPr>
        <p:grpSp>
          <p:nvGrpSpPr>
            <p:cNvPr id="3" name="组合 2"/>
            <p:cNvGrpSpPr/>
            <p:nvPr/>
          </p:nvGrpSpPr>
          <p:grpSpPr>
            <a:xfrm>
              <a:off x="500689" y="5733816"/>
              <a:ext cx="643688" cy="619989"/>
              <a:chOff x="500689" y="5733816"/>
              <a:chExt cx="643688" cy="619989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515679" y="6099889"/>
                <a:ext cx="628698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1050" dirty="0" smtClean="0">
                    <a:latin typeface="微软雅黑" pitchFamily="34" charset="-122"/>
                    <a:ea typeface="微软雅黑" pitchFamily="34" charset="-122"/>
                  </a:rPr>
                  <a:t> 筹备中</a:t>
                </a:r>
                <a:endParaRPr lang="zh-CN" altLang="en-US" sz="105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500689" y="5923166"/>
                <a:ext cx="628698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1050" dirty="0" smtClean="0">
                    <a:latin typeface="微软雅黑" pitchFamily="34" charset="-122"/>
                    <a:ea typeface="微软雅黑" pitchFamily="34" charset="-122"/>
                  </a:rPr>
                  <a:t> 在建中</a:t>
                </a:r>
                <a:endParaRPr lang="zh-CN" altLang="en-US" sz="105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507739" y="5733816"/>
                <a:ext cx="628698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1050" dirty="0" smtClean="0">
                    <a:latin typeface="微软雅黑" pitchFamily="34" charset="-122"/>
                    <a:ea typeface="微软雅黑" pitchFamily="34" charset="-122"/>
                  </a:rPr>
                  <a:t> 已</a:t>
                </a:r>
                <a:r>
                  <a:rPr lang="zh-CN" altLang="en-US" sz="1050" dirty="0">
                    <a:latin typeface="微软雅黑" pitchFamily="34" charset="-122"/>
                    <a:ea typeface="微软雅黑" pitchFamily="34" charset="-122"/>
                  </a:rPr>
                  <a:t>运营</a:t>
                </a:r>
              </a:p>
            </p:txBody>
          </p:sp>
        </p:grpSp>
        <p:sp>
          <p:nvSpPr>
            <p:cNvPr id="73" name="椭圆 72"/>
            <p:cNvSpPr/>
            <p:nvPr/>
          </p:nvSpPr>
          <p:spPr>
            <a:xfrm>
              <a:off x="473872" y="5806086"/>
              <a:ext cx="95754" cy="95754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/>
            <p:cNvSpPr/>
            <p:nvPr/>
          </p:nvSpPr>
          <p:spPr>
            <a:xfrm>
              <a:off x="466377" y="5992109"/>
              <a:ext cx="95754" cy="9575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/>
            <p:cNvSpPr/>
            <p:nvPr/>
          </p:nvSpPr>
          <p:spPr>
            <a:xfrm>
              <a:off x="475297" y="6173925"/>
              <a:ext cx="95754" cy="95754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7" name="圆角矩形标注 76"/>
          <p:cNvSpPr/>
          <p:nvPr/>
        </p:nvSpPr>
        <p:spPr>
          <a:xfrm>
            <a:off x="7335388" y="4161087"/>
            <a:ext cx="835598" cy="274423"/>
          </a:xfrm>
          <a:prstGeom prst="wedgeRoundRectCallout">
            <a:avLst>
              <a:gd name="adj1" fmla="val -32745"/>
              <a:gd name="adj2" fmla="val 98942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鼠标上移</a:t>
            </a:r>
            <a:endParaRPr lang="en-US" altLang="zh-CN" sz="800" dirty="0" smtClean="0"/>
          </a:p>
          <a:p>
            <a:pPr algn="ctr"/>
            <a:r>
              <a:rPr lang="zh-CN" altLang="en-US" sz="800" dirty="0" smtClean="0"/>
              <a:t>图标放大</a:t>
            </a:r>
            <a:endParaRPr lang="en-US" altLang="zh-CN" sz="800" dirty="0"/>
          </a:p>
        </p:txBody>
      </p:sp>
      <p:sp>
        <p:nvSpPr>
          <p:cNvPr id="79" name="TextBox 3"/>
          <p:cNvSpPr txBox="1"/>
          <p:nvPr/>
        </p:nvSpPr>
        <p:spPr>
          <a:xfrm>
            <a:off x="-246595" y="293604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全国</a:t>
            </a:r>
            <a:r>
              <a:rPr lang="zh-CN" altLang="en-US" sz="24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泛能云运营业务展示中心</a:t>
            </a:r>
            <a:endParaRPr lang="zh-CN" altLang="en-US" sz="24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0" name="Picture 3" descr="C:\Users\Administrator\Desktop\新奥标志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2271" y="355732"/>
            <a:ext cx="1328945" cy="337407"/>
          </a:xfrm>
          <a:prstGeom prst="rect">
            <a:avLst/>
          </a:prstGeom>
          <a:noFill/>
        </p:spPr>
      </p:pic>
      <p:sp>
        <p:nvSpPr>
          <p:cNvPr id="81" name="圆角矩形 80"/>
          <p:cNvSpPr/>
          <p:nvPr/>
        </p:nvSpPr>
        <p:spPr>
          <a:xfrm>
            <a:off x="0" y="734852"/>
            <a:ext cx="1670700" cy="356664"/>
          </a:xfrm>
          <a:prstGeom prst="roundRect">
            <a:avLst/>
          </a:prstGeom>
          <a:noFill/>
          <a:ln w="9525">
            <a:noFill/>
            <a:miter lim="800000"/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2017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日</a:t>
            </a:r>
          </a:p>
        </p:txBody>
      </p:sp>
      <p:sp>
        <p:nvSpPr>
          <p:cNvPr id="209" name="椭圆 208"/>
          <p:cNvSpPr/>
          <p:nvPr/>
        </p:nvSpPr>
        <p:spPr>
          <a:xfrm>
            <a:off x="7331177" y="4564384"/>
            <a:ext cx="208007" cy="2080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7" name="组合 116"/>
          <p:cNvGrpSpPr/>
          <p:nvPr/>
        </p:nvGrpSpPr>
        <p:grpSpPr>
          <a:xfrm>
            <a:off x="302678" y="1133229"/>
            <a:ext cx="11518908" cy="5459838"/>
            <a:chOff x="263517" y="1418979"/>
            <a:chExt cx="3747688" cy="4368742"/>
          </a:xfrm>
        </p:grpSpPr>
        <p:sp>
          <p:nvSpPr>
            <p:cNvPr id="118" name="矩形 117"/>
            <p:cNvSpPr/>
            <p:nvPr/>
          </p:nvSpPr>
          <p:spPr>
            <a:xfrm>
              <a:off x="263517" y="1793863"/>
              <a:ext cx="3747688" cy="39938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zh-CN" altLang="en-US" sz="1100" dirty="0">
                <a:solidFill>
                  <a:srgbClr val="006FB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9" name="矩形 118"/>
            <p:cNvSpPr/>
            <p:nvPr/>
          </p:nvSpPr>
          <p:spPr>
            <a:xfrm>
              <a:off x="263517" y="1418979"/>
              <a:ext cx="3747688" cy="436329"/>
            </a:xfrm>
            <a:prstGeom prst="rect">
              <a:avLst/>
            </a:prstGeom>
            <a:solidFill>
              <a:srgbClr val="006FBB"/>
            </a:solidFill>
            <a:ln>
              <a:solidFill>
                <a:srgbClr val="006FB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zh-CN" altLang="en-US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建</a:t>
              </a:r>
              <a:r>
                <a:rPr lang="zh-CN" altLang="en-US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站理念 </a:t>
              </a:r>
              <a:r>
                <a: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&gt; </a:t>
              </a:r>
              <a:r>
                <a:rPr lang="zh-CN" altLang="en-US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量化筛选</a:t>
              </a:r>
              <a:endPara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20" name="椭圆 119"/>
          <p:cNvSpPr/>
          <p:nvPr/>
        </p:nvSpPr>
        <p:spPr>
          <a:xfrm>
            <a:off x="263518" y="6124575"/>
            <a:ext cx="478016" cy="478016"/>
          </a:xfrm>
          <a:prstGeom prst="ellipse">
            <a:avLst/>
          </a:prstGeom>
          <a:solidFill>
            <a:srgbClr val="006FBB"/>
          </a:solidFill>
          <a:ln>
            <a:solidFill>
              <a:srgbClr val="006F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&gt;</a:t>
            </a:r>
            <a:endParaRPr lang="zh-CN" altLang="en-US" b="1" dirty="0"/>
          </a:p>
        </p:txBody>
      </p:sp>
      <p:sp>
        <p:nvSpPr>
          <p:cNvPr id="46" name="燕尾形 45"/>
          <p:cNvSpPr/>
          <p:nvPr/>
        </p:nvSpPr>
        <p:spPr bwMode="auto">
          <a:xfrm>
            <a:off x="11453859" y="3721474"/>
            <a:ext cx="263496" cy="647761"/>
          </a:xfrm>
          <a:prstGeom prst="chevron">
            <a:avLst/>
          </a:prstGeom>
          <a:solidFill>
            <a:srgbClr val="C0C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600" b="1" i="0" u="none" strike="noStrike" cap="none" normalizeH="0" baseline="0" smtClean="0">
              <a:ln>
                <a:noFill/>
              </a:ln>
              <a:solidFill>
                <a:srgbClr val="0065A6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" name="燕尾形 50"/>
          <p:cNvSpPr/>
          <p:nvPr/>
        </p:nvSpPr>
        <p:spPr bwMode="auto">
          <a:xfrm flipH="1">
            <a:off x="404854" y="3721474"/>
            <a:ext cx="263496" cy="647761"/>
          </a:xfrm>
          <a:prstGeom prst="chevron">
            <a:avLst/>
          </a:prstGeom>
          <a:solidFill>
            <a:srgbClr val="C0C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600" b="1" i="0" u="none" strike="noStrike" cap="none" normalizeH="0" baseline="0" smtClean="0">
              <a:ln>
                <a:noFill/>
              </a:ln>
              <a:solidFill>
                <a:srgbClr val="0065A6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2889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28" y="0"/>
            <a:ext cx="12192000" cy="6858000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2" name="椭圆 1"/>
          <p:cNvSpPr/>
          <p:nvPr/>
        </p:nvSpPr>
        <p:spPr>
          <a:xfrm>
            <a:off x="6746747" y="3203711"/>
            <a:ext cx="67734" cy="6773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7271381" y="3672398"/>
            <a:ext cx="67734" cy="6773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7271381" y="5090026"/>
            <a:ext cx="67734" cy="6773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7044379" y="4980472"/>
            <a:ext cx="67734" cy="6773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7209515" y="4837770"/>
            <a:ext cx="67734" cy="6773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7094224" y="4192179"/>
            <a:ext cx="67734" cy="6773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7237514" y="3740132"/>
            <a:ext cx="67734" cy="6773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/>
          <p:cNvSpPr/>
          <p:nvPr/>
        </p:nvSpPr>
        <p:spPr>
          <a:xfrm>
            <a:off x="6712880" y="4351216"/>
            <a:ext cx="67734" cy="6773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/>
          <p:cNvSpPr/>
          <p:nvPr/>
        </p:nvSpPr>
        <p:spPr>
          <a:xfrm>
            <a:off x="6219195" y="4111288"/>
            <a:ext cx="67734" cy="6773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/>
          <p:cNvSpPr/>
          <p:nvPr/>
        </p:nvSpPr>
        <p:spPr>
          <a:xfrm>
            <a:off x="6062132" y="5274451"/>
            <a:ext cx="67734" cy="6773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/>
          <p:cNvSpPr/>
          <p:nvPr/>
        </p:nvSpPr>
        <p:spPr>
          <a:xfrm>
            <a:off x="6028265" y="5145187"/>
            <a:ext cx="67734" cy="6773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椭圆 57"/>
          <p:cNvSpPr/>
          <p:nvPr/>
        </p:nvSpPr>
        <p:spPr>
          <a:xfrm>
            <a:off x="6354970" y="3503074"/>
            <a:ext cx="67734" cy="6773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椭圆 58"/>
          <p:cNvSpPr/>
          <p:nvPr/>
        </p:nvSpPr>
        <p:spPr>
          <a:xfrm>
            <a:off x="6780614" y="3237578"/>
            <a:ext cx="67734" cy="6773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/>
          <p:cNvSpPr/>
          <p:nvPr/>
        </p:nvSpPr>
        <p:spPr>
          <a:xfrm>
            <a:off x="6729814" y="3271445"/>
            <a:ext cx="67734" cy="6773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椭圆 60"/>
          <p:cNvSpPr/>
          <p:nvPr/>
        </p:nvSpPr>
        <p:spPr>
          <a:xfrm>
            <a:off x="6789081" y="3271445"/>
            <a:ext cx="67734" cy="6773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椭圆 61"/>
          <p:cNvSpPr/>
          <p:nvPr/>
        </p:nvSpPr>
        <p:spPr>
          <a:xfrm>
            <a:off x="5960531" y="5209819"/>
            <a:ext cx="67734" cy="6773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椭圆 62"/>
          <p:cNvSpPr/>
          <p:nvPr/>
        </p:nvSpPr>
        <p:spPr>
          <a:xfrm>
            <a:off x="5926664" y="5342185"/>
            <a:ext cx="67734" cy="6773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椭圆 63"/>
          <p:cNvSpPr/>
          <p:nvPr/>
        </p:nvSpPr>
        <p:spPr>
          <a:xfrm>
            <a:off x="6321103" y="3604664"/>
            <a:ext cx="67734" cy="6773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椭圆 64"/>
          <p:cNvSpPr/>
          <p:nvPr/>
        </p:nvSpPr>
        <p:spPr>
          <a:xfrm>
            <a:off x="6755214" y="3271445"/>
            <a:ext cx="67734" cy="6773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椭圆 65"/>
          <p:cNvSpPr/>
          <p:nvPr/>
        </p:nvSpPr>
        <p:spPr>
          <a:xfrm>
            <a:off x="7141781" y="4230565"/>
            <a:ext cx="67734" cy="6773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椭圆 66"/>
          <p:cNvSpPr/>
          <p:nvPr/>
        </p:nvSpPr>
        <p:spPr>
          <a:xfrm>
            <a:off x="7094224" y="4351216"/>
            <a:ext cx="67734" cy="6773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椭圆 67"/>
          <p:cNvSpPr/>
          <p:nvPr/>
        </p:nvSpPr>
        <p:spPr>
          <a:xfrm>
            <a:off x="7220581" y="3688177"/>
            <a:ext cx="67734" cy="6773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椭圆 68"/>
          <p:cNvSpPr/>
          <p:nvPr/>
        </p:nvSpPr>
        <p:spPr>
          <a:xfrm>
            <a:off x="7271381" y="3722044"/>
            <a:ext cx="67734" cy="6773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椭圆 69"/>
          <p:cNvSpPr/>
          <p:nvPr/>
        </p:nvSpPr>
        <p:spPr>
          <a:xfrm>
            <a:off x="7305248" y="3705111"/>
            <a:ext cx="67734" cy="6773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椭圆 70"/>
          <p:cNvSpPr/>
          <p:nvPr/>
        </p:nvSpPr>
        <p:spPr>
          <a:xfrm>
            <a:off x="7322181" y="3671244"/>
            <a:ext cx="67734" cy="6773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椭圆 71"/>
          <p:cNvSpPr/>
          <p:nvPr/>
        </p:nvSpPr>
        <p:spPr>
          <a:xfrm>
            <a:off x="6746747" y="3293589"/>
            <a:ext cx="67734" cy="6773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7786455" y="6036037"/>
            <a:ext cx="678000" cy="619989"/>
            <a:chOff x="466377" y="5733816"/>
            <a:chExt cx="678000" cy="619989"/>
          </a:xfrm>
        </p:grpSpPr>
        <p:grpSp>
          <p:nvGrpSpPr>
            <p:cNvPr id="3" name="组合 2"/>
            <p:cNvGrpSpPr/>
            <p:nvPr/>
          </p:nvGrpSpPr>
          <p:grpSpPr>
            <a:xfrm>
              <a:off x="500689" y="5733816"/>
              <a:ext cx="643688" cy="619989"/>
              <a:chOff x="500689" y="5733816"/>
              <a:chExt cx="643688" cy="619989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515679" y="6099889"/>
                <a:ext cx="628698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1050" dirty="0" smtClean="0">
                    <a:latin typeface="微软雅黑" pitchFamily="34" charset="-122"/>
                    <a:ea typeface="微软雅黑" pitchFamily="34" charset="-122"/>
                  </a:rPr>
                  <a:t> 筹备中</a:t>
                </a:r>
                <a:endParaRPr lang="zh-CN" altLang="en-US" sz="105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500689" y="5923166"/>
                <a:ext cx="628698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1050" dirty="0" smtClean="0">
                    <a:latin typeface="微软雅黑" pitchFamily="34" charset="-122"/>
                    <a:ea typeface="微软雅黑" pitchFamily="34" charset="-122"/>
                  </a:rPr>
                  <a:t> 在建中</a:t>
                </a:r>
                <a:endParaRPr lang="zh-CN" altLang="en-US" sz="105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507739" y="5733816"/>
                <a:ext cx="628698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1050" dirty="0" smtClean="0">
                    <a:latin typeface="微软雅黑" pitchFamily="34" charset="-122"/>
                    <a:ea typeface="微软雅黑" pitchFamily="34" charset="-122"/>
                  </a:rPr>
                  <a:t> 已</a:t>
                </a:r>
                <a:r>
                  <a:rPr lang="zh-CN" altLang="en-US" sz="1050" dirty="0">
                    <a:latin typeface="微软雅黑" pitchFamily="34" charset="-122"/>
                    <a:ea typeface="微软雅黑" pitchFamily="34" charset="-122"/>
                  </a:rPr>
                  <a:t>运营</a:t>
                </a:r>
              </a:p>
            </p:txBody>
          </p:sp>
        </p:grpSp>
        <p:sp>
          <p:nvSpPr>
            <p:cNvPr id="73" name="椭圆 72"/>
            <p:cNvSpPr/>
            <p:nvPr/>
          </p:nvSpPr>
          <p:spPr>
            <a:xfrm>
              <a:off x="473872" y="5806086"/>
              <a:ext cx="95754" cy="95754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/>
            <p:cNvSpPr/>
            <p:nvPr/>
          </p:nvSpPr>
          <p:spPr>
            <a:xfrm>
              <a:off x="466377" y="5992109"/>
              <a:ext cx="95754" cy="9575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/>
            <p:cNvSpPr/>
            <p:nvPr/>
          </p:nvSpPr>
          <p:spPr>
            <a:xfrm>
              <a:off x="475297" y="6173925"/>
              <a:ext cx="95754" cy="95754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7" name="圆角矩形标注 76"/>
          <p:cNvSpPr/>
          <p:nvPr/>
        </p:nvSpPr>
        <p:spPr>
          <a:xfrm>
            <a:off x="7335388" y="4161087"/>
            <a:ext cx="835598" cy="274423"/>
          </a:xfrm>
          <a:prstGeom prst="wedgeRoundRectCallout">
            <a:avLst>
              <a:gd name="adj1" fmla="val -32745"/>
              <a:gd name="adj2" fmla="val 98942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鼠标上移</a:t>
            </a:r>
            <a:endParaRPr lang="en-US" altLang="zh-CN" sz="800" dirty="0" smtClean="0"/>
          </a:p>
          <a:p>
            <a:pPr algn="ctr"/>
            <a:r>
              <a:rPr lang="zh-CN" altLang="en-US" sz="800" dirty="0" smtClean="0"/>
              <a:t>图标放大</a:t>
            </a:r>
            <a:endParaRPr lang="en-US" altLang="zh-CN" sz="800" dirty="0"/>
          </a:p>
        </p:txBody>
      </p:sp>
      <p:sp>
        <p:nvSpPr>
          <p:cNvPr id="79" name="TextBox 3"/>
          <p:cNvSpPr txBox="1"/>
          <p:nvPr/>
        </p:nvSpPr>
        <p:spPr>
          <a:xfrm>
            <a:off x="-246595" y="293604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全国</a:t>
            </a:r>
            <a:r>
              <a:rPr lang="zh-CN" altLang="en-US" sz="24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泛能云运营业务展示中心</a:t>
            </a:r>
            <a:endParaRPr lang="zh-CN" altLang="en-US" sz="24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0" name="Picture 3" descr="C:\Users\Administrator\Desktop\新奥标志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2271" y="355732"/>
            <a:ext cx="1328945" cy="337407"/>
          </a:xfrm>
          <a:prstGeom prst="rect">
            <a:avLst/>
          </a:prstGeom>
          <a:noFill/>
        </p:spPr>
      </p:pic>
      <p:sp>
        <p:nvSpPr>
          <p:cNvPr id="81" name="圆角矩形 80"/>
          <p:cNvSpPr/>
          <p:nvPr/>
        </p:nvSpPr>
        <p:spPr>
          <a:xfrm>
            <a:off x="0" y="734852"/>
            <a:ext cx="1670700" cy="356664"/>
          </a:xfrm>
          <a:prstGeom prst="roundRect">
            <a:avLst/>
          </a:prstGeom>
          <a:noFill/>
          <a:ln w="9525">
            <a:noFill/>
            <a:miter lim="800000"/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2017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日</a:t>
            </a:r>
          </a:p>
        </p:txBody>
      </p:sp>
      <p:sp>
        <p:nvSpPr>
          <p:cNvPr id="209" name="椭圆 208"/>
          <p:cNvSpPr/>
          <p:nvPr/>
        </p:nvSpPr>
        <p:spPr>
          <a:xfrm>
            <a:off x="7331177" y="4564384"/>
            <a:ext cx="208007" cy="2080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7" name="组合 116"/>
          <p:cNvGrpSpPr/>
          <p:nvPr/>
        </p:nvGrpSpPr>
        <p:grpSpPr>
          <a:xfrm>
            <a:off x="302678" y="1133229"/>
            <a:ext cx="11518908" cy="5459838"/>
            <a:chOff x="263517" y="1418979"/>
            <a:chExt cx="3747688" cy="4368742"/>
          </a:xfrm>
        </p:grpSpPr>
        <p:sp>
          <p:nvSpPr>
            <p:cNvPr id="118" name="矩形 117"/>
            <p:cNvSpPr/>
            <p:nvPr/>
          </p:nvSpPr>
          <p:spPr>
            <a:xfrm>
              <a:off x="263517" y="1793863"/>
              <a:ext cx="3747688" cy="39938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zh-CN" altLang="en-US" sz="1100" dirty="0">
                <a:solidFill>
                  <a:srgbClr val="006FB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9" name="矩形 118"/>
            <p:cNvSpPr/>
            <p:nvPr/>
          </p:nvSpPr>
          <p:spPr>
            <a:xfrm>
              <a:off x="263517" y="1418979"/>
              <a:ext cx="3747688" cy="436329"/>
            </a:xfrm>
            <a:prstGeom prst="rect">
              <a:avLst/>
            </a:prstGeom>
            <a:solidFill>
              <a:srgbClr val="006FBB"/>
            </a:solidFill>
            <a:ln>
              <a:solidFill>
                <a:srgbClr val="006FB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zh-CN" altLang="en-US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建</a:t>
              </a:r>
              <a:r>
                <a:rPr lang="zh-CN" altLang="en-US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站理念 </a:t>
              </a:r>
              <a:r>
                <a: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&gt; </a:t>
              </a:r>
              <a:r>
                <a:rPr lang="zh-CN" altLang="en-US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站网融合</a:t>
              </a:r>
              <a:endPara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20" name="椭圆 119"/>
          <p:cNvSpPr/>
          <p:nvPr/>
        </p:nvSpPr>
        <p:spPr>
          <a:xfrm>
            <a:off x="263518" y="6124575"/>
            <a:ext cx="478016" cy="478016"/>
          </a:xfrm>
          <a:prstGeom prst="ellipse">
            <a:avLst/>
          </a:prstGeom>
          <a:solidFill>
            <a:srgbClr val="006FBB"/>
          </a:solidFill>
          <a:ln>
            <a:solidFill>
              <a:srgbClr val="006F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&gt;</a:t>
            </a:r>
            <a:endParaRPr lang="zh-CN" altLang="en-US" b="1" dirty="0"/>
          </a:p>
        </p:txBody>
      </p:sp>
      <p:sp>
        <p:nvSpPr>
          <p:cNvPr id="46" name="燕尾形 45"/>
          <p:cNvSpPr/>
          <p:nvPr/>
        </p:nvSpPr>
        <p:spPr bwMode="auto">
          <a:xfrm>
            <a:off x="11434809" y="3721474"/>
            <a:ext cx="263496" cy="647761"/>
          </a:xfrm>
          <a:prstGeom prst="chevron">
            <a:avLst/>
          </a:prstGeom>
          <a:solidFill>
            <a:srgbClr val="C0C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600" b="1" i="0" u="none" strike="noStrike" cap="none" normalizeH="0" baseline="0" smtClean="0">
              <a:ln>
                <a:noFill/>
              </a:ln>
              <a:solidFill>
                <a:srgbClr val="0065A6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" name="燕尾形 50"/>
          <p:cNvSpPr/>
          <p:nvPr/>
        </p:nvSpPr>
        <p:spPr bwMode="auto">
          <a:xfrm flipH="1">
            <a:off x="404854" y="3721474"/>
            <a:ext cx="263496" cy="647761"/>
          </a:xfrm>
          <a:prstGeom prst="chevron">
            <a:avLst/>
          </a:prstGeom>
          <a:solidFill>
            <a:srgbClr val="C0C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600" b="1" i="0" u="none" strike="noStrike" cap="none" normalizeH="0" baseline="0" smtClean="0">
              <a:ln>
                <a:noFill/>
              </a:ln>
              <a:solidFill>
                <a:srgbClr val="0065A6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72920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28" y="0"/>
            <a:ext cx="12192000" cy="6858000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2" name="椭圆 1"/>
          <p:cNvSpPr/>
          <p:nvPr/>
        </p:nvSpPr>
        <p:spPr>
          <a:xfrm>
            <a:off x="6746747" y="3203711"/>
            <a:ext cx="67734" cy="6773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7271381" y="3672398"/>
            <a:ext cx="67734" cy="6773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7271381" y="5090026"/>
            <a:ext cx="67734" cy="6773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7044379" y="4980472"/>
            <a:ext cx="67734" cy="6773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7209515" y="4837770"/>
            <a:ext cx="67734" cy="6773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7094224" y="4192179"/>
            <a:ext cx="67734" cy="6773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7237514" y="3740132"/>
            <a:ext cx="67734" cy="6773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/>
          <p:cNvSpPr/>
          <p:nvPr/>
        </p:nvSpPr>
        <p:spPr>
          <a:xfrm>
            <a:off x="6712880" y="4351216"/>
            <a:ext cx="67734" cy="6773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/>
          <p:cNvSpPr/>
          <p:nvPr/>
        </p:nvSpPr>
        <p:spPr>
          <a:xfrm>
            <a:off x="6219195" y="4111288"/>
            <a:ext cx="67734" cy="6773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/>
          <p:cNvSpPr/>
          <p:nvPr/>
        </p:nvSpPr>
        <p:spPr>
          <a:xfrm>
            <a:off x="6062132" y="5274451"/>
            <a:ext cx="67734" cy="6773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/>
          <p:cNvSpPr/>
          <p:nvPr/>
        </p:nvSpPr>
        <p:spPr>
          <a:xfrm>
            <a:off x="6028265" y="5145187"/>
            <a:ext cx="67734" cy="6773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椭圆 57"/>
          <p:cNvSpPr/>
          <p:nvPr/>
        </p:nvSpPr>
        <p:spPr>
          <a:xfrm>
            <a:off x="6354970" y="3503074"/>
            <a:ext cx="67734" cy="6773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椭圆 58"/>
          <p:cNvSpPr/>
          <p:nvPr/>
        </p:nvSpPr>
        <p:spPr>
          <a:xfrm>
            <a:off x="6780614" y="3237578"/>
            <a:ext cx="67734" cy="6773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/>
          <p:cNvSpPr/>
          <p:nvPr/>
        </p:nvSpPr>
        <p:spPr>
          <a:xfrm>
            <a:off x="6729814" y="3271445"/>
            <a:ext cx="67734" cy="6773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椭圆 60"/>
          <p:cNvSpPr/>
          <p:nvPr/>
        </p:nvSpPr>
        <p:spPr>
          <a:xfrm>
            <a:off x="6789081" y="3271445"/>
            <a:ext cx="67734" cy="6773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椭圆 61"/>
          <p:cNvSpPr/>
          <p:nvPr/>
        </p:nvSpPr>
        <p:spPr>
          <a:xfrm>
            <a:off x="5960531" y="5209819"/>
            <a:ext cx="67734" cy="6773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椭圆 62"/>
          <p:cNvSpPr/>
          <p:nvPr/>
        </p:nvSpPr>
        <p:spPr>
          <a:xfrm>
            <a:off x="5926664" y="5342185"/>
            <a:ext cx="67734" cy="6773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椭圆 63"/>
          <p:cNvSpPr/>
          <p:nvPr/>
        </p:nvSpPr>
        <p:spPr>
          <a:xfrm>
            <a:off x="6321103" y="3604664"/>
            <a:ext cx="67734" cy="6773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椭圆 64"/>
          <p:cNvSpPr/>
          <p:nvPr/>
        </p:nvSpPr>
        <p:spPr>
          <a:xfrm>
            <a:off x="6755214" y="3271445"/>
            <a:ext cx="67734" cy="6773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椭圆 65"/>
          <p:cNvSpPr/>
          <p:nvPr/>
        </p:nvSpPr>
        <p:spPr>
          <a:xfrm>
            <a:off x="7141781" y="4230565"/>
            <a:ext cx="67734" cy="6773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椭圆 66"/>
          <p:cNvSpPr/>
          <p:nvPr/>
        </p:nvSpPr>
        <p:spPr>
          <a:xfrm>
            <a:off x="7094224" y="4351216"/>
            <a:ext cx="67734" cy="6773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椭圆 67"/>
          <p:cNvSpPr/>
          <p:nvPr/>
        </p:nvSpPr>
        <p:spPr>
          <a:xfrm>
            <a:off x="7220581" y="3688177"/>
            <a:ext cx="67734" cy="6773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椭圆 68"/>
          <p:cNvSpPr/>
          <p:nvPr/>
        </p:nvSpPr>
        <p:spPr>
          <a:xfrm>
            <a:off x="7271381" y="3722044"/>
            <a:ext cx="67734" cy="6773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椭圆 69"/>
          <p:cNvSpPr/>
          <p:nvPr/>
        </p:nvSpPr>
        <p:spPr>
          <a:xfrm>
            <a:off x="7305248" y="3705111"/>
            <a:ext cx="67734" cy="6773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椭圆 70"/>
          <p:cNvSpPr/>
          <p:nvPr/>
        </p:nvSpPr>
        <p:spPr>
          <a:xfrm>
            <a:off x="7322181" y="3671244"/>
            <a:ext cx="67734" cy="6773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椭圆 71"/>
          <p:cNvSpPr/>
          <p:nvPr/>
        </p:nvSpPr>
        <p:spPr>
          <a:xfrm>
            <a:off x="6746747" y="3293589"/>
            <a:ext cx="67734" cy="6773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7786455" y="6036037"/>
            <a:ext cx="678000" cy="619989"/>
            <a:chOff x="466377" y="5733816"/>
            <a:chExt cx="678000" cy="619989"/>
          </a:xfrm>
        </p:grpSpPr>
        <p:grpSp>
          <p:nvGrpSpPr>
            <p:cNvPr id="3" name="组合 2"/>
            <p:cNvGrpSpPr/>
            <p:nvPr/>
          </p:nvGrpSpPr>
          <p:grpSpPr>
            <a:xfrm>
              <a:off x="500689" y="5733816"/>
              <a:ext cx="643688" cy="619989"/>
              <a:chOff x="500689" y="5733816"/>
              <a:chExt cx="643688" cy="619989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515679" y="6099889"/>
                <a:ext cx="628698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1050" dirty="0" smtClean="0">
                    <a:latin typeface="微软雅黑" pitchFamily="34" charset="-122"/>
                    <a:ea typeface="微软雅黑" pitchFamily="34" charset="-122"/>
                  </a:rPr>
                  <a:t> 筹备中</a:t>
                </a:r>
                <a:endParaRPr lang="zh-CN" altLang="en-US" sz="105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500689" y="5923166"/>
                <a:ext cx="628698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1050" dirty="0" smtClean="0">
                    <a:latin typeface="微软雅黑" pitchFamily="34" charset="-122"/>
                    <a:ea typeface="微软雅黑" pitchFamily="34" charset="-122"/>
                  </a:rPr>
                  <a:t> 在建中</a:t>
                </a:r>
                <a:endParaRPr lang="zh-CN" altLang="en-US" sz="105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507739" y="5733816"/>
                <a:ext cx="628698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1050" dirty="0" smtClean="0">
                    <a:latin typeface="微软雅黑" pitchFamily="34" charset="-122"/>
                    <a:ea typeface="微软雅黑" pitchFamily="34" charset="-122"/>
                  </a:rPr>
                  <a:t> 已</a:t>
                </a:r>
                <a:r>
                  <a:rPr lang="zh-CN" altLang="en-US" sz="1050" dirty="0">
                    <a:latin typeface="微软雅黑" pitchFamily="34" charset="-122"/>
                    <a:ea typeface="微软雅黑" pitchFamily="34" charset="-122"/>
                  </a:rPr>
                  <a:t>运营</a:t>
                </a:r>
              </a:p>
            </p:txBody>
          </p:sp>
        </p:grpSp>
        <p:sp>
          <p:nvSpPr>
            <p:cNvPr id="73" name="椭圆 72"/>
            <p:cNvSpPr/>
            <p:nvPr/>
          </p:nvSpPr>
          <p:spPr>
            <a:xfrm>
              <a:off x="473872" y="5806086"/>
              <a:ext cx="95754" cy="95754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/>
            <p:cNvSpPr/>
            <p:nvPr/>
          </p:nvSpPr>
          <p:spPr>
            <a:xfrm>
              <a:off x="466377" y="5992109"/>
              <a:ext cx="95754" cy="9575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/>
            <p:cNvSpPr/>
            <p:nvPr/>
          </p:nvSpPr>
          <p:spPr>
            <a:xfrm>
              <a:off x="475297" y="6173925"/>
              <a:ext cx="95754" cy="95754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7" name="圆角矩形标注 76"/>
          <p:cNvSpPr/>
          <p:nvPr/>
        </p:nvSpPr>
        <p:spPr>
          <a:xfrm>
            <a:off x="7335388" y="4161087"/>
            <a:ext cx="835598" cy="274423"/>
          </a:xfrm>
          <a:prstGeom prst="wedgeRoundRectCallout">
            <a:avLst>
              <a:gd name="adj1" fmla="val -32745"/>
              <a:gd name="adj2" fmla="val 98942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鼠标上移</a:t>
            </a:r>
            <a:endParaRPr lang="en-US" altLang="zh-CN" sz="800" dirty="0" smtClean="0"/>
          </a:p>
          <a:p>
            <a:pPr algn="ctr"/>
            <a:r>
              <a:rPr lang="zh-CN" altLang="en-US" sz="800" dirty="0" smtClean="0"/>
              <a:t>图标放大</a:t>
            </a:r>
            <a:endParaRPr lang="en-US" altLang="zh-CN" sz="800" dirty="0"/>
          </a:p>
        </p:txBody>
      </p:sp>
      <p:sp>
        <p:nvSpPr>
          <p:cNvPr id="79" name="TextBox 3"/>
          <p:cNvSpPr txBox="1"/>
          <p:nvPr/>
        </p:nvSpPr>
        <p:spPr>
          <a:xfrm>
            <a:off x="-246595" y="293604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全国</a:t>
            </a:r>
            <a:r>
              <a:rPr lang="zh-CN" altLang="en-US" sz="24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泛能云运营业务展示中心</a:t>
            </a:r>
            <a:endParaRPr lang="zh-CN" altLang="en-US" sz="24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0" name="Picture 3" descr="C:\Users\Administrator\Desktop\新奥标志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2271" y="355732"/>
            <a:ext cx="1328945" cy="337407"/>
          </a:xfrm>
          <a:prstGeom prst="rect">
            <a:avLst/>
          </a:prstGeom>
          <a:noFill/>
        </p:spPr>
      </p:pic>
      <p:sp>
        <p:nvSpPr>
          <p:cNvPr id="81" name="圆角矩形 80"/>
          <p:cNvSpPr/>
          <p:nvPr/>
        </p:nvSpPr>
        <p:spPr>
          <a:xfrm>
            <a:off x="0" y="734852"/>
            <a:ext cx="1670700" cy="356664"/>
          </a:xfrm>
          <a:prstGeom prst="roundRect">
            <a:avLst/>
          </a:prstGeom>
          <a:noFill/>
          <a:ln w="9525">
            <a:noFill/>
            <a:miter lim="800000"/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2017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日</a:t>
            </a:r>
          </a:p>
        </p:txBody>
      </p:sp>
      <p:sp>
        <p:nvSpPr>
          <p:cNvPr id="209" name="椭圆 208"/>
          <p:cNvSpPr/>
          <p:nvPr/>
        </p:nvSpPr>
        <p:spPr>
          <a:xfrm>
            <a:off x="7331177" y="4564384"/>
            <a:ext cx="208007" cy="2080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7" name="组合 116"/>
          <p:cNvGrpSpPr/>
          <p:nvPr/>
        </p:nvGrpSpPr>
        <p:grpSpPr>
          <a:xfrm>
            <a:off x="302678" y="1133229"/>
            <a:ext cx="11518908" cy="5459838"/>
            <a:chOff x="263517" y="1418979"/>
            <a:chExt cx="3747688" cy="4368742"/>
          </a:xfrm>
        </p:grpSpPr>
        <p:sp>
          <p:nvSpPr>
            <p:cNvPr id="118" name="矩形 117"/>
            <p:cNvSpPr/>
            <p:nvPr/>
          </p:nvSpPr>
          <p:spPr>
            <a:xfrm>
              <a:off x="263517" y="1793863"/>
              <a:ext cx="3747688" cy="39938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zh-CN" altLang="en-US" sz="1100" dirty="0">
                <a:solidFill>
                  <a:srgbClr val="006FB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9" name="矩形 118"/>
            <p:cNvSpPr/>
            <p:nvPr/>
          </p:nvSpPr>
          <p:spPr>
            <a:xfrm>
              <a:off x="263517" y="1418979"/>
              <a:ext cx="3747688" cy="436329"/>
            </a:xfrm>
            <a:prstGeom prst="rect">
              <a:avLst/>
            </a:prstGeom>
            <a:solidFill>
              <a:srgbClr val="006FBB"/>
            </a:solidFill>
            <a:ln>
              <a:solidFill>
                <a:srgbClr val="006FB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zh-CN" altLang="en-US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建</a:t>
              </a:r>
              <a:r>
                <a:rPr lang="zh-CN" altLang="en-US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站理念 </a:t>
              </a:r>
              <a:r>
                <a: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&gt; </a:t>
              </a:r>
              <a:r>
                <a:rPr lang="zh-CN" altLang="en-US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站网云理念</a:t>
              </a:r>
              <a:endPara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20" name="椭圆 119"/>
          <p:cNvSpPr/>
          <p:nvPr/>
        </p:nvSpPr>
        <p:spPr>
          <a:xfrm>
            <a:off x="263518" y="6124575"/>
            <a:ext cx="478016" cy="478016"/>
          </a:xfrm>
          <a:prstGeom prst="ellipse">
            <a:avLst/>
          </a:prstGeom>
          <a:solidFill>
            <a:srgbClr val="006FBB"/>
          </a:solidFill>
          <a:ln>
            <a:solidFill>
              <a:srgbClr val="006F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&gt;</a:t>
            </a:r>
            <a:endParaRPr lang="zh-CN" altLang="en-US" b="1" dirty="0"/>
          </a:p>
        </p:txBody>
      </p:sp>
      <p:sp>
        <p:nvSpPr>
          <p:cNvPr id="46" name="燕尾形 45"/>
          <p:cNvSpPr/>
          <p:nvPr/>
        </p:nvSpPr>
        <p:spPr bwMode="auto">
          <a:xfrm>
            <a:off x="11434809" y="3721474"/>
            <a:ext cx="263496" cy="647761"/>
          </a:xfrm>
          <a:prstGeom prst="chevron">
            <a:avLst/>
          </a:prstGeom>
          <a:solidFill>
            <a:srgbClr val="C0C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600" b="1" i="0" u="none" strike="noStrike" cap="none" normalizeH="0" baseline="0" smtClean="0">
              <a:ln>
                <a:noFill/>
              </a:ln>
              <a:solidFill>
                <a:srgbClr val="0065A6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" name="燕尾形 50"/>
          <p:cNvSpPr/>
          <p:nvPr/>
        </p:nvSpPr>
        <p:spPr bwMode="auto">
          <a:xfrm flipH="1">
            <a:off x="404854" y="3721474"/>
            <a:ext cx="263496" cy="647761"/>
          </a:xfrm>
          <a:prstGeom prst="chevron">
            <a:avLst/>
          </a:prstGeom>
          <a:solidFill>
            <a:srgbClr val="C0C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600" b="1" i="0" u="none" strike="noStrike" cap="none" normalizeH="0" baseline="0" smtClean="0">
              <a:ln>
                <a:noFill/>
              </a:ln>
              <a:solidFill>
                <a:srgbClr val="0065A6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85265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28" y="0"/>
            <a:ext cx="12192000" cy="6858000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2" name="椭圆 1"/>
          <p:cNvSpPr/>
          <p:nvPr/>
        </p:nvSpPr>
        <p:spPr>
          <a:xfrm>
            <a:off x="6746747" y="3203711"/>
            <a:ext cx="67734" cy="6773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7271381" y="3672398"/>
            <a:ext cx="67734" cy="6773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7271381" y="5090026"/>
            <a:ext cx="67734" cy="6773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7044379" y="4980472"/>
            <a:ext cx="67734" cy="6773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7209515" y="4837770"/>
            <a:ext cx="67734" cy="6773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7094224" y="4192179"/>
            <a:ext cx="67734" cy="6773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7237514" y="3740132"/>
            <a:ext cx="67734" cy="6773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/>
          <p:cNvSpPr/>
          <p:nvPr/>
        </p:nvSpPr>
        <p:spPr>
          <a:xfrm>
            <a:off x="6712880" y="4351216"/>
            <a:ext cx="67734" cy="6773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/>
          <p:cNvSpPr/>
          <p:nvPr/>
        </p:nvSpPr>
        <p:spPr>
          <a:xfrm>
            <a:off x="6219195" y="4111288"/>
            <a:ext cx="67734" cy="6773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/>
          <p:cNvSpPr/>
          <p:nvPr/>
        </p:nvSpPr>
        <p:spPr>
          <a:xfrm>
            <a:off x="6062132" y="5274451"/>
            <a:ext cx="67734" cy="6773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/>
          <p:cNvSpPr/>
          <p:nvPr/>
        </p:nvSpPr>
        <p:spPr>
          <a:xfrm>
            <a:off x="6028265" y="5145187"/>
            <a:ext cx="67734" cy="6773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椭圆 57"/>
          <p:cNvSpPr/>
          <p:nvPr/>
        </p:nvSpPr>
        <p:spPr>
          <a:xfrm>
            <a:off x="6354970" y="3503074"/>
            <a:ext cx="67734" cy="6773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椭圆 58"/>
          <p:cNvSpPr/>
          <p:nvPr/>
        </p:nvSpPr>
        <p:spPr>
          <a:xfrm>
            <a:off x="6780614" y="3237578"/>
            <a:ext cx="67734" cy="6773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/>
          <p:cNvSpPr/>
          <p:nvPr/>
        </p:nvSpPr>
        <p:spPr>
          <a:xfrm>
            <a:off x="6729814" y="3271445"/>
            <a:ext cx="67734" cy="6773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椭圆 60"/>
          <p:cNvSpPr/>
          <p:nvPr/>
        </p:nvSpPr>
        <p:spPr>
          <a:xfrm>
            <a:off x="6789081" y="3271445"/>
            <a:ext cx="67734" cy="6773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椭圆 61"/>
          <p:cNvSpPr/>
          <p:nvPr/>
        </p:nvSpPr>
        <p:spPr>
          <a:xfrm>
            <a:off x="5960531" y="5209819"/>
            <a:ext cx="67734" cy="6773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椭圆 62"/>
          <p:cNvSpPr/>
          <p:nvPr/>
        </p:nvSpPr>
        <p:spPr>
          <a:xfrm>
            <a:off x="5926664" y="5342185"/>
            <a:ext cx="67734" cy="6773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椭圆 63"/>
          <p:cNvSpPr/>
          <p:nvPr/>
        </p:nvSpPr>
        <p:spPr>
          <a:xfrm>
            <a:off x="6321103" y="3604664"/>
            <a:ext cx="67734" cy="6773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椭圆 64"/>
          <p:cNvSpPr/>
          <p:nvPr/>
        </p:nvSpPr>
        <p:spPr>
          <a:xfrm>
            <a:off x="6755214" y="3271445"/>
            <a:ext cx="67734" cy="6773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椭圆 65"/>
          <p:cNvSpPr/>
          <p:nvPr/>
        </p:nvSpPr>
        <p:spPr>
          <a:xfrm>
            <a:off x="7141781" y="4230565"/>
            <a:ext cx="67734" cy="6773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椭圆 66"/>
          <p:cNvSpPr/>
          <p:nvPr/>
        </p:nvSpPr>
        <p:spPr>
          <a:xfrm>
            <a:off x="7094224" y="4351216"/>
            <a:ext cx="67734" cy="6773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椭圆 67"/>
          <p:cNvSpPr/>
          <p:nvPr/>
        </p:nvSpPr>
        <p:spPr>
          <a:xfrm>
            <a:off x="7220581" y="3688177"/>
            <a:ext cx="67734" cy="6773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椭圆 68"/>
          <p:cNvSpPr/>
          <p:nvPr/>
        </p:nvSpPr>
        <p:spPr>
          <a:xfrm>
            <a:off x="7271381" y="3722044"/>
            <a:ext cx="67734" cy="6773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椭圆 69"/>
          <p:cNvSpPr/>
          <p:nvPr/>
        </p:nvSpPr>
        <p:spPr>
          <a:xfrm>
            <a:off x="7305248" y="3705111"/>
            <a:ext cx="67734" cy="6773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椭圆 70"/>
          <p:cNvSpPr/>
          <p:nvPr/>
        </p:nvSpPr>
        <p:spPr>
          <a:xfrm>
            <a:off x="7322181" y="3671244"/>
            <a:ext cx="67734" cy="6773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椭圆 71"/>
          <p:cNvSpPr/>
          <p:nvPr/>
        </p:nvSpPr>
        <p:spPr>
          <a:xfrm>
            <a:off x="6746747" y="3293589"/>
            <a:ext cx="67734" cy="6773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7786455" y="6036037"/>
            <a:ext cx="678000" cy="619989"/>
            <a:chOff x="466377" y="5733816"/>
            <a:chExt cx="678000" cy="619989"/>
          </a:xfrm>
        </p:grpSpPr>
        <p:grpSp>
          <p:nvGrpSpPr>
            <p:cNvPr id="3" name="组合 2"/>
            <p:cNvGrpSpPr/>
            <p:nvPr/>
          </p:nvGrpSpPr>
          <p:grpSpPr>
            <a:xfrm>
              <a:off x="500689" y="5733816"/>
              <a:ext cx="643688" cy="619989"/>
              <a:chOff x="500689" y="5733816"/>
              <a:chExt cx="643688" cy="619989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515679" y="6099889"/>
                <a:ext cx="628698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1050" dirty="0" smtClean="0">
                    <a:latin typeface="微软雅黑" pitchFamily="34" charset="-122"/>
                    <a:ea typeface="微软雅黑" pitchFamily="34" charset="-122"/>
                  </a:rPr>
                  <a:t> 筹备中</a:t>
                </a:r>
                <a:endParaRPr lang="zh-CN" altLang="en-US" sz="105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500689" y="5923166"/>
                <a:ext cx="628698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1050" dirty="0" smtClean="0">
                    <a:latin typeface="微软雅黑" pitchFamily="34" charset="-122"/>
                    <a:ea typeface="微软雅黑" pitchFamily="34" charset="-122"/>
                  </a:rPr>
                  <a:t> 在建中</a:t>
                </a:r>
                <a:endParaRPr lang="zh-CN" altLang="en-US" sz="105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507739" y="5733816"/>
                <a:ext cx="628698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1050" dirty="0" smtClean="0">
                    <a:latin typeface="微软雅黑" pitchFamily="34" charset="-122"/>
                    <a:ea typeface="微软雅黑" pitchFamily="34" charset="-122"/>
                  </a:rPr>
                  <a:t> 已</a:t>
                </a:r>
                <a:r>
                  <a:rPr lang="zh-CN" altLang="en-US" sz="1050" dirty="0">
                    <a:latin typeface="微软雅黑" pitchFamily="34" charset="-122"/>
                    <a:ea typeface="微软雅黑" pitchFamily="34" charset="-122"/>
                  </a:rPr>
                  <a:t>运营</a:t>
                </a:r>
              </a:p>
            </p:txBody>
          </p:sp>
        </p:grpSp>
        <p:sp>
          <p:nvSpPr>
            <p:cNvPr id="73" name="椭圆 72"/>
            <p:cNvSpPr/>
            <p:nvPr/>
          </p:nvSpPr>
          <p:spPr>
            <a:xfrm>
              <a:off x="473872" y="5806086"/>
              <a:ext cx="95754" cy="95754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/>
            <p:cNvSpPr/>
            <p:nvPr/>
          </p:nvSpPr>
          <p:spPr>
            <a:xfrm>
              <a:off x="466377" y="5992109"/>
              <a:ext cx="95754" cy="9575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/>
            <p:cNvSpPr/>
            <p:nvPr/>
          </p:nvSpPr>
          <p:spPr>
            <a:xfrm>
              <a:off x="475297" y="6173925"/>
              <a:ext cx="95754" cy="95754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7" name="圆角矩形标注 76"/>
          <p:cNvSpPr/>
          <p:nvPr/>
        </p:nvSpPr>
        <p:spPr>
          <a:xfrm>
            <a:off x="7335388" y="4161087"/>
            <a:ext cx="835598" cy="274423"/>
          </a:xfrm>
          <a:prstGeom prst="wedgeRoundRectCallout">
            <a:avLst>
              <a:gd name="adj1" fmla="val -32745"/>
              <a:gd name="adj2" fmla="val 98942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鼠标上移</a:t>
            </a:r>
            <a:endParaRPr lang="en-US" altLang="zh-CN" sz="800" dirty="0" smtClean="0"/>
          </a:p>
          <a:p>
            <a:pPr algn="ctr"/>
            <a:r>
              <a:rPr lang="zh-CN" altLang="en-US" sz="800" dirty="0" smtClean="0"/>
              <a:t>图标放大</a:t>
            </a:r>
            <a:endParaRPr lang="en-US" altLang="zh-CN" sz="800" dirty="0"/>
          </a:p>
        </p:txBody>
      </p:sp>
      <p:sp>
        <p:nvSpPr>
          <p:cNvPr id="79" name="TextBox 3"/>
          <p:cNvSpPr txBox="1"/>
          <p:nvPr/>
        </p:nvSpPr>
        <p:spPr>
          <a:xfrm>
            <a:off x="-246595" y="293604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全国</a:t>
            </a:r>
            <a:r>
              <a:rPr lang="zh-CN" altLang="en-US" sz="24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泛能云运营业务展示中心</a:t>
            </a:r>
            <a:endParaRPr lang="zh-CN" altLang="en-US" sz="24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0" name="Picture 3" descr="C:\Users\Administrator\Desktop\新奥标志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2271" y="355732"/>
            <a:ext cx="1328945" cy="337407"/>
          </a:xfrm>
          <a:prstGeom prst="rect">
            <a:avLst/>
          </a:prstGeom>
          <a:noFill/>
        </p:spPr>
      </p:pic>
      <p:sp>
        <p:nvSpPr>
          <p:cNvPr id="81" name="圆角矩形 80"/>
          <p:cNvSpPr/>
          <p:nvPr/>
        </p:nvSpPr>
        <p:spPr>
          <a:xfrm>
            <a:off x="0" y="734852"/>
            <a:ext cx="1670700" cy="356664"/>
          </a:xfrm>
          <a:prstGeom prst="roundRect">
            <a:avLst/>
          </a:prstGeom>
          <a:noFill/>
          <a:ln w="9525">
            <a:noFill/>
            <a:miter lim="800000"/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2017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日</a:t>
            </a:r>
          </a:p>
        </p:txBody>
      </p:sp>
      <p:sp>
        <p:nvSpPr>
          <p:cNvPr id="209" name="椭圆 208"/>
          <p:cNvSpPr/>
          <p:nvPr/>
        </p:nvSpPr>
        <p:spPr>
          <a:xfrm>
            <a:off x="7331177" y="4564384"/>
            <a:ext cx="208007" cy="2080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7" name="组合 116"/>
          <p:cNvGrpSpPr/>
          <p:nvPr/>
        </p:nvGrpSpPr>
        <p:grpSpPr>
          <a:xfrm>
            <a:off x="302678" y="1133229"/>
            <a:ext cx="11518908" cy="5459838"/>
            <a:chOff x="263517" y="1418979"/>
            <a:chExt cx="3747688" cy="4368742"/>
          </a:xfrm>
        </p:grpSpPr>
        <p:sp>
          <p:nvSpPr>
            <p:cNvPr id="118" name="矩形 117"/>
            <p:cNvSpPr/>
            <p:nvPr/>
          </p:nvSpPr>
          <p:spPr>
            <a:xfrm>
              <a:off x="263517" y="1793863"/>
              <a:ext cx="3747688" cy="39938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zh-CN" altLang="en-US" sz="1100" dirty="0">
                <a:solidFill>
                  <a:srgbClr val="006FB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9" name="矩形 118"/>
            <p:cNvSpPr/>
            <p:nvPr/>
          </p:nvSpPr>
          <p:spPr>
            <a:xfrm>
              <a:off x="263517" y="1418979"/>
              <a:ext cx="3747688" cy="436329"/>
            </a:xfrm>
            <a:prstGeom prst="rect">
              <a:avLst/>
            </a:prstGeom>
            <a:solidFill>
              <a:srgbClr val="006FBB"/>
            </a:solidFill>
            <a:ln>
              <a:solidFill>
                <a:srgbClr val="006FB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zh-CN" altLang="en-US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建</a:t>
              </a:r>
              <a:r>
                <a:rPr lang="zh-CN" altLang="en-US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站理念 </a:t>
              </a:r>
              <a:r>
                <a: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&gt; </a:t>
              </a:r>
              <a:r>
                <a:rPr lang="zh-CN" altLang="en-US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链式反应</a:t>
              </a:r>
              <a:endPara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20" name="椭圆 119"/>
          <p:cNvSpPr/>
          <p:nvPr/>
        </p:nvSpPr>
        <p:spPr>
          <a:xfrm>
            <a:off x="263518" y="6124575"/>
            <a:ext cx="478016" cy="478016"/>
          </a:xfrm>
          <a:prstGeom prst="ellipse">
            <a:avLst/>
          </a:prstGeom>
          <a:solidFill>
            <a:srgbClr val="006FBB"/>
          </a:solidFill>
          <a:ln>
            <a:solidFill>
              <a:srgbClr val="006F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&gt;</a:t>
            </a:r>
            <a:endParaRPr lang="zh-CN" altLang="en-US" b="1" dirty="0"/>
          </a:p>
        </p:txBody>
      </p:sp>
      <p:grpSp>
        <p:nvGrpSpPr>
          <p:cNvPr id="5" name="组合 4"/>
          <p:cNvGrpSpPr/>
          <p:nvPr/>
        </p:nvGrpSpPr>
        <p:grpSpPr>
          <a:xfrm>
            <a:off x="835349" y="2829924"/>
            <a:ext cx="10459648" cy="2943049"/>
            <a:chOff x="563563" y="1987550"/>
            <a:chExt cx="8361362" cy="1873250"/>
          </a:xfrm>
        </p:grpSpPr>
        <p:sp>
          <p:nvSpPr>
            <p:cNvPr id="46" name="圆角矩形 76"/>
            <p:cNvSpPr>
              <a:spLocks noChangeArrowheads="1"/>
            </p:cNvSpPr>
            <p:nvPr/>
          </p:nvSpPr>
          <p:spPr bwMode="auto">
            <a:xfrm>
              <a:off x="930275" y="2225675"/>
              <a:ext cx="923925" cy="452438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36000" rIns="36000" anchor="ctr"/>
            <a:lstStyle>
              <a:lvl1pPr>
                <a:spcBef>
                  <a:spcPct val="20000"/>
                </a:spcBef>
                <a:defRPr sz="2400">
                  <a:solidFill>
                    <a:srgbClr val="0065A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0065A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rgbClr val="0065A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0065A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rgbClr val="0065A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rgbClr val="0065A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rgbClr val="0065A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rgbClr val="0065A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rgbClr val="0065A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eaLnBrk="1" hangingPunct="1">
                <a:spcBef>
                  <a:spcPct val="0"/>
                </a:spcBef>
              </a:pPr>
              <a:r>
                <a:rPr lang="en-US" altLang="zh-CN" sz="13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ENN</a:t>
              </a:r>
            </a:p>
            <a:p>
              <a:pPr algn="ctr" defTabSz="914400" eaLnBrk="1" hangingPunct="1">
                <a:spcBef>
                  <a:spcPct val="0"/>
                </a:spcBef>
              </a:pPr>
              <a:r>
                <a:rPr lang="zh-CN" altLang="en-US" sz="13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人工智能</a:t>
              </a:r>
              <a:endParaRPr lang="en-US" altLang="zh-CN" sz="13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圆角矩形 78"/>
            <p:cNvSpPr>
              <a:spLocks noChangeArrowheads="1"/>
            </p:cNvSpPr>
            <p:nvPr/>
          </p:nvSpPr>
          <p:spPr bwMode="auto">
            <a:xfrm>
              <a:off x="930275" y="3016250"/>
              <a:ext cx="923925" cy="452438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36000" rIns="36000" anchor="ctr"/>
            <a:lstStyle>
              <a:lvl1pPr>
                <a:spcBef>
                  <a:spcPct val="20000"/>
                </a:spcBef>
                <a:defRPr sz="2400">
                  <a:solidFill>
                    <a:srgbClr val="0065A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0065A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rgbClr val="0065A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0065A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rgbClr val="0065A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rgbClr val="0065A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rgbClr val="0065A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rgbClr val="0065A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rgbClr val="0065A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eaLnBrk="1" hangingPunct="1">
                <a:spcBef>
                  <a:spcPct val="0"/>
                </a:spcBef>
              </a:pPr>
              <a:r>
                <a:rPr lang="zh-CN" altLang="en-US" sz="13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平台其他 人工智能</a:t>
              </a:r>
              <a:endParaRPr lang="en-US" altLang="zh-CN" sz="13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6" name="文本框 79"/>
            <p:cNvSpPr txBox="1">
              <a:spLocks noChangeArrowheads="1"/>
            </p:cNvSpPr>
            <p:nvPr/>
          </p:nvSpPr>
          <p:spPr bwMode="auto">
            <a:xfrm>
              <a:off x="1169988" y="2622550"/>
              <a:ext cx="447675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457200">
                <a:spcBef>
                  <a:spcPct val="20000"/>
                </a:spcBef>
                <a:defRPr sz="2400">
                  <a:solidFill>
                    <a:srgbClr val="0065A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457200">
                <a:spcBef>
                  <a:spcPct val="20000"/>
                </a:spcBef>
                <a:buChar char="–"/>
                <a:defRPr sz="2000">
                  <a:solidFill>
                    <a:srgbClr val="0065A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457200">
                <a:spcBef>
                  <a:spcPct val="20000"/>
                </a:spcBef>
                <a:buChar char="•"/>
                <a:defRPr>
                  <a:solidFill>
                    <a:srgbClr val="0065A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457200">
                <a:spcBef>
                  <a:spcPct val="20000"/>
                </a:spcBef>
                <a:buChar char="–"/>
                <a:defRPr sz="1600">
                  <a:solidFill>
                    <a:srgbClr val="0065A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457200">
                <a:spcBef>
                  <a:spcPct val="20000"/>
                </a:spcBef>
                <a:buChar char="»"/>
                <a:defRPr sz="1400">
                  <a:solidFill>
                    <a:srgbClr val="0065A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rgbClr val="0065A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rgbClr val="0065A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rgbClr val="0065A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rgbClr val="0065A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kumimoji="1" lang="en-US" altLang="zh-CN"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endParaRPr kumimoji="1" lang="zh-CN" altLang="en-US"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8" name="文本框 77"/>
            <p:cNvSpPr txBox="1"/>
            <p:nvPr/>
          </p:nvSpPr>
          <p:spPr>
            <a:xfrm>
              <a:off x="1997075" y="2179638"/>
              <a:ext cx="488950" cy="27463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1" lang="zh-CN" altLang="en-US" sz="1200" kern="0" dirty="0">
                  <a:solidFill>
                    <a:schemeClr val="tx2"/>
                  </a:solidFill>
                  <a:latin typeface="微软雅黑"/>
                  <a:ea typeface="微软雅黑"/>
                  <a:cs typeface="微软雅黑"/>
                </a:rPr>
                <a:t>赢得</a:t>
              </a:r>
            </a:p>
          </p:txBody>
        </p:sp>
        <p:sp>
          <p:nvSpPr>
            <p:cNvPr id="82" name="圆角矩形 81"/>
            <p:cNvSpPr/>
            <p:nvPr/>
          </p:nvSpPr>
          <p:spPr bwMode="auto">
            <a:xfrm>
              <a:off x="2573338" y="2205038"/>
              <a:ext cx="865187" cy="731837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36000" rIns="36000" anchor="ctr"/>
            <a:lstStyle/>
            <a:p>
              <a:pPr algn="ctr"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b="1" dirty="0">
                  <a:solidFill>
                    <a:srgbClr val="000000"/>
                  </a:solidFill>
                  <a:latin typeface="微软雅黑"/>
                  <a:ea typeface="微软雅黑"/>
                  <a:cs typeface="微软雅黑"/>
                </a:rPr>
                <a:t>客户</a:t>
              </a:r>
              <a:endParaRPr lang="en-US" altLang="zh-CN" sz="1600" b="1" dirty="0">
                <a:solidFill>
                  <a:srgbClr val="000000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83" name="文本框 82"/>
            <p:cNvSpPr txBox="1"/>
            <p:nvPr/>
          </p:nvSpPr>
          <p:spPr>
            <a:xfrm>
              <a:off x="3657600" y="2792413"/>
              <a:ext cx="1065213" cy="28098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anchor="ctr"/>
            <a:lstStyle/>
            <a:p>
              <a:pPr algn="ctr"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1" lang="zh-CN" altLang="en-US" sz="1400" dirty="0">
                  <a:solidFill>
                    <a:srgbClr val="000000"/>
                  </a:solidFill>
                  <a:latin typeface="微软雅黑"/>
                  <a:ea typeface="微软雅黑"/>
                  <a:cs typeface="微软雅黑"/>
                </a:rPr>
                <a:t>其他需求</a:t>
              </a:r>
            </a:p>
          </p:txBody>
        </p:sp>
        <p:sp>
          <p:nvSpPr>
            <p:cNvPr id="84" name="文本框 83"/>
            <p:cNvSpPr txBox="1"/>
            <p:nvPr/>
          </p:nvSpPr>
          <p:spPr>
            <a:xfrm>
              <a:off x="3657600" y="2132013"/>
              <a:ext cx="1065213" cy="28257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anchor="ctr"/>
            <a:lstStyle/>
            <a:p>
              <a:pPr algn="ctr"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1" lang="zh-CN" altLang="en-US" sz="1400" dirty="0">
                  <a:solidFill>
                    <a:srgbClr val="000000"/>
                  </a:solidFill>
                  <a:latin typeface="微软雅黑"/>
                  <a:ea typeface="微软雅黑"/>
                  <a:cs typeface="微软雅黑"/>
                </a:rPr>
                <a:t>主导需求</a:t>
              </a:r>
            </a:p>
          </p:txBody>
        </p:sp>
        <p:sp>
          <p:nvSpPr>
            <p:cNvPr id="85" name="文本框 84"/>
            <p:cNvSpPr txBox="1">
              <a:spLocks noChangeArrowheads="1"/>
            </p:cNvSpPr>
            <p:nvPr/>
          </p:nvSpPr>
          <p:spPr bwMode="auto">
            <a:xfrm>
              <a:off x="587375" y="2298700"/>
              <a:ext cx="3175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457200">
                <a:spcBef>
                  <a:spcPct val="20000"/>
                </a:spcBef>
                <a:defRPr sz="2400">
                  <a:solidFill>
                    <a:srgbClr val="0065A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457200">
                <a:spcBef>
                  <a:spcPct val="20000"/>
                </a:spcBef>
                <a:buChar char="–"/>
                <a:defRPr sz="2000">
                  <a:solidFill>
                    <a:srgbClr val="0065A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457200">
                <a:spcBef>
                  <a:spcPct val="20000"/>
                </a:spcBef>
                <a:buChar char="•"/>
                <a:defRPr>
                  <a:solidFill>
                    <a:srgbClr val="0065A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457200">
                <a:spcBef>
                  <a:spcPct val="20000"/>
                </a:spcBef>
                <a:buChar char="–"/>
                <a:defRPr sz="1600">
                  <a:solidFill>
                    <a:srgbClr val="0065A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457200">
                <a:spcBef>
                  <a:spcPct val="20000"/>
                </a:spcBef>
                <a:buChar char="»"/>
                <a:defRPr sz="1400">
                  <a:solidFill>
                    <a:srgbClr val="0065A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rgbClr val="0065A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rgbClr val="0065A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rgbClr val="0065A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rgbClr val="0065A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kumimoji="1" lang="en-US" altLang="zh-CN" sz="18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kumimoji="1" lang="zh-CN" altLang="en-US" sz="1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6" name="文本框 85"/>
            <p:cNvSpPr txBox="1">
              <a:spLocks noChangeArrowheads="1"/>
            </p:cNvSpPr>
            <p:nvPr/>
          </p:nvSpPr>
          <p:spPr bwMode="auto">
            <a:xfrm>
              <a:off x="563563" y="3144838"/>
              <a:ext cx="369887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457200">
                <a:spcBef>
                  <a:spcPct val="20000"/>
                </a:spcBef>
                <a:defRPr sz="2400">
                  <a:solidFill>
                    <a:srgbClr val="0065A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457200">
                <a:spcBef>
                  <a:spcPct val="20000"/>
                </a:spcBef>
                <a:buChar char="–"/>
                <a:defRPr sz="2000">
                  <a:solidFill>
                    <a:srgbClr val="0065A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457200">
                <a:spcBef>
                  <a:spcPct val="20000"/>
                </a:spcBef>
                <a:buChar char="•"/>
                <a:defRPr>
                  <a:solidFill>
                    <a:srgbClr val="0065A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457200">
                <a:spcBef>
                  <a:spcPct val="20000"/>
                </a:spcBef>
                <a:buChar char="–"/>
                <a:defRPr sz="1600">
                  <a:solidFill>
                    <a:srgbClr val="0065A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457200">
                <a:spcBef>
                  <a:spcPct val="20000"/>
                </a:spcBef>
                <a:buChar char="»"/>
                <a:defRPr sz="1400">
                  <a:solidFill>
                    <a:srgbClr val="0065A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rgbClr val="0065A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rgbClr val="0065A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rgbClr val="0065A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rgbClr val="0065A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kumimoji="1" lang="en-US" altLang="zh-CN" sz="18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</a:t>
              </a:r>
              <a:endParaRPr kumimoji="1" lang="zh-CN" altLang="en-US" sz="1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7" name="圆角矩形 86"/>
            <p:cNvSpPr/>
            <p:nvPr/>
          </p:nvSpPr>
          <p:spPr bwMode="auto">
            <a:xfrm>
              <a:off x="5610225" y="2090738"/>
              <a:ext cx="1212850" cy="379412"/>
            </a:xfrm>
            <a:prstGeom prst="roundRect">
              <a:avLst/>
            </a:prstGeom>
            <a:solidFill>
              <a:srgbClr val="99CCFF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36000" rIns="36000" anchor="ctr"/>
            <a:lstStyle/>
            <a:p>
              <a:pPr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b="1" kern="0" dirty="0">
                  <a:solidFill>
                    <a:srgbClr val="000000"/>
                  </a:solidFill>
                  <a:latin typeface="微软雅黑"/>
                  <a:ea typeface="微软雅黑"/>
                  <a:cs typeface="微软雅黑"/>
                </a:rPr>
                <a:t>ENN</a:t>
              </a:r>
              <a:r>
                <a:rPr lang="zh-CN" altLang="en-US" sz="1400" b="1" kern="0" dirty="0">
                  <a:solidFill>
                    <a:srgbClr val="000000"/>
                  </a:solidFill>
                  <a:latin typeface="微软雅黑"/>
                  <a:ea typeface="微软雅黑"/>
                  <a:cs typeface="微软雅黑"/>
                </a:rPr>
                <a:t>+伙伴</a:t>
              </a:r>
              <a:endParaRPr lang="en-US" altLang="zh-CN" sz="1400" b="1" kern="0" dirty="0">
                <a:solidFill>
                  <a:srgbClr val="000000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88" name="圆角矩形 87"/>
            <p:cNvSpPr/>
            <p:nvPr/>
          </p:nvSpPr>
          <p:spPr bwMode="auto">
            <a:xfrm>
              <a:off x="5610225" y="2767013"/>
              <a:ext cx="1212850" cy="381000"/>
            </a:xfrm>
            <a:prstGeom prst="roundRect">
              <a:avLst/>
            </a:prstGeom>
            <a:solidFill>
              <a:srgbClr val="99CCFF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36000" rIns="36000" anchor="ctr"/>
            <a:lstStyle/>
            <a:p>
              <a:pPr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b="1" kern="0" dirty="0">
                  <a:solidFill>
                    <a:srgbClr val="000000"/>
                  </a:solidFill>
                  <a:latin typeface="微软雅黑"/>
                  <a:ea typeface="微软雅黑"/>
                  <a:cs typeface="微软雅黑"/>
                </a:rPr>
                <a:t>平台其他伙伴</a:t>
              </a:r>
              <a:endParaRPr lang="en-US" altLang="zh-CN" sz="1400" b="1" kern="0" dirty="0">
                <a:solidFill>
                  <a:srgbClr val="000000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cxnSp>
          <p:nvCxnSpPr>
            <p:cNvPr id="89" name="肘形连接符 91"/>
            <p:cNvCxnSpPr>
              <a:cxnSpLocks noChangeShapeType="1"/>
              <a:stCxn id="88" idx="2"/>
              <a:endCxn id="94" idx="2"/>
            </p:cNvCxnSpPr>
            <p:nvPr/>
          </p:nvCxnSpPr>
          <p:spPr bwMode="auto">
            <a:xfrm rot="5400000">
              <a:off x="3528219" y="870744"/>
              <a:ext cx="411162" cy="4965700"/>
            </a:xfrm>
            <a:prstGeom prst="bentConnector3">
              <a:avLst>
                <a:gd name="adj1" fmla="val 143644"/>
              </a:avLst>
            </a:prstGeom>
            <a:noFill/>
            <a:ln w="19050" algn="ctr">
              <a:solidFill>
                <a:srgbClr val="7F7F7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0" name="文本框 92"/>
            <p:cNvSpPr txBox="1">
              <a:spLocks noChangeArrowheads="1"/>
            </p:cNvSpPr>
            <p:nvPr/>
          </p:nvSpPr>
          <p:spPr bwMode="auto">
            <a:xfrm>
              <a:off x="3135313" y="3446463"/>
              <a:ext cx="17843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457200">
                <a:spcBef>
                  <a:spcPct val="20000"/>
                </a:spcBef>
                <a:defRPr sz="2400">
                  <a:solidFill>
                    <a:srgbClr val="0065A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457200">
                <a:spcBef>
                  <a:spcPct val="20000"/>
                </a:spcBef>
                <a:buChar char="–"/>
                <a:defRPr sz="2000">
                  <a:solidFill>
                    <a:srgbClr val="0065A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457200">
                <a:spcBef>
                  <a:spcPct val="20000"/>
                </a:spcBef>
                <a:buChar char="•"/>
                <a:defRPr>
                  <a:solidFill>
                    <a:srgbClr val="0065A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457200">
                <a:spcBef>
                  <a:spcPct val="20000"/>
                </a:spcBef>
                <a:buChar char="–"/>
                <a:defRPr sz="1600">
                  <a:solidFill>
                    <a:srgbClr val="0065A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457200">
                <a:spcBef>
                  <a:spcPct val="20000"/>
                </a:spcBef>
                <a:buChar char="»"/>
                <a:defRPr sz="1400">
                  <a:solidFill>
                    <a:srgbClr val="0065A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rgbClr val="0065A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rgbClr val="0065A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rgbClr val="0065A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rgbClr val="0065A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kumimoji="1" lang="zh-CN" altLang="en-US" sz="14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人工智能扩展、升级</a:t>
              </a:r>
            </a:p>
          </p:txBody>
        </p:sp>
        <p:sp>
          <p:nvSpPr>
            <p:cNvPr id="91" name="文本框 90"/>
            <p:cNvSpPr txBox="1"/>
            <p:nvPr/>
          </p:nvSpPr>
          <p:spPr>
            <a:xfrm>
              <a:off x="7412038" y="2058988"/>
              <a:ext cx="1512887" cy="1639887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anchor="ctr"/>
            <a:lstStyle>
              <a:lvl1pPr marL="184150" indent="-184150" eaLnBrk="0" hangingPunct="0">
                <a:spcBef>
                  <a:spcPct val="20000"/>
                </a:spcBef>
                <a:defRPr sz="2400">
                  <a:solidFill>
                    <a:srgbClr val="0065A6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65A6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rgbClr val="0065A6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rgbClr val="0065A6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400">
                  <a:solidFill>
                    <a:srgbClr val="0065A6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rgbClr val="0065A6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rgbClr val="0065A6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rgbClr val="0065A6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rgbClr val="0065A6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defTabSz="914400" eaLnBrk="1" hangingPunct="1">
                <a:spcBef>
                  <a:spcPct val="30000"/>
                </a:spcBef>
                <a:buFontTx/>
                <a:buChar char="•"/>
                <a:defRPr/>
              </a:pPr>
              <a:r>
                <a:rPr kumimoji="1" lang="zh-CN" altLang="en-US" sz="1400" dirty="0" smtClean="0">
                  <a:latin typeface="微软雅黑" pitchFamily="34" charset="-122"/>
                  <a:ea typeface="微软雅黑" pitchFamily="34" charset="-122"/>
                </a:rPr>
                <a:t>伙伴增加</a:t>
              </a:r>
              <a:endParaRPr kumimoji="1" lang="en-US" altLang="zh-CN" sz="1400" dirty="0" smtClean="0">
                <a:latin typeface="微软雅黑" pitchFamily="34" charset="-122"/>
                <a:ea typeface="微软雅黑" pitchFamily="34" charset="-122"/>
              </a:endParaRPr>
            </a:p>
            <a:p>
              <a:pPr defTabSz="914400" eaLnBrk="1" hangingPunct="1">
                <a:spcBef>
                  <a:spcPct val="30000"/>
                </a:spcBef>
                <a:buFontTx/>
                <a:buChar char="•"/>
                <a:defRPr/>
              </a:pPr>
              <a:r>
                <a:rPr kumimoji="1" lang="zh-CN" altLang="en-US" sz="1400" dirty="0" smtClean="0">
                  <a:latin typeface="微软雅黑" pitchFamily="34" charset="-122"/>
                  <a:ea typeface="微软雅黑" pitchFamily="34" charset="-122"/>
                </a:rPr>
                <a:t>智能体增加</a:t>
              </a:r>
              <a:endParaRPr kumimoji="1" lang="en-US" altLang="zh-CN" sz="1400" dirty="0" smtClean="0">
                <a:latin typeface="微软雅黑" pitchFamily="34" charset="-122"/>
                <a:ea typeface="微软雅黑" pitchFamily="34" charset="-122"/>
              </a:endParaRPr>
            </a:p>
            <a:p>
              <a:pPr defTabSz="914400" eaLnBrk="1" hangingPunct="1">
                <a:spcBef>
                  <a:spcPct val="30000"/>
                </a:spcBef>
                <a:buFontTx/>
                <a:buChar char="•"/>
                <a:defRPr/>
              </a:pPr>
              <a:r>
                <a:rPr kumimoji="1" lang="zh-CN" altLang="en-US" sz="1400" dirty="0" smtClean="0">
                  <a:latin typeface="微软雅黑" pitchFamily="34" charset="-122"/>
                  <a:ea typeface="微软雅黑" pitchFamily="34" charset="-122"/>
                </a:rPr>
                <a:t>数据增加</a:t>
              </a:r>
              <a:endParaRPr kumimoji="1" lang="en-US" altLang="zh-CN" sz="1400" dirty="0" smtClean="0">
                <a:latin typeface="微软雅黑" pitchFamily="34" charset="-122"/>
                <a:ea typeface="微软雅黑" pitchFamily="34" charset="-122"/>
              </a:endParaRPr>
            </a:p>
            <a:p>
              <a:pPr defTabSz="914400" eaLnBrk="1" hangingPunct="1">
                <a:spcBef>
                  <a:spcPct val="30000"/>
                </a:spcBef>
                <a:buFontTx/>
                <a:buChar char="•"/>
                <a:defRPr/>
              </a:pPr>
              <a:r>
                <a:rPr kumimoji="1" lang="zh-CN" altLang="en-US" sz="1400" dirty="0" smtClean="0">
                  <a:latin typeface="微软雅黑" pitchFamily="34" charset="-122"/>
                  <a:ea typeface="微软雅黑" pitchFamily="34" charset="-122"/>
                </a:rPr>
                <a:t>人工智能扩展、升级</a:t>
              </a:r>
              <a:endParaRPr kumimoji="1" lang="en-US" altLang="zh-CN" sz="1400" dirty="0" smtClean="0">
                <a:latin typeface="微软雅黑" pitchFamily="34" charset="-122"/>
                <a:ea typeface="微软雅黑" pitchFamily="34" charset="-122"/>
              </a:endParaRPr>
            </a:p>
            <a:p>
              <a:pPr defTabSz="914400" eaLnBrk="1" hangingPunct="1">
                <a:spcBef>
                  <a:spcPct val="30000"/>
                </a:spcBef>
                <a:buFontTx/>
                <a:buChar char="•"/>
                <a:defRPr/>
              </a:pPr>
              <a:r>
                <a:rPr kumimoji="1" lang="zh-CN" altLang="en-US" sz="1400" dirty="0" smtClean="0">
                  <a:latin typeface="微软雅黑" pitchFamily="34" charset="-122"/>
                  <a:ea typeface="微软雅黑" pitchFamily="34" charset="-122"/>
                </a:rPr>
                <a:t>流量</a:t>
              </a:r>
              <a:r>
                <a:rPr kumimoji="1" lang="zh-CN" altLang="en-US" sz="1400" dirty="0" smtClean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增加</a:t>
              </a:r>
            </a:p>
          </p:txBody>
        </p:sp>
        <p:sp>
          <p:nvSpPr>
            <p:cNvPr id="92" name="文本框 99"/>
            <p:cNvSpPr txBox="1">
              <a:spLocks noChangeArrowheads="1"/>
            </p:cNvSpPr>
            <p:nvPr/>
          </p:nvSpPr>
          <p:spPr bwMode="auto">
            <a:xfrm>
              <a:off x="5604607" y="2514460"/>
              <a:ext cx="1439862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defRPr sz="2400">
                  <a:solidFill>
                    <a:srgbClr val="0065A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0065A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rgbClr val="0065A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0065A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rgbClr val="0065A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rgbClr val="0065A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rgbClr val="0065A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rgbClr val="0065A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rgbClr val="0065A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hangingPunct="1">
                <a:spcBef>
                  <a:spcPct val="0"/>
                </a:spcBef>
              </a:pPr>
              <a:r>
                <a:rPr kumimoji="1"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聚合伙伴满足需求</a:t>
              </a:r>
            </a:p>
          </p:txBody>
        </p:sp>
        <p:sp>
          <p:nvSpPr>
            <p:cNvPr id="93" name="矩形 92"/>
            <p:cNvSpPr/>
            <p:nvPr/>
          </p:nvSpPr>
          <p:spPr bwMode="auto">
            <a:xfrm>
              <a:off x="2501900" y="2090738"/>
              <a:ext cx="2376488" cy="1054100"/>
            </a:xfrm>
            <a:prstGeom prst="rect">
              <a:avLst/>
            </a:prstGeom>
            <a:noFill/>
            <a:ln w="19050" cap="flat" cmpd="sng" algn="ctr">
              <a:solidFill>
                <a:schemeClr val="accent1">
                  <a:lumMod val="75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 defTabSz="914400" eaLnBrk="1" hangingPunct="1">
                <a:defRPr/>
              </a:pPr>
              <a:endParaRPr lang="zh-CN" altLang="en-US" b="1" kern="0">
                <a:solidFill>
                  <a:srgbClr val="0065A6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94" name="矩形 93"/>
            <p:cNvSpPr>
              <a:spLocks noChangeArrowheads="1"/>
            </p:cNvSpPr>
            <p:nvPr/>
          </p:nvSpPr>
          <p:spPr bwMode="auto">
            <a:xfrm>
              <a:off x="563563" y="2090738"/>
              <a:ext cx="1376362" cy="1468437"/>
            </a:xfrm>
            <a:prstGeom prst="rect">
              <a:avLst/>
            </a:prstGeom>
            <a:noFill/>
            <a:ln w="19050" algn="ctr">
              <a:solidFill>
                <a:srgbClr val="0000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defTabSz="914400" eaLnBrk="1" hangingPunct="1">
                <a:defRPr/>
              </a:pPr>
              <a:endParaRPr lang="zh-CN" altLang="en-US" b="1" kern="0">
                <a:solidFill>
                  <a:srgbClr val="0065A6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95" name="左右箭头 94"/>
            <p:cNvSpPr/>
            <p:nvPr/>
          </p:nvSpPr>
          <p:spPr bwMode="auto">
            <a:xfrm>
              <a:off x="4770438" y="2867025"/>
              <a:ext cx="792162" cy="149225"/>
            </a:xfrm>
            <a:prstGeom prst="leftRight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  <a:extLst/>
          </p:spPr>
          <p:txBody>
            <a:bodyPr anchor="ctr"/>
            <a:lstStyle/>
            <a:p>
              <a:pPr defTabSz="914400" eaLnBrk="1" hangingPunct="1">
                <a:defRPr/>
              </a:pPr>
              <a:endParaRPr lang="zh-CN" altLang="en-US" sz="3800" b="1" baseline="-25000">
                <a:solidFill>
                  <a:srgbClr val="0065A6"/>
                </a:solidFill>
                <a:latin typeface="Arial" charset="0"/>
                <a:ea typeface="黑体" pitchFamily="2" charset="-122"/>
              </a:endParaRPr>
            </a:p>
          </p:txBody>
        </p:sp>
        <p:sp>
          <p:nvSpPr>
            <p:cNvPr id="96" name="左右箭头 95"/>
            <p:cNvSpPr/>
            <p:nvPr/>
          </p:nvSpPr>
          <p:spPr bwMode="auto">
            <a:xfrm>
              <a:off x="4770438" y="2222500"/>
              <a:ext cx="792162" cy="149225"/>
            </a:xfrm>
            <a:prstGeom prst="leftRight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  <a:extLst/>
          </p:spPr>
          <p:txBody>
            <a:bodyPr anchor="ctr"/>
            <a:lstStyle/>
            <a:p>
              <a:pPr defTabSz="914400" eaLnBrk="1" hangingPunct="1">
                <a:defRPr/>
              </a:pPr>
              <a:endParaRPr lang="zh-CN" altLang="en-US" sz="3800" b="1" baseline="-25000">
                <a:solidFill>
                  <a:srgbClr val="0065A6"/>
                </a:solidFill>
                <a:latin typeface="Arial" charset="0"/>
                <a:ea typeface="黑体" pitchFamily="2" charset="-122"/>
              </a:endParaRPr>
            </a:p>
          </p:txBody>
        </p:sp>
        <p:sp>
          <p:nvSpPr>
            <p:cNvPr id="97" name="右箭头 96"/>
            <p:cNvSpPr/>
            <p:nvPr/>
          </p:nvSpPr>
          <p:spPr bwMode="auto">
            <a:xfrm>
              <a:off x="1892300" y="2382838"/>
              <a:ext cx="696913" cy="187325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 defTabSz="914400" eaLnBrk="1" hangingPunct="1">
                <a:defRPr/>
              </a:pPr>
              <a:endParaRPr lang="zh-CN" altLang="en-US" b="1">
                <a:solidFill>
                  <a:srgbClr val="0065A6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cxnSp>
          <p:nvCxnSpPr>
            <p:cNvPr id="98" name="AutoShape 52"/>
            <p:cNvCxnSpPr>
              <a:cxnSpLocks noChangeShapeType="1"/>
              <a:stCxn id="87" idx="3"/>
              <a:endCxn id="94" idx="2"/>
            </p:cNvCxnSpPr>
            <p:nvPr/>
          </p:nvCxnSpPr>
          <p:spPr bwMode="auto">
            <a:xfrm flipH="1">
              <a:off x="1252538" y="2281238"/>
              <a:ext cx="5570537" cy="1284287"/>
            </a:xfrm>
            <a:prstGeom prst="bentConnector4">
              <a:avLst>
                <a:gd name="adj1" fmla="val -2574"/>
                <a:gd name="adj2" fmla="val 113273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4D4D4D"/>
                    </a:outerShdw>
                  </a:effectLst>
                </a14:hiddenEffects>
              </a:ext>
            </a:extLst>
          </p:spPr>
        </p:cxnSp>
        <p:sp>
          <p:nvSpPr>
            <p:cNvPr id="99" name="左大括号 98"/>
            <p:cNvSpPr/>
            <p:nvPr/>
          </p:nvSpPr>
          <p:spPr bwMode="auto">
            <a:xfrm>
              <a:off x="3438525" y="2298700"/>
              <a:ext cx="219075" cy="633413"/>
            </a:xfrm>
            <a:prstGeom prst="leftBrace">
              <a:avLst/>
            </a:prstGeom>
            <a:noFill/>
            <a:ln w="28575" algn="ctr">
              <a:solidFill>
                <a:schemeClr val="bg1">
                  <a:lumMod val="75000"/>
                </a:schemeClr>
              </a:solidFill>
              <a:round/>
              <a:headEnd/>
              <a:tailEnd type="none" w="med" len="med"/>
            </a:ln>
          </p:spPr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00" name="Freeform 95"/>
            <p:cNvSpPr>
              <a:spLocks/>
            </p:cNvSpPr>
            <p:nvPr/>
          </p:nvSpPr>
          <p:spPr bwMode="auto">
            <a:xfrm rot="5400000">
              <a:off x="6252369" y="2732881"/>
              <a:ext cx="1873250" cy="382588"/>
            </a:xfrm>
            <a:custGeom>
              <a:avLst/>
              <a:gdLst>
                <a:gd name="T0" fmla="*/ 2147483646 w 5034"/>
                <a:gd name="T1" fmla="*/ 0 h 1908"/>
                <a:gd name="T2" fmla="*/ 2147483646 w 5034"/>
                <a:gd name="T3" fmla="*/ 2147483646 h 1908"/>
                <a:gd name="T4" fmla="*/ 2147483646 w 5034"/>
                <a:gd name="T5" fmla="*/ 2147483646 h 1908"/>
                <a:gd name="T6" fmla="*/ 0 w 5034"/>
                <a:gd name="T7" fmla="*/ 2147483646 h 1908"/>
                <a:gd name="T8" fmla="*/ 2147483646 w 5034"/>
                <a:gd name="T9" fmla="*/ 2147483646 h 1908"/>
                <a:gd name="T10" fmla="*/ 2147483646 w 5034"/>
                <a:gd name="T11" fmla="*/ 2147483646 h 1908"/>
                <a:gd name="T12" fmla="*/ 2147483646 w 5034"/>
                <a:gd name="T13" fmla="*/ 2147483646 h 1908"/>
                <a:gd name="T14" fmla="*/ 2147483646 w 5034"/>
                <a:gd name="T15" fmla="*/ 0 h 190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034"/>
                <a:gd name="T25" fmla="*/ 0 h 1908"/>
                <a:gd name="T26" fmla="*/ 5034 w 5034"/>
                <a:gd name="T27" fmla="*/ 1908 h 190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034" h="1908">
                  <a:moveTo>
                    <a:pt x="2502" y="0"/>
                  </a:moveTo>
                  <a:lnTo>
                    <a:pt x="1465" y="383"/>
                  </a:lnTo>
                  <a:lnTo>
                    <a:pt x="1783" y="383"/>
                  </a:lnTo>
                  <a:lnTo>
                    <a:pt x="0" y="1908"/>
                  </a:lnTo>
                  <a:lnTo>
                    <a:pt x="5034" y="1908"/>
                  </a:lnTo>
                  <a:lnTo>
                    <a:pt x="3229" y="383"/>
                  </a:lnTo>
                  <a:lnTo>
                    <a:pt x="3613" y="395"/>
                  </a:lnTo>
                  <a:lnTo>
                    <a:pt x="2502" y="0"/>
                  </a:lnTo>
                  <a:close/>
                </a:path>
              </a:pathLst>
            </a:custGeom>
            <a:gradFill rotWithShape="1">
              <a:gsLst>
                <a:gs pos="0">
                  <a:srgbClr val="FFC000"/>
                </a:gs>
                <a:gs pos="100000">
                  <a:srgbClr val="FFFFFF">
                    <a:alpha val="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10800000" vert="eaVert" wrap="none" anchor="ctr"/>
            <a:lstStyle/>
            <a:p>
              <a:endParaRPr lang="zh-CN" altLang="en-US"/>
            </a:p>
          </p:txBody>
        </p:sp>
      </p:grpSp>
      <p:sp>
        <p:nvSpPr>
          <p:cNvPr id="101" name="矩形 106"/>
          <p:cNvSpPr>
            <a:spLocks noChangeArrowheads="1"/>
          </p:cNvSpPr>
          <p:nvPr/>
        </p:nvSpPr>
        <p:spPr bwMode="auto">
          <a:xfrm>
            <a:off x="798441" y="2060586"/>
            <a:ext cx="10641084" cy="5847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282825" indent="31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740025" indent="31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197225" indent="31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654425" indent="31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defTabSz="914400" eaLnBrk="1" hangingPunct="1">
              <a:spcBef>
                <a:spcPct val="50000"/>
              </a:spcBef>
              <a:defRPr/>
            </a:pPr>
            <a:r>
              <a:rPr lang="zh-CN" altLang="en-US" sz="1600" b="1" dirty="0" smtClean="0">
                <a:ea typeface="微软雅黑" pitchFamily="34" charset="-122"/>
              </a:rPr>
              <a:t>采用</a:t>
            </a:r>
            <a:r>
              <a:rPr lang="zh-CN" altLang="en-US" sz="1600" b="1" dirty="0" smtClean="0">
                <a:latin typeface="微软雅黑"/>
                <a:ea typeface="微软雅黑" pitchFamily="34" charset="-122"/>
              </a:rPr>
              <a:t>“</a:t>
            </a:r>
            <a:r>
              <a:rPr lang="en-US" altLang="zh-CN" sz="1600" b="1" dirty="0" smtClean="0">
                <a:ea typeface="微软雅黑" pitchFamily="34" charset="-122"/>
              </a:rPr>
              <a:t>1+N</a:t>
            </a:r>
            <a:r>
              <a:rPr lang="zh-CN" altLang="en-US" sz="1600" b="1" dirty="0" smtClean="0">
                <a:latin typeface="微软雅黑"/>
                <a:ea typeface="微软雅黑" pitchFamily="34" charset="-122"/>
              </a:rPr>
              <a:t>”</a:t>
            </a:r>
            <a:r>
              <a:rPr lang="zh-CN" altLang="en-US" sz="1600" b="1" dirty="0" smtClean="0">
                <a:ea typeface="微软雅黑" pitchFamily="34" charset="-122"/>
              </a:rPr>
              <a:t>链式反应，从泛能扩展到其他工艺段，增强解决方案覆盖范围，提升平台一站式满足客户需求的吸引力，扩大数据采集范围，带动人工智能扩展升级</a:t>
            </a:r>
            <a:endParaRPr lang="en-US" altLang="zh-CN" sz="1600" b="1" dirty="0" smtClean="0">
              <a:ea typeface="微软雅黑" pitchFamily="34" charset="-122"/>
            </a:endParaRPr>
          </a:p>
        </p:txBody>
      </p:sp>
      <p:sp>
        <p:nvSpPr>
          <p:cNvPr id="102" name="燕尾形 101"/>
          <p:cNvSpPr/>
          <p:nvPr/>
        </p:nvSpPr>
        <p:spPr bwMode="auto">
          <a:xfrm>
            <a:off x="11434809" y="3721474"/>
            <a:ext cx="263496" cy="647761"/>
          </a:xfrm>
          <a:prstGeom prst="chevron">
            <a:avLst/>
          </a:prstGeom>
          <a:solidFill>
            <a:srgbClr val="C0C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600" b="1" i="0" u="none" strike="noStrike" cap="none" normalizeH="0" baseline="0" smtClean="0">
              <a:ln>
                <a:noFill/>
              </a:ln>
              <a:solidFill>
                <a:srgbClr val="0065A6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" name="燕尾形 102"/>
          <p:cNvSpPr/>
          <p:nvPr/>
        </p:nvSpPr>
        <p:spPr bwMode="auto">
          <a:xfrm flipH="1">
            <a:off x="414379" y="3721474"/>
            <a:ext cx="263496" cy="647761"/>
          </a:xfrm>
          <a:prstGeom prst="chevron">
            <a:avLst/>
          </a:prstGeom>
          <a:solidFill>
            <a:srgbClr val="C0C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600" b="1" i="0" u="none" strike="noStrike" cap="none" normalizeH="0" baseline="0" smtClean="0">
              <a:ln>
                <a:noFill/>
              </a:ln>
              <a:solidFill>
                <a:srgbClr val="0065A6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72913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14644</TotalTime>
  <Words>2865</Words>
  <Application>Microsoft Office PowerPoint</Application>
  <PresentationFormat>宽屏</PresentationFormat>
  <Paragraphs>632</Paragraphs>
  <Slides>21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9" baseType="lpstr">
      <vt:lpstr>黑体</vt:lpstr>
      <vt:lpstr>楷体_GB2312</vt:lpstr>
      <vt:lpstr>宋体</vt:lpstr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hu</dc:creator>
  <cp:lastModifiedBy>hu</cp:lastModifiedBy>
  <cp:revision>271</cp:revision>
  <dcterms:created xsi:type="dcterms:W3CDTF">2017-06-05T01:52:45Z</dcterms:created>
  <dcterms:modified xsi:type="dcterms:W3CDTF">2017-06-15T06:33:05Z</dcterms:modified>
</cp:coreProperties>
</file>