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82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42875" y="304307"/>
            <a:ext cx="8858250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Conversational AI Assistant with RAG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2008789"/>
            <a:ext cx="2857500" cy="160734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195155" y="3777565"/>
            <a:ext cx="675369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Multi-Persona Chatbot with Document Understanding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3892869" y="4335475"/>
            <a:ext cx="1358233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Team Members: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2207865" y="4581934"/>
            <a:ext cx="472827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Rijul • Jayraj Choudhary • Siddhant Kankaria • Jitesh Sidhani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792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 &amp; Business Objective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50149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Purpose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357313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00063" y="1285875"/>
            <a:ext cx="48006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Creating a highly versatile and customizable Conversational AI Assistant that adapts to diverse user needs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285750" y="1885950"/>
            <a:ext cx="50149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Primary Business Objective</a:t>
            </a:r>
            <a:endParaRPr lang="en-US" sz="13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357438"/>
            <a:ext cx="142875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00063" y="2286000"/>
            <a:ext cx="48006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 an intelligent chatbot that engages in natural conversations while adapting its communication style based on user preferences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285750" y="2886075"/>
            <a:ext cx="50149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Core Pillars of Functionality</a:t>
            </a:r>
            <a:endParaRPr lang="en-US" sz="13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357563"/>
            <a:ext cx="142875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00063" y="3295055"/>
            <a:ext cx="210740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Dynamic Personas and Tones: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2485549" y="3295055"/>
            <a:ext cx="214270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Allowing users to select the AI's </a:t>
            </a:r>
            <a:endParaRPr lang="en-US" sz="1046" dirty="0"/>
          </a:p>
        </p:txBody>
      </p:sp>
      <p:sp>
        <p:nvSpPr>
          <p:cNvPr id="14" name="Text 8"/>
          <p:cNvSpPr/>
          <p:nvPr/>
        </p:nvSpPr>
        <p:spPr>
          <a:xfrm>
            <a:off x="500063" y="3509367"/>
            <a:ext cx="138647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personality and tone</a:t>
            </a:r>
            <a:endParaRPr lang="en-US" sz="1046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893344"/>
            <a:ext cx="142875" cy="14287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00063" y="3830836"/>
            <a:ext cx="283408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Retrieval-Augmented Generation (RAG):</a:t>
            </a:r>
            <a:endParaRPr lang="en-US" sz="1046" dirty="0"/>
          </a:p>
        </p:txBody>
      </p:sp>
      <p:sp>
        <p:nvSpPr>
          <p:cNvPr id="17" name="Text 10"/>
          <p:cNvSpPr/>
          <p:nvPr/>
        </p:nvSpPr>
        <p:spPr>
          <a:xfrm>
            <a:off x="3172460" y="3830836"/>
            <a:ext cx="168665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Enabling the assistant to </a:t>
            </a:r>
            <a:endParaRPr lang="en-US" sz="1046" dirty="0"/>
          </a:p>
        </p:txBody>
      </p:sp>
      <p:sp>
        <p:nvSpPr>
          <p:cNvPr id="18" name="Text 11"/>
          <p:cNvSpPr/>
          <p:nvPr/>
        </p:nvSpPr>
        <p:spPr>
          <a:xfrm>
            <a:off x="500063" y="4045148"/>
            <a:ext cx="330058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answer questions based on uploaded documents</a:t>
            </a:r>
            <a:endParaRPr lang="en-US" sz="1046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4429125"/>
            <a:ext cx="142875" cy="142875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500063" y="4366617"/>
            <a:ext cx="201439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Interactive User Experience:</a:t>
            </a:r>
            <a:endParaRPr lang="en-US" sz="1046" dirty="0"/>
          </a:p>
        </p:txBody>
      </p:sp>
      <p:sp>
        <p:nvSpPr>
          <p:cNvPr id="21" name="Text 13"/>
          <p:cNvSpPr/>
          <p:nvPr/>
        </p:nvSpPr>
        <p:spPr>
          <a:xfrm>
            <a:off x="2514460" y="4366617"/>
            <a:ext cx="267335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Intuitive web interface that encourages </a:t>
            </a:r>
            <a:endParaRPr lang="en-US" sz="1046" dirty="0"/>
          </a:p>
        </p:txBody>
      </p:sp>
      <p:sp>
        <p:nvSpPr>
          <p:cNvPr id="22" name="Text 14"/>
          <p:cNvSpPr/>
          <p:nvPr/>
        </p:nvSpPr>
        <p:spPr>
          <a:xfrm>
            <a:off x="500063" y="4580930"/>
            <a:ext cx="111501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experimentation</a:t>
            </a:r>
            <a:endParaRPr lang="en-US" sz="1046" dirty="0"/>
          </a:p>
        </p:txBody>
      </p:sp>
      <p:pic>
        <p:nvPicPr>
          <p:cNvPr id="25" name="Picture 24" descr="A drawing of a diagram&#10;&#10;AI-generated content may be incorrect.">
            <a:extLst>
              <a:ext uri="{FF2B5EF4-FFF2-40B4-BE49-F238E27FC236}">
                <a16:creationId xmlns:a16="http://schemas.microsoft.com/office/drawing/2014/main" id="{2CD3E1A4-276C-4BD6-1194-D66A8FDBA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102" y="746440"/>
            <a:ext cx="3650620" cy="3650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System Architecture &amp; Technology Stack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14388"/>
            <a:ext cx="5014913" cy="528638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285750" y="814388"/>
            <a:ext cx="5014913" cy="528638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User Input → Gradio UI → RAG Pipeline → LangGraph Agent → Groq LLM API → Response → Gradio UI → User </a:t>
            </a:r>
            <a:endParaRPr lang="en-US" sz="94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514475"/>
            <a:ext cx="128588" cy="1143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00063" y="1457325"/>
            <a:ext cx="12839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Core Logic: LangGraph</a:t>
            </a:r>
            <a:endParaRPr lang="en-US" sz="837" dirty="0"/>
          </a:p>
        </p:txBody>
      </p:sp>
      <p:sp>
        <p:nvSpPr>
          <p:cNvPr id="8" name="Text 4"/>
          <p:cNvSpPr/>
          <p:nvPr/>
        </p:nvSpPr>
        <p:spPr>
          <a:xfrm>
            <a:off x="1819731" y="1457325"/>
            <a:ext cx="31119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Creates stateful, cyclic graphs to manage conversational 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500063" y="1628775"/>
            <a:ext cx="19662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memory using AgentState dictionary</a:t>
            </a:r>
            <a:endParaRPr lang="en-US" sz="837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928813"/>
            <a:ext cx="128588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00063" y="1871663"/>
            <a:ext cx="12622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Interface: Gradio</a:t>
            </a:r>
            <a:endParaRPr lang="en-US" sz="837" dirty="0"/>
          </a:p>
        </p:txBody>
      </p:sp>
      <p:sp>
        <p:nvSpPr>
          <p:cNvPr id="12" name="Text 7"/>
          <p:cNvSpPr/>
          <p:nvPr/>
        </p:nvSpPr>
        <p:spPr>
          <a:xfrm>
            <a:off x="1798020" y="1871663"/>
            <a:ext cx="311548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Quickly builds feature-rich web interface with interactive 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500063" y="2043113"/>
            <a:ext cx="215216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components like file uploads and sliders</a:t>
            </a:r>
            <a:endParaRPr lang="en-US" sz="837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343150"/>
            <a:ext cx="114300" cy="11430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00063" y="2286000"/>
            <a:ext cx="18310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LLM: Groq API with Llama 3.1 8B</a:t>
            </a:r>
            <a:endParaRPr lang="en-US" sz="837" dirty="0"/>
          </a:p>
        </p:txBody>
      </p:sp>
      <p:sp>
        <p:nvSpPr>
          <p:cNvPr id="16" name="Text 10"/>
          <p:cNvSpPr/>
          <p:nvPr/>
        </p:nvSpPr>
        <p:spPr>
          <a:xfrm>
            <a:off x="2366869" y="2286000"/>
            <a:ext cx="279510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Selected for low latency and strong conversational </a:t>
            </a:r>
            <a:endParaRPr lang="en-US" sz="837" dirty="0"/>
          </a:p>
        </p:txBody>
      </p:sp>
      <p:sp>
        <p:nvSpPr>
          <p:cNvPr id="17" name="Text 11"/>
          <p:cNvSpPr/>
          <p:nvPr/>
        </p:nvSpPr>
        <p:spPr>
          <a:xfrm>
            <a:off x="500063" y="2457450"/>
            <a:ext cx="19042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abilities, essential for real-time chat</a:t>
            </a:r>
            <a:endParaRPr lang="en-US" sz="837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757488"/>
            <a:ext cx="100013" cy="114300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500063" y="2700338"/>
            <a:ext cx="211284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Vector Store: ChromaDB (In-Memory)</a:t>
            </a:r>
            <a:endParaRPr lang="en-US" sz="837" dirty="0"/>
          </a:p>
        </p:txBody>
      </p:sp>
      <p:sp>
        <p:nvSpPr>
          <p:cNvPr id="20" name="Text 13"/>
          <p:cNvSpPr/>
          <p:nvPr/>
        </p:nvSpPr>
        <p:spPr>
          <a:xfrm>
            <a:off x="2648629" y="2700338"/>
            <a:ext cx="26362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Runs in-memory to solve file-locking issues and </a:t>
            </a:r>
            <a:endParaRPr lang="en-US" sz="837" dirty="0"/>
          </a:p>
        </p:txBody>
      </p:sp>
      <p:sp>
        <p:nvSpPr>
          <p:cNvPr id="21" name="Text 14"/>
          <p:cNvSpPr/>
          <p:nvPr/>
        </p:nvSpPr>
        <p:spPr>
          <a:xfrm>
            <a:off x="500063" y="2871788"/>
            <a:ext cx="23436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ensure clean processing for each document</a:t>
            </a:r>
            <a:endParaRPr lang="en-US" sz="837" dirty="0"/>
          </a:p>
        </p:txBody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3171825"/>
            <a:ext cx="100013" cy="114300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500063" y="3114675"/>
            <a:ext cx="16968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Embeddings: all-MiniLM-L6-v2</a:t>
            </a:r>
            <a:endParaRPr lang="en-US" sz="837" dirty="0"/>
          </a:p>
        </p:txBody>
      </p:sp>
      <p:sp>
        <p:nvSpPr>
          <p:cNvPr id="24" name="Text 16"/>
          <p:cNvSpPr/>
          <p:nvPr/>
        </p:nvSpPr>
        <p:spPr>
          <a:xfrm>
            <a:off x="2232589" y="3114675"/>
            <a:ext cx="273496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- Open-source model from Hugging Face that runs </a:t>
            </a:r>
            <a:endParaRPr lang="en-US" sz="837" dirty="0"/>
          </a:p>
        </p:txBody>
      </p:sp>
      <p:sp>
        <p:nvSpPr>
          <p:cNvPr id="25" name="Text 17"/>
          <p:cNvSpPr/>
          <p:nvPr/>
        </p:nvSpPr>
        <p:spPr>
          <a:xfrm>
            <a:off x="500063" y="3286125"/>
            <a:ext cx="36365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locally, ensuring privacy and removing dependency on paid services</a:t>
            </a:r>
            <a:endParaRPr lang="en-US" sz="837" dirty="0"/>
          </a:p>
        </p:txBody>
      </p:sp>
      <p:pic>
        <p:nvPicPr>
          <p:cNvPr id="28" name="Picture 27" descr="A diagram of a system&#10;&#10;AI-generated content may be incorrect.">
            <a:extLst>
              <a:ext uri="{FF2B5EF4-FFF2-40B4-BE49-F238E27FC236}">
                <a16:creationId xmlns:a16="http://schemas.microsoft.com/office/drawing/2014/main" id="{FBD55076-8C45-DB54-999D-599097FD88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00663" y="650081"/>
            <a:ext cx="3843337" cy="38433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578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Core Features: Multi-Persona &amp; Tones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028700"/>
            <a:ext cx="50149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Multi-Persona Chat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1393031"/>
            <a:ext cx="501491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Engage with different AI personalities, each with unique communication styles and characteristics.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928813"/>
            <a:ext cx="5014913" cy="1114425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2150269"/>
            <a:ext cx="100013" cy="1143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07219" y="2043113"/>
            <a:ext cx="10062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Helpful Assistant: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1649146" y="2043113"/>
            <a:ext cx="32867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Professional, informative, and focused on providing accurate 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607219" y="2214563"/>
            <a:ext cx="6373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information</a:t>
            </a:r>
            <a:endParaRPr lang="en-US" sz="837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2478881"/>
            <a:ext cx="114300" cy="1143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07219" y="2457450"/>
            <a:ext cx="11009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Sarcastic Teenager: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1743884" y="2457450"/>
            <a:ext cx="26442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Witty, humorous, with a touch of playful sarcasm</a:t>
            </a:r>
            <a:endParaRPr lang="en-US" sz="837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6" y="2721769"/>
            <a:ext cx="114300" cy="11430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607219" y="2700338"/>
            <a:ext cx="95212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Wise Old Wizard:</a:t>
            </a:r>
            <a:endParaRPr lang="en-US" sz="837" dirty="0"/>
          </a:p>
        </p:txBody>
      </p:sp>
      <p:sp>
        <p:nvSpPr>
          <p:cNvPr id="16" name="Text 10"/>
          <p:cNvSpPr/>
          <p:nvPr/>
        </p:nvSpPr>
        <p:spPr>
          <a:xfrm>
            <a:off x="1595065" y="2700338"/>
            <a:ext cx="31673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Speaks with wisdom, metaphors, and a touch of mysticism</a:t>
            </a:r>
            <a:endParaRPr lang="en-US" sz="837" dirty="0"/>
          </a:p>
        </p:txBody>
      </p:sp>
      <p:sp>
        <p:nvSpPr>
          <p:cNvPr id="17" name="Text 11"/>
          <p:cNvSpPr/>
          <p:nvPr/>
        </p:nvSpPr>
        <p:spPr>
          <a:xfrm>
            <a:off x="285750" y="3186113"/>
            <a:ext cx="50149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Dynamic Tone Control</a:t>
            </a:r>
            <a:endParaRPr lang="en-US" sz="1350" dirty="0"/>
          </a:p>
        </p:txBody>
      </p:sp>
      <p:sp>
        <p:nvSpPr>
          <p:cNvPr id="18" name="Text 12"/>
          <p:cNvSpPr/>
          <p:nvPr/>
        </p:nvSpPr>
        <p:spPr>
          <a:xfrm>
            <a:off x="285750" y="3550444"/>
            <a:ext cx="501491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Further refine the AI's responses by selecting a specific tone, adding another layer of customization.</a:t>
            </a:r>
            <a:endParaRPr lang="en-US" sz="1046" dirty="0"/>
          </a:p>
        </p:txBody>
      </p:sp>
      <p:sp>
        <p:nvSpPr>
          <p:cNvPr id="19" name="Shape 13"/>
          <p:cNvSpPr/>
          <p:nvPr/>
        </p:nvSpPr>
        <p:spPr>
          <a:xfrm>
            <a:off x="285750" y="4086225"/>
            <a:ext cx="5014913" cy="942975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06" y="4221956"/>
            <a:ext cx="114300" cy="114300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607219" y="4200525"/>
            <a:ext cx="43412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Formal:</a:t>
            </a:r>
            <a:endParaRPr lang="en-US" sz="837" dirty="0"/>
          </a:p>
        </p:txBody>
      </p:sp>
      <p:sp>
        <p:nvSpPr>
          <p:cNvPr id="22" name="Text 15"/>
          <p:cNvSpPr/>
          <p:nvPr/>
        </p:nvSpPr>
        <p:spPr>
          <a:xfrm>
            <a:off x="1077060" y="4200525"/>
            <a:ext cx="389284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Professional language with proper structure and minimal colloquialisms</a:t>
            </a:r>
            <a:endParaRPr lang="en-US" sz="837" dirty="0"/>
          </a:p>
        </p:txBody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906" y="4464844"/>
            <a:ext cx="114300" cy="114300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607219" y="4443413"/>
            <a:ext cx="49699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Friendly:</a:t>
            </a:r>
            <a:endParaRPr lang="en-US" sz="837" dirty="0"/>
          </a:p>
        </p:txBody>
      </p:sp>
      <p:sp>
        <p:nvSpPr>
          <p:cNvPr id="25" name="Text 17"/>
          <p:cNvSpPr/>
          <p:nvPr/>
        </p:nvSpPr>
        <p:spPr>
          <a:xfrm>
            <a:off x="1139930" y="4443413"/>
            <a:ext cx="32870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Warm, approachable language with conversational elements</a:t>
            </a:r>
            <a:endParaRPr lang="en-US" sz="837" dirty="0"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906" y="4707731"/>
            <a:ext cx="114300" cy="114300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607219" y="4686300"/>
            <a:ext cx="63038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Humorous:</a:t>
            </a:r>
            <a:endParaRPr lang="en-US" sz="837" dirty="0"/>
          </a:p>
        </p:txBody>
      </p:sp>
      <p:sp>
        <p:nvSpPr>
          <p:cNvPr id="28" name="Text 19"/>
          <p:cNvSpPr/>
          <p:nvPr/>
        </p:nvSpPr>
        <p:spPr>
          <a:xfrm>
            <a:off x="1273318" y="4686300"/>
            <a:ext cx="31556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Light-hearted language with jokes and playful expressions</a:t>
            </a:r>
            <a:endParaRPr lang="en-US" sz="837" dirty="0"/>
          </a:p>
        </p:txBody>
      </p:sp>
      <p:pic>
        <p:nvPicPr>
          <p:cNvPr id="31" name="Picture 30" descr="A cartoon of people with different expressions&#10;&#10;AI-generated content may be incorrect.">
            <a:extLst>
              <a:ext uri="{FF2B5EF4-FFF2-40B4-BE49-F238E27FC236}">
                <a16:creationId xmlns:a16="http://schemas.microsoft.com/office/drawing/2014/main" id="{B438C994-0C5F-238C-54EC-A2FE14F0D8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6151" y="763832"/>
            <a:ext cx="3873012" cy="38730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448"/>
            <a:ext cx="9144000" cy="63365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9479" y="109643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Challenges Faced &amp; Solutions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29479" y="617935"/>
            <a:ext cx="4964027" cy="1005484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47" y="711874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59598" y="683546"/>
            <a:ext cx="353830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Challenge 1: Dependency and Visualization Issues</a:t>
            </a:r>
            <a:endParaRPr lang="en-US" sz="10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81" y="973334"/>
            <a:ext cx="96441" cy="12858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59598" y="941187"/>
            <a:ext cx="56990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7AE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Solution:</a:t>
            </a:r>
            <a:endParaRPr lang="en-US" sz="942" dirty="0"/>
          </a:p>
        </p:txBody>
      </p:sp>
      <p:sp>
        <p:nvSpPr>
          <p:cNvPr id="9" name="Text 4"/>
          <p:cNvSpPr/>
          <p:nvPr/>
        </p:nvSpPr>
        <p:spPr>
          <a:xfrm>
            <a:off x="317760" y="1031938"/>
            <a:ext cx="4657725" cy="578644"/>
          </a:xfrm>
          <a:prstGeom prst="rect">
            <a:avLst/>
          </a:prstGeom>
          <a:noFill/>
          <a:ln/>
        </p:spPr>
        <p:txBody>
          <a:bodyPr wrap="square" lIns="21259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Used LangGraph's built-in function to generate a Mermaid diagram, avoiding complex installations and visualizing the graph directly in the notebook </a:t>
            </a:r>
            <a:endParaRPr lang="en-US" sz="942" dirty="0"/>
          </a:p>
        </p:txBody>
      </p:sp>
      <p:sp>
        <p:nvSpPr>
          <p:cNvPr id="10" name="Shape 5"/>
          <p:cNvSpPr/>
          <p:nvPr/>
        </p:nvSpPr>
        <p:spPr>
          <a:xfrm>
            <a:off x="229479" y="1653309"/>
            <a:ext cx="4912263" cy="803591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46" y="1700482"/>
            <a:ext cx="142875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64407" y="1669905"/>
            <a:ext cx="29236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Challenge 2: RAG State Management Bug</a:t>
            </a:r>
            <a:endParaRPr lang="en-US" sz="1046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62" y="1917547"/>
            <a:ext cx="96441" cy="12858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84001" y="1902025"/>
            <a:ext cx="56990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7AE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Solution:</a:t>
            </a:r>
            <a:endParaRPr lang="en-US" sz="942" dirty="0"/>
          </a:p>
        </p:txBody>
      </p:sp>
      <p:sp>
        <p:nvSpPr>
          <p:cNvPr id="15" name="Text 8"/>
          <p:cNvSpPr/>
          <p:nvPr/>
        </p:nvSpPr>
        <p:spPr>
          <a:xfrm>
            <a:off x="325011" y="2071137"/>
            <a:ext cx="4657725" cy="385763"/>
          </a:xfrm>
          <a:prstGeom prst="rect">
            <a:avLst/>
          </a:prstGeom>
          <a:noFill/>
          <a:ln/>
        </p:spPr>
        <p:txBody>
          <a:bodyPr wrap="square" lIns="21259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Re-architected the RAG pipeline to use an in-memory ChromaDB instance, ensuring the vector store was completely wiped clean between sessions </a:t>
            </a:r>
            <a:endParaRPr lang="en-US" sz="942" dirty="0"/>
          </a:p>
        </p:txBody>
      </p:sp>
      <p:sp>
        <p:nvSpPr>
          <p:cNvPr id="16" name="Shape 9"/>
          <p:cNvSpPr/>
          <p:nvPr/>
        </p:nvSpPr>
        <p:spPr>
          <a:xfrm>
            <a:off x="229479" y="2546196"/>
            <a:ext cx="5014913" cy="906570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44" y="2586557"/>
            <a:ext cx="142875" cy="14287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564407" y="2559824"/>
            <a:ext cx="359517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Challenge 3: LLM Behavior with Structured Output</a:t>
            </a:r>
            <a:endParaRPr lang="en-US" sz="1046" dirty="0"/>
          </a:p>
        </p:txBody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78" y="2799800"/>
            <a:ext cx="96441" cy="128588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607219" y="2769354"/>
            <a:ext cx="56990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7AE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Solution:</a:t>
            </a:r>
            <a:endParaRPr lang="en-US" sz="942" dirty="0"/>
          </a:p>
        </p:txBody>
      </p:sp>
      <p:sp>
        <p:nvSpPr>
          <p:cNvPr id="21" name="Text 12"/>
          <p:cNvSpPr/>
          <p:nvPr/>
        </p:nvSpPr>
        <p:spPr>
          <a:xfrm>
            <a:off x="353371" y="2928388"/>
            <a:ext cx="4657725" cy="385763"/>
          </a:xfrm>
          <a:prstGeom prst="rect">
            <a:avLst/>
          </a:prstGeom>
          <a:noFill/>
          <a:ln/>
        </p:spPr>
        <p:txBody>
          <a:bodyPr wrap="square" lIns="21259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Simplified the approach by requesting direct, plain-text responses from the LLM instead of using Pydantic models for structured output </a:t>
            </a:r>
            <a:endParaRPr lang="en-US" sz="942" dirty="0"/>
          </a:p>
        </p:txBody>
      </p:sp>
      <p:sp>
        <p:nvSpPr>
          <p:cNvPr id="22" name="Shape 13"/>
          <p:cNvSpPr/>
          <p:nvPr/>
        </p:nvSpPr>
        <p:spPr>
          <a:xfrm>
            <a:off x="229479" y="3547149"/>
            <a:ext cx="5014913" cy="1100138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23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40" y="3607017"/>
            <a:ext cx="142875" cy="142875"/>
          </a:xfrm>
          <a:prstGeom prst="rect">
            <a:avLst/>
          </a:prstGeom>
        </p:spPr>
      </p:pic>
      <p:sp>
        <p:nvSpPr>
          <p:cNvPr id="24" name="Text 14"/>
          <p:cNvSpPr/>
          <p:nvPr/>
        </p:nvSpPr>
        <p:spPr>
          <a:xfrm>
            <a:off x="566774" y="3571297"/>
            <a:ext cx="362475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Challenge 4: Windows File Locking PermissionError</a:t>
            </a:r>
            <a:endParaRPr lang="en-US" sz="1046" dirty="0"/>
          </a:p>
        </p:txBody>
      </p:sp>
      <p:pic>
        <p:nvPicPr>
          <p:cNvPr id="25" name="Image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62" y="3826548"/>
            <a:ext cx="96441" cy="128588"/>
          </a:xfrm>
          <a:prstGeom prst="rect">
            <a:avLst/>
          </a:prstGeom>
        </p:spPr>
      </p:pic>
      <p:sp>
        <p:nvSpPr>
          <p:cNvPr id="26" name="Text 15"/>
          <p:cNvSpPr/>
          <p:nvPr/>
        </p:nvSpPr>
        <p:spPr>
          <a:xfrm>
            <a:off x="584000" y="3809758"/>
            <a:ext cx="56990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27AE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Solution:</a:t>
            </a:r>
            <a:endParaRPr lang="en-US" sz="942" dirty="0"/>
          </a:p>
        </p:txBody>
      </p:sp>
      <p:sp>
        <p:nvSpPr>
          <p:cNvPr id="27" name="Text 16"/>
          <p:cNvSpPr/>
          <p:nvPr/>
        </p:nvSpPr>
        <p:spPr>
          <a:xfrm>
            <a:off x="325011" y="3955136"/>
            <a:ext cx="4657725" cy="385763"/>
          </a:xfrm>
          <a:prstGeom prst="rect">
            <a:avLst/>
          </a:prstGeom>
          <a:noFill/>
          <a:ln/>
        </p:spPr>
        <p:txBody>
          <a:bodyPr wrap="square" lIns="212598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Moved to a fully in-memory vector store, eliminating file locking issues by removing disk-based storage entirely </a:t>
            </a:r>
            <a:endParaRPr lang="en-US" sz="94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292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RAG Pipeline Evaluation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23317"/>
            <a:ext cx="270720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We evaluated our RAG system using the 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2992952" y="823317"/>
            <a:ext cx="125517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Ragas framework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248131" y="823317"/>
            <a:ext cx="73282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a test 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285750" y="1037630"/>
            <a:ext cx="466386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 (project_apollo_overview.pdf) and specific question-answer 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285750" y="1251942"/>
            <a:ext cx="37063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pairs. </a:t>
            </a:r>
            <a:endParaRPr lang="en-US" sz="1046" dirty="0"/>
          </a:p>
        </p:txBody>
      </p:sp>
      <p:sp>
        <p:nvSpPr>
          <p:cNvPr id="9" name="Shape 6"/>
          <p:cNvSpPr/>
          <p:nvPr/>
        </p:nvSpPr>
        <p:spPr>
          <a:xfrm>
            <a:off x="285750" y="1600200"/>
            <a:ext cx="5014913" cy="1457325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1771650"/>
            <a:ext cx="114300" cy="11430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78644" y="1714500"/>
            <a:ext cx="82937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context_recall: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1443735" y="1714500"/>
            <a:ext cx="365715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Measures if the retriever found all relevant information. Our system 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578644" y="1885950"/>
            <a:ext cx="287145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scored a perfect 1.0, proving highly effective retrieval.</a:t>
            </a:r>
            <a:endParaRPr lang="en-US" sz="837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2185988"/>
            <a:ext cx="114300" cy="11430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78644" y="2128838"/>
            <a:ext cx="116097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answer_correctness:</a:t>
            </a:r>
            <a:endParaRPr lang="en-US" sz="837" dirty="0"/>
          </a:p>
        </p:txBody>
      </p:sp>
      <p:sp>
        <p:nvSpPr>
          <p:cNvPr id="16" name="Text 11"/>
          <p:cNvSpPr/>
          <p:nvPr/>
        </p:nvSpPr>
        <p:spPr>
          <a:xfrm>
            <a:off x="1775333" y="2128838"/>
            <a:ext cx="32798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Measures factual accuracy of generated answers. Our scores </a:t>
            </a:r>
            <a:endParaRPr lang="en-US" sz="837" dirty="0"/>
          </a:p>
        </p:txBody>
      </p:sp>
      <p:sp>
        <p:nvSpPr>
          <p:cNvPr id="17" name="Text 12"/>
          <p:cNvSpPr/>
          <p:nvPr/>
        </p:nvSpPr>
        <p:spPr>
          <a:xfrm>
            <a:off x="578644" y="2300288"/>
            <a:ext cx="17571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were consistently high (0.85-1.0).</a:t>
            </a:r>
            <a:endParaRPr lang="en-US" sz="837" dirty="0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6" y="2600325"/>
            <a:ext cx="114300" cy="11430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578644" y="2543175"/>
            <a:ext cx="7158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faithfulness:</a:t>
            </a:r>
            <a:endParaRPr lang="en-US" sz="837" dirty="0"/>
          </a:p>
        </p:txBody>
      </p:sp>
      <p:sp>
        <p:nvSpPr>
          <p:cNvPr id="20" name="Text 14"/>
          <p:cNvSpPr/>
          <p:nvPr/>
        </p:nvSpPr>
        <p:spPr>
          <a:xfrm>
            <a:off x="1330244" y="2543175"/>
            <a:ext cx="36658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Checks if answers are strictly based on provided context. Our model </a:t>
            </a:r>
            <a:endParaRPr lang="en-US" sz="837" dirty="0"/>
          </a:p>
        </p:txBody>
      </p:sp>
      <p:sp>
        <p:nvSpPr>
          <p:cNvPr id="21" name="Text 15"/>
          <p:cNvSpPr/>
          <p:nvPr/>
        </p:nvSpPr>
        <p:spPr>
          <a:xfrm>
            <a:off x="578644" y="2714625"/>
            <a:ext cx="26245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scored a perfect 1.0, indicating no hallucinations.</a:t>
            </a:r>
            <a:endParaRPr lang="en-US" sz="837" dirty="0"/>
          </a:p>
        </p:txBody>
      </p:sp>
      <p:sp>
        <p:nvSpPr>
          <p:cNvPr id="22" name="Shape 16"/>
          <p:cNvSpPr/>
          <p:nvPr/>
        </p:nvSpPr>
        <p:spPr>
          <a:xfrm>
            <a:off x="285750" y="3200400"/>
            <a:ext cx="1977814" cy="314325"/>
          </a:xfrm>
          <a:prstGeom prst="rect">
            <a:avLst/>
          </a:prstGeom>
          <a:solidFill>
            <a:srgbClr val="3498D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Text 17"/>
          <p:cNvSpPr/>
          <p:nvPr/>
        </p:nvSpPr>
        <p:spPr>
          <a:xfrm>
            <a:off x="285750" y="3200400"/>
            <a:ext cx="1977814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Question</a:t>
            </a:r>
            <a:endParaRPr lang="en-US" sz="837" dirty="0"/>
          </a:p>
        </p:txBody>
      </p:sp>
      <p:sp>
        <p:nvSpPr>
          <p:cNvPr id="24" name="Shape 18"/>
          <p:cNvSpPr/>
          <p:nvPr/>
        </p:nvSpPr>
        <p:spPr>
          <a:xfrm>
            <a:off x="2263564" y="3200400"/>
            <a:ext cx="939682" cy="314325"/>
          </a:xfrm>
          <a:prstGeom prst="rect">
            <a:avLst/>
          </a:prstGeom>
          <a:solidFill>
            <a:srgbClr val="3498D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5" name="Text 19"/>
          <p:cNvSpPr/>
          <p:nvPr/>
        </p:nvSpPr>
        <p:spPr>
          <a:xfrm>
            <a:off x="2263564" y="3200400"/>
            <a:ext cx="939682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context_recall</a:t>
            </a:r>
            <a:endParaRPr lang="en-US" sz="837" dirty="0"/>
          </a:p>
        </p:txBody>
      </p:sp>
      <p:sp>
        <p:nvSpPr>
          <p:cNvPr id="26" name="Shape 20"/>
          <p:cNvSpPr/>
          <p:nvPr/>
        </p:nvSpPr>
        <p:spPr>
          <a:xfrm>
            <a:off x="3203246" y="3200400"/>
            <a:ext cx="1271253" cy="314325"/>
          </a:xfrm>
          <a:prstGeom prst="rect">
            <a:avLst/>
          </a:prstGeom>
          <a:solidFill>
            <a:srgbClr val="3498D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Text 21"/>
          <p:cNvSpPr/>
          <p:nvPr/>
        </p:nvSpPr>
        <p:spPr>
          <a:xfrm>
            <a:off x="3203246" y="3200400"/>
            <a:ext cx="1271253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answer_correctness</a:t>
            </a:r>
            <a:endParaRPr lang="en-US" sz="837" dirty="0"/>
          </a:p>
        </p:txBody>
      </p:sp>
      <p:sp>
        <p:nvSpPr>
          <p:cNvPr id="28" name="Shape 22"/>
          <p:cNvSpPr/>
          <p:nvPr/>
        </p:nvSpPr>
        <p:spPr>
          <a:xfrm>
            <a:off x="4474499" y="3200400"/>
            <a:ext cx="826164" cy="314325"/>
          </a:xfrm>
          <a:prstGeom prst="rect">
            <a:avLst/>
          </a:prstGeom>
          <a:solidFill>
            <a:srgbClr val="3498D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9" name="Text 23"/>
          <p:cNvSpPr/>
          <p:nvPr/>
        </p:nvSpPr>
        <p:spPr>
          <a:xfrm>
            <a:off x="4474499" y="3200400"/>
            <a:ext cx="826164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l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faithfulness</a:t>
            </a:r>
            <a:endParaRPr lang="en-US" sz="837" dirty="0"/>
          </a:p>
        </p:txBody>
      </p:sp>
      <p:sp>
        <p:nvSpPr>
          <p:cNvPr id="30" name="Text 24"/>
          <p:cNvSpPr/>
          <p:nvPr/>
        </p:nvSpPr>
        <p:spPr>
          <a:xfrm>
            <a:off x="285750" y="3514725"/>
            <a:ext cx="1977814" cy="48934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Who is the team lead for Project Apollo?</a:t>
            </a:r>
            <a:endParaRPr lang="en-US" sz="837" dirty="0"/>
          </a:p>
        </p:txBody>
      </p:sp>
      <p:sp>
        <p:nvSpPr>
          <p:cNvPr id="31" name="Text 25"/>
          <p:cNvSpPr/>
          <p:nvPr/>
        </p:nvSpPr>
        <p:spPr>
          <a:xfrm>
            <a:off x="2263564" y="3514725"/>
            <a:ext cx="939682" cy="48934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1.0</a:t>
            </a:r>
            <a:endParaRPr lang="en-US" sz="837" dirty="0"/>
          </a:p>
        </p:txBody>
      </p:sp>
      <p:sp>
        <p:nvSpPr>
          <p:cNvPr id="32" name="Text 26"/>
          <p:cNvSpPr/>
          <p:nvPr/>
        </p:nvSpPr>
        <p:spPr>
          <a:xfrm>
            <a:off x="3203246" y="3514725"/>
            <a:ext cx="1271253" cy="48934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0.851</a:t>
            </a:r>
            <a:endParaRPr lang="en-US" sz="837" dirty="0"/>
          </a:p>
        </p:txBody>
      </p:sp>
      <p:sp>
        <p:nvSpPr>
          <p:cNvPr id="33" name="Text 27"/>
          <p:cNvSpPr/>
          <p:nvPr/>
        </p:nvSpPr>
        <p:spPr>
          <a:xfrm>
            <a:off x="4474499" y="3514725"/>
            <a:ext cx="826164" cy="489347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1.0</a:t>
            </a:r>
            <a:endParaRPr lang="en-US" sz="837" dirty="0"/>
          </a:p>
        </p:txBody>
      </p:sp>
      <p:sp>
        <p:nvSpPr>
          <p:cNvPr id="34" name="Shape 28"/>
          <p:cNvSpPr/>
          <p:nvPr/>
        </p:nvSpPr>
        <p:spPr>
          <a:xfrm>
            <a:off x="285750" y="4004072"/>
            <a:ext cx="5014913" cy="492919"/>
          </a:xfrm>
          <a:prstGeom prst="rect">
            <a:avLst/>
          </a:prstGeom>
          <a:solidFill>
            <a:srgbClr val="3498DB">
              <a:alpha val="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5" name="Text 29"/>
          <p:cNvSpPr/>
          <p:nvPr/>
        </p:nvSpPr>
        <p:spPr>
          <a:xfrm>
            <a:off x="285750" y="4004072"/>
            <a:ext cx="1977814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is the primary objective of the project?</a:t>
            </a:r>
            <a:endParaRPr lang="en-US" sz="837" dirty="0"/>
          </a:p>
        </p:txBody>
      </p:sp>
      <p:sp>
        <p:nvSpPr>
          <p:cNvPr id="36" name="Text 30"/>
          <p:cNvSpPr/>
          <p:nvPr/>
        </p:nvSpPr>
        <p:spPr>
          <a:xfrm>
            <a:off x="2263564" y="4004072"/>
            <a:ext cx="939682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1.0</a:t>
            </a:r>
            <a:endParaRPr lang="en-US" sz="837" dirty="0"/>
          </a:p>
        </p:txBody>
      </p:sp>
      <p:sp>
        <p:nvSpPr>
          <p:cNvPr id="37" name="Text 31"/>
          <p:cNvSpPr/>
          <p:nvPr/>
        </p:nvSpPr>
        <p:spPr>
          <a:xfrm>
            <a:off x="3203246" y="4004072"/>
            <a:ext cx="1271253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0.912</a:t>
            </a:r>
            <a:endParaRPr lang="en-US" sz="837" dirty="0"/>
          </a:p>
        </p:txBody>
      </p:sp>
      <p:sp>
        <p:nvSpPr>
          <p:cNvPr id="38" name="Text 32"/>
          <p:cNvSpPr/>
          <p:nvPr/>
        </p:nvSpPr>
        <p:spPr>
          <a:xfrm>
            <a:off x="4474499" y="4004072"/>
            <a:ext cx="826164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1.0</a:t>
            </a:r>
            <a:endParaRPr lang="en-US" sz="837" dirty="0"/>
          </a:p>
        </p:txBody>
      </p:sp>
      <p:sp>
        <p:nvSpPr>
          <p:cNvPr id="39" name="Text 33"/>
          <p:cNvSpPr/>
          <p:nvPr/>
        </p:nvSpPr>
        <p:spPr>
          <a:xfrm>
            <a:off x="285750" y="4496991"/>
            <a:ext cx="1977814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is the codename of the assistant?</a:t>
            </a:r>
            <a:endParaRPr lang="en-US" sz="837" dirty="0"/>
          </a:p>
        </p:txBody>
      </p:sp>
      <p:sp>
        <p:nvSpPr>
          <p:cNvPr id="40" name="Text 34"/>
          <p:cNvSpPr/>
          <p:nvPr/>
        </p:nvSpPr>
        <p:spPr>
          <a:xfrm>
            <a:off x="2263564" y="4496991"/>
            <a:ext cx="939682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1.0</a:t>
            </a:r>
            <a:endParaRPr lang="en-US" sz="837" dirty="0"/>
          </a:p>
        </p:txBody>
      </p:sp>
      <p:sp>
        <p:nvSpPr>
          <p:cNvPr id="41" name="Text 35"/>
          <p:cNvSpPr/>
          <p:nvPr/>
        </p:nvSpPr>
        <p:spPr>
          <a:xfrm>
            <a:off x="3203246" y="4496991"/>
            <a:ext cx="1271253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1.000</a:t>
            </a:r>
            <a:endParaRPr lang="en-US" sz="837" dirty="0"/>
          </a:p>
        </p:txBody>
      </p:sp>
      <p:sp>
        <p:nvSpPr>
          <p:cNvPr id="42" name="Text 36"/>
          <p:cNvSpPr/>
          <p:nvPr/>
        </p:nvSpPr>
        <p:spPr>
          <a:xfrm>
            <a:off x="4474499" y="4496991"/>
            <a:ext cx="826164" cy="49291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1.0</a:t>
            </a:r>
            <a:endParaRPr lang="en-US" sz="837" dirty="0"/>
          </a:p>
        </p:txBody>
      </p:sp>
      <p:pic>
        <p:nvPicPr>
          <p:cNvPr id="4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4975" y="814388"/>
            <a:ext cx="3343275" cy="2857500"/>
          </a:xfrm>
          <a:prstGeom prst="rect">
            <a:avLst/>
          </a:prstGeom>
        </p:spPr>
      </p:pic>
      <p:pic>
        <p:nvPicPr>
          <p:cNvPr id="4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5050" y="3814763"/>
            <a:ext cx="2143125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077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 &amp; Future Work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5014913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We successfully created a comprehensive Conversational AI Assistant that meets all our initial objectives, featuring customizable personas, context awareness, and document expertise through RAG. 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85750" y="1671638"/>
            <a:ext cx="5014913" cy="942975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1807369"/>
            <a:ext cx="114300" cy="1143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8644" y="1778794"/>
            <a:ext cx="432113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Built a polished, well-documented application showcasing modern LLM concepts</a:t>
            </a:r>
            <a:endParaRPr lang="en-US" sz="837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2050256"/>
            <a:ext cx="114300" cy="1143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8644" y="2021681"/>
            <a:ext cx="429071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Overcame technical challenges in dependency management and stateful design</a:t>
            </a:r>
            <a:endParaRPr lang="en-US" sz="837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2293144"/>
            <a:ext cx="114300" cy="1143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78644" y="2264569"/>
            <a:ext cx="402405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Quantitatively evaluated the RAG pipeline with strong performance metrics</a:t>
            </a:r>
            <a:endParaRPr lang="en-US" sz="837" dirty="0"/>
          </a:p>
        </p:txBody>
      </p:sp>
      <p:sp>
        <p:nvSpPr>
          <p:cNvPr id="12" name="Text 6"/>
          <p:cNvSpPr/>
          <p:nvPr/>
        </p:nvSpPr>
        <p:spPr>
          <a:xfrm>
            <a:off x="285750" y="2757488"/>
            <a:ext cx="50149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Future Work</a:t>
            </a:r>
            <a:endParaRPr lang="en-US" sz="13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186113"/>
            <a:ext cx="100013" cy="1143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57200" y="3128963"/>
            <a:ext cx="159473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Support for More File Types:</a:t>
            </a:r>
            <a:endParaRPr lang="en-US" sz="837" dirty="0"/>
          </a:p>
        </p:txBody>
      </p:sp>
      <p:sp>
        <p:nvSpPr>
          <p:cNvPr id="15" name="Text 8"/>
          <p:cNvSpPr/>
          <p:nvPr/>
        </p:nvSpPr>
        <p:spPr>
          <a:xfrm>
            <a:off x="2051931" y="3128963"/>
            <a:ext cx="31046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Extend the RAG pipeline to handle images, audio, or even </a:t>
            </a:r>
            <a:endParaRPr lang="en-US" sz="837" dirty="0"/>
          </a:p>
        </p:txBody>
      </p:sp>
      <p:sp>
        <p:nvSpPr>
          <p:cNvPr id="16" name="Text 9"/>
          <p:cNvSpPr/>
          <p:nvPr/>
        </p:nvSpPr>
        <p:spPr>
          <a:xfrm>
            <a:off x="457200" y="3300413"/>
            <a:ext cx="2693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URLs</a:t>
            </a:r>
            <a:endParaRPr lang="en-US" sz="837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636169"/>
            <a:ext cx="100013" cy="114300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457200" y="3579019"/>
            <a:ext cx="16231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Integration of Agentic Tools:</a:t>
            </a:r>
            <a:endParaRPr lang="en-US" sz="837" dirty="0"/>
          </a:p>
        </p:txBody>
      </p:sp>
      <p:sp>
        <p:nvSpPr>
          <p:cNvPr id="19" name="Text 11"/>
          <p:cNvSpPr/>
          <p:nvPr/>
        </p:nvSpPr>
        <p:spPr>
          <a:xfrm>
            <a:off x="2080394" y="3579019"/>
            <a:ext cx="315240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Equip the assistant with tools like web search or calculator </a:t>
            </a:r>
            <a:endParaRPr lang="en-US" sz="837" dirty="0"/>
          </a:p>
        </p:txBody>
      </p:sp>
      <p:sp>
        <p:nvSpPr>
          <p:cNvPr id="20" name="Text 12"/>
          <p:cNvSpPr/>
          <p:nvPr/>
        </p:nvSpPr>
        <p:spPr>
          <a:xfrm>
            <a:off x="457200" y="3750469"/>
            <a:ext cx="19935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 answer a wider range of questions</a:t>
            </a:r>
            <a:endParaRPr lang="en-US" sz="837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4086225"/>
            <a:ext cx="100013" cy="114300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457200" y="4029075"/>
            <a:ext cx="195283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More Complex Agentic Workflows:</a:t>
            </a:r>
            <a:endParaRPr lang="en-US" sz="837" dirty="0"/>
          </a:p>
        </p:txBody>
      </p:sp>
      <p:sp>
        <p:nvSpPr>
          <p:cNvPr id="23" name="Text 14"/>
          <p:cNvSpPr/>
          <p:nvPr/>
        </p:nvSpPr>
        <p:spPr>
          <a:xfrm>
            <a:off x="2410039" y="4029075"/>
            <a:ext cx="281762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Expand the LangGraph agent to have multiple steps </a:t>
            </a:r>
            <a:endParaRPr lang="en-US" sz="837" dirty="0"/>
          </a:p>
        </p:txBody>
      </p:sp>
      <p:sp>
        <p:nvSpPr>
          <p:cNvPr id="24" name="Text 15"/>
          <p:cNvSpPr/>
          <p:nvPr/>
        </p:nvSpPr>
        <p:spPr>
          <a:xfrm>
            <a:off x="457200" y="4200525"/>
            <a:ext cx="14494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 nodes for complex tasks</a:t>
            </a:r>
            <a:endParaRPr lang="en-US" sz="837" dirty="0"/>
          </a:p>
        </p:txBody>
      </p:sp>
      <p:pic>
        <p:nvPicPr>
          <p:cNvPr id="25" name="Image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4536281"/>
            <a:ext cx="100013" cy="114300"/>
          </a:xfrm>
          <a:prstGeom prst="rect">
            <a:avLst/>
          </a:prstGeom>
        </p:spPr>
      </p:pic>
      <p:sp>
        <p:nvSpPr>
          <p:cNvPr id="26" name="Text 16"/>
          <p:cNvSpPr/>
          <p:nvPr/>
        </p:nvSpPr>
        <p:spPr>
          <a:xfrm>
            <a:off x="457200" y="4479131"/>
            <a:ext cx="7299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Deployment:</a:t>
            </a:r>
            <a:endParaRPr lang="en-US" sz="837" dirty="0"/>
          </a:p>
        </p:txBody>
      </p:sp>
      <p:sp>
        <p:nvSpPr>
          <p:cNvPr id="27" name="Text 17"/>
          <p:cNvSpPr/>
          <p:nvPr/>
        </p:nvSpPr>
        <p:spPr>
          <a:xfrm>
            <a:off x="1187146" y="4479131"/>
            <a:ext cx="39753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Package the application and deploy it to a cloud service like Hugging Face </a:t>
            </a:r>
            <a:endParaRPr lang="en-US" sz="837" dirty="0"/>
          </a:p>
        </p:txBody>
      </p:sp>
      <p:sp>
        <p:nvSpPr>
          <p:cNvPr id="28" name="Text 18"/>
          <p:cNvSpPr/>
          <p:nvPr/>
        </p:nvSpPr>
        <p:spPr>
          <a:xfrm>
            <a:off x="457200" y="4650581"/>
            <a:ext cx="15530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Spaces for wider accessibility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782</Words>
  <Application>Microsoft Office PowerPoint</Application>
  <PresentationFormat>On-screen Show (16:9)</PresentationFormat>
  <Paragraphs>123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Sunita Choudhury</cp:lastModifiedBy>
  <cp:revision>3</cp:revision>
  <dcterms:created xsi:type="dcterms:W3CDTF">2025-09-05T13:55:06Z</dcterms:created>
  <dcterms:modified xsi:type="dcterms:W3CDTF">2025-09-05T15:16:54Z</dcterms:modified>
</cp:coreProperties>
</file>