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02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3765"/>
            <a:ext cx="7772400" cy="1470025"/>
          </a:xfrm>
        </p:spPr>
        <p:txBody>
          <a:bodyPr/>
          <a:lstStyle/>
          <a:p>
            <a:r>
              <a:rPr lang="en-US" dirty="0" smtClean="0"/>
              <a:t>Predicting the Popularity of Online News: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5639"/>
            <a:ext cx="6400800" cy="1752600"/>
          </a:xfrm>
        </p:spPr>
        <p:txBody>
          <a:bodyPr/>
          <a:lstStyle/>
          <a:p>
            <a:r>
              <a:rPr lang="en-US" dirty="0" smtClean="0"/>
              <a:t>How to identify and modify important article attributes to increase social media shares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5378" y="5315634"/>
            <a:ext cx="350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Ryan Miller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Capstone 1 Project Presentation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56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one attribute at a time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attributes_remov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3" r="-7633"/>
          <a:stretch>
            <a:fillRect/>
          </a:stretch>
        </p:blipFill>
        <p:spPr>
          <a:xfrm>
            <a:off x="938463" y="1658269"/>
            <a:ext cx="6414168" cy="3527545"/>
          </a:xfrm>
        </p:spPr>
      </p:pic>
      <p:sp>
        <p:nvSpPr>
          <p:cNvPr id="5" name="TextBox 4"/>
          <p:cNvSpPr txBox="1"/>
          <p:nvPr/>
        </p:nvSpPr>
        <p:spPr>
          <a:xfrm>
            <a:off x="1149684" y="5588005"/>
            <a:ext cx="52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MAE when removing all 15 attributes &lt;= 0:  0.603</a:t>
            </a:r>
          </a:p>
          <a:p>
            <a:r>
              <a:rPr lang="en-US" dirty="0" smtClean="0">
                <a:latin typeface="Helvetica"/>
                <a:cs typeface="Helvetica"/>
              </a:rPr>
              <a:t>MAE when including attributes:  0.604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063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on weak attributes</a:t>
            </a:r>
            <a:endParaRPr lang="en-US" dirty="0"/>
          </a:p>
        </p:txBody>
      </p:sp>
      <p:pic>
        <p:nvPicPr>
          <p:cNvPr id="4" name="Content Placeholder 3" descr="PCA_varia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9" r="-14669"/>
          <a:stretch>
            <a:fillRect/>
          </a:stretch>
        </p:blipFill>
        <p:spPr>
          <a:xfrm>
            <a:off x="844884" y="1364166"/>
            <a:ext cx="7032282" cy="3867484"/>
          </a:xfrm>
        </p:spPr>
      </p:pic>
      <p:sp>
        <p:nvSpPr>
          <p:cNvPr id="5" name="TextBox 4"/>
          <p:cNvSpPr txBox="1"/>
          <p:nvPr/>
        </p:nvSpPr>
        <p:spPr>
          <a:xfrm>
            <a:off x="1163053" y="5400845"/>
            <a:ext cx="723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Adding even the first PC back to dataset increased MAE for</a:t>
            </a:r>
          </a:p>
          <a:p>
            <a:r>
              <a:rPr lang="en-US" dirty="0">
                <a:latin typeface="Helvetica"/>
                <a:cs typeface="Helvetica"/>
              </a:rPr>
              <a:t>v</a:t>
            </a:r>
            <a:r>
              <a:rPr lang="en-US" dirty="0" smtClean="0">
                <a:latin typeface="Helvetica"/>
                <a:cs typeface="Helvetica"/>
              </a:rPr>
              <a:t>alidation set, s</a:t>
            </a:r>
            <a:r>
              <a:rPr lang="en-US" dirty="0" smtClean="0">
                <a:latin typeface="Helvetica"/>
                <a:cs typeface="Helvetica"/>
              </a:rPr>
              <a:t>o all PCs and the weak features from which they were</a:t>
            </a:r>
          </a:p>
          <a:p>
            <a:r>
              <a:rPr lang="en-US" dirty="0">
                <a:latin typeface="Helvetica"/>
                <a:cs typeface="Helvetica"/>
              </a:rPr>
              <a:t>d</a:t>
            </a:r>
            <a:r>
              <a:rPr lang="en-US" dirty="0" smtClean="0">
                <a:latin typeface="Helvetica"/>
                <a:cs typeface="Helvetica"/>
              </a:rPr>
              <a:t>erived were discarded.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066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Reran </a:t>
            </a:r>
            <a:r>
              <a:rPr lang="en-US" dirty="0" err="1" smtClean="0"/>
              <a:t>RandomizedSearchCV</a:t>
            </a:r>
            <a:r>
              <a:rPr lang="en-US" dirty="0" smtClean="0"/>
              <a:t>() 200 times to re-optimize parameters for new dataset</a:t>
            </a:r>
          </a:p>
          <a:p>
            <a:pPr lvl="1"/>
            <a:r>
              <a:rPr lang="en-US" dirty="0" smtClean="0"/>
              <a:t>Marginal improvement: </a:t>
            </a:r>
          </a:p>
          <a:p>
            <a:pPr lvl="2"/>
            <a:r>
              <a:rPr lang="en-US" dirty="0" smtClean="0"/>
              <a:t>MAE dropped from 0.598 to 0.597</a:t>
            </a:r>
          </a:p>
          <a:p>
            <a:endParaRPr lang="en-US" dirty="0" smtClean="0"/>
          </a:p>
          <a:p>
            <a:r>
              <a:rPr lang="en-US" dirty="0" smtClean="0"/>
              <a:t>Accuracy of final model on untouched test set</a:t>
            </a:r>
          </a:p>
          <a:p>
            <a:pPr lvl="1"/>
            <a:r>
              <a:rPr lang="en-US" dirty="0" smtClean="0"/>
              <a:t>MAE = 0.579</a:t>
            </a:r>
          </a:p>
          <a:p>
            <a:pPr lvl="1"/>
            <a:r>
              <a:rPr lang="en-US" dirty="0" smtClean="0"/>
              <a:t>Compare to simplest mean model: 0.690</a:t>
            </a:r>
          </a:p>
        </p:txBody>
      </p:sp>
    </p:spTree>
    <p:extLst>
      <p:ext uri="{BB962C8B-B14F-4D97-AF65-F5344CB8AC3E}">
        <p14:creationId xmlns:p14="http://schemas.microsoft.com/office/powerpoint/2010/main" val="365993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SHAP values (feature importance)</a:t>
            </a:r>
            <a:endParaRPr lang="en-US" dirty="0"/>
          </a:p>
        </p:txBody>
      </p:sp>
      <p:pic>
        <p:nvPicPr>
          <p:cNvPr id="4" name="Content Placeholder 3" descr="shap_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34" r="-27834"/>
          <a:stretch>
            <a:fillRect/>
          </a:stretch>
        </p:blipFill>
        <p:spPr>
          <a:xfrm>
            <a:off x="-106947" y="1439783"/>
            <a:ext cx="9077158" cy="4992087"/>
          </a:xfrm>
        </p:spPr>
      </p:pic>
    </p:spTree>
    <p:extLst>
      <p:ext uri="{BB962C8B-B14F-4D97-AF65-F5344CB8AC3E}">
        <p14:creationId xmlns:p14="http://schemas.microsoft.com/office/powerpoint/2010/main" val="263657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articles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Kprototypes</a:t>
            </a:r>
            <a:r>
              <a:rPr lang="en-US" dirty="0" smtClean="0"/>
              <a:t> to cluster data into k clusters and identify representative articles at the center of each cluster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Kmeans</a:t>
            </a:r>
            <a:r>
              <a:rPr lang="en-US" dirty="0" smtClean="0"/>
              <a:t> but works with mixed data types</a:t>
            </a:r>
          </a:p>
          <a:p>
            <a:endParaRPr lang="en-US" dirty="0"/>
          </a:p>
          <a:p>
            <a:r>
              <a:rPr lang="en-US" dirty="0" smtClean="0"/>
              <a:t>The optimal number for k was assessed for the range 1:10 using elbow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Kprototype</a:t>
            </a:r>
            <a:r>
              <a:rPr lang="en-US" dirty="0" smtClean="0"/>
              <a:t> Elbow Plot</a:t>
            </a:r>
            <a:endParaRPr lang="en-US" dirty="0"/>
          </a:p>
        </p:txBody>
      </p:sp>
      <p:pic>
        <p:nvPicPr>
          <p:cNvPr id="4" name="Content Placeholder 3" descr="Kprototype_elbow_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80" r="-10680"/>
          <a:stretch>
            <a:fillRect/>
          </a:stretch>
        </p:blipFill>
        <p:spPr>
          <a:xfrm>
            <a:off x="1138989" y="1390902"/>
            <a:ext cx="6494379" cy="3571658"/>
          </a:xfrm>
        </p:spPr>
      </p:pic>
      <p:sp>
        <p:nvSpPr>
          <p:cNvPr id="5" name="TextBox 4"/>
          <p:cNvSpPr txBox="1"/>
          <p:nvPr/>
        </p:nvSpPr>
        <p:spPr>
          <a:xfrm>
            <a:off x="1384633" y="5349860"/>
            <a:ext cx="6883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Because no elbow is apparent, k=10 was used to</a:t>
            </a:r>
          </a:p>
          <a:p>
            <a:r>
              <a:rPr lang="en-US" sz="2400" dirty="0">
                <a:latin typeface="Helvetica"/>
                <a:cs typeface="Helvetica"/>
              </a:rPr>
              <a:t>i</a:t>
            </a:r>
            <a:r>
              <a:rPr lang="en-US" sz="2400" dirty="0" smtClean="0">
                <a:latin typeface="Helvetica"/>
                <a:cs typeface="Helvetica"/>
              </a:rPr>
              <a:t>dentify 10 articles.</a:t>
            </a:r>
            <a:endParaRPr lang="en-US" sz="24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959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article shares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 10 articles, tweaked </a:t>
            </a:r>
            <a:r>
              <a:rPr lang="en-US" dirty="0"/>
              <a:t>top 10 features (by SHAP value) that could be reasonably changed </a:t>
            </a:r>
          </a:p>
          <a:p>
            <a:pPr lvl="1"/>
            <a:r>
              <a:rPr lang="en-US" dirty="0"/>
              <a:t>Continuous features were modified by -10 to 10% of median value for that feature in full dataset</a:t>
            </a:r>
          </a:p>
          <a:p>
            <a:pPr lvl="1"/>
            <a:r>
              <a:rPr lang="en-US" dirty="0"/>
              <a:t>Images, </a:t>
            </a:r>
            <a:r>
              <a:rPr lang="en-US" dirty="0" err="1"/>
              <a:t>hrefs</a:t>
            </a:r>
            <a:r>
              <a:rPr lang="en-US" dirty="0"/>
              <a:t>, and videos </a:t>
            </a:r>
            <a:r>
              <a:rPr lang="en-US" dirty="0" smtClean="0"/>
              <a:t>were simply </a:t>
            </a:r>
            <a:r>
              <a:rPr lang="en-US" dirty="0"/>
              <a:t>modified -</a:t>
            </a:r>
            <a:r>
              <a:rPr lang="en-US" dirty="0" smtClean="0"/>
              <a:t>5 to 5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creased_shares_swarm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32" r="-36032"/>
          <a:stretch>
            <a:fillRect/>
          </a:stretch>
        </p:blipFill>
        <p:spPr>
          <a:xfrm>
            <a:off x="-973221" y="682381"/>
            <a:ext cx="10598484" cy="5828758"/>
          </a:xfrm>
        </p:spPr>
      </p:pic>
    </p:spTree>
    <p:extLst>
      <p:ext uri="{BB962C8B-B14F-4D97-AF65-F5344CB8AC3E}">
        <p14:creationId xmlns:p14="http://schemas.microsoft.com/office/powerpoint/2010/main" val="357323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were able to increase accuracy in the prediction of log(shares) for our test set from 0.690 (using mean) to 0.579</a:t>
            </a:r>
          </a:p>
          <a:p>
            <a:pPr lvl="1"/>
            <a:r>
              <a:rPr lang="en-US" dirty="0" smtClean="0"/>
              <a:t>For reference, if an article was shared 1000 times and was predicted a</a:t>
            </a:r>
            <a:r>
              <a:rPr lang="en-US" dirty="0"/>
              <a:t>s</a:t>
            </a:r>
            <a:r>
              <a:rPr lang="en-US" dirty="0" smtClean="0"/>
              <a:t> 1992 shares, it would now be predicted as 1782 shares.</a:t>
            </a:r>
          </a:p>
          <a:p>
            <a:endParaRPr lang="en-US" dirty="0" smtClean="0"/>
          </a:p>
          <a:p>
            <a:r>
              <a:rPr lang="en-US" dirty="0" smtClean="0"/>
              <a:t>Across ten variables we were able to increase shares by an average of 117 using modest modifications.</a:t>
            </a:r>
          </a:p>
          <a:p>
            <a:endParaRPr lang="en-US" dirty="0"/>
          </a:p>
          <a:p>
            <a:r>
              <a:rPr lang="en-US" dirty="0" smtClean="0"/>
              <a:t>Of course, whether these modifications would be useful would ultimately depend on the ease of implementation and the value of shares to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8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Mashable</a:t>
            </a:r>
            <a:r>
              <a:rPr lang="en-US" dirty="0" smtClean="0"/>
              <a:t> news articles:</a:t>
            </a:r>
          </a:p>
          <a:p>
            <a:pPr lvl="1"/>
            <a:r>
              <a:rPr lang="en-US" dirty="0" smtClean="0"/>
              <a:t>Target variable: number of shares across social media </a:t>
            </a:r>
          </a:p>
          <a:p>
            <a:pPr lvl="1"/>
            <a:r>
              <a:rPr lang="en-US" dirty="0" smtClean="0"/>
              <a:t>57 features </a:t>
            </a:r>
          </a:p>
          <a:p>
            <a:pPr lvl="2"/>
            <a:r>
              <a:rPr lang="en-US" dirty="0" smtClean="0"/>
              <a:t>Word attributes (count, length, uniqueness, etc.)</a:t>
            </a:r>
          </a:p>
          <a:p>
            <a:pPr lvl="2"/>
            <a:r>
              <a:rPr lang="en-US" dirty="0" smtClean="0"/>
              <a:t>Media content (images, videos, links)</a:t>
            </a:r>
          </a:p>
          <a:p>
            <a:pPr lvl="2"/>
            <a:r>
              <a:rPr lang="en-US" dirty="0" smtClean="0"/>
              <a:t>Assigned category (e.g. business, entertainment)</a:t>
            </a:r>
          </a:p>
          <a:p>
            <a:pPr lvl="2"/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Analysis (latent </a:t>
            </a:r>
            <a:r>
              <a:rPr lang="en-US" dirty="0" smtClean="0"/>
              <a:t>topics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Keywords (e.g. average # shares for keyword)</a:t>
            </a:r>
          </a:p>
          <a:p>
            <a:pPr lvl="2"/>
            <a:r>
              <a:rPr lang="en-US" dirty="0" smtClean="0"/>
              <a:t>Day of week published</a:t>
            </a:r>
          </a:p>
          <a:p>
            <a:pPr lvl="2"/>
            <a:r>
              <a:rPr lang="en-US" dirty="0" smtClean="0"/>
              <a:t>Article subjectivity and polarity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6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Wrangling</a:t>
            </a:r>
          </a:p>
          <a:p>
            <a:r>
              <a:rPr lang="en-US" dirty="0" smtClean="0"/>
              <a:t>EDA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 data using Gradient Boosting</a:t>
            </a:r>
          </a:p>
          <a:p>
            <a:pPr lvl="1"/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</a:p>
          <a:p>
            <a:pPr lvl="1"/>
            <a:r>
              <a:rPr lang="en-US" dirty="0" smtClean="0"/>
              <a:t>Identify and remove weakly predictive features</a:t>
            </a:r>
          </a:p>
          <a:p>
            <a:pPr lvl="1"/>
            <a:r>
              <a:rPr lang="en-US" dirty="0" smtClean="0"/>
              <a:t>Possible data reduction via PCA</a:t>
            </a:r>
          </a:p>
          <a:p>
            <a:pPr lvl="1"/>
            <a:r>
              <a:rPr lang="en-US" dirty="0" smtClean="0"/>
              <a:t>Assess final accuracy of model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Improve article shares</a:t>
            </a:r>
          </a:p>
          <a:p>
            <a:pPr lvl="1"/>
            <a:r>
              <a:rPr lang="en-US" dirty="0" smtClean="0"/>
              <a:t>Identify representative articles through </a:t>
            </a:r>
            <a:r>
              <a:rPr lang="en-US" dirty="0" err="1" smtClean="0"/>
              <a:t>Kprototype</a:t>
            </a:r>
            <a:r>
              <a:rPr lang="en-US" dirty="0" smtClean="0"/>
              <a:t> clustering</a:t>
            </a:r>
          </a:p>
          <a:p>
            <a:pPr lvl="1"/>
            <a:r>
              <a:rPr lang="en-US" dirty="0" smtClean="0"/>
              <a:t>Use model obtained in gradient boosting step to tweak important features and assess changes in predicted shares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Stripped white space from feature names</a:t>
            </a:r>
          </a:p>
          <a:p>
            <a:r>
              <a:rPr lang="en-US" dirty="0" smtClean="0"/>
              <a:t>Convert shares (target) to log(shares)</a:t>
            </a:r>
          </a:p>
          <a:p>
            <a:r>
              <a:rPr lang="en-US" dirty="0" smtClean="0"/>
              <a:t>Parse dates in URL and added month as feature</a:t>
            </a:r>
          </a:p>
          <a:p>
            <a:pPr lvl="1"/>
            <a:r>
              <a:rPr lang="en-US" dirty="0" smtClean="0"/>
              <a:t>Used sine and cosine to represent month as geometric variable across two features</a:t>
            </a:r>
          </a:p>
          <a:p>
            <a:r>
              <a:rPr lang="en-US" dirty="0" smtClean="0"/>
              <a:t>Dropped unimportant features (e.g. URL) and rows with impossible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media content</a:t>
            </a:r>
            <a:endParaRPr lang="en-US" dirty="0"/>
          </a:p>
        </p:txBody>
      </p:sp>
      <p:pic>
        <p:nvPicPr>
          <p:cNvPr id="6" name="Content Placeholder 5" descr="media_corrmatri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95" r="-16195"/>
          <a:stretch>
            <a:fillRect/>
          </a:stretch>
        </p:blipFill>
        <p:spPr>
          <a:xfrm>
            <a:off x="62308" y="1439784"/>
            <a:ext cx="9025532" cy="4963695"/>
          </a:xfrm>
        </p:spPr>
      </p:pic>
    </p:spTree>
    <p:extLst>
      <p:ext uri="{BB962C8B-B14F-4D97-AF65-F5344CB8AC3E}">
        <p14:creationId xmlns:p14="http://schemas.microsoft.com/office/powerpoint/2010/main" val="285095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day of week, category</a:t>
            </a:r>
            <a:endParaRPr lang="en-US" dirty="0"/>
          </a:p>
        </p:txBody>
      </p:sp>
      <p:pic>
        <p:nvPicPr>
          <p:cNvPr id="4" name="Content Placeholder 3" descr="dayofweek_box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39" r="-49439"/>
          <a:stretch>
            <a:fillRect/>
          </a:stretch>
        </p:blipFill>
        <p:spPr>
          <a:xfrm>
            <a:off x="-1635627" y="2045368"/>
            <a:ext cx="7857691" cy="4321427"/>
          </a:xfrm>
        </p:spPr>
      </p:pic>
      <p:pic>
        <p:nvPicPr>
          <p:cNvPr id="5" name="Picture 4" descr="category_box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83" y="2045368"/>
            <a:ext cx="3953492" cy="44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articles will generally:</a:t>
            </a:r>
          </a:p>
          <a:p>
            <a:pPr lvl="1"/>
            <a:r>
              <a:rPr lang="en-US" dirty="0" smtClean="0"/>
              <a:t>Contain more links, images, videos</a:t>
            </a:r>
          </a:p>
          <a:p>
            <a:pPr lvl="1"/>
            <a:r>
              <a:rPr lang="en-US" dirty="0" smtClean="0"/>
              <a:t>Contain keywords referenced in highly shared articles</a:t>
            </a:r>
          </a:p>
          <a:p>
            <a:pPr lvl="1"/>
            <a:r>
              <a:rPr lang="en-US" dirty="0" smtClean="0"/>
              <a:t>Discuss social media, lifestyle, or tech-related topics</a:t>
            </a:r>
          </a:p>
          <a:p>
            <a:pPr lvl="1"/>
            <a:r>
              <a:rPr lang="en-US" dirty="0" smtClean="0"/>
              <a:t>Be published on the weekend</a:t>
            </a:r>
          </a:p>
          <a:p>
            <a:pPr lvl="1"/>
            <a:r>
              <a:rPr lang="en-US" dirty="0" smtClean="0"/>
              <a:t>Contain more positive content</a:t>
            </a:r>
          </a:p>
          <a:p>
            <a:pPr lvl="1"/>
            <a:r>
              <a:rPr lang="en-US" dirty="0" smtClean="0"/>
              <a:t>Be more subjective in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3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2326"/>
          </a:xfrm>
        </p:spPr>
        <p:txBody>
          <a:bodyPr/>
          <a:lstStyle/>
          <a:p>
            <a:r>
              <a:rPr lang="en-US" dirty="0" smtClean="0"/>
              <a:t>Separate data into training and test sets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721895" y="2606842"/>
            <a:ext cx="7419474" cy="4545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432842" y="2604168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8688" y="2646948"/>
            <a:ext cx="138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Training set 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9579" y="264694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Test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1313" y="3513575"/>
            <a:ext cx="163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10%, Hold out </a:t>
            </a:r>
          </a:p>
          <a:p>
            <a:r>
              <a:rPr lang="en-US" dirty="0">
                <a:latin typeface="Helvetica"/>
                <a:cs typeface="Helvetica"/>
              </a:rPr>
              <a:t>u</a:t>
            </a:r>
            <a:r>
              <a:rPr lang="en-US" dirty="0" smtClean="0">
                <a:latin typeface="Helvetica"/>
                <a:cs typeface="Helvetica"/>
              </a:rPr>
              <a:t>ntil </a:t>
            </a:r>
            <a:r>
              <a:rPr lang="en-US" dirty="0" smtClean="0">
                <a:latin typeface="Helvetica"/>
                <a:cs typeface="Helvetica"/>
              </a:rPr>
              <a:t>very end</a:t>
            </a: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68189" y="2606842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51360" y="2651932"/>
            <a:ext cx="118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Validation</a:t>
            </a: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17311" y="3135249"/>
            <a:ext cx="166852" cy="378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2421" y="3563482"/>
            <a:ext cx="20065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20% of train,</a:t>
            </a:r>
          </a:p>
          <a:p>
            <a:r>
              <a:rPr lang="en-US" dirty="0">
                <a:latin typeface="Helvetica"/>
                <a:cs typeface="Helvetica"/>
              </a:rPr>
              <a:t>u</a:t>
            </a:r>
            <a:r>
              <a:rPr lang="en-US" dirty="0" smtClean="0">
                <a:latin typeface="Helvetica"/>
                <a:cs typeface="Helvetica"/>
              </a:rPr>
              <a:t>sed to assess</a:t>
            </a:r>
          </a:p>
          <a:p>
            <a:r>
              <a:rPr lang="en-US" dirty="0">
                <a:latin typeface="Helvetica"/>
                <a:cs typeface="Helvetica"/>
              </a:rPr>
              <a:t>i</a:t>
            </a:r>
            <a:r>
              <a:rPr lang="en-US" dirty="0" smtClean="0">
                <a:latin typeface="Helvetica"/>
                <a:cs typeface="Helvetica"/>
              </a:rPr>
              <a:t>ndividual feature</a:t>
            </a:r>
          </a:p>
          <a:p>
            <a:r>
              <a:rPr lang="en-US" dirty="0">
                <a:latin typeface="Helvetica"/>
                <a:cs typeface="Helvetica"/>
              </a:rPr>
              <a:t>i</a:t>
            </a:r>
            <a:r>
              <a:rPr lang="en-US" dirty="0" smtClean="0">
                <a:latin typeface="Helvetica"/>
                <a:cs typeface="Helvetica"/>
              </a:rPr>
              <a:t>mportance and</a:t>
            </a:r>
          </a:p>
          <a:p>
            <a:r>
              <a:rPr lang="en-US" dirty="0">
                <a:latin typeface="Helvetica"/>
                <a:cs typeface="Helvetica"/>
              </a:rPr>
              <a:t>r</a:t>
            </a:r>
            <a:r>
              <a:rPr lang="en-US" dirty="0" smtClean="0">
                <a:latin typeface="Helvetica"/>
                <a:cs typeface="Helvetica"/>
              </a:rPr>
              <a:t>efine accuracy of </a:t>
            </a:r>
          </a:p>
          <a:p>
            <a:r>
              <a:rPr lang="en-US" dirty="0" smtClean="0">
                <a:latin typeface="Helvetica"/>
                <a:cs typeface="Helvetica"/>
              </a:rPr>
              <a:t>model</a:t>
            </a: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30773" y="3135249"/>
            <a:ext cx="744382" cy="466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0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Light GBM, </a:t>
            </a:r>
            <a:r>
              <a:rPr lang="en-US" dirty="0" err="1" smtClean="0"/>
              <a:t>LGBMRegressor</a:t>
            </a:r>
            <a:r>
              <a:rPr lang="en-US" dirty="0" smtClean="0"/>
              <a:t>() with L1 (MAE) objective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</a:p>
          <a:p>
            <a:pPr lvl="1"/>
            <a:r>
              <a:rPr lang="en-US" dirty="0" smtClean="0"/>
              <a:t>Ran </a:t>
            </a:r>
            <a:r>
              <a:rPr lang="en-US" dirty="0" err="1" smtClean="0"/>
              <a:t>RandomizedSearchCV</a:t>
            </a:r>
            <a:r>
              <a:rPr lang="en-US" dirty="0" smtClean="0"/>
              <a:t>() with 5-fold CV 1000 times to identify best parameter values</a:t>
            </a:r>
          </a:p>
          <a:p>
            <a:pPr lvl="1"/>
            <a:r>
              <a:rPr lang="en-US" dirty="0" smtClean="0"/>
              <a:t>Narrowed search based on output and reran 100 times.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Final values:</a:t>
            </a:r>
          </a:p>
          <a:p>
            <a:pPr lvl="2"/>
            <a:r>
              <a:rPr lang="en-US" dirty="0" smtClean="0"/>
              <a:t>Number of estimators: 2425</a:t>
            </a:r>
          </a:p>
          <a:p>
            <a:pPr lvl="2"/>
            <a:r>
              <a:rPr lang="en-US" dirty="0" smtClean="0"/>
              <a:t>Learning rate: 0.012</a:t>
            </a:r>
          </a:p>
          <a:p>
            <a:pPr lvl="2"/>
            <a:r>
              <a:rPr lang="en-US" dirty="0" smtClean="0"/>
              <a:t>Max depth: 8</a:t>
            </a:r>
          </a:p>
          <a:p>
            <a:pPr lvl="2"/>
            <a:r>
              <a:rPr lang="en-US" dirty="0" smtClean="0"/>
              <a:t>Number of leaves: 34</a:t>
            </a:r>
          </a:p>
          <a:p>
            <a:pPr lvl="2"/>
            <a:r>
              <a:rPr lang="en-US" dirty="0" smtClean="0"/>
              <a:t>Feature sampling by tree: 0.23</a:t>
            </a:r>
          </a:p>
          <a:p>
            <a:pPr lvl="2"/>
            <a:r>
              <a:rPr lang="en-US" dirty="0" smtClean="0"/>
              <a:t>Subsampling: 0.70</a:t>
            </a:r>
          </a:p>
          <a:p>
            <a:pPr lvl="2"/>
            <a:r>
              <a:rPr lang="en-US" dirty="0" smtClean="0"/>
              <a:t>Alpha (L1 regularization): 1.17</a:t>
            </a:r>
          </a:p>
          <a:p>
            <a:pPr lvl="2"/>
            <a:r>
              <a:rPr lang="en-US" dirty="0" smtClean="0"/>
              <a:t>Lambda (L2 regularization): 0.21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Mean absolute error (MAE) for CV = .598</a:t>
            </a:r>
          </a:p>
          <a:p>
            <a:pPr lvl="1"/>
            <a:r>
              <a:rPr lang="en-US" dirty="0" smtClean="0"/>
              <a:t>Compare to MAE using simplest model using mean of target: 0.70</a:t>
            </a:r>
          </a:p>
          <a:p>
            <a:r>
              <a:rPr lang="en-US" dirty="0" smtClean="0"/>
              <a:t>MAE for validation data subset = .604</a:t>
            </a:r>
          </a:p>
        </p:txBody>
      </p:sp>
    </p:spTree>
    <p:extLst>
      <p:ext uri="{BB962C8B-B14F-4D97-AF65-F5344CB8AC3E}">
        <p14:creationId xmlns:p14="http://schemas.microsoft.com/office/powerpoint/2010/main" val="213552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lveticaRe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/>
            <a:cs typeface="Helvetic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HelveticaReg.potx</Template>
  <TotalTime>208</TotalTime>
  <Words>743</Words>
  <Application>Microsoft Macintosh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HelveticaReg</vt:lpstr>
      <vt:lpstr>Predicting the Popularity of Online News:</vt:lpstr>
      <vt:lpstr>The Data</vt:lpstr>
      <vt:lpstr>Overview of Methods</vt:lpstr>
      <vt:lpstr>Data Wrangling</vt:lpstr>
      <vt:lpstr>EDA: media content</vt:lpstr>
      <vt:lpstr>EDA: day of week, category</vt:lpstr>
      <vt:lpstr>EDA: summary</vt:lpstr>
      <vt:lpstr>Gradient Boosting </vt:lpstr>
      <vt:lpstr>Gradient Boosting</vt:lpstr>
      <vt:lpstr>Removing one attribute at a time…</vt:lpstr>
      <vt:lpstr>PCA on weak attributes</vt:lpstr>
      <vt:lpstr>Finalizing model</vt:lpstr>
      <vt:lpstr>SHAP values (feature importance)</vt:lpstr>
      <vt:lpstr>Identifying articles for improvement</vt:lpstr>
      <vt:lpstr>Kprototype Elbow Plot</vt:lpstr>
      <vt:lpstr>Improving article shares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Miller</dc:creator>
  <cp:lastModifiedBy>Ryan Miller</cp:lastModifiedBy>
  <cp:revision>30</cp:revision>
  <dcterms:created xsi:type="dcterms:W3CDTF">2017-11-09T19:14:14Z</dcterms:created>
  <dcterms:modified xsi:type="dcterms:W3CDTF">2019-06-14T19:38:44Z</dcterms:modified>
</cp:coreProperties>
</file>