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Roboto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2d9e6541b_5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2d9e6541b_5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2d9e6541b_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2d9e6541b_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2d9e6541b_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2d9e6541b_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2d9e6541b_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2d9e6541b_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f4fed24fb_0_9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f4fed24fb_0_9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f4fed24fb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f4fed24fb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f51a219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f51a219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51a219d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f51a219d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f51a219d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f51a219d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f51a219db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f51a219db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2d9e6541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2d9e6541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f51a219db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f51a219db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2d9e6541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2d9e6541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d9e6541b_4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d9e6541b_4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f4fed24fb_0_8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f4fed24fb_0_8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2d9e6541b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2d9e6541b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2d9e6541b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2d9e6541b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d9e6541b_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d9e6541b_5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f4fed24fb_0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f4fed24fb_0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f4fed24fb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f4fed24fb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f4fed24fb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f4fed24fb_0_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226AA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74982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VoIP UserAgent</a:t>
            </a: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1683425"/>
            <a:ext cx="45243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UserAgent written in Java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Maven Project - JavaFX Application</a:t>
            </a:r>
            <a:endParaRPr sz="1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800" y="749825"/>
            <a:ext cx="1908600" cy="19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281975" y="4575700"/>
            <a:ext cx="45243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https://github.com/danielepelleg/VoIP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User Interface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</a:rPr>
              <a:t>GUI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12" y="955988"/>
            <a:ext cx="3781375" cy="281133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938" y="953688"/>
            <a:ext cx="3781375" cy="281595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  <a:effectLst>
            <a:outerShdw blurRad="57150" dist="57150" dir="5400000" algn="bl" rotWithShape="0">
              <a:srgbClr val="000000">
                <a:alpha val="41000"/>
              </a:srgbClr>
            </a:outerShdw>
          </a:effectLst>
        </p:spPr>
      </p:pic>
      <p:sp>
        <p:nvSpPr>
          <p:cNvPr id="140" name="Google Shape;140;p23"/>
          <p:cNvSpPr txBox="1"/>
          <p:nvPr/>
        </p:nvSpPr>
        <p:spPr>
          <a:xfrm>
            <a:off x="5055950" y="3930050"/>
            <a:ext cx="3781500" cy="1022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Displays the session logs. The Update button allows you to refresh the content of the textbox, while the Save button lets you save the content to </a:t>
            </a:r>
            <a:r>
              <a:rPr lang="en-US" sz="1200" dirty="0" err="1"/>
              <a:t>src</a:t>
            </a:r>
            <a:r>
              <a:rPr lang="en-US" sz="1200" dirty="0"/>
              <a:t>/main/resources/requests</a:t>
            </a:r>
            <a:endParaRPr sz="1200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265238" y="3930050"/>
            <a:ext cx="3781500" cy="980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000000">
                <a:alpha val="41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dirty="0"/>
              <a:t>Main window through which it’s possible to start the call.</a:t>
            </a:r>
          </a:p>
          <a:p>
            <a:pPr lvl="0">
              <a:lnSpc>
                <a:spcPct val="115000"/>
              </a:lnSpc>
            </a:pPr>
            <a:r>
              <a:rPr lang="en-US" sz="1200" dirty="0"/>
              <a:t>The black label provides information on the call’s status.</a:t>
            </a:r>
            <a:endParaRPr sz="1200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</a:rPr>
              <a:t>GUI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5055950" y="3930050"/>
            <a:ext cx="3781500" cy="1022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000000">
                <a:alpha val="38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Settings page. Through this page, the user can view the session's IDs and tags, and change certain parameters such as their name and some sinusoidal wave settings.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76325" y="3950900"/>
            <a:ext cx="3781500" cy="980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47625" dir="4980000" algn="bl" rotWithShape="0">
              <a:srgbClr val="000000">
                <a:alpha val="3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Window for sending RTP packets. The first three buttons represent different audio transmission modes, while the button below allows you to stop the transmission.</a:t>
            </a:r>
            <a:endParaRPr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411" y="952900"/>
            <a:ext cx="3781375" cy="281753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  <a:effectLst>
            <a:outerShdw blurRad="57150" dist="38100" dir="5400000" algn="bl" rotWithShape="0">
              <a:srgbClr val="000000">
                <a:alpha val="36000"/>
              </a:srgbClr>
            </a:outerShdw>
          </a:effectLst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5995" y="952900"/>
            <a:ext cx="3781406" cy="2817525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bevel/>
            <a:headEnd type="none" w="sm" len="sm"/>
            <a:tailEnd type="none" w="sm" len="sm"/>
          </a:ln>
          <a:effectLst>
            <a:outerShdw blurRad="57150" dist="38100" dir="5400000" algn="bl" rotWithShape="0">
              <a:srgbClr val="000000">
                <a:alpha val="39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technical</a:t>
            </a:r>
            <a:endParaRPr dirty="0"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The structure of the classes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6700" y="204250"/>
            <a:ext cx="6563200" cy="4735024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2" name="Google Shape;162;p26"/>
          <p:cNvSpPr txBox="1"/>
          <p:nvPr/>
        </p:nvSpPr>
        <p:spPr>
          <a:xfrm rot="-5400000">
            <a:off x="-300825" y="2019450"/>
            <a:ext cx="30249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it" sz="2400" b="1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INVITE   REQUEST</a:t>
            </a:r>
            <a:endParaRPr sz="2400" b="1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2400" b="1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SDP</a:t>
            </a:r>
            <a:endParaRPr sz="2400" b="1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6"/>
          <p:cNvSpPr/>
          <p:nvPr/>
        </p:nvSpPr>
        <p:spPr>
          <a:xfrm>
            <a:off x="5761900" y="4482600"/>
            <a:ext cx="29592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1F1F4"/>
                </a:solidFill>
              </a:rPr>
              <a:t>src/main/java/VoIP/Request.java</a:t>
            </a:r>
            <a:endParaRPr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31750"/>
            <a:ext cx="8839201" cy="3679994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9" name="Google Shape;169;p27"/>
          <p:cNvSpPr/>
          <p:nvPr/>
        </p:nvSpPr>
        <p:spPr>
          <a:xfrm>
            <a:off x="5693850" y="961725"/>
            <a:ext cx="30699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1F1F4"/>
                </a:solidFill>
              </a:rPr>
              <a:t>src/main/java/VoIP/UserAgent.java</a:t>
            </a:r>
            <a:endParaRPr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 rot="5400000">
            <a:off x="6173650" y="2529050"/>
            <a:ext cx="333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RECEIVE  RESPONSE</a:t>
            </a:r>
            <a:endParaRPr sz="2400" b="1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572000" y="197100"/>
            <a:ext cx="2644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CFE2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00" y="149163"/>
            <a:ext cx="5408451" cy="49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/>
          <p:nvPr/>
        </p:nvSpPr>
        <p:spPr>
          <a:xfrm>
            <a:off x="3097125" y="651700"/>
            <a:ext cx="26442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src/main/java/VoIP/Response.java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250" y="100825"/>
            <a:ext cx="6665400" cy="49418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5734700" y="213000"/>
            <a:ext cx="29571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E1F1F4"/>
                </a:solidFill>
              </a:rPr>
              <a:t>src/main/java/VoIP/Response.java</a:t>
            </a:r>
            <a:endParaRPr>
              <a:solidFill>
                <a:srgbClr val="E1F1F4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 rot="-5400000">
            <a:off x="-713950" y="2357388"/>
            <a:ext cx="3334800" cy="4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226AA4"/>
                </a:solidFill>
                <a:latin typeface="Roboto"/>
                <a:ea typeface="Roboto"/>
                <a:cs typeface="Roboto"/>
                <a:sym typeface="Roboto"/>
              </a:rPr>
              <a:t>RECEIVE  RESPONSE</a:t>
            </a:r>
            <a:endParaRPr sz="2400" b="1">
              <a:solidFill>
                <a:srgbClr val="226AA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2456088" y="199625"/>
            <a:ext cx="4110900" cy="5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226AA4"/>
                </a:solidFill>
              </a:rPr>
              <a:t>Socket Timeout Exception</a:t>
            </a:r>
            <a:endParaRPr sz="2400" b="1">
              <a:solidFill>
                <a:srgbClr val="226AA4"/>
              </a:solidFill>
            </a:endParaRPr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375" y="849925"/>
            <a:ext cx="8185243" cy="4039150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91" name="Google Shape;19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850" y="3024050"/>
            <a:ext cx="4287101" cy="2048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57150" dir="840000" algn="bl" rotWithShape="0">
              <a:srgbClr val="000000">
                <a:alpha val="18000"/>
              </a:srgbClr>
            </a:outerShdw>
          </a:effectLst>
        </p:spPr>
      </p:pic>
      <p:sp>
        <p:nvSpPr>
          <p:cNvPr id="192" name="Google Shape;192;p30"/>
          <p:cNvSpPr/>
          <p:nvPr/>
        </p:nvSpPr>
        <p:spPr>
          <a:xfrm>
            <a:off x="5630100" y="2536950"/>
            <a:ext cx="26301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src/main/java/VoIP/UserAgent.java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>
            <a:spLocks noGrp="1"/>
          </p:cNvSpPr>
          <p:nvPr>
            <p:ph type="title"/>
          </p:nvPr>
        </p:nvSpPr>
        <p:spPr>
          <a:xfrm>
            <a:off x="226063" y="315725"/>
            <a:ext cx="2808000" cy="54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26AA4"/>
                </a:solidFill>
              </a:rPr>
              <a:t>RTP Packet Class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0175" y="175375"/>
            <a:ext cx="4042949" cy="4792751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38000"/>
              </a:srgbClr>
            </a:outerShdw>
          </a:effectLst>
        </p:spPr>
      </p:pic>
      <p:pic>
        <p:nvPicPr>
          <p:cNvPr id="199" name="Google Shape;19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050" y="1840011"/>
            <a:ext cx="2808025" cy="1971979"/>
          </a:xfrm>
          <a:prstGeom prst="rect">
            <a:avLst/>
          </a:prstGeom>
          <a:noFill/>
          <a:ln>
            <a:noFill/>
          </a:ln>
          <a:effectLst>
            <a:outerShdw blurRad="57150" dist="57150" dir="5400000" algn="bl" rotWithShape="0">
              <a:srgbClr val="000000">
                <a:alpha val="37000"/>
              </a:srgbClr>
            </a:outerShdw>
          </a:effectLst>
        </p:spPr>
      </p:pic>
      <p:sp>
        <p:nvSpPr>
          <p:cNvPr id="200" name="Google Shape;200;p31"/>
          <p:cNvSpPr/>
          <p:nvPr/>
        </p:nvSpPr>
        <p:spPr>
          <a:xfrm>
            <a:off x="5530025" y="4577800"/>
            <a:ext cx="26661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src/main/java/Audio/RTPPacket.java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460950" y="2048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What is it about?</a:t>
            </a: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460950" y="1306150"/>
            <a:ext cx="3720900" cy="34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/>
              <a:t>User Agent VoIP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 User Agent is the fundamental element of the SIP protocol and allows the user to make calls using the IP protocol without a data transport connection.</a:t>
            </a:r>
            <a:endParaRPr sz="1400" dirty="0"/>
          </a:p>
        </p:txBody>
      </p:sp>
      <p:sp>
        <p:nvSpPr>
          <p:cNvPr id="77" name="Google Shape;77;p14"/>
          <p:cNvSpPr txBox="1"/>
          <p:nvPr/>
        </p:nvSpPr>
        <p:spPr>
          <a:xfrm>
            <a:off x="4726350" y="1306150"/>
            <a:ext cx="3795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SIP - Session Initiation Protocol</a:t>
            </a:r>
            <a:endParaRPr sz="18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It is a text-based application-level protocol used to create, modify, or terminate sessions (such as VoIP sessions) between multiple participants. By default, it uses the UDP protocol.</a:t>
            </a:r>
            <a:endParaRPr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43575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26AA4"/>
                </a:solidFill>
              </a:rPr>
              <a:t>AudioThread Class - Send Spoiled Audio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638" y="998075"/>
            <a:ext cx="8806725" cy="39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2"/>
          <p:cNvSpPr/>
          <p:nvPr/>
        </p:nvSpPr>
        <p:spPr>
          <a:xfrm>
            <a:off x="5325550" y="4189925"/>
            <a:ext cx="27702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src/main/java/Audio/AudioThread.java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60873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26AA4"/>
                </a:solidFill>
              </a:rPr>
              <a:t>AudioSinusoidalThread Class - Send Sinusoidal Audio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613" y="748554"/>
            <a:ext cx="6582775" cy="432512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3"/>
          <p:cNvSpPr/>
          <p:nvPr/>
        </p:nvSpPr>
        <p:spPr>
          <a:xfrm>
            <a:off x="4266425" y="869425"/>
            <a:ext cx="34821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src/main/java/Audio/AudioSinusoidalThread.java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1F4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48483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226AA4"/>
                </a:solidFill>
              </a:rPr>
              <a:t>AudioFileThread Class - Send File Audio</a:t>
            </a:r>
            <a:endParaRPr b="1">
              <a:solidFill>
                <a:srgbClr val="226AA4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63" y="743300"/>
            <a:ext cx="8264866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4"/>
          <p:cNvSpPr/>
          <p:nvPr/>
        </p:nvSpPr>
        <p:spPr>
          <a:xfrm>
            <a:off x="5451225" y="3977475"/>
            <a:ext cx="3082500" cy="3339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E1F1F4"/>
                </a:solidFill>
              </a:rPr>
              <a:t>src/main/java/Audio/AudioFileThread.java</a:t>
            </a:r>
            <a:endParaRPr sz="1200">
              <a:solidFill>
                <a:srgbClr val="E1F1F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239575" y="379850"/>
            <a:ext cx="28080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Session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788" y="845450"/>
            <a:ext cx="4898068" cy="39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128125" y="1054675"/>
            <a:ext cx="30309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SIP Requests</a:t>
            </a:r>
            <a:endParaRPr sz="1400" b="1" dirty="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it" b="1" dirty="0"/>
              <a:t>INVITE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-US" dirty="0"/>
              <a:t>used to initiate a VoIP session with the other party (the callee)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US" dirty="0"/>
              <a:t>may include media description via SDP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b="1" dirty="0"/>
              <a:t>ACK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-US" dirty="0"/>
              <a:t>confirms receipt of a final response to a previous INVITE request</a:t>
            </a:r>
            <a:r>
              <a:rPr lang="it" dirty="0"/>
              <a:t> </a:t>
            </a:r>
            <a:endParaRPr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it" b="1" dirty="0"/>
              <a:t>BYE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en-US" dirty="0"/>
              <a:t>terminates a connection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239575" y="379850"/>
            <a:ext cx="28080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RTP Session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128125" y="1054675"/>
            <a:ext cx="30309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 dirty="0"/>
              <a:t>Real-time Transmission Protocol </a:t>
            </a:r>
            <a:endParaRPr sz="1400" b="1" dirty="0"/>
          </a:p>
          <a:p>
            <a:pPr marL="0" lvl="0" indent="0">
              <a:spcBef>
                <a:spcPts val="1600"/>
              </a:spcBef>
              <a:buNone/>
            </a:pPr>
            <a:r>
              <a:rPr lang="en-US" dirty="0"/>
              <a:t>End-to-end transport protocol for real-time applications, typically used over UDP. It does not establish sessions and can be used to transport any type of media or codec.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/>
          <a:srcRect l="139" r="139"/>
          <a:stretch/>
        </p:blipFill>
        <p:spPr>
          <a:xfrm>
            <a:off x="3909750" y="180550"/>
            <a:ext cx="4481150" cy="210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5025" y="2453700"/>
            <a:ext cx="3520094" cy="256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7551125" y="3082400"/>
            <a:ext cx="761700" cy="333900"/>
          </a:xfrm>
          <a:prstGeom prst="rect">
            <a:avLst/>
          </a:prstGeom>
          <a:noFill/>
          <a:ln w="9525" cap="flat" cmpd="sng">
            <a:solidFill>
              <a:srgbClr val="E1F1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226AA4"/>
                </a:solidFill>
              </a:rPr>
              <a:t>Header</a:t>
            </a:r>
            <a:endParaRPr sz="1200">
              <a:solidFill>
                <a:srgbClr val="226AA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39575" y="379850"/>
            <a:ext cx="2808000" cy="4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RTP Session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128125" y="1054675"/>
            <a:ext cx="3030900" cy="35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 b="1" dirty="0"/>
              <a:t>Real-time Transmission Protocol </a:t>
            </a:r>
            <a:endParaRPr sz="14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End-to-end transport protocol for real-time applications, typically used over UDP. It does not establish sessions and can be used to transport any media or codec.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/>
          <a:srcRect l="139" r="139"/>
          <a:stretch/>
        </p:blipFill>
        <p:spPr>
          <a:xfrm>
            <a:off x="3975450" y="379850"/>
            <a:ext cx="4481150" cy="210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>
            <a:spLocks noGrp="1"/>
          </p:cNvSpPr>
          <p:nvPr>
            <p:ph type="body" idx="1"/>
          </p:nvPr>
        </p:nvSpPr>
        <p:spPr>
          <a:xfrm>
            <a:off x="3571850" y="2744825"/>
            <a:ext cx="2374800" cy="2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226AA4"/>
                </a:solidFill>
              </a:rPr>
              <a:t>Audio Format</a:t>
            </a:r>
            <a:endParaRPr sz="1400" b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dirty="0">
                <a:solidFill>
                  <a:srgbClr val="226AA4"/>
                </a:solidFill>
              </a:rPr>
              <a:t>Sample Rate: </a:t>
            </a:r>
            <a:r>
              <a:rPr lang="it" i="1" dirty="0">
                <a:solidFill>
                  <a:srgbClr val="226AA4"/>
                </a:solidFill>
              </a:rPr>
              <a:t>8000 Hz</a:t>
            </a: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i="1" dirty="0">
                <a:solidFill>
                  <a:srgbClr val="226AA4"/>
                </a:solidFill>
              </a:rPr>
              <a:t>Sample Size: 8 bit</a:t>
            </a: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i="1" dirty="0">
                <a:solidFill>
                  <a:srgbClr val="226AA4"/>
                </a:solidFill>
              </a:rPr>
              <a:t>Channel: 1</a:t>
            </a: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226AA4"/>
              </a:solidFill>
            </a:endParaRPr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>
            <a:off x="5890200" y="2744825"/>
            <a:ext cx="2970000" cy="21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i="1" dirty="0">
                <a:solidFill>
                  <a:srgbClr val="226AA4"/>
                </a:solidFill>
              </a:rPr>
              <a:t>Packet Size: 8000 * 20 / 1000 = 160 bytes</a:t>
            </a: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i="1" dirty="0">
                <a:solidFill>
                  <a:srgbClr val="226AA4"/>
                </a:solidFill>
              </a:rPr>
              <a:t>Packet time: 20ms</a:t>
            </a:r>
            <a:endParaRPr i="1" dirty="0">
              <a:solidFill>
                <a:srgbClr val="226AA4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it" dirty="0">
                <a:solidFill>
                  <a:srgbClr val="226AA4"/>
                </a:solidFill>
              </a:rPr>
              <a:t>Encoding: ULAW</a:t>
            </a:r>
            <a:endParaRPr dirty="0">
              <a:solidFill>
                <a:srgbClr val="226AA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Diagrams</a:t>
            </a:r>
            <a:endParaRPr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dirty="0"/>
              <a:t>A high-level overview of the completed project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36144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Application - Use Case Diagram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1450"/>
            <a:ext cx="8839198" cy="4213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6AA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2652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SIP - Class Diagram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8936"/>
            <a:ext cx="9144000" cy="410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0" y="16350"/>
            <a:ext cx="91440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RTP - Class Diagram</a:t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875" y="771450"/>
            <a:ext cx="6484250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519</Words>
  <Application>Microsoft Office PowerPoint</Application>
  <PresentationFormat>On-screen Show (16:9)</PresentationFormat>
  <Paragraphs>69</Paragraphs>
  <Slides>22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Roboto</vt:lpstr>
      <vt:lpstr>Material</vt:lpstr>
      <vt:lpstr>VoIP UserAgent</vt:lpstr>
      <vt:lpstr>What is it about?</vt:lpstr>
      <vt:lpstr>SIP Session</vt:lpstr>
      <vt:lpstr>RTP Session</vt:lpstr>
      <vt:lpstr>RTP Session</vt:lpstr>
      <vt:lpstr>Diagrams</vt:lpstr>
      <vt:lpstr>Application - Use Case Diagram</vt:lpstr>
      <vt:lpstr>SIP - Class Diagram</vt:lpstr>
      <vt:lpstr> RTP - Class Diagram</vt:lpstr>
      <vt:lpstr>User Interface</vt:lpstr>
      <vt:lpstr>GUI</vt:lpstr>
      <vt:lpstr>GUI</vt:lpstr>
      <vt:lpstr>Let's get technical</vt:lpstr>
      <vt:lpstr>PowerPoint Presentation</vt:lpstr>
      <vt:lpstr>PowerPoint Presentation</vt:lpstr>
      <vt:lpstr>PowerPoint Presentation</vt:lpstr>
      <vt:lpstr>PowerPoint Presentation</vt:lpstr>
      <vt:lpstr>Socket Timeout Exception</vt:lpstr>
      <vt:lpstr>RTP Packet Class</vt:lpstr>
      <vt:lpstr>AudioThread Class - Send Spoiled Audio</vt:lpstr>
      <vt:lpstr>AudioSinusoidalThread Class - Send Sinusoidal Audio</vt:lpstr>
      <vt:lpstr>AudioFileThread Class - Send File 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Silver</dc:creator>
  <cp:lastModifiedBy>Silver Soft</cp:lastModifiedBy>
  <cp:revision>2</cp:revision>
  <dcterms:modified xsi:type="dcterms:W3CDTF">2025-06-10T19:28:47Z</dcterms:modified>
</cp:coreProperties>
</file>