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4799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9940320"/>
            <a:ext cx="2724732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809240"/>
            <a:ext cx="2724732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532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5320" y="2280924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80924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994032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0726200" y="994032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19938600" y="994032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19938600" y="2280924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10726200" y="2280924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1513440" y="22809240"/>
            <a:ext cx="877356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9940320"/>
            <a:ext cx="27247320" cy="24638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9940320"/>
            <a:ext cx="27247320" cy="2463804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9940320"/>
            <a:ext cx="13296600" cy="2463804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5320" y="9940320"/>
            <a:ext cx="13296600" cy="2463804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270160" y="6951960"/>
            <a:ext cx="25733880" cy="685515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80924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5320" y="9940320"/>
            <a:ext cx="13296600" cy="2463804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9940320"/>
            <a:ext cx="13296600" cy="2463804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532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5320" y="2280924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270160" y="6951960"/>
            <a:ext cx="25733880" cy="14788440"/>
          </a:xfrm>
          <a:prstGeom prst="rect">
            <a:avLst/>
          </a:prstGeom>
        </p:spPr>
        <p:txBody>
          <a:bodyPr lIns="0" rIns="0" tIns="0" bIns="0" anchor="ctr"/>
          <a:p>
            <a:endParaRPr b="0" lang="et-EE"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5320" y="9940320"/>
            <a:ext cx="1329660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809240"/>
            <a:ext cx="27247320" cy="11752200"/>
          </a:xfrm>
          <a:prstGeom prst="rect">
            <a:avLst/>
          </a:prstGeom>
        </p:spPr>
        <p:txBody>
          <a:bodyPr lIns="0" rIns="0" tIns="0" bIns="0"/>
          <a:p>
            <a:endParaRPr b="0" lang="et-EE"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70160" y="6951960"/>
            <a:ext cx="25733880" cy="14788440"/>
          </a:xfrm>
          <a:prstGeom prst="rect">
            <a:avLst/>
          </a:prstGeom>
        </p:spPr>
        <p:txBody>
          <a:bodyPr lIns="0" rIns="0" tIns="0" bIns="0" anchor="ctr"/>
          <a:p>
            <a:r>
              <a:rPr b="0" lang="et-EE" sz="4400" spc="-1" strike="noStrike">
                <a:solidFill>
                  <a:srgbClr val="000000"/>
                </a:solidFill>
                <a:uFill>
                  <a:solidFill>
                    <a:srgbClr val="ffffff"/>
                  </a:solidFill>
                </a:uFill>
                <a:latin typeface="Arial"/>
              </a:rPr>
              <a:t>Click to edit the title text format</a:t>
            </a:r>
            <a:endParaRPr b="0" lang="et-E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9940320"/>
            <a:ext cx="27247320" cy="24638040"/>
          </a:xfrm>
          <a:prstGeom prst="rect">
            <a:avLst/>
          </a:prstGeom>
        </p:spPr>
        <p:txBody>
          <a:bodyPr lIns="0" rIns="0" tIns="0" bIns="0"/>
          <a:p>
            <a:pPr marL="432000" indent="-324000">
              <a:buClr>
                <a:srgbClr val="000000"/>
              </a:buClr>
              <a:buSzPct val="45000"/>
              <a:buFont typeface="Wingdings" charset="2"/>
              <a:buChar char=""/>
            </a:pPr>
            <a:r>
              <a:rPr b="0" lang="et-EE" sz="2800" spc="-1" strike="noStrike">
                <a:solidFill>
                  <a:srgbClr val="000000"/>
                </a:solidFill>
                <a:uFill>
                  <a:solidFill>
                    <a:srgbClr val="ffffff"/>
                  </a:solidFill>
                </a:uFill>
                <a:latin typeface="Arial"/>
              </a:rPr>
              <a:t>Click to edit the outline text format</a:t>
            </a:r>
            <a:endParaRPr b="0" lang="et-E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t-EE" sz="2000" spc="-1" strike="noStrike">
                <a:solidFill>
                  <a:srgbClr val="000000"/>
                </a:solidFill>
                <a:uFill>
                  <a:solidFill>
                    <a:srgbClr val="ffffff"/>
                  </a:solidFill>
                </a:uFill>
                <a:latin typeface="Arial"/>
              </a:rPr>
              <a:t>Second Outline Level</a:t>
            </a:r>
            <a:endParaRPr b="0" lang="et-E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t-EE" sz="1800" spc="-1" strike="noStrike">
                <a:solidFill>
                  <a:srgbClr val="000000"/>
                </a:solidFill>
                <a:uFill>
                  <a:solidFill>
                    <a:srgbClr val="ffffff"/>
                  </a:solidFill>
                </a:uFill>
                <a:latin typeface="Arial"/>
              </a:rPr>
              <a:t>Third Outline Level</a:t>
            </a:r>
            <a:endParaRPr b="0" lang="et-E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t-EE" sz="1800" spc="-1" strike="noStrike">
                <a:solidFill>
                  <a:srgbClr val="000000"/>
                </a:solidFill>
                <a:uFill>
                  <a:solidFill>
                    <a:srgbClr val="ffffff"/>
                  </a:solidFill>
                </a:uFill>
                <a:latin typeface="Arial"/>
              </a:rPr>
              <a:t>Fourth Outline Level</a:t>
            </a:r>
            <a:endParaRPr b="0" lang="et-E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t-EE" sz="2000" spc="-1" strike="noStrike">
                <a:solidFill>
                  <a:srgbClr val="000000"/>
                </a:solidFill>
                <a:uFill>
                  <a:solidFill>
                    <a:srgbClr val="ffffff"/>
                  </a:solidFill>
                </a:uFill>
                <a:latin typeface="Arial"/>
              </a:rPr>
              <a:t>Fifth Outline Level</a:t>
            </a:r>
            <a:endParaRPr b="0" lang="et-E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t-EE" sz="2000" spc="-1" strike="noStrike">
                <a:solidFill>
                  <a:srgbClr val="000000"/>
                </a:solidFill>
                <a:uFill>
                  <a:solidFill>
                    <a:srgbClr val="ffffff"/>
                  </a:solidFill>
                </a:uFill>
                <a:latin typeface="Arial"/>
              </a:rPr>
              <a:t>Sixth Outline Level</a:t>
            </a:r>
            <a:endParaRPr b="0" lang="et-E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t-EE" sz="2000" spc="-1" strike="noStrike">
                <a:solidFill>
                  <a:srgbClr val="000000"/>
                </a:solidFill>
                <a:uFill>
                  <a:solidFill>
                    <a:srgbClr val="ffffff"/>
                  </a:solidFill>
                </a:uFill>
                <a:latin typeface="Arial"/>
              </a:rPr>
              <a:t>Seventh Outline Level</a:t>
            </a:r>
            <a:endParaRPr b="0" lang="et-E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lt 3" descr=""/>
          <p:cNvPicPr/>
          <p:nvPr/>
        </p:nvPicPr>
        <p:blipFill>
          <a:blip r:embed="rId1"/>
          <a:srcRect l="0" t="4710" r="0" b="0"/>
          <a:stretch/>
        </p:blipFill>
        <p:spPr>
          <a:xfrm>
            <a:off x="0" y="0"/>
            <a:ext cx="30275280" cy="42477120"/>
          </a:xfrm>
          <a:prstGeom prst="rect">
            <a:avLst/>
          </a:prstGeom>
          <a:ln>
            <a:noFill/>
          </a:ln>
        </p:spPr>
      </p:pic>
      <p:sp>
        <p:nvSpPr>
          <p:cNvPr id="39" name="CustomShape 1"/>
          <p:cNvSpPr/>
          <p:nvPr/>
        </p:nvSpPr>
        <p:spPr>
          <a:xfrm>
            <a:off x="2270160" y="6951960"/>
            <a:ext cx="25733880" cy="14788440"/>
          </a:xfrm>
          <a:prstGeom prst="rect">
            <a:avLst/>
          </a:prstGeom>
          <a:noFill/>
          <a:ln>
            <a:noFill/>
          </a:ln>
        </p:spPr>
        <p:style>
          <a:lnRef idx="0"/>
          <a:fillRef idx="0"/>
          <a:effectRef idx="0"/>
          <a:fontRef idx="minor"/>
        </p:style>
      </p:sp>
      <p:sp>
        <p:nvSpPr>
          <p:cNvPr id="40" name="CustomShape 2"/>
          <p:cNvSpPr/>
          <p:nvPr/>
        </p:nvSpPr>
        <p:spPr>
          <a:xfrm>
            <a:off x="2270160" y="3077640"/>
            <a:ext cx="25733880" cy="46620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1000" spc="-1" strike="noStrike">
                <a:solidFill>
                  <a:srgbClr val="ffffff"/>
                </a:solidFill>
                <a:uFill>
                  <a:solidFill>
                    <a:srgbClr val="ffffff"/>
                  </a:solidFill>
                </a:uFill>
                <a:latin typeface="Times New Roman"/>
                <a:ea typeface="DejaVu Sans"/>
              </a:rPr>
              <a:t>PREDICTING A MOVIE’S BOX OFFICE AND ANALYZING IT’S KEY FEATURES</a:t>
            </a:r>
            <a:endParaRPr b="0" lang="en-GB" sz="1800" spc="-1" strike="noStrike">
              <a:solidFill>
                <a:srgbClr val="000000"/>
              </a:solidFill>
              <a:uFill>
                <a:solidFill>
                  <a:srgbClr val="ffffff"/>
                </a:solidFill>
              </a:uFill>
              <a:latin typeface="Arial"/>
            </a:endParaRPr>
          </a:p>
          <a:p>
            <a:pPr algn="ctr">
              <a:lnSpc>
                <a:spcPct val="100000"/>
              </a:lnSpc>
            </a:pPr>
            <a:r>
              <a:rPr b="0" lang="en-GB" sz="8000" spc="-1" strike="noStrike">
                <a:solidFill>
                  <a:srgbClr val="ffffff"/>
                </a:solidFill>
                <a:uFill>
                  <a:solidFill>
                    <a:srgbClr val="ffffff"/>
                  </a:solidFill>
                </a:uFill>
                <a:latin typeface="Times New Roman"/>
                <a:ea typeface="DejaVu Sans"/>
              </a:rPr>
              <a:t>Silver Spitsõn, Karen Saksakulm</a:t>
            </a:r>
            <a:endParaRPr b="0" lang="en-GB" sz="1800" spc="-1" strike="noStrike">
              <a:solidFill>
                <a:srgbClr val="000000"/>
              </a:solidFill>
              <a:uFill>
                <a:solidFill>
                  <a:srgbClr val="ffffff"/>
                </a:solidFill>
              </a:uFill>
              <a:latin typeface="Arial"/>
            </a:endParaRPr>
          </a:p>
        </p:txBody>
      </p:sp>
      <p:pic>
        <p:nvPicPr>
          <p:cNvPr id="41" name="Pilt 5" descr=""/>
          <p:cNvPicPr/>
          <p:nvPr/>
        </p:nvPicPr>
        <p:blipFill>
          <a:blip r:embed="rId2"/>
          <a:stretch/>
        </p:blipFill>
        <p:spPr>
          <a:xfrm>
            <a:off x="7107840" y="489600"/>
            <a:ext cx="16058880" cy="3077280"/>
          </a:xfrm>
          <a:prstGeom prst="rect">
            <a:avLst/>
          </a:prstGeom>
          <a:ln>
            <a:noFill/>
          </a:ln>
        </p:spPr>
      </p:pic>
      <p:sp>
        <p:nvSpPr>
          <p:cNvPr id="42" name="CustomShape 3"/>
          <p:cNvSpPr/>
          <p:nvPr/>
        </p:nvSpPr>
        <p:spPr>
          <a:xfrm>
            <a:off x="1197000" y="8498880"/>
            <a:ext cx="13115520" cy="854424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ea typeface="DejaVu Sans"/>
              </a:rPr>
              <a:t>INTRODUCTION</a:t>
            </a:r>
            <a:endParaRPr b="0" lang="en-GB" sz="1800"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ea typeface="DejaVu Sans"/>
              </a:rPr>
              <a:t>Movies are interesting forms of media and the performance of each of them varies wildly. The aim of this project was to try and predict a movie’s box office and find the key features affecting the box office the most and analyzing the results. </a:t>
            </a:r>
            <a:endParaRPr b="0" lang="en-GB" sz="1800" spc="-1" strike="noStrike">
              <a:solidFill>
                <a:srgbClr val="000000"/>
              </a:solidFill>
              <a:uFill>
                <a:solidFill>
                  <a:srgbClr val="ffffff"/>
                </a:solidFill>
              </a:uFill>
              <a:latin typeface="Arial"/>
            </a:endParaRPr>
          </a:p>
        </p:txBody>
      </p:sp>
      <p:sp>
        <p:nvSpPr>
          <p:cNvPr id="43" name="CustomShape 4"/>
          <p:cNvSpPr/>
          <p:nvPr/>
        </p:nvSpPr>
        <p:spPr>
          <a:xfrm>
            <a:off x="15510960" y="8498880"/>
            <a:ext cx="13397760" cy="977940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ea typeface="DejaVu Sans"/>
              </a:rPr>
              <a:t>DATA</a:t>
            </a:r>
            <a:endParaRPr b="0" lang="en-GB" sz="1800"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ea typeface="DejaVu Sans"/>
              </a:rPr>
              <a:t>We used data from Kaggle which had 6820 movies from 1986-2016 with each year having 220 movies. The data had been collected from IMDb. Some of the movies were missing the budget value so we filled in about 600 missing budgets by using the Wikipedia API. We ended up dropping the movies with no budget.</a:t>
            </a:r>
            <a:endParaRPr b="0" lang="en-GB" sz="1800" spc="-1" strike="noStrike">
              <a:solidFill>
                <a:srgbClr val="000000"/>
              </a:solidFill>
              <a:uFill>
                <a:solidFill>
                  <a:srgbClr val="ffffff"/>
                </a:solidFill>
              </a:uFill>
              <a:latin typeface="Arial"/>
            </a:endParaRPr>
          </a:p>
        </p:txBody>
      </p:sp>
      <p:sp>
        <p:nvSpPr>
          <p:cNvPr id="44" name="CustomShape 5"/>
          <p:cNvSpPr/>
          <p:nvPr/>
        </p:nvSpPr>
        <p:spPr>
          <a:xfrm>
            <a:off x="1197000" y="28909440"/>
            <a:ext cx="13115520" cy="1168704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ea typeface="DejaVu Sans"/>
              </a:rPr>
              <a:t>PREDICTING AND DATA ANALYSIS</a:t>
            </a:r>
            <a:endParaRPr b="0" lang="en-GB" sz="1800"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ea typeface="DejaVu Sans"/>
              </a:rPr>
              <a:t>For predicting the box office we used the Random Forrest Classifier. We used the actual gross of the predicted movies to get the difference between each movie’s predicted and actual value. We also compared different features with each other to try and find correlations.</a:t>
            </a:r>
            <a:r>
              <a:rPr b="0" lang="en-GB" sz="6880" spc="-1" strike="noStrike">
                <a:solidFill>
                  <a:srgbClr val="ffffff"/>
                </a:solidFill>
                <a:uFill>
                  <a:solidFill>
                    <a:srgbClr val="ffffff"/>
                  </a:solidFill>
                </a:uFill>
                <a:latin typeface="Times New Roman"/>
                <a:ea typeface="DejaVu Sans"/>
              </a:rPr>
              <a:t>  </a:t>
            </a:r>
            <a:endParaRPr b="0" lang="en-GB" sz="1800" spc="-1" strike="noStrike">
              <a:solidFill>
                <a:srgbClr val="000000"/>
              </a:solidFill>
              <a:uFill>
                <a:solidFill>
                  <a:srgbClr val="ffffff"/>
                </a:solidFill>
              </a:uFill>
              <a:latin typeface="Arial"/>
            </a:endParaRPr>
          </a:p>
        </p:txBody>
      </p:sp>
      <p:sp>
        <p:nvSpPr>
          <p:cNvPr id="45" name="CustomShape 6"/>
          <p:cNvSpPr/>
          <p:nvPr/>
        </p:nvSpPr>
        <p:spPr>
          <a:xfrm>
            <a:off x="15430680" y="28909440"/>
            <a:ext cx="13558320" cy="11013120"/>
          </a:xfrm>
          <a:prstGeom prst="rect">
            <a:avLst/>
          </a:prstGeom>
          <a:noFill/>
          <a:ln>
            <a:noFill/>
          </a:ln>
        </p:spPr>
        <p:style>
          <a:lnRef idx="0"/>
          <a:fillRef idx="0"/>
          <a:effectRef idx="0"/>
          <a:fontRef idx="minor"/>
        </p:style>
        <p:txBody>
          <a:bodyPr lIns="90000" rIns="90000" tIns="45000" bIns="45000"/>
          <a:p>
            <a:pPr algn="just">
              <a:lnSpc>
                <a:spcPct val="150000"/>
              </a:lnSpc>
            </a:pPr>
            <a:r>
              <a:rPr b="1" lang="en-GB" sz="6880" spc="-1" strike="noStrike">
                <a:solidFill>
                  <a:srgbClr val="ffffff"/>
                </a:solidFill>
                <a:uFill>
                  <a:solidFill>
                    <a:srgbClr val="ffffff"/>
                  </a:solidFill>
                </a:uFill>
                <a:latin typeface="Times New Roman"/>
                <a:ea typeface="DejaVu Sans"/>
              </a:rPr>
              <a:t>RESULTS</a:t>
            </a:r>
            <a:endParaRPr b="0" lang="en-GB" sz="1800"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ea typeface="DejaVu Sans"/>
              </a:rPr>
              <a:t>We found that the key features of movie’s box office are budget and the number of votes. We also found that the bigger the movie’s gross is, the bigger the error between real and predicted gross was. Overall, the prediction didn’t seem to produce any reliable results. In hindsight this seems quite obvious, considering the nature of movies and the complexity of their production.</a:t>
            </a:r>
            <a:endParaRPr b="0" lang="en-GB" sz="1800" spc="-1" strike="noStrike">
              <a:solidFill>
                <a:srgbClr val="000000"/>
              </a:solidFill>
              <a:uFill>
                <a:solidFill>
                  <a:srgbClr val="ffffff"/>
                </a:solidFill>
              </a:uFill>
              <a:latin typeface="Arial"/>
            </a:endParaRPr>
          </a:p>
        </p:txBody>
      </p:sp>
      <p:sp>
        <p:nvSpPr>
          <p:cNvPr id="46" name="CustomShape 7"/>
          <p:cNvSpPr/>
          <p:nvPr/>
        </p:nvSpPr>
        <p:spPr>
          <a:xfrm>
            <a:off x="10945080" y="21952080"/>
            <a:ext cx="3133800" cy="5990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Arial"/>
                <a:ea typeface="DejaVu Sans"/>
              </a:rPr>
              <a:t>plt.savefig('yourfilename.pdf')</a:t>
            </a:r>
            <a:endParaRPr b="0" lang="en-GB" sz="1800" spc="-1" strike="noStrike">
              <a:solidFill>
                <a:srgbClr val="000000"/>
              </a:solidFill>
              <a:uFill>
                <a:solidFill>
                  <a:srgbClr val="ffffff"/>
                </a:solidFill>
              </a:uFill>
              <a:latin typeface="Arial"/>
            </a:endParaRPr>
          </a:p>
        </p:txBody>
      </p:sp>
      <p:pic>
        <p:nvPicPr>
          <p:cNvPr id="47" name="Pilt 50" descr=""/>
          <p:cNvPicPr/>
          <p:nvPr/>
        </p:nvPicPr>
        <p:blipFill>
          <a:blip r:embed="rId3"/>
          <a:stretch/>
        </p:blipFill>
        <p:spPr>
          <a:xfrm>
            <a:off x="1365480" y="17873280"/>
            <a:ext cx="12270240" cy="10225080"/>
          </a:xfrm>
          <a:prstGeom prst="rect">
            <a:avLst/>
          </a:prstGeom>
          <a:ln>
            <a:noFill/>
          </a:ln>
        </p:spPr>
      </p:pic>
      <p:pic>
        <p:nvPicPr>
          <p:cNvPr id="48" name="" descr=""/>
          <p:cNvPicPr/>
          <p:nvPr/>
        </p:nvPicPr>
        <p:blipFill>
          <a:blip r:embed="rId4"/>
          <a:stretch/>
        </p:blipFill>
        <p:spPr>
          <a:xfrm>
            <a:off x="13968000" y="18432000"/>
            <a:ext cx="7430040" cy="6480000"/>
          </a:xfrm>
          <a:prstGeom prst="rect">
            <a:avLst/>
          </a:prstGeom>
          <a:ln>
            <a:noFill/>
          </a:ln>
        </p:spPr>
      </p:pic>
      <p:pic>
        <p:nvPicPr>
          <p:cNvPr id="49" name="" descr=""/>
          <p:cNvPicPr/>
          <p:nvPr/>
        </p:nvPicPr>
        <p:blipFill>
          <a:blip r:embed="rId5"/>
          <a:stretch/>
        </p:blipFill>
        <p:spPr>
          <a:xfrm>
            <a:off x="21987720" y="18432000"/>
            <a:ext cx="7188120" cy="64800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221</TotalTime>
  <Application>LibreOffice/5.3.0.3$Windows_X86_64 LibreOffice_project/7074905676c47b82bbcfbea1aeefc84afe1c50e1</Application>
  <Words>249</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2019-12-15T23:08:28Z</dcterms:created>
  <dc:creator>Karen Saksakulm</dc:creator>
  <dc:description/>
  <dc:language>en-GB</dc:language>
  <cp:lastModifiedBy/>
  <dcterms:modified xsi:type="dcterms:W3CDTF">2019-12-16T11:58:15Z</dcterms:modified>
  <cp:revision>25</cp:revision>
  <dc:subject/>
  <dc:title>PowerPointi esitlus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Kohandatud</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