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handoutMasterIdLst>
    <p:handoutMasterId r:id="rId58"/>
  </p:handoutMasterIdLst>
  <p:sldIdLst>
    <p:sldId id="385" r:id="rId2"/>
    <p:sldId id="357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320" r:id="rId29"/>
    <p:sldId id="359" r:id="rId30"/>
    <p:sldId id="360" r:id="rId31"/>
    <p:sldId id="361" r:id="rId32"/>
    <p:sldId id="362" r:id="rId33"/>
    <p:sldId id="363" r:id="rId34"/>
    <p:sldId id="365" r:id="rId35"/>
    <p:sldId id="367" r:id="rId36"/>
    <p:sldId id="366" r:id="rId37"/>
    <p:sldId id="364" r:id="rId38"/>
    <p:sldId id="358" r:id="rId39"/>
    <p:sldId id="368" r:id="rId40"/>
    <p:sldId id="369" r:id="rId41"/>
    <p:sldId id="370" r:id="rId42"/>
    <p:sldId id="371" r:id="rId43"/>
    <p:sldId id="372" r:id="rId44"/>
    <p:sldId id="373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74" r:id="rId53"/>
    <p:sldId id="382" r:id="rId54"/>
    <p:sldId id="383" r:id="rId55"/>
    <p:sldId id="384" r:id="rId56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495" autoAdjust="0"/>
    <p:restoredTop sz="95324" autoAdjust="0"/>
  </p:normalViewPr>
  <p:slideViewPr>
    <p:cSldViewPr>
      <p:cViewPr varScale="1">
        <p:scale>
          <a:sx n="109" d="100"/>
          <a:sy n="109" d="100"/>
        </p:scale>
        <p:origin x="23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42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함수와 프로토타입</a:t>
            </a:r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객체에 정의된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호출할 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</a:t>
            </a:r>
            <a:r>
              <a:rPr lang="en-US" altLang="ko-KR" b="0" dirty="0"/>
              <a:t>.</a:t>
            </a:r>
            <a:r>
              <a:rPr lang="ko-KR" altLang="en-US" b="0" dirty="0" err="1"/>
              <a:t>메서드명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메서드를 정의한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this</a:t>
            </a:r>
            <a:r>
              <a:rPr lang="ko-KR" altLang="en-US" b="0" dirty="0"/>
              <a:t>는 생성된 객체를 참조하므로 객체에 종속적인 속성을 부여하는게 가능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하나만 정의하고 여러 객체에서 </a:t>
            </a:r>
            <a:r>
              <a:rPr lang="ko-KR" altLang="en-US" b="0" dirty="0" err="1"/>
              <a:t>메서드로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자바스크립트로 객체지향 프로그래밍을 가능하게 하는 중요한 특징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356992"/>
          <a:ext cx="3456384" cy="180020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o = 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86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apply(), call() 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/>
              <a:t>함수에 </a:t>
            </a:r>
            <a:r>
              <a:rPr lang="ko-KR" altLang="en-US" b="0" dirty="0"/>
              <a:t>정의된 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</a:t>
            </a:r>
            <a:r>
              <a:rPr lang="en-US" altLang="ko-KR" b="0" dirty="0"/>
              <a:t>.apply(), </a:t>
            </a:r>
            <a:r>
              <a:rPr lang="ko-KR" altLang="en-US" b="0" dirty="0"/>
              <a:t>함수</a:t>
            </a:r>
            <a:r>
              <a:rPr lang="en-US" altLang="ko-KR" b="0" dirty="0"/>
              <a:t>.call() </a:t>
            </a:r>
            <a:r>
              <a:rPr lang="ko-KR" altLang="en-US" b="0" dirty="0"/>
              <a:t>형태로 호출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apply(), call() </a:t>
            </a:r>
            <a:r>
              <a:rPr lang="ko-KR" altLang="en-US" dirty="0" err="1">
                <a:solidFill>
                  <a:srgbClr val="0070C0"/>
                </a:solidFill>
              </a:rPr>
              <a:t>메소드의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첫번째</a:t>
            </a:r>
            <a:r>
              <a:rPr lang="ko-KR" altLang="en-US" dirty="0">
                <a:solidFill>
                  <a:srgbClr val="0070C0"/>
                </a:solidFill>
              </a:rPr>
              <a:t> 인자로 전달되는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this</a:t>
            </a:r>
            <a:r>
              <a:rPr lang="ko-KR" altLang="en-US" b="0" dirty="0"/>
              <a:t>를 명시적으로 지정할 수 있음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콜백</a:t>
            </a:r>
            <a:r>
              <a:rPr lang="ko-KR" altLang="en-US" b="0" dirty="0"/>
              <a:t> 함수 호출 시 주로 사용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apply(p1, p2) </a:t>
            </a:r>
            <a:r>
              <a:rPr lang="ko-KR" altLang="en-US" sz="2000" dirty="0" err="1"/>
              <a:t>메서드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개의 매개변수를 가짐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첫 번째 매개변수</a:t>
            </a:r>
            <a:r>
              <a:rPr lang="en-US" altLang="ko-KR" b="0" dirty="0"/>
              <a:t>(p1)</a:t>
            </a:r>
            <a:r>
              <a:rPr lang="ko-KR" altLang="en-US" b="0" dirty="0"/>
              <a:t>에는 </a:t>
            </a:r>
            <a:r>
              <a:rPr lang="en-US" altLang="ko-KR" b="0" dirty="0"/>
              <a:t>this</a:t>
            </a:r>
            <a:r>
              <a:rPr lang="ko-KR" altLang="en-US" b="0" dirty="0"/>
              <a:t>로 사용할 객체를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번째 매개변수</a:t>
            </a:r>
            <a:r>
              <a:rPr lang="en-US" altLang="ko-KR" b="0" dirty="0"/>
              <a:t>(p2)</a:t>
            </a:r>
            <a:r>
              <a:rPr lang="ko-KR" altLang="en-US" b="0" dirty="0"/>
              <a:t>에는 함수에 전달할 인자값 배열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call(p1, p2, p3, …) </a:t>
            </a:r>
            <a:r>
              <a:rPr lang="ko-KR" altLang="en-US" sz="2000" dirty="0" err="1"/>
              <a:t>메서드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여러 개의 매개변수를 가짐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첫 번째 매개변수</a:t>
            </a:r>
            <a:r>
              <a:rPr lang="en-US" altLang="ko-KR" b="0" dirty="0"/>
              <a:t>(p1)</a:t>
            </a:r>
            <a:r>
              <a:rPr lang="ko-KR" altLang="en-US" b="0" dirty="0"/>
              <a:t>에는 </a:t>
            </a:r>
            <a:r>
              <a:rPr lang="en-US" altLang="ko-KR" b="0" dirty="0"/>
              <a:t>this</a:t>
            </a:r>
            <a:r>
              <a:rPr lang="ko-KR" altLang="en-US" b="0" dirty="0"/>
              <a:t>로 사용할 객체를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번째 이후의 매개변수</a:t>
            </a:r>
            <a:r>
              <a:rPr lang="en-US" altLang="ko-KR" b="0" dirty="0"/>
              <a:t>(p2, p3, …)</a:t>
            </a:r>
            <a:r>
              <a:rPr lang="ko-KR" altLang="en-US" b="0" dirty="0"/>
              <a:t>에는 함수에 전달할 인자값을 차례대로 지정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배열의 </a:t>
            </a:r>
            <a:r>
              <a:rPr lang="en-US" altLang="ko-KR" sz="2000" dirty="0"/>
              <a:t>push()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기능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배열의 마지막에 지정한 요소를 추가한다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b="0" dirty="0"/>
              <a:t>로 지정된 </a:t>
            </a:r>
            <a:r>
              <a:rPr lang="en-US" altLang="ko-KR" b="0" dirty="0"/>
              <a:t>Array </a:t>
            </a:r>
            <a:r>
              <a:rPr lang="ko-KR" altLang="en-US" b="0" dirty="0"/>
              <a:t>객체의 </a:t>
            </a:r>
            <a:r>
              <a:rPr lang="en-US" altLang="ko-KR" b="0" dirty="0"/>
              <a:t>length </a:t>
            </a:r>
            <a:r>
              <a:rPr lang="ko-KR" altLang="en-US" b="0" dirty="0"/>
              <a:t>속성값에 해당하는 속성을 만들고 지정한 요소를 저장한 후 </a:t>
            </a:r>
            <a:r>
              <a:rPr lang="en-US" altLang="ko-KR" b="0" dirty="0"/>
              <a:t>length</a:t>
            </a:r>
            <a:r>
              <a:rPr lang="ko-KR" altLang="en-US" b="0" dirty="0"/>
              <a:t>를 하나 증가시킨다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Array</a:t>
            </a:r>
            <a:r>
              <a:rPr lang="ko-KR" altLang="en-US" sz="2000" dirty="0"/>
              <a:t>의 </a:t>
            </a:r>
            <a:r>
              <a:rPr lang="en-US" altLang="ko-KR" sz="2000" dirty="0"/>
              <a:t>push()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이용하여 객체를 배열처럼 동작시키기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length </a:t>
            </a:r>
            <a:r>
              <a:rPr lang="ko-KR" altLang="en-US" b="0" dirty="0"/>
              <a:t>속성 추가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Array.prototype.push.call</a:t>
            </a:r>
            <a:r>
              <a:rPr lang="en-US" altLang="ko-KR" b="0" dirty="0"/>
              <a:t>(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b="0" dirty="0"/>
              <a:t>, </a:t>
            </a:r>
            <a:r>
              <a:rPr lang="ko-KR" altLang="en-US" b="0" dirty="0"/>
              <a:t>추가할 요소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함수를 통해 생성되는 객체의 </a:t>
            </a:r>
            <a:r>
              <a:rPr lang="ko-KR" altLang="en-US" b="0" dirty="0" err="1"/>
              <a:t>메서드를</a:t>
            </a:r>
            <a:r>
              <a:rPr lang="ko-KR" altLang="en-US" b="0"/>
              <a:t> 정의하는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자동으로 할당됨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apply() </a:t>
            </a:r>
            <a:r>
              <a:rPr lang="ko-KR" altLang="en-US" sz="2000" dirty="0"/>
              <a:t>활용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 데이터를 각각의 매개변수로 분리하여 전달할 때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kern="0" dirty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b="0" dirty="0"/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Math.min.apply</a:t>
            </a:r>
            <a:r>
              <a:rPr lang="en-US" altLang="ko-KR" b="0" dirty="0"/>
              <a:t>(Math, a)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생성자 함수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객체지향 언어의 클래스와 비슷</a:t>
            </a:r>
            <a:r>
              <a:rPr lang="en-US" altLang="ko-KR" sz="2000" b="0" dirty="0"/>
              <a:t>)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생성자로 사용할 경우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new </a:t>
            </a:r>
            <a:r>
              <a:rPr lang="ko-KR" altLang="en-US" b="0" dirty="0" err="1"/>
              <a:t>함수명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생성자를 통해 생성된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생성자로</a:t>
            </a:r>
            <a:r>
              <a:rPr lang="ko-KR" altLang="en-US" sz="2000" dirty="0"/>
              <a:t> 호출될 때의 내부 동작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비어있는 객체를 새로 생성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새로 생성된 객체는 </a:t>
            </a:r>
            <a:r>
              <a:rPr lang="en-US" altLang="ko-KR" b="0" dirty="0"/>
              <a:t>this </a:t>
            </a:r>
            <a:r>
              <a:rPr lang="ko-KR" altLang="en-US" b="0" dirty="0"/>
              <a:t>매개변수로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함수에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명시적으로 반환하는 객체가 없다면 생성된 객체를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객체지향 프로그램의 </a:t>
            </a:r>
            <a:r>
              <a:rPr lang="en-US" altLang="ko-KR" dirty="0">
                <a:solidFill>
                  <a:srgbClr val="0070C0"/>
                </a:solidFill>
              </a:rPr>
              <a:t>new </a:t>
            </a:r>
            <a:r>
              <a:rPr lang="ko-KR" altLang="en-US" dirty="0">
                <a:solidFill>
                  <a:srgbClr val="0070C0"/>
                </a:solidFill>
              </a:rPr>
              <a:t>연산자와 비슷한 동작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작성할 때 고려해야 할 것들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 함수처럼 호출할 수 있지만 이럴 경우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내부의 </a:t>
            </a:r>
            <a:r>
              <a:rPr lang="en-US" altLang="ko-KR" b="0" dirty="0"/>
              <a:t>this</a:t>
            </a:r>
            <a:r>
              <a:rPr lang="ko-KR" altLang="en-US" b="0" dirty="0"/>
              <a:t>는 </a:t>
            </a:r>
            <a:r>
              <a:rPr lang="en-US" altLang="ko-KR" b="0" dirty="0"/>
              <a:t>window</a:t>
            </a:r>
            <a:r>
              <a:rPr lang="ko-KR" altLang="en-US" b="0" dirty="0"/>
              <a:t> 객체를 가리키므로 객체에 종속적인 값을 지정할 수 없으므로 의미가 없다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명명</a:t>
            </a:r>
            <a:r>
              <a:rPr lang="en-US" altLang="ko-KR" b="0" dirty="0"/>
              <a:t>(naming) </a:t>
            </a:r>
            <a:r>
              <a:rPr lang="ko-KR" altLang="en-US" b="0" dirty="0"/>
              <a:t>규칙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 함수</a:t>
            </a:r>
            <a:r>
              <a:rPr lang="en-US" altLang="ko-KR" b="0" dirty="0"/>
              <a:t>:</a:t>
            </a:r>
            <a:r>
              <a:rPr lang="ko-KR" altLang="en-US" b="0" dirty="0"/>
              <a:t> 작업할 동작을 나타내는 동사로 이름 짓고 소문자로 시작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생성자</a:t>
            </a:r>
            <a:r>
              <a:rPr lang="en-US" altLang="ko-KR" b="0" dirty="0"/>
              <a:t>: </a:t>
            </a:r>
            <a:r>
              <a:rPr lang="ko-KR" altLang="en-US" b="0" dirty="0"/>
              <a:t>생성할 객체를 나타내는 명사로 이름 짓고 대문자로 시작</a:t>
            </a:r>
            <a:endParaRPr lang="en-US" altLang="ko-KR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(4/4)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생성자 함수들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Function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Object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Array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Date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14847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Function(“x””, “y”, “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function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f(x, y){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 }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3608" y="2636912"/>
          <a:ext cx="5396230" cy="62064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Object();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{};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3717032"/>
          <a:ext cx="5396230" cy="89496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name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String(“</a:t>
                      </a:r>
                      <a:r>
                        <a:rPr lang="ko-KR" sz="1600" dirty="0">
                          <a:solidFill>
                            <a:srgbClr val="000000"/>
                          </a:solidFill>
                          <a:latin typeface="Cambria"/>
                          <a:ea typeface="맑은 고딕"/>
                          <a:cs typeface="Apple SD 산돌고딕 Neo 무거운"/>
                        </a:rPr>
                        <a:t>김철수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age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Number(30);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male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Boolean(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true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50851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Array();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[];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43608" y="6165304"/>
          <a:ext cx="5396230" cy="360040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Date();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(4/4)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익명 함수의 사용처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변수에 저장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ko-KR" altLang="en-US" b="0" dirty="0" err="1"/>
              <a:t>메서드로</a:t>
            </a:r>
            <a:r>
              <a:rPr lang="ko-KR" altLang="en-US" b="0" dirty="0"/>
              <a:t> 지정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</a:t>
            </a:r>
            <a:r>
              <a:rPr lang="ko-KR" altLang="en-US" b="0" dirty="0" err="1"/>
              <a:t>인자값으로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사용되는 코드가 한번만 나타난다면 불필요한 이름을 지정할 필요 없이 익명 함수로 작성한다</a:t>
            </a:r>
            <a:r>
              <a:rPr lang="en-US" altLang="ko-KR" b="0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09115" y="288036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f2: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window.onload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setTimeout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(){}, 1000);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익명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프로그램이 실행되는 동안 어떤 함수가 적절한 시점에 </a:t>
            </a:r>
            <a:r>
              <a:rPr lang="en-US" altLang="ko-KR" b="0" dirty="0"/>
              <a:t>“</a:t>
            </a:r>
            <a:r>
              <a:rPr lang="ko-KR" altLang="en-US" b="0" dirty="0"/>
              <a:t>다시 호출</a:t>
            </a:r>
            <a:r>
              <a:rPr lang="en-US" altLang="ko-KR" b="0" dirty="0"/>
              <a:t>”</a:t>
            </a:r>
            <a:r>
              <a:rPr lang="ko-KR" altLang="en-US" b="0" dirty="0"/>
              <a:t>된다는 의미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특정한 상황이 되거나</a:t>
            </a:r>
            <a:r>
              <a:rPr lang="en-US" altLang="ko-KR" b="0" dirty="0"/>
              <a:t>(</a:t>
            </a:r>
            <a:r>
              <a:rPr lang="ko-KR" altLang="en-US" b="0" dirty="0"/>
              <a:t>이벤트 발생</a:t>
            </a:r>
            <a:r>
              <a:rPr lang="en-US" altLang="ko-KR" b="0" dirty="0"/>
              <a:t>) </a:t>
            </a:r>
            <a:r>
              <a:rPr lang="ko-KR" altLang="en-US" b="0" dirty="0"/>
              <a:t>지정한 시간이 흐르면</a:t>
            </a:r>
            <a:r>
              <a:rPr lang="en-US" altLang="ko-KR" b="0" dirty="0"/>
              <a:t>(timeout) </a:t>
            </a:r>
            <a:r>
              <a:rPr lang="ko-KR" altLang="en-US" b="0" dirty="0"/>
              <a:t>또는 특정 작업의 수행이 끝나면 호출하도록 지정한 함수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648" y="2420888"/>
          <a:ext cx="6336704" cy="316992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초가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흐름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}, 1000);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window.onload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페이지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로딩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수행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완료후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처리할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콜백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객체지향 언어의 오버로딩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Java, C#, Smalltalk, Ruby, Scala </a:t>
            </a:r>
            <a:r>
              <a:rPr lang="ko-KR" altLang="en-US" b="0" dirty="0"/>
              <a:t>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동일한 이름의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여러 개 정의하는 것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매개변수의 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 </a:t>
            </a:r>
            <a:r>
              <a:rPr lang="ko-KR" altLang="en-US" b="0" dirty="0"/>
              <a:t>또는</a:t>
            </a:r>
            <a:r>
              <a:rPr lang="en-US" altLang="ko-KR" b="0" dirty="0"/>
              <a:t> </a:t>
            </a:r>
            <a:r>
              <a:rPr lang="ko-KR" altLang="en-US" b="0" dirty="0"/>
              <a:t>순서를 다르게 하여 각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구분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하나의 </a:t>
            </a:r>
            <a:r>
              <a:rPr lang="ko-KR" altLang="en-US" b="0" dirty="0" err="1"/>
              <a:t>메서드명</a:t>
            </a:r>
            <a:r>
              <a:rPr lang="ko-KR" altLang="en-US" b="0" dirty="0"/>
              <a:t> 만 기억하면 쉽게 사용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(String </a:t>
            </a:r>
            <a:r>
              <a:rPr lang="en-US" altLang="ko-KR" b="0" dirty="0" err="1"/>
              <a:t>str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오버로딩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동일한 이름의 함수가 여러 개 정의되면 마지막에 정의한 함수만 남음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매개변수의 타입과 개수를 구별하지 않으므로 오버로딩 불가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암묵적으로 전달되는 </a:t>
            </a:r>
            <a:r>
              <a:rPr lang="en-US" altLang="ko-KR" b="0" dirty="0"/>
              <a:t>arguments</a:t>
            </a:r>
            <a:r>
              <a:rPr lang="ko-KR" altLang="en-US" b="0" dirty="0"/>
              <a:t>를 이용하면 비슷한 동작이 가능 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단일 함수 내에서 </a:t>
            </a:r>
            <a:r>
              <a:rPr lang="en-US" altLang="ko-KR" b="0" dirty="0"/>
              <a:t>arguments</a:t>
            </a:r>
            <a:r>
              <a:rPr lang="ko-KR" altLang="en-US" b="0" dirty="0"/>
              <a:t>의 타입이나 개수를 체크해서 다른 코드로 분기처리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jQuery</a:t>
            </a:r>
            <a:r>
              <a:rPr lang="en-US" altLang="ko-KR" b="0" dirty="0"/>
              <a:t>() </a:t>
            </a:r>
            <a:r>
              <a:rPr lang="ko-KR" altLang="en-US" b="0" dirty="0"/>
              <a:t>함수가 대표적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오버로딩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인자의 타입으로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</a:t>
            </a:r>
            <a:r>
              <a:rPr lang="ko-KR" altLang="en-US" b="0" dirty="0"/>
              <a:t>연산자 이용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특정 매개변수의 존재 유무로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undefined </a:t>
            </a:r>
            <a:r>
              <a:rPr lang="ko-KR" altLang="en-US" b="0" dirty="0"/>
              <a:t>체크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인자의 수로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arguments.length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ko-KR" altLang="en-US" b="0" dirty="0"/>
              <a:t> 모든 함수가 호출될 때 전달되는 기본 속성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함수가 호출될 때 전달되는 매개변수의 수</a:t>
            </a: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</a:t>
            </a:r>
            <a:r>
              <a:rPr lang="en-US" altLang="ko-KR" b="0" dirty="0"/>
              <a:t>.length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기본으로 지정되는 속성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선언할 때 지정한 매개변수의 수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오버로딩 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1</a:t>
            </a:r>
            <a:r>
              <a:rPr lang="ko-KR" altLang="en-US" sz="2000" dirty="0"/>
              <a:t>종 객체</a:t>
            </a:r>
            <a:r>
              <a:rPr lang="en-US" altLang="ko-KR" sz="2000" dirty="0"/>
              <a:t>(First-class object)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변수</a:t>
            </a:r>
            <a:r>
              <a:rPr lang="en-US" altLang="ko-KR" b="0" dirty="0"/>
              <a:t>, </a:t>
            </a:r>
            <a:r>
              <a:rPr lang="ko-KR" altLang="en-US" b="0" dirty="0"/>
              <a:t>배열 </a:t>
            </a:r>
            <a:r>
              <a:rPr lang="ko-KR" altLang="en-US" b="0" dirty="0" err="1"/>
              <a:t>엘리먼트</a:t>
            </a:r>
            <a:r>
              <a:rPr lang="en-US" altLang="ko-KR" b="0" dirty="0"/>
              <a:t>, </a:t>
            </a:r>
            <a:r>
              <a:rPr lang="ko-KR" altLang="en-US" b="0" dirty="0"/>
              <a:t>다른 객체의 </a:t>
            </a:r>
            <a:r>
              <a:rPr lang="ko-KR" altLang="en-US" b="0" dirty="0" err="1"/>
              <a:t>프로퍼티에</a:t>
            </a:r>
            <a:r>
              <a:rPr lang="ko-KR" altLang="en-US" b="0" dirty="0"/>
              <a:t> 할당될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인자로 전달될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결과 값으로 반환될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리터럴로</a:t>
            </a:r>
            <a:r>
              <a:rPr lang="ko-KR" altLang="en-US" b="0" dirty="0"/>
              <a:t> 생성될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동적으로 생성된 </a:t>
            </a:r>
            <a:r>
              <a:rPr lang="ko-KR" altLang="en-US" b="0" dirty="0" err="1"/>
              <a:t>프로퍼티를</a:t>
            </a:r>
            <a:r>
              <a:rPr lang="ko-KR" altLang="en-US" b="0" dirty="0"/>
              <a:t> 가질 수 있다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함수</a:t>
            </a:r>
            <a:r>
              <a:rPr lang="en-US" altLang="ko-KR" sz="2000" dirty="0"/>
              <a:t>(Function)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종 객체이다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</a:t>
            </a:r>
            <a:r>
              <a:rPr lang="en-US" altLang="ko-KR" b="0" dirty="0"/>
              <a:t>==</a:t>
            </a:r>
            <a:r>
              <a:rPr lang="ko-KR" altLang="en-US" b="0" dirty="0"/>
              <a:t> </a:t>
            </a:r>
            <a:r>
              <a:rPr lang="en-US" altLang="ko-KR" b="0" dirty="0"/>
              <a:t>(</a:t>
            </a:r>
            <a:r>
              <a:rPr lang="ko-KR" altLang="en-US" b="0" dirty="0"/>
              <a:t>호출 </a:t>
            </a:r>
            <a:r>
              <a:rPr lang="en-US" altLang="ko-KR" b="0" dirty="0"/>
              <a:t>+ 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First-clsss object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메모이제이션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memoization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이전의 계산 결과를 기억하는 기능을 갖춘 함수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함수는 객체이기 때문에 함수의 속성값으로 계산 결과 캐시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종속된 속성을 이용하기 때문에 외부에 노출하지 않고 함수 자체적으로 구현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장점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이미 수행한 복잡한 연산을 반복하지 않도록 함으로서 성능을 향상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사용자가 알 수 없게 내부적으로만 동작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단점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캐시에 필요한 메모리 사용량 증가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</a:t>
            </a:r>
            <a:r>
              <a:rPr lang="ko-KR" altLang="en-US" b="0" dirty="0" err="1"/>
              <a:t>캐싱</a:t>
            </a:r>
            <a:r>
              <a:rPr lang="ko-KR" altLang="en-US" b="0" dirty="0"/>
              <a:t> 기능의 혼재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부하 테스트나 알고리즘의 성능 테스트가 어려워짐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연산 결과를 기억하는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모든 함수에 기본으로 부여되는 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초기값은 비어있는 객체이다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prototype</a:t>
            </a:r>
            <a:r>
              <a:rPr lang="ko-KR" altLang="en-US" b="0" dirty="0"/>
              <a:t>에 추가한 속성은 해당 함수가 생성자로 사용될 때 생성된 </a:t>
            </a:r>
            <a:r>
              <a:rPr lang="ko-KR" altLang="en-US" b="0" dirty="0" err="1"/>
              <a:t>인스턴스에서</a:t>
            </a:r>
            <a:r>
              <a:rPr lang="ko-KR" altLang="en-US" b="0" dirty="0"/>
              <a:t> 내부 링크로 참조되어 사용된다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결국</a:t>
            </a:r>
            <a:r>
              <a:rPr lang="en-US" altLang="ko-KR" b="0" dirty="0"/>
              <a:t>, prototype</a:t>
            </a:r>
            <a:r>
              <a:rPr lang="ko-KR" altLang="en-US" b="0"/>
              <a:t>은 생성자 함수에서 생성될 객체의 메소드를</a:t>
            </a:r>
            <a:r>
              <a:rPr lang="ko-KR" altLang="en-US" b="0" dirty="0"/>
              <a:t> 정의하는 역할을 한다</a:t>
            </a:r>
            <a:r>
              <a:rPr lang="en-US" altLang="ko-KR" b="0" dirty="0"/>
              <a:t>.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683568" y="3455248"/>
          <a:ext cx="3528392" cy="292608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Some{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Some(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a, 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b){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m1(){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m2(){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16016" y="3455248"/>
          <a:ext cx="3869586" cy="2880320"/>
        </p:xfrm>
        <a:graphic>
          <a:graphicData uri="http://schemas.openxmlformats.org/drawingml/2006/table">
            <a:tbl>
              <a:tblPr/>
              <a:tblGrid>
                <a:gridCol w="386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Some(a, b){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Some.prototype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m1: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},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m2: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395288" y="2956882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Java</a:t>
            </a:r>
            <a:r>
              <a:rPr lang="ko-KR" altLang="en-US" sz="2000" dirty="0"/>
              <a:t>의 클래스와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생성자</a:t>
            </a:r>
            <a:r>
              <a:rPr lang="ko-KR" altLang="en-US" sz="2000"/>
              <a:t> 함수 정의 </a:t>
            </a:r>
            <a:r>
              <a:rPr lang="ko-KR" altLang="en-US" sz="2000" dirty="0"/>
              <a:t>비교</a:t>
            </a:r>
            <a:endParaRPr lang="ko-KR" altLang="en-US" b="0" dirty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프로토타입이란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prototype</a:t>
            </a:r>
            <a:r>
              <a:rPr lang="ko-KR" altLang="en-US" sz="2000"/>
              <a:t>과 주변 객체의 참조관계</a:t>
            </a:r>
            <a:endParaRPr lang="en-US" altLang="ko-KR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7544" y="1340768"/>
          <a:ext cx="3744416" cy="4968552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292080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87625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>
            <a:stCxn id="34" idx="3"/>
            <a:endCxn id="35" idx="2"/>
          </p:cNvCxnSpPr>
          <p:nvPr/>
        </p:nvCxnSpPr>
        <p:spPr bwMode="auto">
          <a:xfrm>
            <a:off x="6480036" y="2770262"/>
            <a:ext cx="39622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44999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6021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45" idx="0"/>
            <a:endCxn id="33" idx="3"/>
          </p:cNvCxnSpPr>
          <p:nvPr/>
        </p:nvCxnSpPr>
        <p:spPr bwMode="auto">
          <a:xfrm flipV="1">
            <a:off x="5145792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모서리가 둥근 직사각형 48"/>
          <p:cNvSpPr/>
          <p:nvPr/>
        </p:nvSpPr>
        <p:spPr bwMode="auto">
          <a:xfrm>
            <a:off x="723629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80112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884368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68144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149992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1480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150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49" idx="2"/>
            <a:endCxn id="52" idx="1"/>
          </p:cNvCxnSpPr>
          <p:nvPr/>
        </p:nvCxnSpPr>
        <p:spPr bwMode="auto">
          <a:xfrm>
            <a:off x="7510988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>
            <a:stCxn id="55" idx="3"/>
            <a:endCxn id="51" idx="1"/>
          </p:cNvCxnSpPr>
          <p:nvPr/>
        </p:nvCxnSpPr>
        <p:spPr bwMode="auto">
          <a:xfrm>
            <a:off x="5410200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22007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Score </a:t>
            </a:r>
            <a:r>
              <a:rPr lang="ko-KR" altLang="en-US"/>
              <a:t>함수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99992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</a:t>
            </a:r>
            <a:endParaRPr lang="ko-KR" altLang="en-US"/>
          </a:p>
        </p:txBody>
      </p:sp>
      <p:sp>
        <p:nvSpPr>
          <p:cNvPr id="66" name="타원 65"/>
          <p:cNvSpPr/>
          <p:nvPr/>
        </p:nvSpPr>
        <p:spPr bwMode="auto">
          <a:xfrm>
            <a:off x="63001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4023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45232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812360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9482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6152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>
            <a:stCxn id="72" idx="3"/>
            <a:endCxn id="69" idx="1"/>
          </p:cNvCxnSpPr>
          <p:nvPr/>
        </p:nvCxnSpPr>
        <p:spPr bwMode="auto">
          <a:xfrm>
            <a:off x="7210400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23629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s2</a:t>
            </a:r>
            <a:endParaRPr lang="ko-KR" altLang="en-US"/>
          </a:p>
        </p:txBody>
      </p:sp>
      <p:cxnSp>
        <p:nvCxnSpPr>
          <p:cNvPr id="75" name="직선 화살표 연결선 74"/>
          <p:cNvCxnSpPr>
            <a:stCxn id="68" idx="0"/>
            <a:endCxn id="33" idx="5"/>
          </p:cNvCxnSpPr>
          <p:nvPr/>
        </p:nvCxnSpPr>
        <p:spPr bwMode="auto">
          <a:xfrm flipH="1" flipV="1">
            <a:off x="6398408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11560" y="1412776"/>
            <a:ext cx="31406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</a:t>
            </a:r>
            <a:r>
              <a:rPr lang="en-US" altLang="ko-KR" sz="1600" kern="0" err="1">
                <a:solidFill>
                  <a:srgbClr val="000000"/>
                </a:solidFill>
                <a:cs typeface="Times New Roman"/>
              </a:rPr>
              <a:t>kor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, eng){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.kor = kor;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.eng = eng;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.sum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(){</a:t>
            </a:r>
            <a:endParaRPr lang="en-US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100">
                <a:solidFill>
                  <a:srgbClr val="7F0055"/>
                </a:solidFill>
                <a:cs typeface="Times New Roman"/>
              </a:rPr>
              <a:t>    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.kor+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.eng;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};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}</a:t>
            </a:r>
            <a:endParaRPr lang="ko-KR" alt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93916" y="328498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err="1">
                <a:solidFill>
                  <a:srgbClr val="000000"/>
                </a:solidFill>
                <a:cs typeface="Times New Roman"/>
              </a:rPr>
              <a:t>Score.prototype.avg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(){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.sum()/2;</a:t>
            </a:r>
            <a:endParaRPr lang="ko-KR" altLang="ko-KR" sz="1600" kern="10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};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1560" y="4192052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s1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Score(90, 80);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1560" y="4509120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s2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Score(70, 50);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560" y="484767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s1.sum();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s1.avg();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544522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s2.sum();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5733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s2.avg();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7164288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956376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8316416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35" idx="6"/>
            <a:endCxn id="65" idx="2"/>
          </p:cNvCxnSpPr>
          <p:nvPr/>
        </p:nvCxnSpPr>
        <p:spPr bwMode="auto">
          <a:xfrm>
            <a:off x="8172400" y="2780928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직선 화살표 연결선 76"/>
          <p:cNvCxnSpPr>
            <a:stCxn id="35" idx="7"/>
            <a:endCxn id="56" idx="3"/>
          </p:cNvCxnSpPr>
          <p:nvPr/>
        </p:nvCxnSpPr>
        <p:spPr bwMode="auto">
          <a:xfrm flipV="1">
            <a:off x="7982584" y="2171419"/>
            <a:ext cx="79245" cy="15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35" idx="0"/>
            <a:endCxn id="48" idx="4"/>
          </p:cNvCxnSpPr>
          <p:nvPr/>
        </p:nvCxnSpPr>
        <p:spPr bwMode="auto">
          <a:xfrm flipV="1">
            <a:off x="752432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7381116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708776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7864604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652120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80"/>
          <p:cNvCxnSpPr>
            <a:stCxn id="79" idx="2"/>
            <a:endCxn id="40" idx="7"/>
          </p:cNvCxnSpPr>
          <p:nvPr/>
        </p:nvCxnSpPr>
        <p:spPr bwMode="auto">
          <a:xfrm flipH="1">
            <a:off x="5606320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45849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399916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3851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인스턴스 생성과 프로토타입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5" grpId="0" animBg="1"/>
      <p:bldP spid="35" grpId="1" animBg="1"/>
      <p:bldP spid="35" grpId="2" animBg="1"/>
      <p:bldP spid="35" grpId="3" animBg="1"/>
      <p:bldP spid="35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2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52" grpId="4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5" grpId="0" animBg="1"/>
      <p:bldP spid="55" grpId="1" animBg="1"/>
      <p:bldP spid="55" grpId="2" animBg="1"/>
      <p:bldP spid="63" grpId="0"/>
      <p:bldP spid="64" grpId="0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4" grpId="0"/>
      <p:bldP spid="114" grpId="0"/>
      <p:bldP spid="115" grpId="0"/>
      <p:bldP spid="116" grpId="0"/>
      <p:bldP spid="117" grpId="0"/>
      <p:bldP spid="38" grpId="0"/>
      <p:bldP spid="39" grpId="0"/>
      <p:bldP spid="41" grpId="0"/>
      <p:bldP spid="44" grpId="0"/>
      <p:bldP spid="48" grpId="0" animBg="1"/>
      <p:bldP spid="56" grpId="0" animBg="1"/>
      <p:bldP spid="65" grpId="0" animBg="1"/>
      <p:bldP spid="90" grpId="0" animBg="1"/>
      <p:bldP spid="91" grpId="0" animBg="1"/>
      <p:bldP spid="92" grpId="0" animBg="1"/>
      <p:bldP spid="79" grpId="0" animBg="1"/>
      <p:bldP spid="45" grpId="0" animBg="1"/>
      <p:bldP spid="45" grpId="1" animBg="1"/>
      <p:bldP spid="45" grpId="2" animBg="1"/>
      <p:bldP spid="34" grpId="0" animBg="1"/>
      <p:bldP spid="34" grpId="1" animBg="1"/>
      <p:bldP spid="34" grpId="2" animBg="1"/>
      <p:bldP spid="34" grpId="3" animBg="1"/>
      <p:bldP spid="34" grpId="4" animBg="1"/>
      <p:bldP spid="68" grpId="0" animBg="1"/>
      <p:bldP spid="68" grpId="1" animBg="1"/>
      <p:bldP spid="6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객체 초기화 순서</a:t>
            </a:r>
            <a:endParaRPr lang="ko-KR" altLang="en-US" b="0"/>
          </a:p>
          <a:p>
            <a:pPr lvl="1"/>
            <a:r>
              <a:rPr lang="en-US" altLang="ko-KR" b="0"/>
              <a:t>1. </a:t>
            </a:r>
            <a:r>
              <a:rPr lang="ko-KR" altLang="en-US" b="0"/>
              <a:t>생성자 함수의 </a:t>
            </a:r>
            <a:r>
              <a:rPr lang="en-US" altLang="ko-KR" b="0"/>
              <a:t>prototype </a:t>
            </a:r>
            <a:r>
              <a:rPr lang="ko-KR" altLang="en-US" b="0"/>
              <a:t>속성의 객체가 새로 만들어진 객체 인스턴스와 바인딩된다</a:t>
            </a:r>
            <a:r>
              <a:rPr lang="en-US" altLang="ko-KR" b="0"/>
              <a:t>.(</a:t>
            </a:r>
            <a:r>
              <a:rPr lang="ko-KR" altLang="en-US" b="0"/>
              <a:t>크롬은 </a:t>
            </a:r>
            <a:r>
              <a:rPr lang="en-US" altLang="ko-KR" b="0"/>
              <a:t>__proto__ </a:t>
            </a:r>
            <a:r>
              <a:rPr lang="ko-KR" altLang="en-US" b="0"/>
              <a:t>속성</a:t>
            </a:r>
            <a:r>
              <a:rPr lang="en-US" altLang="ko-KR" b="0"/>
              <a:t>)</a:t>
            </a:r>
          </a:p>
          <a:p>
            <a:pPr lvl="1"/>
            <a:r>
              <a:rPr lang="en-US" altLang="ko-KR" b="0"/>
              <a:t>2. </a:t>
            </a:r>
            <a:r>
              <a:rPr lang="ko-KR" altLang="en-US" b="0" err="1"/>
              <a:t>생성자</a:t>
            </a:r>
            <a:r>
              <a:rPr lang="ko-KR" altLang="en-US" b="0"/>
              <a:t> 함수 내에서 정의한 속성들이 객체 </a:t>
            </a:r>
            <a:r>
              <a:rPr lang="ko-KR" altLang="en-US" b="0" err="1"/>
              <a:t>인스턴스에</a:t>
            </a:r>
            <a:r>
              <a:rPr lang="ko-KR" altLang="en-US" b="0"/>
              <a:t> 추가된다</a:t>
            </a:r>
            <a:r>
              <a:rPr lang="en-US" altLang="ko-KR" b="0"/>
              <a:t>.</a:t>
            </a:r>
          </a:p>
          <a:p>
            <a:pPr lvl="1"/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/>
              <a:t>.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프로토타입과 생성자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객체의 프로퍼티 참조 순서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프로토타입 체인</a:t>
            </a:r>
            <a:r>
              <a:rPr lang="en-US" altLang="ko-KR" sz="2000" dirty="0"/>
              <a:t>)</a:t>
            </a:r>
            <a:endParaRPr lang="ko-KR" altLang="en-US" b="0" dirty="0"/>
          </a:p>
          <a:p>
            <a:pPr lvl="1"/>
            <a:r>
              <a:rPr lang="en-US" altLang="ko-KR" b="0" dirty="0"/>
              <a:t>1. </a:t>
            </a:r>
            <a:r>
              <a:rPr lang="ko-KR" altLang="en-US" b="0" dirty="0"/>
              <a:t>객체에 해당 프로퍼티가 있으면 사용한다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2. </a:t>
            </a:r>
            <a:r>
              <a:rPr lang="ko-KR" altLang="en-US" b="0" dirty="0"/>
              <a:t>객체에 </a:t>
            </a:r>
            <a:r>
              <a:rPr lang="ko-KR" altLang="en-US" dirty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/>
              <a:t>에 해당 프로퍼티가 있으면 사용한다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3. </a:t>
            </a:r>
            <a:r>
              <a:rPr lang="ko-KR" altLang="en-US" b="0" dirty="0"/>
              <a:t>프로토타입에도 해당 프로퍼티가 없으면 </a:t>
            </a:r>
            <a:r>
              <a:rPr lang="ko-KR" altLang="en-US" dirty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/>
              <a:t>에서 찾는다</a:t>
            </a:r>
            <a:r>
              <a:rPr lang="en-US" altLang="ko-KR" b="0" dirty="0"/>
              <a:t>.(</a:t>
            </a:r>
            <a:r>
              <a:rPr lang="ko-KR" altLang="en-US" b="0" dirty="0"/>
              <a:t>찾을때까지 </a:t>
            </a:r>
            <a:r>
              <a:rPr lang="en-US" altLang="ko-KR" b="0" dirty="0"/>
              <a:t>3</a:t>
            </a:r>
            <a:r>
              <a:rPr lang="ko-KR" altLang="en-US" b="0" dirty="0"/>
              <a:t>번을 반복한다</a:t>
            </a:r>
            <a:r>
              <a:rPr lang="en-US" altLang="ko-KR" b="0" dirty="0"/>
              <a:t>.)</a:t>
            </a:r>
          </a:p>
          <a:p>
            <a:pPr lvl="1"/>
            <a:r>
              <a:rPr lang="en-US" altLang="ko-KR" b="0" dirty="0"/>
              <a:t>4. </a:t>
            </a:r>
            <a:r>
              <a:rPr lang="ko-KR" altLang="en-US" b="0" dirty="0"/>
              <a:t>최상위 </a:t>
            </a:r>
            <a:r>
              <a:rPr lang="ko-KR" altLang="en-US" b="0" dirty="0" err="1"/>
              <a:t>프로토타입인</a:t>
            </a:r>
            <a:r>
              <a:rPr lang="ko-KR" altLang="en-US" b="0" dirty="0"/>
              <a:t> </a:t>
            </a:r>
            <a:r>
              <a:rPr lang="en-US" altLang="ko-KR" b="0" dirty="0"/>
              <a:t>Object</a:t>
            </a:r>
            <a:r>
              <a:rPr lang="ko-KR" altLang="en-US" b="0" dirty="0"/>
              <a:t>까지 찾아봐서 해당 프로퍼티가 없다면 그 값은 </a:t>
            </a:r>
            <a:r>
              <a:rPr lang="en-US" altLang="ko-KR" b="0" dirty="0"/>
              <a:t>undefined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프로퍼티 참조는 해당 객체에서 먼저 찾고</a:t>
            </a:r>
            <a:r>
              <a:rPr lang="en-US" altLang="ko-KR" b="0" dirty="0"/>
              <a:t>, </a:t>
            </a:r>
            <a:r>
              <a:rPr lang="ko-KR" altLang="en-US" b="0" dirty="0"/>
              <a:t>실패했을 때 프로토타입을 확인함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constructor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모든 객체에 정의되어 있는 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객체를 만드는데 사용된 </a:t>
            </a:r>
            <a:r>
              <a:rPr lang="ko-KR" altLang="en-US" b="0" dirty="0" err="1"/>
              <a:t>생성자를</a:t>
            </a:r>
            <a:r>
              <a:rPr lang="ko-KR" altLang="en-US" b="0" dirty="0"/>
              <a:t> 참조</a:t>
            </a:r>
            <a:endParaRPr lang="en-US" altLang="ko-KR" b="0" dirty="0"/>
          </a:p>
        </p:txBody>
      </p:sp>
      <p:sp>
        <p:nvSpPr>
          <p:cNvPr id="4" name="타원 3"/>
          <p:cNvSpPr/>
          <p:nvPr/>
        </p:nvSpPr>
        <p:spPr bwMode="auto">
          <a:xfrm>
            <a:off x="2195736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39552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67744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1560" y="5805264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51920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4" idx="2"/>
          </p:cNvCxnSpPr>
          <p:nvPr/>
        </p:nvCxnSpPr>
        <p:spPr bwMode="auto">
          <a:xfrm>
            <a:off x="1733208" y="5938614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6" idx="3"/>
            <a:endCxn id="8" idx="2"/>
          </p:cNvCxnSpPr>
          <p:nvPr/>
        </p:nvCxnSpPr>
        <p:spPr bwMode="auto">
          <a:xfrm>
            <a:off x="3347864" y="5938614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4139952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39952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08104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580112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4" idx="6"/>
            <a:endCxn id="37" idx="2"/>
          </p:cNvCxnSpPr>
          <p:nvPr/>
        </p:nvCxnSpPr>
        <p:spPr bwMode="auto">
          <a:xfrm>
            <a:off x="6804248" y="594928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8" idx="6"/>
            <a:endCxn id="24" idx="2"/>
          </p:cNvCxnSpPr>
          <p:nvPr/>
        </p:nvCxnSpPr>
        <p:spPr bwMode="auto">
          <a:xfrm>
            <a:off x="5148064" y="594928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3893448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308304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596336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596336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349832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5724128" y="32849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 flipV="1">
            <a:off x="7956376" y="4437112"/>
            <a:ext cx="129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7668344" y="4581128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>
            <a:stCxn id="37" idx="0"/>
            <a:endCxn id="64" idx="4"/>
          </p:cNvCxnSpPr>
          <p:nvPr/>
        </p:nvCxnSpPr>
        <p:spPr bwMode="auto">
          <a:xfrm flipV="1">
            <a:off x="7956376" y="5157192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6017433" y="3594348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012160" y="4077072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객체의 프로퍼티 참조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5" name="타원 34"/>
          <p:cNvSpPr/>
          <p:nvPr/>
        </p:nvSpPr>
        <p:spPr bwMode="auto">
          <a:xfrm>
            <a:off x="7308304" y="314096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380312" y="378904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6" idx="1"/>
            <a:endCxn id="49" idx="6"/>
          </p:cNvCxnSpPr>
          <p:nvPr/>
        </p:nvCxnSpPr>
        <p:spPr bwMode="auto">
          <a:xfrm flipH="1">
            <a:off x="7020272" y="3922390"/>
            <a:ext cx="36004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프로토타입 체인의 마지막 객체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객체의 </a:t>
            </a:r>
            <a:r>
              <a:rPr lang="en-US" altLang="ko-KR" b="0" dirty="0"/>
              <a:t>prototype </a:t>
            </a:r>
            <a:r>
              <a:rPr lang="ko-KR" altLang="en-US" b="0" dirty="0"/>
              <a:t>체인 마지막 객체는 </a:t>
            </a:r>
            <a:r>
              <a:rPr lang="en-US" altLang="ko-KR" b="0" dirty="0"/>
              <a:t>Object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즉</a:t>
            </a:r>
            <a:r>
              <a:rPr lang="en-US" altLang="ko-KR" b="0" dirty="0"/>
              <a:t>, Array, String, Number, RegExp, Date, Function </a:t>
            </a:r>
            <a:r>
              <a:rPr lang="ko-KR" altLang="en-US" b="0" dirty="0"/>
              <a:t>등의 네이티브 객체와 </a:t>
            </a:r>
            <a:r>
              <a:rPr lang="en-US" altLang="ko-KR" b="0" dirty="0"/>
              <a:t>Score, Person </a:t>
            </a:r>
            <a:r>
              <a:rPr lang="ko-KR" altLang="en-US" b="0" dirty="0"/>
              <a:t>등 사용자가 정의한 객체는 모두 프로토타입 체인에 의해서 자동으로 </a:t>
            </a:r>
            <a:r>
              <a:rPr lang="en-US" altLang="ko-KR" b="0" dirty="0"/>
              <a:t>Object</a:t>
            </a:r>
            <a:r>
              <a:rPr lang="ko-KR" altLang="en-US" b="0" dirty="0"/>
              <a:t>의 메소드를 사용할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네이티브 객체 생성자의 </a:t>
            </a:r>
            <a:r>
              <a:rPr lang="en-US" altLang="ko-KR" sz="2000" dirty="0"/>
              <a:t>prototype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네이티브 객체 생성자도 </a:t>
            </a:r>
            <a:r>
              <a:rPr lang="en-US" altLang="ko-KR" b="0" dirty="0"/>
              <a:t>prototype </a:t>
            </a:r>
            <a:r>
              <a:rPr lang="ko-KR" altLang="en-US" b="0" dirty="0"/>
              <a:t>속성이 있으므로 이곳에 속성을 추가해서 네이티브 객체의 기능을 확장할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prototype.js </a:t>
            </a:r>
            <a:r>
              <a:rPr lang="ko-KR" altLang="en-US" b="0" dirty="0"/>
              <a:t>라이브러리가 좋은 예이다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Array.prototype.min</a:t>
            </a:r>
            <a:r>
              <a:rPr lang="en-US" altLang="ko-KR" b="0" dirty="0"/>
              <a:t> = function(){ …… };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HTMLElement.prototype.remove</a:t>
            </a:r>
            <a:r>
              <a:rPr lang="en-US" altLang="ko-KR" b="0" dirty="0"/>
              <a:t> </a:t>
            </a:r>
            <a:r>
              <a:rPr lang="en-US" altLang="ko-KR" b="0"/>
              <a:t>= function(){ …… };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typeof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객체의 타입을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[] 		-&gt; "object"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{}		-&gt; "object“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new Score() 	-&gt; "object"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기본 데이터 타입과 함수를 제외한 모든 인스턴스에 대해 </a:t>
            </a:r>
            <a:r>
              <a:rPr lang="en-US" altLang="ko-KR" b="0" dirty="0"/>
              <a:t>object </a:t>
            </a:r>
            <a:r>
              <a:rPr lang="ko-KR" altLang="en-US" b="0" dirty="0"/>
              <a:t>반환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70396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instanceof </a:t>
            </a:r>
            <a:r>
              <a:rPr lang="ko-KR" altLang="en-US" sz="2000" dirty="0"/>
              <a:t>연산자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객체가 지정한 생성자를 통해서 생성되었는지 판단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기본 데이터타입의 리터럴 표현은 객체가 아니므로 생성자 함수가 없다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생성한 배열이나 객체는 내부적으로 </a:t>
            </a:r>
            <a:r>
              <a:rPr lang="en-US" altLang="ko-KR" b="0" dirty="0"/>
              <a:t>Array, Object </a:t>
            </a:r>
            <a:r>
              <a:rPr lang="ko-KR" altLang="en-US" b="0" dirty="0"/>
              <a:t>생성자 함수를 통해 생성이 된다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380" y="2420888"/>
          <a:ext cx="5857240" cy="41452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0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10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Number(10)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String(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[]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obj={}; obj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상속과 클래스</a:t>
            </a: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44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프로토타입 체인을 이용한 상속 기능 구현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하위 클래스의 프로토타입을 상위 클래스의 객체로 지정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상위 클래스의 모든 속성을 물려받아 사용할 수 있음</a:t>
            </a:r>
            <a:endParaRPr lang="en-US" altLang="ko-KR" b="0" dirty="0"/>
          </a:p>
        </p:txBody>
      </p:sp>
      <p:sp>
        <p:nvSpPr>
          <p:cNvPr id="48" name="타원 47"/>
          <p:cNvSpPr/>
          <p:nvPr/>
        </p:nvSpPr>
        <p:spPr bwMode="auto">
          <a:xfrm>
            <a:off x="4644008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734657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164288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814777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4644008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932040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52" idx="7"/>
            <a:endCxn id="50" idx="3"/>
          </p:cNvCxnSpPr>
          <p:nvPr/>
        </p:nvCxnSpPr>
        <p:spPr bwMode="auto">
          <a:xfrm flipV="1">
            <a:off x="5750336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452320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092280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4932040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9992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11960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</a:t>
            </a:r>
            <a:r>
              <a:rPr lang="en-US" altLang="ko-KR" dirty="0" err="1"/>
              <a:t>HighSchool</a:t>
            </a:r>
            <a:r>
              <a:rPr lang="en-US" altLang="ko-KR"/>
              <a:t>()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7799020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164288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308304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4288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52" idx="6"/>
          </p:cNvCxnSpPr>
          <p:nvPr/>
        </p:nvCxnSpPr>
        <p:spPr bwMode="auto">
          <a:xfrm flipH="1">
            <a:off x="5940152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51520" y="2132856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5292080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0" idx="1"/>
            <a:endCxn id="99" idx="7"/>
          </p:cNvCxnSpPr>
          <p:nvPr/>
        </p:nvCxnSpPr>
        <p:spPr bwMode="auto">
          <a:xfrm flipH="1">
            <a:off x="5906707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53388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520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1520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.prototype =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1520" y="3594502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7164288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5232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15" idx="1"/>
            <a:endCxn id="52" idx="5"/>
          </p:cNvCxnSpPr>
          <p:nvPr/>
        </p:nvCxnSpPr>
        <p:spPr bwMode="auto">
          <a:xfrm flipH="1" flipV="1">
            <a:off x="5750336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251520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1520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524328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4933176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0112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940152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284984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635896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75856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104" idx="1"/>
            <a:endCxn id="38" idx="7"/>
          </p:cNvCxnSpPr>
          <p:nvPr/>
        </p:nvCxnSpPr>
        <p:spPr bwMode="auto">
          <a:xfrm flipH="1">
            <a:off x="4250523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7806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450048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451184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5137" y="299695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();</a:t>
            </a:r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1" grpId="0" animBg="1"/>
      <p:bldP spid="65" grpId="0"/>
      <p:bldP spid="66" grpId="0"/>
      <p:bldP spid="89" grpId="0" animBg="1"/>
      <p:bldP spid="90" grpId="0" animBg="1"/>
      <p:bldP spid="91" grpId="0"/>
      <p:bldP spid="99" grpId="0" animBg="1"/>
      <p:bldP spid="99" grpId="1" animBg="1"/>
      <p:bldP spid="108" grpId="0"/>
      <p:bldP spid="109" grpId="0"/>
      <p:bldP spid="110" grpId="0" build="allAtOnce"/>
      <p:bldP spid="111" grpId="0"/>
      <p:bldP spid="115" grpId="0" animBg="1"/>
      <p:bldP spid="120" grpId="0"/>
      <p:bldP spid="132" grpId="0"/>
      <p:bldP spid="133" grpId="0"/>
      <p:bldP spid="68" grpId="0" animBg="1"/>
      <p:bldP spid="68" grpId="1" animBg="1"/>
      <p:bldP spid="68" grpId="2" animBg="1"/>
      <p:bldP spid="104" grpId="0" animBg="1"/>
      <p:bldP spid="104" grpId="1" animBg="1"/>
      <p:bldP spid="104" grpId="2" animBg="1"/>
      <p:bldP spid="121" grpId="0"/>
      <p:bldP spid="147" grpId="0"/>
      <p:bldP spid="37" grpId="0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3" grpId="0"/>
      <p:bldP spid="42" grpId="0" animBg="1"/>
      <p:bldP spid="44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 </a:t>
            </a:r>
            <a:r>
              <a:rPr lang="ko-KR" altLang="en-US" sz="2000" dirty="0"/>
              <a:t>키워드</a:t>
            </a:r>
            <a:endParaRPr lang="en-US" altLang="ko-KR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이름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유효한 </a:t>
            </a:r>
            <a:r>
              <a:rPr lang="ko-KR" altLang="en-US" b="0" dirty="0" err="1"/>
              <a:t>식별자이어야</a:t>
            </a:r>
            <a:r>
              <a:rPr lang="ko-KR" altLang="en-US" b="0" dirty="0"/>
              <a:t> 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목록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쉼표로 구분된 매개변수 목록과 그 매개변수 목록을 둘러싸고 있는 괄호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매개변수는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r>
              <a:rPr lang="en-US" altLang="ko-KR" b="0" dirty="0"/>
              <a:t>, </a:t>
            </a:r>
            <a:r>
              <a:rPr lang="ko-KR" altLang="en-US" b="0" dirty="0"/>
              <a:t>괄호는 필수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본문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중괄호로 둘러싸여 있는 자바스크립트 구문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본문은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r>
              <a:rPr lang="en-US" altLang="ko-KR" b="0" dirty="0"/>
              <a:t>, </a:t>
            </a:r>
            <a:r>
              <a:rPr lang="ko-KR" altLang="en-US" b="0" dirty="0"/>
              <a:t>중괄호는 필수</a:t>
            </a:r>
            <a:endParaRPr lang="en-US" altLang="ko-KR" b="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4283968" y="1268760"/>
          <a:ext cx="4285357" cy="1310640"/>
        </p:xfrm>
        <a:graphic>
          <a:graphicData uri="http://schemas.openxmlformats.org/drawingml/2006/table">
            <a:tbl>
              <a:tblPr/>
              <a:tblGrid>
                <a:gridCol w="428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add(x, y){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 = x + y;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result;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88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1(</a:t>
            </a:r>
            <a:r>
              <a:rPr lang="ko-KR" altLang="en-US" sz="2800" dirty="0">
                <a:solidFill>
                  <a:schemeClr val="bg1"/>
                </a:solidFill>
              </a:rPr>
              <a:t>선언문 방식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/>
          <p:cNvSpPr/>
          <p:nvPr/>
        </p:nvSpPr>
        <p:spPr bwMode="auto">
          <a:xfrm>
            <a:off x="4427984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518633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59633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598753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884368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524328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8231068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596336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740352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94" idx="6"/>
          </p:cNvCxnSpPr>
          <p:nvPr/>
        </p:nvCxnSpPr>
        <p:spPr bwMode="auto">
          <a:xfrm flipH="1">
            <a:off x="5436096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7596336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95637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88224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499992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516216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609906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>
            <a:stCxn id="58" idx="3"/>
            <a:endCxn id="56" idx="2"/>
          </p:cNvCxnSpPr>
          <p:nvPr/>
        </p:nvCxnSpPr>
        <p:spPr bwMode="auto">
          <a:xfrm>
            <a:off x="5690026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>
            <a:stCxn id="58" idx="3"/>
            <a:endCxn id="50" idx="1"/>
          </p:cNvCxnSpPr>
          <p:nvPr/>
        </p:nvCxnSpPr>
        <p:spPr bwMode="auto">
          <a:xfrm>
            <a:off x="5690026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5940152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new F()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>
            <a:stCxn id="73" idx="7"/>
            <a:endCxn id="50" idx="3"/>
          </p:cNvCxnSpPr>
          <p:nvPr/>
        </p:nvCxnSpPr>
        <p:spPr bwMode="auto">
          <a:xfrm flipV="1">
            <a:off x="7046480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115" idx="1"/>
            <a:endCxn id="73" idx="6"/>
          </p:cNvCxnSpPr>
          <p:nvPr/>
        </p:nvCxnSpPr>
        <p:spPr bwMode="auto">
          <a:xfrm flipH="1" flipV="1">
            <a:off x="7236296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>
            <a:stCxn id="90" idx="1"/>
            <a:endCxn id="73" idx="6"/>
          </p:cNvCxnSpPr>
          <p:nvPr/>
        </p:nvCxnSpPr>
        <p:spPr bwMode="auto">
          <a:xfrm flipH="1">
            <a:off x="7236296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444208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4716016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860705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861841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229320" y="4742224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457200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211960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7" idx="1"/>
            <a:endCxn id="98" idx="7"/>
          </p:cNvCxnSpPr>
          <p:nvPr/>
        </p:nvCxnSpPr>
        <p:spPr bwMode="auto">
          <a:xfrm flipH="1">
            <a:off x="5186627" y="4880726"/>
            <a:ext cx="1042693" cy="597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51520" y="980728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3388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155679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2442374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2132856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223" y="1268760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1520" y="3789040"/>
          <a:ext cx="4104456" cy="1584176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08607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7F0055"/>
                </a:solidFill>
                <a:latin typeface="+mn-lt"/>
                <a:cs typeface="Times New Roman"/>
              </a:rPr>
              <a:t>var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F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739" y="4631650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+mj-lt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F();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739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+mn-lt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n-lt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20" y="378904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cs typeface="Times New Roman"/>
              </a:rPr>
              <a:t>inherite(Parent , Child){</a:t>
            </a: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cs typeface="Times New Roman"/>
              </a:rPr>
              <a:t>} </a:t>
            </a:r>
            <a:endParaRPr lang="ko-KR" altLang="en-US" dirty="0"/>
          </a:p>
        </p:txBody>
      </p:sp>
      <p:pic>
        <p:nvPicPr>
          <p:cNvPr id="53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55976" y="22048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HighSchool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1619672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2555776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89" grpId="0" animBg="1"/>
      <p:bldP spid="90" grpId="0" animBg="1"/>
      <p:bldP spid="91" grpId="0"/>
      <p:bldP spid="115" grpId="0" animBg="1"/>
      <p:bldP spid="68" grpId="0" animBg="1"/>
      <p:bldP spid="68" grpId="1" animBg="1"/>
      <p:bldP spid="68" grpId="2" animBg="1"/>
      <p:bldP spid="147" grpId="0"/>
      <p:bldP spid="42" grpId="0" animBg="1"/>
      <p:bldP spid="56" grpId="0" animBg="1"/>
      <p:bldP spid="56" grpId="1" animBg="1"/>
      <p:bldP spid="58" grpId="0" animBg="1"/>
      <p:bldP spid="73" grpId="0" animBg="1"/>
      <p:bldP spid="70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6" grpId="0"/>
      <p:bldP spid="47" grpId="0"/>
      <p:bldP spid="62" grpId="0"/>
      <p:bldP spid="52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타원 10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2051720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109" idx="7"/>
            <a:endCxn id="107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2" name="타원 11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2051720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HighSchool()</a:t>
            </a:r>
            <a:endParaRPr lang="ko-KR" altLang="en-US" dirty="0"/>
          </a:p>
        </p:txBody>
      </p:sp>
      <p:cxnSp>
        <p:nvCxnSpPr>
          <p:cNvPr id="118" name="직선 화살표 연결선 117"/>
          <p:cNvCxnSpPr>
            <a:stCxn id="126" idx="2"/>
            <a:endCxn id="11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타원 118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20" idx="1"/>
            <a:endCxn id="10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타원 12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125" name="직선 화살표 연결선 124"/>
          <p:cNvCxnSpPr>
            <a:stCxn id="123" idx="1"/>
            <a:endCxn id="10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직선 화살표 연결선 131"/>
          <p:cNvCxnSpPr>
            <a:stCxn id="127" idx="1"/>
            <a:endCxn id="130" idx="6"/>
          </p:cNvCxnSpPr>
          <p:nvPr/>
        </p:nvCxnSpPr>
        <p:spPr bwMode="auto">
          <a:xfrm flipH="1">
            <a:off x="1475656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 비교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없을 때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>
            <a:stCxn id="63" idx="3"/>
            <a:endCxn id="64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타원 6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9" idx="7"/>
            <a:endCxn id="64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86" idx="2"/>
            <a:endCxn id="7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타원 77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6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타원 8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83" idx="1"/>
            <a:endCxn id="6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2044662" y="4306639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/>
          <p:cNvCxnSpPr>
            <a:stCxn id="87" idx="1"/>
            <a:endCxn id="95" idx="6"/>
          </p:cNvCxnSpPr>
          <p:nvPr/>
        </p:nvCxnSpPr>
        <p:spPr bwMode="auto">
          <a:xfrm flipH="1">
            <a:off x="1475656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 비교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new F()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ECMAScript6(2015)</a:t>
            </a:r>
            <a:r>
              <a:rPr lang="ko-KR" altLang="en-US" b="0" dirty="0"/>
              <a:t>에 추가된 키워드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객체지향 언어의 </a:t>
            </a:r>
            <a:r>
              <a:rPr lang="en-US" altLang="ko-KR" b="0" dirty="0"/>
              <a:t>class</a:t>
            </a:r>
            <a:r>
              <a:rPr lang="ko-KR" altLang="en-US" b="0" dirty="0"/>
              <a:t>와 비슷한 방식으로 생성자 함수를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생성하고 </a:t>
            </a:r>
            <a:r>
              <a:rPr lang="en-US" altLang="ko-KR" b="0" dirty="0"/>
              <a:t>prototype </a:t>
            </a:r>
            <a:r>
              <a:rPr lang="ko-KR" altLang="en-US" b="0" dirty="0"/>
              <a:t>기반의 상속을 보다 명료하게 표현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class</a:t>
            </a:r>
            <a:r>
              <a:rPr lang="ko-KR" altLang="en-US" b="0" dirty="0"/>
              <a:t>는 사실 함수이며 </a:t>
            </a:r>
            <a:r>
              <a:rPr lang="en-US" altLang="ko-KR" b="0" dirty="0"/>
              <a:t>class </a:t>
            </a:r>
            <a:r>
              <a:rPr lang="ko-KR" altLang="en-US" b="0" dirty="0"/>
              <a:t>선언문과 </a:t>
            </a:r>
            <a:r>
              <a:rPr lang="en-US" altLang="ko-KR" b="0" dirty="0"/>
              <a:t>class </a:t>
            </a:r>
            <a:r>
              <a:rPr lang="ko-KR" altLang="en-US" b="0" dirty="0"/>
              <a:t>표현식 방식으로 사용</a:t>
            </a:r>
            <a:endParaRPr lang="en-US" altLang="ko-KR" b="0" dirty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</a:t>
            </a:r>
            <a:r>
              <a:rPr lang="ko-KR" altLang="en-US" sz="2000" dirty="0"/>
              <a:t>선언문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class </a:t>
            </a:r>
            <a:r>
              <a:rPr lang="ko-KR" altLang="en-US" b="0" dirty="0"/>
              <a:t>클래스명</a:t>
            </a:r>
            <a:r>
              <a:rPr lang="en-US" altLang="ko-KR" b="0" dirty="0"/>
              <a:t>{ ...... }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95288" y="4154016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</a:t>
            </a:r>
            <a:r>
              <a:rPr lang="ko-KR" altLang="en-US" sz="2000" dirty="0"/>
              <a:t>표현식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var SomeClass</a:t>
            </a:r>
            <a:r>
              <a:rPr lang="ko-KR" altLang="en-US" b="0" dirty="0"/>
              <a:t> </a:t>
            </a:r>
            <a:r>
              <a:rPr lang="en-US" altLang="ko-KR" b="0" dirty="0"/>
              <a:t>= class [</a:t>
            </a:r>
            <a:r>
              <a:rPr lang="ko-KR" altLang="en-US" b="0" dirty="0"/>
              <a:t>클래스명</a:t>
            </a:r>
            <a:r>
              <a:rPr lang="en-US" altLang="ko-KR" b="0" dirty="0"/>
              <a:t>]{ ...... }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71600" y="3140968"/>
          <a:ext cx="5857240" cy="86409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971600" y="4941168"/>
          <a:ext cx="5857240" cy="93610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body</a:t>
            </a:r>
            <a:r>
              <a:rPr lang="ko-KR" altLang="en-US" sz="2000" dirty="0"/>
              <a:t>와 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바디에 클래스 멤버변수와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멤버변수는 </a:t>
            </a:r>
            <a:r>
              <a:rPr lang="en-US" altLang="ko-KR" b="0" dirty="0"/>
              <a:t>Constructor </a:t>
            </a:r>
            <a:r>
              <a:rPr lang="ko-KR" altLang="en-US" b="0" dirty="0"/>
              <a:t>메소드에 정의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b="0" dirty="0"/>
              <a:t> </a:t>
            </a:r>
            <a:r>
              <a:rPr lang="en-US" altLang="ko-KR" sz="2000" dirty="0"/>
              <a:t> Constructor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(</a:t>
            </a:r>
            <a:r>
              <a:rPr lang="ko-KR" altLang="en-US" sz="2000" dirty="0"/>
              <a:t>생성자</a:t>
            </a:r>
            <a:r>
              <a:rPr lang="en-US" altLang="ko-KR" sz="2000" dirty="0"/>
              <a:t>)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생성하고 초기화 하는 메소드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주로 클래스 멤버변수를 초기화하는 작업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constructor</a:t>
            </a:r>
            <a:r>
              <a:rPr lang="ko-KR" altLang="en-US" b="0" dirty="0"/>
              <a:t>라는 이름으로 작성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하나만 작성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super()</a:t>
            </a:r>
            <a:r>
              <a:rPr lang="ko-KR" altLang="en-US" b="0" dirty="0"/>
              <a:t>로 부모의 생성자 호출 가능</a:t>
            </a:r>
            <a:endParaRPr lang="en-US" altLang="ko-KR" b="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3861048"/>
          <a:ext cx="5857240" cy="180020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 </a:t>
            </a:r>
            <a:r>
              <a:rPr lang="ko-KR" altLang="en-US" sz="2000" dirty="0"/>
              <a:t>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/>
              <a:t>prototype</a:t>
            </a:r>
            <a:r>
              <a:rPr lang="ko-KR" altLang="en-US" b="0" dirty="0"/>
              <a:t>에 지정할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객체를 생성한 후 호출가능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메소드명</a:t>
            </a:r>
            <a:r>
              <a:rPr lang="en-US" altLang="ko-KR" b="0" dirty="0"/>
              <a:t>(){ ...... 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71591"/>
              </p:ext>
            </p:extLst>
          </p:nvPr>
        </p:nvGraphicFramePr>
        <p:xfrm>
          <a:off x="971600" y="2204864"/>
          <a:ext cx="5857240" cy="3672408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sum(){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+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.sum() / 2;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HighSchool(100, 90);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console.log(s1.sum());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Static </a:t>
            </a:r>
            <a:r>
              <a:rPr lang="ko-KR" altLang="en-US" sz="2000" dirty="0"/>
              <a:t>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클래스에 직접 지정할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생성할 필요 없이 클래스명</a:t>
            </a:r>
            <a:r>
              <a:rPr lang="en-US" altLang="ko-KR" b="0" dirty="0"/>
              <a:t>.</a:t>
            </a:r>
            <a:r>
              <a:rPr lang="ko-KR" altLang="en-US" b="0" dirty="0"/>
              <a:t>메소드명</a:t>
            </a:r>
            <a:r>
              <a:rPr lang="en-US" altLang="ko-KR" b="0" dirty="0"/>
              <a:t>()</a:t>
            </a:r>
            <a:r>
              <a:rPr lang="ko-KR" altLang="en-US" b="0" dirty="0"/>
              <a:t>으로 호출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static </a:t>
            </a:r>
            <a:r>
              <a:rPr lang="ko-KR" altLang="en-US" b="0" dirty="0"/>
              <a:t>메소드명</a:t>
            </a:r>
            <a:r>
              <a:rPr lang="en-US" altLang="ko-KR" b="0" dirty="0"/>
              <a:t>(){ ...... }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71600" y="2204864"/>
          <a:ext cx="5857240" cy="165618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Math{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max(){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console.log(Math.max(10, 20));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extends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ECMAScript6(2015)</a:t>
            </a:r>
            <a:r>
              <a:rPr lang="ko-KR" altLang="en-US" b="0" dirty="0"/>
              <a:t>에 추가된 키워드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상속을 통해 자식 클래스를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class </a:t>
            </a:r>
            <a:r>
              <a:rPr lang="ko-KR" altLang="en-US" b="0" dirty="0"/>
              <a:t>자식클래스명 </a:t>
            </a:r>
            <a:r>
              <a:rPr lang="en-US" altLang="ko-KR" b="0" dirty="0"/>
              <a:t>extends </a:t>
            </a:r>
            <a:r>
              <a:rPr lang="ko-KR" altLang="en-US" b="0" dirty="0"/>
              <a:t>부모클래스명 </a:t>
            </a:r>
            <a:r>
              <a:rPr lang="en-US" altLang="ko-KR" b="0" dirty="0"/>
              <a:t>{ ...... }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2207136"/>
          <a:ext cx="5857240" cy="295005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005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extends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super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(kor, eng);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grade(){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College(80, 70);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console.log(s2.grade());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클로저란</a:t>
            </a:r>
            <a:r>
              <a:rPr lang="en-US" altLang="ko-KR" sz="2000" dirty="0"/>
              <a:t>?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생명 주기가 끝난</a:t>
            </a:r>
            <a:r>
              <a:rPr lang="en-US" altLang="ko-KR" b="0" dirty="0"/>
              <a:t>(</a:t>
            </a:r>
            <a:r>
              <a:rPr lang="ko-KR" altLang="en-US" b="0" dirty="0"/>
              <a:t>실행이 완료된</a:t>
            </a:r>
            <a:r>
              <a:rPr lang="en-US" altLang="ko-KR" b="0" dirty="0"/>
              <a:t>)</a:t>
            </a:r>
            <a:r>
              <a:rPr lang="ko-KR" altLang="en-US" b="0" dirty="0"/>
              <a:t> 외부 함수의 변수를 참조하는 함수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생성되는 시점을 기준으로 접근할 수 있는 변수는 해당 변수의 </a:t>
            </a:r>
            <a:r>
              <a:rPr lang="en-US" altLang="ko-KR" b="0" dirty="0"/>
              <a:t>scope</a:t>
            </a:r>
            <a:r>
              <a:rPr lang="ko-KR" altLang="en-US" b="0"/>
              <a:t>가 사라진 후에도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클로저로</a:t>
            </a:r>
            <a:r>
              <a:rPr lang="ko-KR" altLang="en-US" b="0" dirty="0"/>
              <a:t> 인해 유효 범위가 사라진  변수와 함수를 사용할 수 있고</a:t>
            </a:r>
            <a:r>
              <a:rPr lang="en-US" altLang="ko-KR" b="0" dirty="0"/>
              <a:t>, </a:t>
            </a:r>
            <a:r>
              <a:rPr lang="ko-KR" altLang="en-US" b="0" dirty="0"/>
              <a:t>변수의 경우 그 값을 변경할 수도 있다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09115" y="2780928"/>
          <a:ext cx="4923125" cy="2682240"/>
        </p:xfrm>
        <a:graphic>
          <a:graphicData uri="http://schemas.openxmlformats.org/drawingml/2006/table">
            <a:tbl>
              <a:tblPr/>
              <a:tblGrid>
                <a:gridCol w="49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outer(){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innerVal 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Consolas"/>
                        </a:rPr>
                        <a:t>"outer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의 지역변수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innerFn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	console.log(innerVal);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Consolas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0" baseline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=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outer();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baseline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+mj-lt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+mj-lt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캡슐화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/>
              <a:t>(C++, Java</a:t>
            </a:r>
            <a:r>
              <a:rPr lang="ko-KR" altLang="en-US" b="0" dirty="0"/>
              <a:t>에서는 </a:t>
            </a:r>
            <a:r>
              <a:rPr lang="en-US" altLang="ko-KR" b="0" dirty="0"/>
              <a:t>private </a:t>
            </a:r>
            <a:r>
              <a:rPr lang="ko-KR" altLang="en-US" b="0" dirty="0"/>
              <a:t>키워드로 지정가능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 내부에서 선언한 지역변수는 외부에서 접근하지 못하는 반면 내부 </a:t>
            </a:r>
            <a:r>
              <a:rPr lang="ko-KR" altLang="en-US" b="0" dirty="0" err="1"/>
              <a:t>메소드에서는</a:t>
            </a:r>
            <a:r>
              <a:rPr lang="ko-KR" altLang="en-US" b="0" dirty="0"/>
              <a:t> </a:t>
            </a:r>
            <a:r>
              <a:rPr lang="ko-KR" altLang="en-US" b="0" dirty="0" err="1"/>
              <a:t>클로저를</a:t>
            </a:r>
            <a:r>
              <a:rPr lang="ko-KR" altLang="en-US" b="0" dirty="0"/>
              <a:t> 통해 접근 가능하다는 특징을 이용해서 구현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altLang="ko-KR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console.log(c.getCount());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캡슐화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count++;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+mj-lt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5076056" y="60082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j-lt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변수에 익명함수로 지정</a:t>
            </a:r>
            <a:endParaRPr lang="en-US" altLang="ko-K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변수에 기명함수로 지정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43380" y="1340768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add(10, 20);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43380" y="4149080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sum(x,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add();     ( O</a:t>
                      </a: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sum();     ( X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2(</a:t>
            </a:r>
            <a:r>
              <a:rPr lang="ko-KR" altLang="en-US" sz="2800" dirty="0">
                <a:solidFill>
                  <a:schemeClr val="bg1"/>
                </a:solidFill>
              </a:rPr>
              <a:t>표현식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방식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콜백과</a:t>
            </a:r>
            <a:r>
              <a:rPr lang="ko-KR" altLang="en-US" sz="2000" dirty="0"/>
              <a:t> 타이머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지정된 함수들이 임의의 시간 뒤에 비동기적으로 호출이 될 때 함수 외부의 데이터에 접근하는 경우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09115" y="191683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inner = 100;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setTimeout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console.log(inner);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}, 1000);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콜백과 타이머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부분 적용 함수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실행되기 전에 인자를 미리 설정하는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미리 정의된 인자를 가진 새로운 함수를 반환하고</a:t>
            </a:r>
            <a:r>
              <a:rPr lang="en-US" altLang="ko-KR" b="0" dirty="0"/>
              <a:t>(</a:t>
            </a:r>
            <a:r>
              <a:rPr lang="ko-KR" altLang="en-US" b="0" dirty="0" err="1"/>
              <a:t>커링</a:t>
            </a:r>
            <a:r>
              <a:rPr lang="en-US" altLang="ko-KR" b="0" dirty="0"/>
              <a:t>, currying)</a:t>
            </a:r>
            <a:r>
              <a:rPr lang="ko-KR" altLang="en-US" b="0" dirty="0"/>
              <a:t> 실제 호출할 때에는 이렇게 반환된 </a:t>
            </a:r>
            <a:r>
              <a:rPr lang="ko-KR" altLang="en-US" b="0" dirty="0" err="1"/>
              <a:t>프록시</a:t>
            </a:r>
            <a:r>
              <a:rPr lang="ko-KR" altLang="en-US" b="0" dirty="0"/>
              <a:t> 함수가 사용됨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prototype.js</a:t>
            </a:r>
            <a:r>
              <a:rPr lang="ko-KR" altLang="en-US" b="0" dirty="0"/>
              <a:t>의 </a:t>
            </a:r>
            <a:r>
              <a:rPr lang="en-US" altLang="ko-KR" b="0" dirty="0" err="1"/>
              <a:t>Function.prototype.curry</a:t>
            </a:r>
            <a:r>
              <a:rPr lang="en-US" altLang="ko-KR" b="0" dirty="0"/>
              <a:t>() </a:t>
            </a:r>
            <a:r>
              <a:rPr lang="ko-KR" altLang="en-US" b="0" dirty="0" err="1"/>
              <a:t>메서드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커링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Prototype.js</a:t>
            </a:r>
            <a:r>
              <a:rPr lang="ko-KR" altLang="en-US" sz="2000" dirty="0"/>
              <a:t>의 </a:t>
            </a:r>
            <a:r>
              <a:rPr lang="en-US" altLang="ko-KR" sz="2000" dirty="0"/>
              <a:t>curry()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미리 순서대로 보내놓고 실제 사용시에는 나머지 </a:t>
            </a:r>
            <a:r>
              <a:rPr lang="ko-KR" altLang="en-US" b="0" dirty="0" err="1"/>
              <a:t>인자값만</a:t>
            </a:r>
            <a:r>
              <a:rPr lang="ko-KR" altLang="en-US" b="0" dirty="0"/>
              <a:t> 전달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5536" y="1916832"/>
          <a:ext cx="8352928" cy="3413760"/>
        </p:xfrm>
        <a:graphic>
          <a:graphicData uri="http://schemas.openxmlformats.org/drawingml/2006/table">
            <a:tbl>
              <a:tblPr/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Function.prototype.curry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preArgs = Array.prototype.slice.call(arguments);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callArgs = Array.prototype.slice.call(arguments);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Math.maxAbove10 = </a:t>
                      </a:r>
                      <a:r>
                        <a:rPr lang="en-US" altLang="ko-KR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Math.max.curry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(10);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console.log(Math.maxAbove10(1, 2, 3));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console.log(Math.maxAbove10(10, 2000, 30));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660232" y="4597504"/>
          <a:ext cx="1224136" cy="4876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10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2000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 bwMode="auto">
          <a:xfrm>
            <a:off x="4788024" y="4813528"/>
            <a:ext cx="18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88530" y="940066"/>
            <a:ext cx="3567446" cy="14088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function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sum(n1, n2){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	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return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n1 + n2;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cs typeface="굴림" pitchFamily="50" charset="-127"/>
              </a:rPr>
              <a:t> sum100 = sum.curry(100);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536" y="2780928"/>
            <a:ext cx="8280920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Function.prototype.curry =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 =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preArgs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= Array.prototype.slice.call(arguments);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callArgs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=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Array.prototype.slice.call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(arguments));</a:t>
            </a:r>
          </a:p>
          <a:p>
            <a:pPr lvl="0"/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			</a:t>
            </a:r>
            <a:r>
              <a:rPr lang="en-US" altLang="ko-KR" sz="1600" dirty="0" err="1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preArgs.concat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callArgs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fn.apply(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args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           };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};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749998" y="951251"/>
            <a:ext cx="3494410" cy="1080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sum100(50);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sum(100, 50);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2195736" y="3933056"/>
            <a:ext cx="6048672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627784" y="2204864"/>
            <a:ext cx="144016" cy="10801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1835696" y="2204864"/>
            <a:ext cx="936104" cy="18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dk1">
                <a:shade val="95000"/>
                <a:satMod val="105000"/>
                <a:alpha val="5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779912" y="2204864"/>
            <a:ext cx="1728192" cy="1296144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 bwMode="auto">
          <a:xfrm>
            <a:off x="5364088" y="1412776"/>
            <a:ext cx="1224136" cy="252028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>
            <a:off x="6012160" y="1412776"/>
            <a:ext cx="1368152" cy="28803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사각형 설명선 38"/>
          <p:cNvSpPr/>
          <p:nvPr/>
        </p:nvSpPr>
        <p:spPr bwMode="auto">
          <a:xfrm>
            <a:off x="5940152" y="5013176"/>
            <a:ext cx="1080120" cy="360040"/>
          </a:xfrm>
          <a:prstGeom prst="wedgeRoundRectCallout">
            <a:avLst>
              <a:gd name="adj1" fmla="val -95566"/>
              <a:gd name="adj2" fmla="val -157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[100, 50]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4572000" y="5013176"/>
            <a:ext cx="864096" cy="360040"/>
          </a:xfrm>
          <a:prstGeom prst="wedgeRoundRectCallout">
            <a:avLst>
              <a:gd name="adj1" fmla="val -50776"/>
              <a:gd name="adj2" fmla="val -82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/>
              <a:t>sum()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9" idx="1"/>
          </p:cNvCxnSpPr>
          <p:nvPr/>
        </p:nvCxnSpPr>
        <p:spPr bwMode="auto">
          <a:xfrm flipH="1" flipV="1">
            <a:off x="5580112" y="4941168"/>
            <a:ext cx="360040" cy="252028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 bwMode="auto">
          <a:xfrm>
            <a:off x="6732240" y="4824224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 bwMode="auto">
          <a:xfrm>
            <a:off x="7812360" y="4680208"/>
            <a:ext cx="648072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683568" y="3861048"/>
            <a:ext cx="720080" cy="360040"/>
          </a:xfrm>
          <a:prstGeom prst="wedgeRoundRectCallout">
            <a:avLst>
              <a:gd name="adj1" fmla="val 126011"/>
              <a:gd name="adj2" fmla="val -95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>
            <a:off x="3635896" y="3717032"/>
            <a:ext cx="576064" cy="360040"/>
          </a:xfrm>
          <a:prstGeom prst="wedgeRoundRectCallout">
            <a:avLst>
              <a:gd name="adj1" fmla="val -7579"/>
              <a:gd name="adj2" fmla="val 948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[50]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5" grpId="0" animBg="1"/>
      <p:bldP spid="39" grpId="0" animBg="1"/>
      <p:bldP spid="40" grpId="0" animBg="1"/>
      <p:bldP spid="46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partial()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미리 보내놓고 실제 사용시에는 비워둔 자리의 </a:t>
            </a:r>
            <a:r>
              <a:rPr lang="ko-KR" altLang="en-US" b="0" dirty="0" err="1"/>
              <a:t>인자값만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보낼 때 비워둘 자리에는 </a:t>
            </a:r>
            <a:r>
              <a:rPr lang="en-US" altLang="ko-KR" b="0" dirty="0"/>
              <a:t>undefined</a:t>
            </a:r>
            <a:r>
              <a:rPr lang="ko-KR" altLang="en-US" b="0" dirty="0"/>
              <a:t>를 전달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2132856"/>
          <a:ext cx="8064896" cy="4320480"/>
        </p:xfrm>
        <a:graphic>
          <a:graphicData uri="http://schemas.openxmlformats.org/drawingml/2006/table">
            <a:tbl>
              <a:tblPr/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Function.prototype.partial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Array.prototype.slice.call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(arguments);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args.slice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&amp;&amp;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arguments.length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===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 arguments[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++];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}</a:t>
                      </a:r>
                      <a:endParaRPr lang="en-US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delay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setTimeout.partial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1000);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delay(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(){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console.log(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초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후에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출력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Function.prototype.bind()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Prototype.js</a:t>
            </a:r>
            <a:r>
              <a:rPr lang="ko-KR" altLang="en-US" dirty="0"/>
              <a:t>의 </a:t>
            </a:r>
            <a:r>
              <a:rPr lang="en-US" altLang="ko-KR" dirty="0"/>
              <a:t>curry() </a:t>
            </a:r>
            <a:r>
              <a:rPr lang="ko-KR" altLang="en-US" b="0" dirty="0"/>
              <a:t>메서드와 비슷하나 미리 전달하는 인자에 </a:t>
            </a:r>
            <a:r>
              <a:rPr lang="en-US" altLang="ko-KR" b="0" dirty="0"/>
              <a:t>this</a:t>
            </a:r>
            <a:r>
              <a:rPr lang="ko-KR" altLang="en-US" b="0" dirty="0"/>
              <a:t>를 지정하는 기능이 추가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15616" y="2492896"/>
          <a:ext cx="6912768" cy="2736304"/>
        </p:xfrm>
        <a:graphic>
          <a:graphicData uri="http://schemas.openxmlformats.org/drawingml/2006/table">
            <a:tbl>
              <a:tblPr/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Function.prototype.bind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(thisArg){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preArgs = Array.prototype.slice.call(arguments, </a:t>
                      </a:r>
                      <a:r>
                        <a:rPr lang="en-US" sz="1600" b="1" kern="0" dirty="0">
                          <a:solidFill>
                            <a:srgbClr val="FF0000"/>
                          </a:solidFill>
                          <a:latin typeface="+mn-lt"/>
                          <a:ea typeface="맑은 고딕"/>
                          <a:cs typeface="Consolas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callArgs = Array.prototype.slice.call(arguments);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fn.apply(</a:t>
                      </a:r>
                      <a:r>
                        <a:rPr lang="en-US" altLang="ko-KR" sz="1600" b="1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/>
                        </a:rPr>
                        <a:t>thisArg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, args);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동작 </a:t>
            </a:r>
            <a:r>
              <a:rPr lang="ko-KR" altLang="en-US" sz="2000" dirty="0" err="1"/>
              <a:t>오버라이딩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함수를 호출하는 사람이 눈치 채지 못하게 함수의 내부 동작을 변경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존재하는 함수의 동작을 수정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존재하는 정적 함수를 바탕으로 새로운 함수를 생성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90717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존재하는 함수의 동작을 수정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클로저가</a:t>
            </a:r>
            <a:r>
              <a:rPr lang="ko-KR" altLang="en-US" b="0" dirty="0"/>
              <a:t> 필요 없음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메모이제이션</a:t>
            </a:r>
            <a:r>
              <a:rPr lang="ko-KR" altLang="en-US" b="0" dirty="0"/>
              <a:t> 예제</a:t>
            </a:r>
            <a:endParaRPr lang="en-US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1965960"/>
          <a:ext cx="7056784" cy="21945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(key) 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|| {};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!== undefined ?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: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클로저</a:t>
            </a:r>
            <a:r>
              <a:rPr lang="ko-KR" altLang="en-US" b="0" dirty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메모이제이션</a:t>
            </a:r>
            <a:r>
              <a:rPr lang="ko-KR" altLang="en-US" b="0" dirty="0"/>
              <a:t> 예제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403648" y="2132856"/>
          <a:ext cx="6336704" cy="268224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Function.prototype.memoize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fn.cache.apply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 = 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 ... })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memoize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 </a:t>
                      </a:r>
                      <a:endParaRPr lang="en-US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즉시실행함수</a:t>
            </a:r>
            <a:r>
              <a:rPr lang="en-US" altLang="ko-KR" sz="2000" dirty="0"/>
              <a:t>(Immediately-Invoked Function Expression)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함수 선언 후 곧바로 스스로를 호출하여 실행되는 함수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실행한다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폐기한다</a:t>
            </a:r>
            <a:r>
              <a:rPr lang="en-US" altLang="ko-KR" b="0" dirty="0"/>
              <a:t>.(</a:t>
            </a:r>
            <a:r>
              <a:rPr lang="ko-KR" altLang="en-US" b="0" dirty="0"/>
              <a:t>실행을 마치고 나면 더 이상 이 함수를 참조할 수 없음</a:t>
            </a:r>
            <a:r>
              <a:rPr lang="en-US" altLang="ko-KR" b="0" dirty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 </a:t>
            </a:r>
            <a:r>
              <a:rPr lang="ko-KR" altLang="en-US" sz="2000" dirty="0"/>
              <a:t>생성자 함수 이용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객체를 생성해서 반환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43608" y="1733560"/>
          <a:ext cx="7056784" cy="9753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new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Function(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"var result = x + y; return result;"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3(Function </a:t>
            </a:r>
            <a:r>
              <a:rPr lang="ko-KR" altLang="en-US" sz="2800" dirty="0">
                <a:solidFill>
                  <a:schemeClr val="bg1"/>
                </a:solidFill>
              </a:rPr>
              <a:t>생성자 함수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1772816"/>
          <a:ext cx="4464496" cy="170688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+mn-lt"/>
                          <a:cs typeface="Times New Roman"/>
                        </a:rPr>
                        <a:t>f();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3573016"/>
          <a:ext cx="4464496" cy="146304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5157192"/>
          <a:ext cx="4464496" cy="121920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692696"/>
          <a:ext cx="4464496" cy="975360"/>
        </p:xfrm>
        <a:graphic>
          <a:graphicData uri="http://schemas.openxmlformats.org/drawingml/2006/table">
            <a:tbl>
              <a:tblPr/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“;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임시 유효 범위와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코드를 함수로 감싸고 호출하면 해당 코드의 유효 범위가 함수로 제한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사용하는 변수는 외부에 노출되지 않으므로 외부 변수와 충돌이 발생하지 않는다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외부에서 접근할 수 없는 독립적인 공간을 확보할 수 있음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특정 코드 </a:t>
            </a:r>
            <a:r>
              <a:rPr lang="ko-KR" altLang="en-US" b="0" dirty="0" err="1"/>
              <a:t>블럭을</a:t>
            </a:r>
            <a:r>
              <a:rPr lang="ko-KR" altLang="en-US" b="0" dirty="0"/>
              <a:t> 독립적인 모듈로 사용할 수 있음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라이브러리 </a:t>
            </a:r>
            <a:r>
              <a:rPr lang="ko-KR" altLang="en-US" sz="2000" dirty="0" err="1"/>
              <a:t>래핑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여러 라이브러리를 로딩하면서 발생하는 이름 충돌을 막을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jQuery</a:t>
            </a:r>
            <a:r>
              <a:rPr lang="ko-KR" altLang="en-US" b="0" dirty="0"/>
              <a:t>의 사용 예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70892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</a:t>
                      </a:r>
                      <a:r>
                        <a:rPr lang="ko-KR" sz="1600" kern="0" dirty="0">
                          <a:solidFill>
                            <a:srgbClr val="3F7F5F"/>
                          </a:solidFill>
                          <a:latin typeface="+mn-lt"/>
                          <a:cs typeface="Consolas"/>
                        </a:rPr>
                        <a:t>초기화</a:t>
                      </a:r>
                      <a:endParaRPr lang="en-US" altLang="ko-KR" sz="1600" kern="0" dirty="0">
                        <a:solidFill>
                          <a:srgbClr val="3F7F5F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변수명</a:t>
            </a:r>
            <a:r>
              <a:rPr lang="ko-KR" altLang="en-US" sz="2000" dirty="0"/>
              <a:t> 대체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err="1"/>
              <a:t>Some.long.reference.to.something</a:t>
            </a:r>
            <a:r>
              <a:rPr lang="en-US" altLang="ko-KR" b="0" dirty="0"/>
              <a:t> </a:t>
            </a:r>
            <a:r>
              <a:rPr lang="ko-KR" altLang="en-US" b="0" dirty="0"/>
              <a:t>같은 복잡한 참조 관계를 짧은 변수로 대체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09115" y="1988840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(v)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Object.extend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(v,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href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src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......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onchange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v._getEv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Element._attributeTranslations.read.values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8144" y="1844824"/>
            <a:ext cx="20483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Prototype.js </a:t>
            </a:r>
            <a:r>
              <a:rPr lang="ko-KR" altLang="en-US" dirty="0"/>
              <a:t>코드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활용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09115" y="1340768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jQuery.ajax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09115" y="333411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($){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$.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809115" y="1924040"/>
          <a:ext cx="5525770" cy="36652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809115" y="1916832"/>
          <a:ext cx="5525770" cy="3672408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(i){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루프 내부에서 하나의 변수를 사용할 경우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유효 </a:t>
            </a:r>
            <a:r>
              <a:rPr lang="ko-KR" altLang="en-US" b="0" dirty="0" err="1"/>
              <a:t>범위안에서</a:t>
            </a:r>
            <a:r>
              <a:rPr lang="ko-KR" altLang="en-US" b="0" dirty="0"/>
              <a:t> 각각의 </a:t>
            </a:r>
            <a:r>
              <a:rPr lang="ko-KR" altLang="en-US" b="0" dirty="0" err="1"/>
              <a:t>클로저로</a:t>
            </a:r>
            <a:r>
              <a:rPr lang="ko-KR" altLang="en-US" b="0" dirty="0"/>
              <a:t> 독립적인 변수 접근 가능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호이스팅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함수 선언문 형태로 정의한 함수의 유효 범위는 코드의 맨 처음부터 시작한다는 특징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643380" y="1916832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O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add(x,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4));  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643380" y="4149080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X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4));  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호이스팅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매개변수와 인자의 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정의한 매개변수와 함수 호출에 사용되는 인자의 수가 달라도 에러가 발생하지는 않음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&gt; </a:t>
            </a:r>
            <a:r>
              <a:rPr lang="ko-KR" altLang="en-US" sz="2000" dirty="0"/>
              <a:t>인자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부족한 인자에 대한 매개변수에는 </a:t>
            </a:r>
            <a:r>
              <a:rPr lang="en-US" altLang="ko-KR" b="0" dirty="0"/>
              <a:t>undefined</a:t>
            </a:r>
            <a:r>
              <a:rPr lang="ko-KR" altLang="en-US" b="0" dirty="0"/>
              <a:t>가 지정됨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&lt; </a:t>
            </a:r>
            <a:r>
              <a:rPr lang="ko-KR" altLang="en-US" sz="2000" dirty="0"/>
              <a:t>인자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남는 인자에 대해서는 처리할 매개변수가 없기 때문에 무시됨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91024" y="2708920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add(3);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91024" y="4941168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add(3, 4,</a:t>
                      </a:r>
                      <a:r>
                        <a:rPr lang="en-US" altLang="ko-KR" sz="1800" b="1" kern="0" baseline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5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);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매개변수와 인자의 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모든 함수가 호출될 때 암묵적으로 넘어오는 매개변수 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arguments, this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</a:t>
            </a:r>
            <a:r>
              <a:rPr lang="en-US" altLang="ko-KR" b="0" dirty="0"/>
              <a:t>arguments </a:t>
            </a:r>
            <a:r>
              <a:rPr lang="ko-KR" altLang="en-US" b="0" dirty="0"/>
              <a:t>변수로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전달된 모든 인자들을 담고 있는 컬렉션</a:t>
            </a:r>
            <a:r>
              <a:rPr lang="en-US" altLang="ko-KR" b="0" dirty="0"/>
              <a:t>(Array</a:t>
            </a:r>
            <a:r>
              <a:rPr lang="ko-KR" altLang="en-US" b="0" dirty="0"/>
              <a:t>는 아님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배열과 비슷하게 </a:t>
            </a:r>
            <a:r>
              <a:rPr lang="en-US" altLang="ko-KR" b="0" dirty="0"/>
              <a:t>length </a:t>
            </a:r>
            <a:r>
              <a:rPr lang="ko-KR" altLang="en-US" b="0" dirty="0"/>
              <a:t>속성과 </a:t>
            </a:r>
            <a:r>
              <a:rPr lang="en-US" altLang="ko-KR" b="0" dirty="0"/>
              <a:t>index</a:t>
            </a:r>
            <a:r>
              <a:rPr lang="ko-KR" altLang="en-US" b="0" dirty="0"/>
              <a:t>로 각 인자에 접근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</a:t>
            </a:r>
            <a:r>
              <a:rPr lang="en-US" altLang="ko-KR" b="0" dirty="0"/>
              <a:t>this </a:t>
            </a:r>
            <a:r>
              <a:rPr lang="ko-KR" altLang="en-US" b="0" dirty="0"/>
              <a:t>키워드로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‘</a:t>
            </a:r>
            <a:r>
              <a:rPr lang="ko-KR" altLang="en-US" b="0" dirty="0"/>
              <a:t>함수 </a:t>
            </a:r>
            <a:r>
              <a:rPr lang="ko-KR" altLang="en-US" b="0" dirty="0" err="1"/>
              <a:t>컨텍스트</a:t>
            </a:r>
            <a:r>
              <a:rPr lang="en-US" altLang="ko-KR" b="0" dirty="0"/>
              <a:t>’</a:t>
            </a:r>
            <a:r>
              <a:rPr lang="ko-KR" altLang="en-US" b="0" dirty="0"/>
              <a:t> 객체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함수를 호출한 객체에 대한 참조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암묵적 매개변수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함수로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일반적인 함수 호출 방법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함수명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window 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window </a:t>
            </a:r>
            <a:r>
              <a:rPr lang="ko-KR" altLang="en-US" b="0" dirty="0"/>
              <a:t>객체는 어디서나 참조 가능하므로 </a:t>
            </a:r>
            <a:r>
              <a:rPr lang="en-US" altLang="ko-KR" b="0" dirty="0"/>
              <a:t>this</a:t>
            </a:r>
            <a:r>
              <a:rPr lang="ko-KR" altLang="en-US" b="0" dirty="0"/>
              <a:t>를 사용할 필요 없음</a:t>
            </a:r>
            <a:endParaRPr lang="en-US" altLang="ko-KR" b="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971600" y="2780928"/>
          <a:ext cx="3384376" cy="341376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f1(){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this.alert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window.alert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alert();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f2();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45024"/>
            <a:ext cx="35957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Office 테마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43692</TotalTime>
  <Words>4982</Words>
  <Application>Microsoft Office PowerPoint</Application>
  <PresentationFormat>화면 슬라이드 쇼(4:3)</PresentationFormat>
  <Paragraphs>977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Apple SD 산돌고딕 Neo 무거운</vt:lpstr>
      <vt:lpstr>Monaco</vt:lpstr>
      <vt:lpstr>ＭＳ 明朝</vt:lpstr>
      <vt:lpstr>굴림</vt:lpstr>
      <vt:lpstr>맑은 고딕</vt:lpstr>
      <vt:lpstr>Arabic Typesetting</vt:lpstr>
      <vt:lpstr>Arial</vt:lpstr>
      <vt:lpstr>Cambria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Mirim</cp:lastModifiedBy>
  <cp:revision>2513</cp:revision>
  <dcterms:created xsi:type="dcterms:W3CDTF">2010-07-01T07:22:07Z</dcterms:created>
  <dcterms:modified xsi:type="dcterms:W3CDTF">2021-07-30T04:55:17Z</dcterms:modified>
</cp:coreProperties>
</file>