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Ubuntu-bold.fntdata"/><Relationship Id="rId10" Type="http://schemas.openxmlformats.org/officeDocument/2006/relationships/slide" Target="slides/slide6.xml"/><Relationship Id="rId21" Type="http://schemas.openxmlformats.org/officeDocument/2006/relationships/font" Target="fonts/Ubuntu-regular.fntdata"/><Relationship Id="rId13" Type="http://schemas.openxmlformats.org/officeDocument/2006/relationships/slide" Target="slides/slide9.xml"/><Relationship Id="rId24" Type="http://schemas.openxmlformats.org/officeDocument/2006/relationships/font" Target="fonts/Ubuntu-boldItalic.fntdata"/><Relationship Id="rId12" Type="http://schemas.openxmlformats.org/officeDocument/2006/relationships/slide" Target="slides/slide8.xml"/><Relationship Id="rId23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arheen2302" TargetMode="External"/><Relationship Id="rId4" Type="http://schemas.openxmlformats.org/officeDocument/2006/relationships/hyperlink" Target="https://github.com/sara-0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eeexplore.ieee.org/xpl/login.jsp?tp=&amp;arnumber=4564463&amp;url=http%3A%2F%2Fieeexplore.ieee.org%2Fxpls%2Fabs_all.jsp%3Farnumber%3D4564463" TargetMode="External"/><Relationship Id="rId4" Type="http://schemas.openxmlformats.org/officeDocument/2006/relationships/hyperlink" Target="http://ieeexplore.ieee.org/xpl/login.jsp?tp=&amp;arnumber=4912206&amp;url=http%3A%2F%2Fieeexplore.ieee.org%2Fiel5%2F69%2F4358933%2F04912206.pdf%3Farnumber%3D4912206" TargetMode="External"/><Relationship Id="rId11" Type="http://schemas.openxmlformats.org/officeDocument/2006/relationships/hyperlink" Target="https://github.com/sujee" TargetMode="External"/><Relationship Id="rId10" Type="http://schemas.openxmlformats.org/officeDocument/2006/relationships/hyperlink" Target="http://www.michael-noll.com/" TargetMode="External"/><Relationship Id="rId12" Type="http://schemas.openxmlformats.org/officeDocument/2006/relationships/hyperlink" Target="https://github.com/pkainulainen" TargetMode="External"/><Relationship Id="rId9" Type="http://schemas.openxmlformats.org/officeDocument/2006/relationships/hyperlink" Target="https://www.linkedin.com/in/rafeeq-ahmed-000753102" TargetMode="External"/><Relationship Id="rId5" Type="http://schemas.openxmlformats.org/officeDocument/2006/relationships/hyperlink" Target="http://ieeexplore.ieee.org/xpl/login.jsp?tp=&amp;arnumber=4912206&amp;url=http%3A%2F%2Fieeexplore.ieee.org%2Fiel5%2F69%2F4358933%2F04912206.pdf%3Farnumber%3D4912206" TargetMode="External"/><Relationship Id="rId6" Type="http://schemas.openxmlformats.org/officeDocument/2006/relationships/hyperlink" Target="http://hci.ece.upatras.gr/pubs_files/c49_Kopanas_Avouris_Daskalaki_LNAI_2002.pdf" TargetMode="External"/><Relationship Id="rId7" Type="http://schemas.openxmlformats.org/officeDocument/2006/relationships/hyperlink" Target="http://cs.bilkent.edu.tr/~zeynep/files/short_fuzzy_logic_tutorial.pdf" TargetMode="External"/><Relationship Id="rId8" Type="http://schemas.openxmlformats.org/officeDocument/2006/relationships/hyperlink" Target="http://jmi.ac.in/upload/employeeresume/tahmad2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Relationship Id="rId5" Type="http://schemas.openxmlformats.org/officeDocument/2006/relationships/image" Target="../media/image13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7600" y="1347012"/>
            <a:ext cx="8572500" cy="10815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 u="sng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TOPIC MODELING USING BIG DATA ANALYTICS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46900" y="2961400"/>
            <a:ext cx="8650199" cy="1495499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PRESENTED 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Farheen Nilofer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(12-CSS-21)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Sarah Masud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(12-CSS-57)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160400" y="292450"/>
            <a:ext cx="6823199" cy="521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SESSION 2015-1016 (Minor project)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290200" y="204775"/>
            <a:ext cx="2660700" cy="523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STE</a:t>
            </a:r>
            <a:r>
              <a:rPr b="1" lang="en" u="sng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b="1" lang="en" u="sng"/>
              <a:t> 2: CONTEXT VECTOR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098" l="6743" r="20194" t="2098"/>
          <a:stretch/>
        </p:blipFill>
        <p:spPr>
          <a:xfrm>
            <a:off x="187525" y="942550"/>
            <a:ext cx="3907400" cy="40121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0" name="Shape 150"/>
          <p:cNvSpPr txBox="1"/>
          <p:nvPr/>
        </p:nvSpPr>
        <p:spPr>
          <a:xfrm>
            <a:off x="424775" y="204775"/>
            <a:ext cx="2660700" cy="523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latin typeface="Ubuntu"/>
                <a:ea typeface="Ubuntu"/>
                <a:cs typeface="Ubuntu"/>
                <a:sym typeface="Ubuntu"/>
              </a:rPr>
              <a:t>STEP 1: TEXT WINDOWING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48583" l="-1048" r="45560" t="0"/>
          <a:stretch/>
        </p:blipFill>
        <p:spPr>
          <a:xfrm>
            <a:off x="4524150" y="879675"/>
            <a:ext cx="4365724" cy="40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43847" l="0" r="2685" t="2489"/>
          <a:stretch/>
        </p:blipFill>
        <p:spPr>
          <a:xfrm>
            <a:off x="83800" y="1005649"/>
            <a:ext cx="8865500" cy="38130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57" name="Shape 157"/>
          <p:cNvSpPr txBox="1"/>
          <p:nvPr/>
        </p:nvSpPr>
        <p:spPr>
          <a:xfrm>
            <a:off x="467725" y="136950"/>
            <a:ext cx="2326499" cy="523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latin typeface="Ubuntu"/>
                <a:ea typeface="Ubuntu"/>
                <a:cs typeface="Ubuntu"/>
                <a:sym typeface="Ubuntu"/>
              </a:rPr>
              <a:t>MUTUAL INFORMATION: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12" y="136950"/>
            <a:ext cx="4429125" cy="7524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5089" l="3268" r="37528" t="59268"/>
          <a:stretch/>
        </p:blipFill>
        <p:spPr>
          <a:xfrm>
            <a:off x="3203575" y="1582574"/>
            <a:ext cx="5625375" cy="3440724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75" y="1484250"/>
            <a:ext cx="2580874" cy="353904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3049" l="15403" r="4158" t="7006"/>
          <a:stretch/>
        </p:blipFill>
        <p:spPr>
          <a:xfrm>
            <a:off x="5319450" y="248375"/>
            <a:ext cx="3363449" cy="2587274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 b="0" l="2759" r="3379" t="15016"/>
          <a:stretch/>
        </p:blipFill>
        <p:spPr>
          <a:xfrm>
            <a:off x="1138400" y="186300"/>
            <a:ext cx="4005099" cy="10684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51965" l="9358" r="9617" t="6207"/>
          <a:stretch/>
        </p:blipFill>
        <p:spPr>
          <a:xfrm>
            <a:off x="2218150" y="178100"/>
            <a:ext cx="6620550" cy="15713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2" name="Shape 172"/>
          <p:cNvSpPr/>
          <p:nvPr/>
        </p:nvSpPr>
        <p:spPr>
          <a:xfrm>
            <a:off x="3399350" y="2042700"/>
            <a:ext cx="2252099" cy="10580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</a:t>
            </a:r>
          </a:p>
        </p:txBody>
      </p:sp>
      <p:sp>
        <p:nvSpPr>
          <p:cNvPr id="173" name="Shape 173"/>
          <p:cNvSpPr/>
          <p:nvPr/>
        </p:nvSpPr>
        <p:spPr>
          <a:xfrm>
            <a:off x="492375" y="2042700"/>
            <a:ext cx="2252099" cy="10580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</a:t>
            </a:r>
          </a:p>
        </p:txBody>
      </p:sp>
      <p:sp>
        <p:nvSpPr>
          <p:cNvPr id="174" name="Shape 174"/>
          <p:cNvSpPr/>
          <p:nvPr/>
        </p:nvSpPr>
        <p:spPr>
          <a:xfrm>
            <a:off x="6693050" y="2073737"/>
            <a:ext cx="2252099" cy="10580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CATHODE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941787" y="3394075"/>
            <a:ext cx="1298999" cy="848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</a:t>
            </a:r>
          </a:p>
        </p:txBody>
      </p:sp>
      <p:sp>
        <p:nvSpPr>
          <p:cNvPr id="176" name="Shape 176"/>
          <p:cNvSpPr/>
          <p:nvPr/>
        </p:nvSpPr>
        <p:spPr>
          <a:xfrm>
            <a:off x="7232100" y="4294875"/>
            <a:ext cx="1445700" cy="6491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WATCH</a:t>
            </a:r>
          </a:p>
        </p:txBody>
      </p:sp>
      <p:cxnSp>
        <p:nvCxnSpPr>
          <p:cNvPr id="177" name="Shape 177"/>
          <p:cNvCxnSpPr>
            <a:stCxn id="175" idx="3"/>
          </p:cNvCxnSpPr>
          <p:nvPr/>
        </p:nvCxnSpPr>
        <p:spPr>
          <a:xfrm flipH="1" rot="10800000">
            <a:off x="6240787" y="2979774"/>
            <a:ext cx="377100" cy="838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6240774" y="4205600"/>
            <a:ext cx="1029300" cy="414299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76" idx="0"/>
            <a:endCxn id="174" idx="2"/>
          </p:cNvCxnSpPr>
          <p:nvPr/>
        </p:nvCxnSpPr>
        <p:spPr>
          <a:xfrm rot="10800000">
            <a:off x="7819050" y="3131775"/>
            <a:ext cx="135900" cy="1163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0" name="Shape 180"/>
          <p:cNvCxnSpPr>
            <a:stCxn id="173" idx="3"/>
            <a:endCxn id="172" idx="1"/>
          </p:cNvCxnSpPr>
          <p:nvPr/>
        </p:nvCxnSpPr>
        <p:spPr>
          <a:xfrm>
            <a:off x="2744474" y="2571749"/>
            <a:ext cx="65489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2" idx="3"/>
            <a:endCxn id="174" idx="1"/>
          </p:cNvCxnSpPr>
          <p:nvPr/>
        </p:nvCxnSpPr>
        <p:spPr>
          <a:xfrm>
            <a:off x="5651449" y="2571749"/>
            <a:ext cx="1041599" cy="3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82" name="Shape 182"/>
          <p:cNvSpPr txBox="1"/>
          <p:nvPr/>
        </p:nvSpPr>
        <p:spPr>
          <a:xfrm>
            <a:off x="199025" y="3456925"/>
            <a:ext cx="4001699" cy="1487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latin typeface="Ubuntu"/>
                <a:ea typeface="Ubuntu"/>
                <a:cs typeface="Ubuntu"/>
                <a:sym typeface="Ubuntu"/>
              </a:rPr>
              <a:t>INTERPRETATION</a:t>
            </a:r>
            <a:r>
              <a:rPr lang="en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The attributes Computer, table and, cathode emerged as major  independent concepts.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The attribute is subconcept of cathode, while watch is a subconcept of both. A pruning can be employed.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99025" y="303800"/>
            <a:ext cx="1445700" cy="492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RESULT</a:t>
            </a:r>
            <a:r>
              <a:rPr lang="en"/>
              <a:t>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2175" y="591250"/>
            <a:ext cx="3099900" cy="4839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WORK ACCOMPLISHED: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22175" y="2207050"/>
            <a:ext cx="3381600" cy="17979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Configuration of hadoop on single system.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Configuration of hadoop on multi cluster system (3 systems currently).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Development and implementation of Fuzzy ontology extraction algorithm.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Graphical display of concept vectors.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525150" y="2545875"/>
            <a:ext cx="3000000" cy="131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Complete and convert the algorithm in Map-Reduce form.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Application of algorithm on big data set.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Construction of Concept graph.</a:t>
            </a:r>
          </a:p>
        </p:txBody>
      </p:sp>
      <p:sp>
        <p:nvSpPr>
          <p:cNvPr id="191" name="Shape 191"/>
          <p:cNvSpPr txBox="1"/>
          <p:nvPr>
            <p:ph idx="2" type="title"/>
          </p:nvPr>
        </p:nvSpPr>
        <p:spPr>
          <a:xfrm>
            <a:off x="5463050" y="591250"/>
            <a:ext cx="3000000" cy="6305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WORK TO BE DONE: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17400" y="104750"/>
            <a:ext cx="3176699" cy="5970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u="sng">
                <a:latin typeface="Ubuntu"/>
                <a:ea typeface="Ubuntu"/>
                <a:cs typeface="Ubuntu"/>
                <a:sym typeface="Ubuntu"/>
              </a:rPr>
              <a:t>REFERENCES: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687" y="938000"/>
            <a:ext cx="8520599" cy="17655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Toward a Fuzzy Domain Ontology Extraction Method for Adaptive e-Learning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Probabilistic</a:t>
            </a: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 Topic Models for Learning Terminological Ontologies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The Role of Domain Knowledge in a Large Scale Data Mining Project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A Short Fuzzy Logic Tutorial</a:t>
            </a:r>
          </a:p>
        </p:txBody>
      </p:sp>
      <p:sp>
        <p:nvSpPr>
          <p:cNvPr id="198" name="Shape 198"/>
          <p:cNvSpPr txBox="1"/>
          <p:nvPr>
            <p:ph idx="2" type="title"/>
          </p:nvPr>
        </p:nvSpPr>
        <p:spPr>
          <a:xfrm>
            <a:off x="217400" y="3489150"/>
            <a:ext cx="4307999" cy="7280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Ubuntu"/>
                <a:ea typeface="Ubuntu"/>
                <a:cs typeface="Ubuntu"/>
                <a:sym typeface="Ubuntu"/>
              </a:rPr>
              <a:t>ACKNOWLEDGEMENTS: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4763792" y="3091825"/>
            <a:ext cx="3176699" cy="17897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Dr Tanvir Ahmad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Rafeeq Ahmed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0"/>
              </a:rPr>
              <a:t>Michel Noll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Sujee Maniyam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Petri Kainulainen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2318350" y="2030400"/>
            <a:ext cx="3778500" cy="578099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707100" y="314275"/>
            <a:ext cx="2247300" cy="7236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>
                <a:latin typeface="Ubuntu"/>
                <a:ea typeface="Ubuntu"/>
                <a:cs typeface="Ubuntu"/>
                <a:sym typeface="Ubuntu"/>
              </a:rPr>
              <a:t>BACKGROUND: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62" name="Shape 62"/>
          <p:cNvSpPr txBox="1"/>
          <p:nvPr>
            <p:ph idx="2" type="ctrTitle"/>
          </p:nvPr>
        </p:nvSpPr>
        <p:spPr>
          <a:xfrm>
            <a:off x="136900" y="1124100"/>
            <a:ext cx="3692400" cy="36318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Hadoop:</a:t>
            </a: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Hadoop is a framework that allows for the distributed processing of large datasets across cluster of computers using computing paradigm like MapReduce.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MapReduce:</a:t>
            </a: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MapREduce is a programming model processing and generating large datasets with parallel and distributed algorithm on a cluster.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HDFS</a:t>
            </a: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:A distributed Java-based filesystem for storing large volumes of data.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FEATURES:</a:t>
            </a:r>
          </a:p>
          <a:p>
            <a:pPr indent="-3048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Highly Fault tolerant</a:t>
            </a:r>
          </a:p>
          <a:p>
            <a:pPr indent="-3048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Deployed on low cost hardware</a:t>
            </a:r>
          </a:p>
          <a:p>
            <a:pPr indent="-3048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1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High throughput for application having large data sets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00" y="476050"/>
            <a:ext cx="5202049" cy="42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13975" y="931425"/>
            <a:ext cx="2470799" cy="3611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</a:rPr>
              <a:t>Topic Modeling: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Topic models are a suite of algorithms that uncover the hidden thematic structure in document collections. </a:t>
            </a:r>
          </a:p>
          <a:p>
            <a:pPr lvl="0" rtl="0" algn="ctr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 LAYMAN TERMS </a:t>
            </a:r>
            <a:r>
              <a:rPr lang="en">
                <a:solidFill>
                  <a:srgbClr val="222222"/>
                </a:solidFill>
              </a:rPr>
              <a:t> 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222222"/>
                </a:solidFill>
              </a:rPr>
              <a:t>A method of text mining to identify  patterns in a corpus. </a:t>
            </a:r>
            <a:r>
              <a:rPr i="1" lang="en">
                <a:solidFill>
                  <a:schemeClr val="dk1"/>
                </a:solidFill>
              </a:rPr>
              <a:t>Topic modeling helps us develop new ways to search, browse and summarize large archives of texts.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50" y="931425"/>
            <a:ext cx="5340125" cy="361169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0" name="Shape 70"/>
          <p:cNvSpPr/>
          <p:nvPr/>
        </p:nvSpPr>
        <p:spPr>
          <a:xfrm>
            <a:off x="413975" y="114050"/>
            <a:ext cx="8051700" cy="682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>
                <a:latin typeface="Ubuntu"/>
                <a:ea typeface="Ubuntu"/>
                <a:cs typeface="Ubuntu"/>
                <a:sym typeface="Ubuntu"/>
              </a:rPr>
              <a:t>TOPIC MODELING AND IMPLEMENTATION: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255325" y="178075"/>
            <a:ext cx="6842099" cy="4710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FIRST</a:t>
            </a:r>
            <a:r>
              <a:rPr lang="en" sz="18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PHASE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Hadoop configuration (outline)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55425" y="837650"/>
            <a:ext cx="4768200" cy="42644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INSTALL JAVA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sudo apt-get install sun-java-8-jdk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CONFIGURE SSH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ssh-keygen -t rsa -P “ “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ssh localhost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ssh slave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HADOOP INSTALL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Download Hadoop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cd /usr/local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sudo tar hadoop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sudo chown -R hduser:hadoop hadoop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ADD THE FOLLOWING PROPERTIES IN conf/core-site.xml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hadoop.tmp.dir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Ubuntu"/>
              <a:buAutoNum type="arabicPeriod"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fs.default.name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 THE FOLLOWING PROPERTIES IN conf/mapred-site.xml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mapred.job.tracker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 THE FOLLOWING PROPERTY IN hdfs-site.xml</a:t>
            </a:r>
          </a:p>
          <a:p>
            <a:pPr indent="-3048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dfs.replication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CONFIGURE  /etc/hosts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153850" y="1885600"/>
            <a:ext cx="3802500" cy="16226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 u="sng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200" u="sng">
                <a:latin typeface="Ubuntu"/>
                <a:ea typeface="Ubuntu"/>
                <a:cs typeface="Ubuntu"/>
                <a:sym typeface="Ubuntu"/>
              </a:rPr>
              <a:t>COMMANDS TO RUN HADOOP: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/usr/local/hadoop/bin/hadoop namenode-format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/usr/local/hadoop/bin/hadoop/bin/start-all.sh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/usr/local/hadoop/bin/hadoop dfs -copyFromLocal &lt;source&gt; &lt;destination&gt;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/usr/local/hadoop/bin/hadoop/bin/stop-all.sh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182000" y="128900"/>
            <a:ext cx="4516499" cy="5367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1800" u="sng"/>
              <a:t>Word Frequency Program : Processing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69565" l="0" r="21067" t="0"/>
          <a:stretch/>
        </p:blipFill>
        <p:spPr>
          <a:xfrm>
            <a:off x="4575750" y="889125"/>
            <a:ext cx="4576375" cy="132314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4" name="Shape 84"/>
          <p:cNvSpPr/>
          <p:nvPr/>
        </p:nvSpPr>
        <p:spPr>
          <a:xfrm>
            <a:off x="4161750" y="1567425"/>
            <a:ext cx="413999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950" y="2505550"/>
            <a:ext cx="3289949" cy="141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62366" l="0" r="54132" t="0"/>
          <a:stretch/>
        </p:blipFill>
        <p:spPr>
          <a:xfrm>
            <a:off x="76650" y="889125"/>
            <a:ext cx="4037107" cy="1479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7" name="Shape 87"/>
          <p:cNvSpPr/>
          <p:nvPr/>
        </p:nvSpPr>
        <p:spPr>
          <a:xfrm>
            <a:off x="4698500" y="3941600"/>
            <a:ext cx="413999" cy="5588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0" y="4517637"/>
            <a:ext cx="9058275" cy="4476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9" name="Shape 89"/>
          <p:cNvSpPr/>
          <p:nvPr/>
        </p:nvSpPr>
        <p:spPr>
          <a:xfrm>
            <a:off x="6084025" y="2521950"/>
            <a:ext cx="1034999" cy="9350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76650" y="2480975"/>
            <a:ext cx="2069999" cy="5588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b="1" lang="en" sz="1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amenode Formatted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340150" y="2765687"/>
            <a:ext cx="1676699" cy="447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tarting Hadoop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490525" y="3766712"/>
            <a:ext cx="1583400" cy="536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opy Files From Local To HDFS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6925" y="3213300"/>
            <a:ext cx="1583400" cy="5588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b="1" lang="en" sz="1200">
                <a:latin typeface="Ubuntu"/>
                <a:ea typeface="Ubuntu"/>
                <a:cs typeface="Ubuntu"/>
                <a:sym typeface="Ubuntu"/>
              </a:rPr>
              <a:t>ll Process Running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75" y="333197"/>
            <a:ext cx="8391525" cy="104522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9" name="Shape 99"/>
          <p:cNvSpPr/>
          <p:nvPr/>
        </p:nvSpPr>
        <p:spPr>
          <a:xfrm>
            <a:off x="4056850" y="66925"/>
            <a:ext cx="506999" cy="4346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7" y="1618450"/>
            <a:ext cx="8601075" cy="228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48" y="3275462"/>
            <a:ext cx="4098350" cy="180022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1075" y="1951108"/>
            <a:ext cx="2466975" cy="31924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3" name="Shape 103"/>
          <p:cNvSpPr/>
          <p:nvPr/>
        </p:nvSpPr>
        <p:spPr>
          <a:xfrm>
            <a:off x="4108600" y="1207600"/>
            <a:ext cx="403499" cy="4346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734250" y="2173500"/>
            <a:ext cx="455400" cy="7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658362" y="3691850"/>
            <a:ext cx="992700" cy="434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076150" y="2415200"/>
            <a:ext cx="1417800" cy="486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copied files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40350" y="2331425"/>
            <a:ext cx="1593900" cy="8795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jar of wordcount on data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294900" y="2518400"/>
            <a:ext cx="1531799" cy="545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mapReduce Complete</a:t>
            </a:r>
          </a:p>
        </p:txBody>
      </p:sp>
      <p:sp>
        <p:nvSpPr>
          <p:cNvPr id="109" name="Shape 109"/>
          <p:cNvSpPr/>
          <p:nvPr/>
        </p:nvSpPr>
        <p:spPr>
          <a:xfrm>
            <a:off x="7380450" y="2987375"/>
            <a:ext cx="1676699" cy="62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Wordcount output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182850" y="47125"/>
            <a:ext cx="8778300" cy="7857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SECOND PHASE: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Implementation of Fuzzy Domain Ontology Extraction Algorithm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76125" y="3090300"/>
            <a:ext cx="1728299" cy="8747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WHY WE NEED HADOOP FOR THIS PHASE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77904" l="585" r="36486" t="7365"/>
          <a:stretch/>
        </p:blipFill>
        <p:spPr>
          <a:xfrm>
            <a:off x="239273" y="4052825"/>
            <a:ext cx="8644000" cy="103314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16953" l="6605" r="4489" t="16953"/>
          <a:stretch/>
        </p:blipFill>
        <p:spPr>
          <a:xfrm>
            <a:off x="2728200" y="991275"/>
            <a:ext cx="6232949" cy="2903099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80250" y="314275"/>
            <a:ext cx="1835699" cy="4623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>
                <a:latin typeface="Ubuntu"/>
                <a:ea typeface="Ubuntu"/>
                <a:cs typeface="Ubuntu"/>
                <a:sym typeface="Ubuntu"/>
              </a:rPr>
              <a:t>ALGORITHM: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80250" y="1333825"/>
            <a:ext cx="3805199" cy="3243900"/>
          </a:xfrm>
          <a:prstGeom prst="rect">
            <a:avLst/>
          </a:prstGeom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Standard Preprocessing</a:t>
            </a:r>
          </a:p>
          <a:p>
            <a:pPr indent="-228600" lvl="1" marL="914400" rtl="0">
              <a:spcBef>
                <a:spcPts val="0"/>
              </a:spcBef>
              <a:buFont typeface="Ubuntu"/>
              <a:buAutoNum type="alphaL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Stop Word Removal</a:t>
            </a:r>
          </a:p>
          <a:p>
            <a:pPr indent="-228600" lvl="1" marL="914400" rtl="0">
              <a:spcBef>
                <a:spcPts val="0"/>
              </a:spcBef>
              <a:buFont typeface="Ubuntu"/>
              <a:buAutoNum type="alphaL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Cleaning using Reg Ex</a:t>
            </a:r>
          </a:p>
          <a:p>
            <a:pPr indent="-228600" lvl="1" marL="914400" rtl="0">
              <a:spcBef>
                <a:spcPts val="0"/>
              </a:spcBef>
              <a:buFont typeface="Ubuntu"/>
              <a:buAutoNum type="alphaL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Porter Stemming</a:t>
            </a:r>
          </a:p>
          <a:p>
            <a:pPr indent="-228600" lvl="1" marL="914400" rtl="0">
              <a:spcBef>
                <a:spcPts val="0"/>
              </a:spcBef>
              <a:buFont typeface="Ubuntu"/>
              <a:buAutoNum type="alphaL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Tagging</a:t>
            </a:r>
          </a:p>
          <a:p>
            <a:pPr indent="-228600" lvl="1" marL="914400" rtl="0">
              <a:spcBef>
                <a:spcPts val="0"/>
              </a:spcBef>
              <a:buFont typeface="Ubuntu"/>
              <a:buAutoNum type="alphaL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Noun Extraction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Text Windowing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Context vector formation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Mutual Information probability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Concept Filtering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Formation of Attribute-Concept Matrix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Fuzzy Relation Extraction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Concept Pruning</a:t>
            </a:r>
          </a:p>
          <a:p>
            <a:pPr indent="-228600" lvl="0" marL="457200" rtl="0">
              <a:spcBef>
                <a:spcPts val="0"/>
              </a:spcBef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Fuzzy Taxonomy Extraction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8489" r="4082" t="3138"/>
          <a:stretch/>
        </p:blipFill>
        <p:spPr>
          <a:xfrm>
            <a:off x="4326400" y="94275"/>
            <a:ext cx="4567349" cy="49077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18375" y="218800"/>
            <a:ext cx="3018599" cy="409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latin typeface="Ubuntu"/>
                <a:ea typeface="Ubuntu"/>
                <a:cs typeface="Ubuntu"/>
                <a:sym typeface="Ubuntu"/>
              </a:rPr>
              <a:t>STEP 0: Standard Preprocessing: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11432" r="14668" t="0"/>
          <a:stretch/>
        </p:blipFill>
        <p:spPr>
          <a:xfrm>
            <a:off x="459525" y="1291575"/>
            <a:ext cx="1384174" cy="15787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13125" r="36198" t="0"/>
          <a:stretch/>
        </p:blipFill>
        <p:spPr>
          <a:xfrm>
            <a:off x="621900" y="3313475"/>
            <a:ext cx="1059425" cy="15787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24859" r="9652" t="0"/>
          <a:stretch/>
        </p:blipFill>
        <p:spPr>
          <a:xfrm>
            <a:off x="2534624" y="2826675"/>
            <a:ext cx="1116550" cy="147637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22752" r="10505" t="0"/>
          <a:stretch/>
        </p:blipFill>
        <p:spPr>
          <a:xfrm>
            <a:off x="7809125" y="3136250"/>
            <a:ext cx="921849" cy="85725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4" name="Shape 134"/>
          <p:cNvSpPr/>
          <p:nvPr/>
        </p:nvSpPr>
        <p:spPr>
          <a:xfrm>
            <a:off x="1204700" y="2830175"/>
            <a:ext cx="382199" cy="48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9075" y="342562"/>
            <a:ext cx="4381500" cy="59055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5050" y="1600612"/>
            <a:ext cx="2190750" cy="3905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9">
            <a:alphaModFix/>
          </a:blip>
          <a:srcRect b="0" l="0" r="1603" t="3025"/>
          <a:stretch/>
        </p:blipFill>
        <p:spPr>
          <a:xfrm>
            <a:off x="4001787" y="2444000"/>
            <a:ext cx="3383400" cy="234625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38" name="Shape 138"/>
          <p:cNvSpPr/>
          <p:nvPr/>
        </p:nvSpPr>
        <p:spPr>
          <a:xfrm>
            <a:off x="3561650" y="3365725"/>
            <a:ext cx="586500" cy="5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242875" y="3233375"/>
            <a:ext cx="523800" cy="5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509325" y="1067125"/>
            <a:ext cx="382199" cy="48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14100" y="801400"/>
            <a:ext cx="1969799" cy="420599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409375" y="2156575"/>
            <a:ext cx="6369300" cy="29435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498825" y="240950"/>
            <a:ext cx="4965299" cy="182279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