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ABF1A72-A76A-4F6F-AA1B-2B96DD6BEC4B}">
  <a:tblStyle styleId="{6ABF1A72-A76A-4F6F-AA1B-2B96DD6BEC4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Latent_Dirichlet_alloc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an.r-project.org/web/packages/l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939575"/>
            <a:ext cx="7772400" cy="15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TOPIC MODELING USING BIG DATA ANALYTICS</a:t>
            </a:r>
            <a:r>
              <a:rPr lang="en"/>
              <a:t> 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46"/>
            <a:ext cx="7974899" cy="16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-BY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SARAH MASUD(12-CSS-57)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FARHEEN NILOFER(12-CSS-23)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92475" y="84323"/>
            <a:ext cx="8229600" cy="119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 u="sng">
                <a:solidFill>
                  <a:srgbClr val="FF0000"/>
                </a:solidFill>
              </a:rPr>
              <a:t>WHERE</a:t>
            </a:r>
            <a:r>
              <a:rPr lang="en" sz="3300" u="sng"/>
              <a:t> is Topic Modeling Using Big Data Applied?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37275" y="1380625"/>
            <a:ext cx="5264099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SOME APPLICATIONS OF TOPIC MODELING INCLUDE: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Topic Modeling for </a:t>
            </a:r>
            <a:r>
              <a:rPr b="1" lang="en"/>
              <a:t>analyzing news articles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Topic Modeling for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Page Rank in Search Engines.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Finding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patterns in genetic data,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images, social graphs.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Topic modeling on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historical journals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7174" l="16292" r="9174" t="8515"/>
          <a:stretch/>
        </p:blipFill>
        <p:spPr>
          <a:xfrm>
            <a:off x="5553050" y="2493450"/>
            <a:ext cx="3481200" cy="25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11815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300" u="sng"/>
              <a:t>REFERENCES: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5987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 u="sng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 u="sng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Papadimitriou, Christos; Raghavan, Prabhakar; Tamaki, Hisao; Vempala, Santosh (1998). "Latent Semantic Indexing: A probabilistic analysis" (Postscript). Proceedings of ACM PODS.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Blei, David M.; Ng, Andrew Y.; Jordan, Michael I; Lafferty, John (January 2003). "Latent Dirichlet allocation". Journal of Machine Learning Research 3: 993–1022. doi:10.1162/jmlr.2003.3.4-5.993.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Blei, David M. (April 2012). "Introduction to Probabilistic Topic Models" (PDF). Comm. ACM 55 (4): 77–84. doi:10.1145/2133806.2133826.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Sanjeev Arora; Rong Ge; Ankur Moitra (April 2012). "Learning Topic Models—Going beyond SVD". arXiv:1204.1956.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44000" y="61425"/>
            <a:ext cx="4096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 u="sng"/>
              <a:t>INTRODUCTION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52475" y="918825"/>
            <a:ext cx="6408900" cy="23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WORK FLOW: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Installation of Hadoop</a:t>
            </a:r>
            <a:r>
              <a:rPr lang="en" sz="1400"/>
              <a:t> on multiple nodes- For distributed processing.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Pre processing of data set - </a:t>
            </a:r>
            <a:r>
              <a:rPr b="1" lang="en" sz="1400"/>
              <a:t>Cleaning and conversion of data </a:t>
            </a:r>
            <a:r>
              <a:rPr lang="en" sz="1400"/>
              <a:t> into desired format.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Passing the converted </a:t>
            </a:r>
            <a:r>
              <a:rPr b="1" lang="en" sz="1400"/>
              <a:t>data to the modeling tool</a:t>
            </a:r>
            <a:r>
              <a:rPr lang="en" sz="1400"/>
              <a:t>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Parallelizing the computation </a:t>
            </a:r>
            <a:r>
              <a:rPr lang="en" sz="1400"/>
              <a:t>and algorithm selection.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Comparison of results</a:t>
            </a:r>
            <a:r>
              <a:rPr lang="en" sz="1400"/>
              <a:t> on the basis of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Efficiency of different modelling algorithms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Computation on single vs multiple node.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16809" l="1232" r="27910" t="31098"/>
          <a:stretch/>
        </p:blipFill>
        <p:spPr>
          <a:xfrm>
            <a:off x="4873675" y="3216200"/>
            <a:ext cx="4161899" cy="18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24824" l="71771" r="0" t="22246"/>
          <a:stretch/>
        </p:blipFill>
        <p:spPr>
          <a:xfrm>
            <a:off x="6518450" y="125624"/>
            <a:ext cx="2214649" cy="17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7444225" y="2120025"/>
            <a:ext cx="566100" cy="89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8C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68125" y="192750"/>
            <a:ext cx="8267400" cy="798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 u="sng">
                <a:solidFill>
                  <a:srgbClr val="FF0000"/>
                </a:solidFill>
              </a:rPr>
              <a:t>WHAT</a:t>
            </a:r>
            <a:r>
              <a:rPr lang="en" sz="3300" u="sng"/>
              <a:t> Is  Big Data and Topic Modelling?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0" y="1192500"/>
            <a:ext cx="8878199" cy="379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Big Data:</a:t>
            </a:r>
            <a:r>
              <a:rPr b="1" lang="en" sz="18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Data that cannot be stored or processed by traditional computing techniques.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EXAMPLES</a:t>
            </a:r>
            <a:r>
              <a:rPr lang="en" sz="1200"/>
              <a:t>:</a:t>
            </a:r>
            <a:r>
              <a:rPr lang="en" sz="1400"/>
              <a:t> </a:t>
            </a:r>
            <a:r>
              <a:rPr i="1" lang="en" sz="1400"/>
              <a:t>Black Box Data, Social Media, Space Exploration, Power and Grid Station,Search Engine Data…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Topic Modelling: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Topic models are a suite of algorithms that uncover the hidden thematic structure in document collections.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400"/>
              <a:t>IN LAYMAN TERMS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A method of text mining to identify  patterns in a corpus. </a:t>
            </a:r>
            <a:r>
              <a:rPr i="1" lang="en" sz="1400"/>
              <a:t>Topic modeling helps us develop new ways to search, browse and summarize large archives of texts.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277475" y="1332875"/>
            <a:ext cx="2288399" cy="313200"/>
          </a:xfrm>
          <a:prstGeom prst="chevron">
            <a:avLst>
              <a:gd fmla="val 50000" name="adj"/>
            </a:avLst>
          </a:prstGeom>
          <a:solidFill>
            <a:srgbClr val="FFF8C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VOLUME</a:t>
            </a:r>
          </a:p>
        </p:txBody>
      </p:sp>
      <p:sp>
        <p:nvSpPr>
          <p:cNvPr id="52" name="Shape 52"/>
          <p:cNvSpPr/>
          <p:nvPr/>
        </p:nvSpPr>
        <p:spPr>
          <a:xfrm>
            <a:off x="3844412" y="1332875"/>
            <a:ext cx="2288399" cy="313200"/>
          </a:xfrm>
          <a:prstGeom prst="chevron">
            <a:avLst>
              <a:gd fmla="val 50000" name="adj"/>
            </a:avLst>
          </a:prstGeom>
          <a:solidFill>
            <a:srgbClr val="FFF8C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VARIETY</a:t>
            </a:r>
          </a:p>
        </p:txBody>
      </p:sp>
      <p:sp>
        <p:nvSpPr>
          <p:cNvPr id="53" name="Shape 53"/>
          <p:cNvSpPr/>
          <p:nvPr/>
        </p:nvSpPr>
        <p:spPr>
          <a:xfrm>
            <a:off x="6529575" y="1332875"/>
            <a:ext cx="2288399" cy="313200"/>
          </a:xfrm>
          <a:prstGeom prst="chevron">
            <a:avLst>
              <a:gd fmla="val 50000" name="adj"/>
            </a:avLst>
          </a:prstGeom>
          <a:solidFill>
            <a:srgbClr val="FFF8C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VELOCITY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" y="734800"/>
            <a:ext cx="7920299" cy="42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08400" y="72275"/>
            <a:ext cx="8817599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300"/>
              <a:t> </a:t>
            </a:r>
            <a:r>
              <a:rPr b="1" lang="en" sz="3300" u="sng"/>
              <a:t>TOPIC MODELING IN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78200" y="37150"/>
            <a:ext cx="8733299" cy="73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 u="sng">
                <a:solidFill>
                  <a:srgbClr val="FF0000"/>
                </a:solidFill>
              </a:rPr>
              <a:t>WHY</a:t>
            </a:r>
            <a:r>
              <a:rPr lang="en" sz="3300" u="sng"/>
              <a:t> Topic Modelling using Big Data 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28875" y="772150"/>
            <a:ext cx="8407799" cy="158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You have to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several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different variables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for every single word in the corpus. The models we would be running, with roughly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2,000 documents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will  get to  the edge of what can be done on an average desktop machine, and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commonly take a day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Hadoop</a:t>
            </a:r>
            <a:r>
              <a:rPr lang="en" sz="1400"/>
              <a:t> is a framework which could </a:t>
            </a:r>
            <a:r>
              <a:rPr b="1" lang="en" sz="1400"/>
              <a:t>provide all the facilities </a:t>
            </a:r>
            <a:r>
              <a:rPr lang="en" sz="1400"/>
              <a:t>that are needed in modelling of such a huge set of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026100" y="4276200"/>
            <a:ext cx="533700" cy="4872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till</a:t>
            </a:r>
          </a:p>
        </p:txBody>
      </p:sp>
      <p:sp>
        <p:nvSpPr>
          <p:cNvPr id="67" name="Shape 67"/>
          <p:cNvSpPr/>
          <p:nvPr/>
        </p:nvSpPr>
        <p:spPr>
          <a:xfrm>
            <a:off x="3313775" y="3898200"/>
            <a:ext cx="798600" cy="865199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2 DAYS</a:t>
            </a:r>
          </a:p>
        </p:txBody>
      </p:sp>
      <p:sp>
        <p:nvSpPr>
          <p:cNvPr id="68" name="Shape 68"/>
          <p:cNvSpPr/>
          <p:nvPr/>
        </p:nvSpPr>
        <p:spPr>
          <a:xfrm>
            <a:off x="4736750" y="3435300"/>
            <a:ext cx="974700" cy="1328099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10 MINS</a:t>
            </a:r>
          </a:p>
        </p:txBody>
      </p:sp>
      <p:sp>
        <p:nvSpPr>
          <p:cNvPr id="69" name="Shape 69"/>
          <p:cNvSpPr/>
          <p:nvPr/>
        </p:nvSpPr>
        <p:spPr>
          <a:xfrm>
            <a:off x="6272325" y="3063600"/>
            <a:ext cx="2011499" cy="1782299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??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975" y="2493900"/>
            <a:ext cx="7336199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                                 5 MILLION GIGABYTES OF DATA GENERATED(amount)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958450" y="3680175"/>
            <a:ext cx="798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2003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516862" y="3559850"/>
            <a:ext cx="5955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2011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461675" y="2981100"/>
            <a:ext cx="1693799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b="1" lang="en"/>
              <a:t>   2013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895700" y="2642700"/>
            <a:ext cx="663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FF0000"/>
                </a:solidFill>
              </a:rPr>
              <a:t>HADOOP</a:t>
            </a:r>
            <a:r>
              <a:rPr lang="en" u="sng"/>
              <a:t> and its COMPONENTS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20450" y="1477200"/>
            <a:ext cx="4866600" cy="300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Hadoop</a:t>
            </a:r>
            <a:r>
              <a:rPr b="1" lang="en" sz="1800"/>
              <a:t>: </a:t>
            </a:r>
          </a:p>
          <a:p>
            <a:pPr indent="-317500" lvl="0" marL="4572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An open source framework written in JAVA.</a:t>
            </a:r>
          </a:p>
          <a:p>
            <a:pPr indent="-317500" lvl="0" marL="4572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It is designed to scale up from single servers to thousands of machines, each offering local computation and storage.(confi)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It </a:t>
            </a:r>
            <a:r>
              <a:rPr lang="en" sz="1400"/>
              <a:t>has two major component-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HDFS(Hadoop Distributed File System)</a:t>
            </a:r>
            <a:r>
              <a:rPr lang="en" sz="1400"/>
              <a:t>- For the storage.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MapReduce</a:t>
            </a:r>
            <a:r>
              <a:rPr lang="en" sz="1400"/>
              <a:t>- Processing of data.(pgram model)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Hadoop Installation: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Cluster </a:t>
            </a:r>
            <a:r>
              <a:rPr lang="en" sz="1400"/>
              <a:t>of 5 (in our case) </a:t>
            </a:r>
            <a:r>
              <a:rPr b="1" lang="en" sz="1400"/>
              <a:t>commodity hardwares</a:t>
            </a:r>
            <a:r>
              <a:rPr lang="en" sz="1400"/>
              <a:t>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Namenode</a:t>
            </a:r>
            <a:r>
              <a:rPr lang="en" sz="1400"/>
              <a:t>-the manager.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Datanodes</a:t>
            </a:r>
            <a:r>
              <a:rPr lang="en" sz="1400"/>
              <a:t>- the actual storage and processing units.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-2750" r="2750" t="-4047"/>
          <a:stretch/>
        </p:blipFill>
        <p:spPr>
          <a:xfrm>
            <a:off x="4853325" y="1127750"/>
            <a:ext cx="4290673" cy="39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COMPARISON OF EXECUTION TIME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5" y="1144350"/>
            <a:ext cx="8105775" cy="387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73375" y="92625"/>
            <a:ext cx="8540999" cy="1200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 u="sng">
                <a:solidFill>
                  <a:srgbClr val="FF0000"/>
                </a:solidFill>
              </a:rPr>
              <a:t>HOW</a:t>
            </a:r>
            <a:r>
              <a:rPr lang="en" sz="3300" u="sng"/>
              <a:t> Topic Modelling is Achieved Using Big Data Analytics?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04775" y="1292625"/>
            <a:ext cx="8878199" cy="374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000000"/>
                </a:solidFill>
              </a:rPr>
              <a:t>Proposed Algorithms: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Probabilistic Latent Semantic Indexing</a:t>
            </a:r>
            <a:r>
              <a:rPr b="1" lang="en" sz="1400">
                <a:solidFill>
                  <a:srgbClr val="000000"/>
                </a:solidFill>
              </a:rPr>
              <a:t> ( PLSI) 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It is a novel statistical technique for the analysis of two-mode and co-occurrence data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Latent Dirichlet allocation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(LDA):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It’s a way of automatically discovering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topics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that sentences contain.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Pachinko allocation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Modeling correlations between topics in addition to the word correlations which constitute topics.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`</a:t>
            </a:r>
          </a:p>
        </p:txBody>
      </p:sp>
      <p:sp>
        <p:nvSpPr>
          <p:cNvPr id="94" name="Shape 94"/>
          <p:cNvSpPr/>
          <p:nvPr/>
        </p:nvSpPr>
        <p:spPr>
          <a:xfrm>
            <a:off x="3056625" y="4163450"/>
            <a:ext cx="521999" cy="39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95" name="Shape 95"/>
          <p:cNvSpPr/>
          <p:nvPr/>
        </p:nvSpPr>
        <p:spPr>
          <a:xfrm>
            <a:off x="5174750" y="4247950"/>
            <a:ext cx="521999" cy="39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96" name="Shape 96"/>
          <p:cNvSpPr/>
          <p:nvPr/>
        </p:nvSpPr>
        <p:spPr>
          <a:xfrm>
            <a:off x="4206775" y="4269700"/>
            <a:ext cx="521999" cy="347999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z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06575" y="4389850"/>
            <a:ext cx="521999" cy="43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652750" y="4421950"/>
            <a:ext cx="521999" cy="43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756925" y="3834850"/>
            <a:ext cx="3033899" cy="80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8325" y="132499"/>
            <a:ext cx="82296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300" u="sng">
                <a:solidFill>
                  <a:srgbClr val="FF0000"/>
                </a:solidFill>
              </a:rPr>
              <a:t>HOW</a:t>
            </a:r>
            <a:r>
              <a:rPr lang="en" sz="3300" u="sng"/>
              <a:t> Topic Modelling is Achieved Using Big Data Analytics?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952500" y="22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{6ABF1A72-A76A-4F6F-AA1B-2B96DD6BEC4B}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Model/Algorithm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Language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Introduction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Mallet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LDA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(including Naïve Bayes, Maximum Entropy, and Decision Trees)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Java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efficient routines for converting text to "features", a wide variety of algorithms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rgbClr val="00008B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  <a:hlinkClick r:id="rId3"/>
                        </a:rPr>
                        <a:t>lda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package for Gibbs sampling in many models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Implements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many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models and is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hdp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Hierarchical Dirichlet processes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C++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Topic models where the data determine the number of topics. This implements Gibbs sampling.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6" name="Shape 106"/>
          <p:cNvSpPr txBox="1"/>
          <p:nvPr/>
        </p:nvSpPr>
        <p:spPr>
          <a:xfrm>
            <a:off x="2553675" y="1514850"/>
            <a:ext cx="3770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 u="sng"/>
              <a:t>TOPIC MODELLING TOOLS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