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1"/>
  </p:notesMasterIdLst>
  <p:sldIdLst>
    <p:sldId id="256" r:id="rId2"/>
    <p:sldId id="257" r:id="rId3"/>
    <p:sldId id="297" r:id="rId4"/>
    <p:sldId id="298" r:id="rId5"/>
    <p:sldId id="258" r:id="rId6"/>
    <p:sldId id="299" r:id="rId7"/>
    <p:sldId id="300" r:id="rId8"/>
    <p:sldId id="301" r:id="rId9"/>
    <p:sldId id="259" r:id="rId10"/>
  </p:sldIdLst>
  <p:sldSz cx="9144000" cy="5143500" type="screen16x9"/>
  <p:notesSz cx="6858000" cy="9144000"/>
  <p:embeddedFontLst>
    <p:embeddedFont>
      <p:font typeface="Anton" panose="020B0604020202020204" charset="0"/>
      <p:regular r:id="rId12"/>
    </p:embeddedFont>
    <p:embeddedFont>
      <p:font typeface="Blackadder ITC" panose="04020505051007020D02" pitchFamily="82" charset="0"/>
      <p:regular r:id="rId13"/>
    </p:embeddedFont>
    <p:embeddedFont>
      <p:font typeface="Fira Sans Condensed Light" panose="020B0604020202020204" charset="0"/>
      <p:regular r:id="rId14"/>
      <p:bold r:id="rId15"/>
      <p:italic r:id="rId16"/>
      <p:boldItalic r:id="rId17"/>
    </p:embeddedFont>
    <p:embeddedFont>
      <p:font typeface="Josefin Slab" panose="020B0604020202020204" charset="0"/>
      <p:regular r:id="rId18"/>
      <p:bold r:id="rId19"/>
      <p:italic r:id="rId20"/>
      <p:boldItalic r:id="rId21"/>
    </p:embeddedFont>
    <p:embeddedFont>
      <p:font typeface="Rajdhani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5D232-700A-B77E-627F-F1F3216D729A}" v="205" dt="2020-11-04T18:43:27.734"/>
    <p1510:client id="{90770265-B387-7974-76BA-16E65F055A8F}" v="1" dt="2020-11-04T18:07:28.221"/>
    <p1510:client id="{989DABD4-361F-61E4-A1B7-4297333FF2D7}" v="37" dt="2020-11-08T14:41:55.412"/>
    <p1510:client id="{A7F36AB0-8A79-410D-D013-1DACD3DBD4C8}" v="70" dt="2020-11-08T10:44:44.532"/>
    <p1510:client id="{FA5E3377-F23B-4963-9BBF-86604DAC0100}" v="194" dt="2020-11-04T18:38:46.268"/>
  </p1510:revLst>
</p1510:revInfo>
</file>

<file path=ppt/tableStyles.xml><?xml version="1.0" encoding="utf-8"?>
<a:tblStyleLst xmlns:a="http://schemas.openxmlformats.org/drawingml/2006/main" def="{354D12D3-5A51-4AA1-A298-ADD07B867F85}">
  <a:tblStyle styleId="{354D12D3-5A51-4AA1-A298-ADD07B867F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8a6ee8a1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8a6ee8a1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659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8a6ee8a1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8a6ee8a1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359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170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39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1725925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2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3"/>
          </p:nvPr>
        </p:nvSpPr>
        <p:spPr>
          <a:xfrm>
            <a:off x="1725925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4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377100" y="61960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Blackadder ITC"/>
                <a:ea typeface="Rajdhani"/>
                <a:cs typeface="Rajdhani"/>
                <a:sym typeface="Rajdhani"/>
              </a:rPr>
              <a:t>Term Project</a:t>
            </a:r>
            <a:endParaRPr lang="en-US" sz="3600">
              <a:latin typeface="Blackadder ITC"/>
              <a:ea typeface="Rajdhani"/>
              <a:cs typeface="Rajdhan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lackadder ITC"/>
                <a:ea typeface="Rajdhani"/>
                <a:cs typeface="Rajdhani"/>
                <a:sym typeface="Rajdhani"/>
              </a:rPr>
              <a:t>Machine Intelligence and Expert Systems</a:t>
            </a:r>
            <a:endParaRPr lang="en" sz="2800">
              <a:latin typeface="Blackadder ITC"/>
              <a:ea typeface="Rajdhani"/>
              <a:cs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111025" y="3875509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-US">
              <a:latin typeface="Fira Sans Condensed Light"/>
              <a:ea typeface="Fira Sans Condensed Light"/>
              <a:cs typeface="Fira Sans Condensed Light"/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4">
            <a:alphaModFix/>
          </a:blip>
          <a:srcRect l="6664" t="4858" r="6220" b="5495"/>
          <a:stretch/>
        </p:blipFill>
        <p:spPr>
          <a:xfrm>
            <a:off x="4046050" y="411988"/>
            <a:ext cx="4197350" cy="431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61227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Group 14</a:t>
            </a:r>
            <a:endParaRPr lang="en-US"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504340" y="1152475"/>
            <a:ext cx="7704000" cy="3606000"/>
          </a:xfrm>
          <a:prstGeom prst="rect">
            <a:avLst/>
          </a:prstGeom>
          <a:solidFill>
            <a:srgbClr val="0C343D">
              <a:alpha val="56699"/>
            </a:srgbClr>
          </a:solidFill>
        </p:spPr>
        <p:txBody>
          <a:bodyPr spcFirstLastPara="1" wrap="square" lIns="234000" tIns="234000" rIns="234000" bIns="91425" anchor="t" anchorCtr="0">
            <a:noAutofit/>
          </a:bodyPr>
          <a:lstStyle/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dirty="0">
                <a:solidFill>
                  <a:schemeClr val="tx2"/>
                </a:solidFill>
              </a:rPr>
              <a:t>17EC35025	SK IZAJUR RAHAMAN</a:t>
            </a: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dirty="0">
                <a:solidFill>
                  <a:schemeClr val="tx2"/>
                </a:solidFill>
              </a:rPr>
              <a:t>17EC10065	AADI SWADIPTO MONDAL</a:t>
            </a: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dirty="0">
                <a:solidFill>
                  <a:schemeClr val="tx2"/>
                </a:solidFill>
              </a:rPr>
              <a:t>17EC35012	KANISHKA HALDER</a:t>
            </a: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dirty="0">
                <a:solidFill>
                  <a:schemeClr val="tx2"/>
                </a:solidFill>
              </a:rPr>
              <a:t>17EC10034	NISCHAY RAJ</a:t>
            </a: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dirty="0">
                <a:solidFill>
                  <a:schemeClr val="tx2"/>
                </a:solidFill>
              </a:rPr>
              <a:t>17EC10046	RISHAV SHARMA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>
            <a:spLocks noGrp="1"/>
          </p:cNvSpPr>
          <p:nvPr>
            <p:ph type="subTitle" idx="2"/>
          </p:nvPr>
        </p:nvSpPr>
        <p:spPr>
          <a:xfrm>
            <a:off x="4283877" y="1636748"/>
            <a:ext cx="3687975" cy="1305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"/>
              <a:t>      In contrast, behavioral biometric continuously monitors user activity, which can be used to verify authenticity of the user.</a:t>
            </a:r>
            <a:endParaRPr lang="en-US"/>
          </a:p>
        </p:txBody>
      </p:sp>
      <p:sp>
        <p:nvSpPr>
          <p:cNvPr id="184" name="Google Shape;184;p31"/>
          <p:cNvSpPr txBox="1">
            <a:spLocks noGrp="1"/>
          </p:cNvSpPr>
          <p:nvPr>
            <p:ph type="subTitle" idx="3"/>
          </p:nvPr>
        </p:nvSpPr>
        <p:spPr>
          <a:xfrm>
            <a:off x="455090" y="3235779"/>
            <a:ext cx="3840382" cy="13932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"/>
              <a:t>      This security based on biometrics can thus easily differentiate an unauthorized user from an authorized user.</a:t>
            </a:r>
            <a:endParaRPr lang="en-US"/>
          </a:p>
        </p:txBody>
      </p:sp>
      <p:sp>
        <p:nvSpPr>
          <p:cNvPr id="185" name="Google Shape;185;p31"/>
          <p:cNvSpPr txBox="1">
            <a:spLocks noGrp="1"/>
          </p:cNvSpPr>
          <p:nvPr>
            <p:ph type="subTitle" idx="4"/>
          </p:nvPr>
        </p:nvSpPr>
        <p:spPr>
          <a:xfrm>
            <a:off x="4292031" y="3235779"/>
            <a:ext cx="3727587" cy="14608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"/>
              <a:t>      Biometrics based security can also distinguish between human and non-human interaction. This helps in bot detection and can limit exploitation by bot-net programs.</a:t>
            </a:r>
            <a:endParaRPr lang="en-US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 lang="en-US"/>
          </a:p>
        </p:txBody>
      </p:sp>
      <p:cxnSp>
        <p:nvCxnSpPr>
          <p:cNvPr id="258" name="Google Shape;258;p31"/>
          <p:cNvCxnSpPr/>
          <p:nvPr/>
        </p:nvCxnSpPr>
        <p:spPr>
          <a:xfrm>
            <a:off x="817700" y="1881875"/>
            <a:ext cx="0" cy="7263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9" name="Google Shape;259;p31"/>
          <p:cNvCxnSpPr/>
          <p:nvPr/>
        </p:nvCxnSpPr>
        <p:spPr>
          <a:xfrm>
            <a:off x="4579327" y="1881875"/>
            <a:ext cx="0" cy="7263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3" name="Google Shape;353;p31"/>
          <p:cNvCxnSpPr/>
          <p:nvPr/>
        </p:nvCxnSpPr>
        <p:spPr>
          <a:xfrm>
            <a:off x="817700" y="3495099"/>
            <a:ext cx="0" cy="7263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4" name="Google Shape;354;p31"/>
          <p:cNvCxnSpPr/>
          <p:nvPr/>
        </p:nvCxnSpPr>
        <p:spPr>
          <a:xfrm>
            <a:off x="4571278" y="3494675"/>
            <a:ext cx="0" cy="7263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A534095-B52E-4389-B387-0BBDE4EB1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90" y="1636748"/>
            <a:ext cx="3729810" cy="1305096"/>
          </a:xfrm>
        </p:spPr>
        <p:txBody>
          <a:bodyPr/>
          <a:lstStyle/>
          <a:p>
            <a:pPr algn="just"/>
            <a:r>
              <a:rPr lang="en-US"/>
              <a:t>      Passwords are one of the critical problems of cyber security today. In shard accounts authentication using password is not safe as it is easy to get password shared among un-authenticated users.</a:t>
            </a:r>
          </a:p>
        </p:txBody>
      </p:sp>
    </p:spTree>
    <p:extLst>
      <p:ext uri="{BB962C8B-B14F-4D97-AF65-F5344CB8AC3E}">
        <p14:creationId xmlns:p14="http://schemas.microsoft.com/office/powerpoint/2010/main" val="154567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>
            <a:spLocks noGrp="1"/>
          </p:cNvSpPr>
          <p:nvPr>
            <p:ph type="subTitle" idx="2"/>
          </p:nvPr>
        </p:nvSpPr>
        <p:spPr>
          <a:xfrm>
            <a:off x="4667384" y="1726985"/>
            <a:ext cx="3687975" cy="1305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A Biometrics based authentication system would work in the following way. Once the model is trained on a user's data it can be used to generate a confidence score for that user. Depending on thresholding a user may be provided access or might be barred from further use.</a:t>
            </a:r>
          </a:p>
        </p:txBody>
      </p:sp>
      <p:sp>
        <p:nvSpPr>
          <p:cNvPr id="185" name="Google Shape;185;p31"/>
          <p:cNvSpPr txBox="1">
            <a:spLocks noGrp="1"/>
          </p:cNvSpPr>
          <p:nvPr>
            <p:ph type="subTitle" idx="4"/>
          </p:nvPr>
        </p:nvSpPr>
        <p:spPr>
          <a:xfrm>
            <a:off x="2028590" y="3115463"/>
            <a:ext cx="4923225" cy="14608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tx2"/>
                </a:solidFill>
              </a:rPr>
              <a:t>      Behavioral biometrics checks for patterns of behavior that are characteristic and variable over time. That’s the motivation behind using behavioral biometrics.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 lang="en-US"/>
          </a:p>
        </p:txBody>
      </p:sp>
      <p:cxnSp>
        <p:nvCxnSpPr>
          <p:cNvPr id="258" name="Google Shape;258;p31"/>
          <p:cNvCxnSpPr/>
          <p:nvPr/>
        </p:nvCxnSpPr>
        <p:spPr>
          <a:xfrm>
            <a:off x="817700" y="1881875"/>
            <a:ext cx="0" cy="7263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9" name="Google Shape;259;p31"/>
          <p:cNvCxnSpPr/>
          <p:nvPr/>
        </p:nvCxnSpPr>
        <p:spPr>
          <a:xfrm>
            <a:off x="4579327" y="1881875"/>
            <a:ext cx="0" cy="7263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4" name="Google Shape;354;p31"/>
          <p:cNvCxnSpPr/>
          <p:nvPr/>
        </p:nvCxnSpPr>
        <p:spPr>
          <a:xfrm>
            <a:off x="2413113" y="3487155"/>
            <a:ext cx="0" cy="7263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A534095-B52E-4389-B387-0BBDE4EB1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272" y="1554031"/>
            <a:ext cx="3504218" cy="1643484"/>
          </a:xfrm>
        </p:spPr>
        <p:txBody>
          <a:bodyPr/>
          <a:lstStyle/>
          <a:p>
            <a:pPr marL="0" indent="0" algn="just"/>
            <a:r>
              <a:rPr lang="en-US"/>
              <a:t>Biometrics based validation can continually screen the conduct of a user without blocking any work. It can continually follow user data and make a computerized unique mark of that user.</a:t>
            </a:r>
          </a:p>
        </p:txBody>
      </p:sp>
    </p:spTree>
    <p:extLst>
      <p:ext uri="{BB962C8B-B14F-4D97-AF65-F5344CB8AC3E}">
        <p14:creationId xmlns:p14="http://schemas.microsoft.com/office/powerpoint/2010/main" val="366005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2557665" y="191012"/>
            <a:ext cx="3945769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/>
              <a:t>Problem Statement</a:t>
            </a:r>
            <a:endParaRPr lang="en-US"/>
          </a:p>
        </p:txBody>
      </p:sp>
      <p:sp>
        <p:nvSpPr>
          <p:cNvPr id="116" name="Google Shape;116;p26"/>
          <p:cNvSpPr txBox="1">
            <a:spLocks noGrp="1"/>
          </p:cNvSpPr>
          <p:nvPr>
            <p:ph type="subTitle" idx="1"/>
          </p:nvPr>
        </p:nvSpPr>
        <p:spPr>
          <a:xfrm>
            <a:off x="311535" y="919061"/>
            <a:ext cx="8442287" cy="3607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sz="1800">
                <a:solidFill>
                  <a:schemeClr val="tx2"/>
                </a:solidFill>
              </a:rPr>
              <a:t>Mouse Dynamics is another behavioral biometric which is used to authenticate a user. A mouse stroke is defined to be the set of points traversed from one click to the next and a set of one or more strokes are used in order to verify a user. The mood of a person affects these two behavioral biometrics. So, analysis of mood of a person may prove to be very crucial while authentication using keystroke or mouse dynamics.</a:t>
            </a:r>
          </a:p>
          <a:p>
            <a:pPr marL="0" indent="0">
              <a:spcAft>
                <a:spcPts val="1600"/>
              </a:spcAft>
            </a:pPr>
            <a:r>
              <a:rPr lang="en" sz="1800">
                <a:solidFill>
                  <a:schemeClr val="tx2"/>
                </a:solidFill>
              </a:rPr>
              <a:t>The project can be divided in 3 parts:</a:t>
            </a:r>
          </a:p>
          <a:p>
            <a:pPr marL="285750" indent="-285750">
              <a:spcAft>
                <a:spcPts val="1600"/>
              </a:spcAft>
              <a:buFont typeface="Arial"/>
              <a:buChar char="•"/>
            </a:pPr>
            <a:r>
              <a:rPr lang="en" sz="1800">
                <a:solidFill>
                  <a:schemeClr val="tx2"/>
                </a:solidFill>
              </a:rPr>
              <a:t>Data acquisition for Mouse Dynamics</a:t>
            </a:r>
          </a:p>
          <a:p>
            <a:pPr marL="285750" indent="-285750">
              <a:spcAft>
                <a:spcPts val="1600"/>
              </a:spcAft>
              <a:buFont typeface="Arial"/>
              <a:buChar char="•"/>
            </a:pPr>
            <a:r>
              <a:rPr lang="en" sz="1800">
                <a:solidFill>
                  <a:schemeClr val="tx2"/>
                </a:solidFill>
              </a:rPr>
              <a:t>Feature extraction of acquired data</a:t>
            </a:r>
          </a:p>
          <a:p>
            <a:pPr marL="285750" indent="-285750">
              <a:spcAft>
                <a:spcPts val="1600"/>
              </a:spcAft>
              <a:buFont typeface="Arial"/>
              <a:buChar char="•"/>
            </a:pPr>
            <a:r>
              <a:rPr lang="en" sz="1800">
                <a:solidFill>
                  <a:schemeClr val="tx2"/>
                </a:solidFill>
              </a:rPr>
              <a:t>Training a KNN Classifier for user prediction</a:t>
            </a:r>
          </a:p>
          <a:p>
            <a:pPr marL="285750" indent="-285750">
              <a:spcAft>
                <a:spcPts val="1600"/>
              </a:spcAft>
              <a:buFont typeface="Arial"/>
              <a:buChar char="•"/>
            </a:pPr>
            <a:endParaRPr lang="en" sz="1800">
              <a:solidFill>
                <a:schemeClr val="tx2"/>
              </a:solidFill>
            </a:endParaRPr>
          </a:p>
          <a:p>
            <a:pPr marL="285750" indent="-285750">
              <a:spcAft>
                <a:spcPts val="1600"/>
              </a:spcAft>
              <a:buFont typeface="Arial"/>
              <a:buChar char="•"/>
            </a:pPr>
            <a:endParaRPr lang="en" sz="1800">
              <a:solidFill>
                <a:schemeClr val="tx2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223807E-B0FF-4135-9700-0D4062C94EAE}"/>
              </a:ext>
            </a:extLst>
          </p:cNvPr>
          <p:cNvCxnSpPr/>
          <p:nvPr/>
        </p:nvCxnSpPr>
        <p:spPr>
          <a:xfrm>
            <a:off x="4114800" y="2114550"/>
            <a:ext cx="916556" cy="91655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>
            <a:spLocks noGrp="1"/>
          </p:cNvSpPr>
          <p:nvPr>
            <p:ph type="subTitle" idx="1"/>
          </p:nvPr>
        </p:nvSpPr>
        <p:spPr>
          <a:xfrm>
            <a:off x="311535" y="400200"/>
            <a:ext cx="8442287" cy="4690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sz="1800">
                <a:solidFill>
                  <a:schemeClr val="tx2"/>
                </a:solidFill>
              </a:rPr>
              <a:t>DATA ACQUISITION:</a:t>
            </a:r>
            <a:endParaRPr lang="en-US" sz="1600">
              <a:solidFill>
                <a:schemeClr val="tx2"/>
              </a:solidFill>
            </a:endParaRPr>
          </a:p>
          <a:p>
            <a:pPr marL="0" indent="0">
              <a:spcAft>
                <a:spcPts val="1600"/>
              </a:spcAft>
            </a:pPr>
            <a:r>
              <a:rPr lang="en" sz="1600">
                <a:solidFill>
                  <a:schemeClr val="tx2"/>
                </a:solidFill>
              </a:rPr>
              <a:t>We have taken continuous data of Mouse Log, Keylogger, in additional we have taken data of both mouse log and keylogger for emotion classification using GUI as instructed.</a:t>
            </a:r>
            <a:endParaRPr lang="en">
              <a:solidFill>
                <a:schemeClr val="tx2"/>
              </a:solidFill>
            </a:endParaRPr>
          </a:p>
          <a:p>
            <a:pPr marL="0" indent="0"/>
            <a:r>
              <a:rPr lang="en" sz="1600">
                <a:solidFill>
                  <a:schemeClr val="tx2"/>
                </a:solidFill>
              </a:rPr>
              <a:t>The mouse log file for each session contains data in the following format – </a:t>
            </a:r>
          </a:p>
          <a:p>
            <a:pPr marL="0" indent="0"/>
            <a:r>
              <a:rPr lang="en" sz="1600">
                <a:solidFill>
                  <a:schemeClr val="tx2"/>
                </a:solidFill>
              </a:rPr>
              <a:t>X and Y coordinates of the mouse position and time taken to perform the following tasks: MM: Mouse Movement </a:t>
            </a:r>
          </a:p>
          <a:p>
            <a:pPr marL="0" indent="0"/>
            <a:r>
              <a:rPr lang="en" sz="1600">
                <a:solidFill>
                  <a:schemeClr val="tx2"/>
                </a:solidFill>
              </a:rPr>
              <a:t>MD: Mouse Drag </a:t>
            </a:r>
          </a:p>
          <a:p>
            <a:pPr marL="0" indent="0"/>
            <a:r>
              <a:rPr lang="en" sz="1600">
                <a:solidFill>
                  <a:schemeClr val="tx2"/>
                </a:solidFill>
              </a:rPr>
              <a:t>MP: Mouse Press </a:t>
            </a:r>
          </a:p>
          <a:p>
            <a:pPr marL="0" indent="0"/>
            <a:r>
              <a:rPr lang="en" sz="1600">
                <a:solidFill>
                  <a:schemeClr val="tx2"/>
                </a:solidFill>
              </a:rPr>
              <a:t>MC: Mouse Click</a:t>
            </a:r>
          </a:p>
          <a:p>
            <a:pPr marL="0" indent="0"/>
            <a:endParaRPr lang="en" sz="1600">
              <a:solidFill>
                <a:schemeClr val="tx2"/>
              </a:solidFill>
            </a:endParaRPr>
          </a:p>
          <a:p>
            <a:pPr marL="0" indent="0"/>
            <a:r>
              <a:rPr lang="en" sz="1800">
                <a:solidFill>
                  <a:schemeClr val="tx2"/>
                </a:solidFill>
              </a:rPr>
              <a:t>FEATURE EXTRACTION:</a:t>
            </a:r>
          </a:p>
          <a:p>
            <a:pPr marL="0" indent="0"/>
            <a:r>
              <a:rPr lang="en" sz="1600">
                <a:solidFill>
                  <a:schemeClr val="tx2"/>
                </a:solidFill>
              </a:rPr>
              <a:t>The following features are taken into consideration for training the classifier  </a:t>
            </a:r>
          </a:p>
          <a:p>
            <a:pPr marL="0" indent="0"/>
            <a:r>
              <a:rPr lang="en" sz="1600">
                <a:solidFill>
                  <a:schemeClr val="tx2"/>
                </a:solidFill>
              </a:rPr>
              <a:t>Whether it is a left click or a right click. Position of mouse click or mouse press while scrolling. Whether it is a single click or a double click. Time elapsed in each click or press. Average speed of the drag while scrolling in x and y directions. Average acceleration of the drag while scrolling in x and y directions.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223807E-B0FF-4135-9700-0D4062C94EAE}"/>
              </a:ext>
            </a:extLst>
          </p:cNvPr>
          <p:cNvCxnSpPr/>
          <p:nvPr/>
        </p:nvCxnSpPr>
        <p:spPr>
          <a:xfrm>
            <a:off x="4114800" y="2114550"/>
            <a:ext cx="916556" cy="91655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70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941047" y="191012"/>
            <a:ext cx="4562387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800"/>
              <a:t>Machine Learning Model</a:t>
            </a:r>
            <a:endParaRPr lang="en-US"/>
          </a:p>
        </p:txBody>
      </p:sp>
      <p:sp>
        <p:nvSpPr>
          <p:cNvPr id="116" name="Google Shape;116;p26"/>
          <p:cNvSpPr txBox="1">
            <a:spLocks noGrp="1"/>
          </p:cNvSpPr>
          <p:nvPr>
            <p:ph type="subTitle" idx="1"/>
          </p:nvPr>
        </p:nvSpPr>
        <p:spPr>
          <a:xfrm>
            <a:off x="311535" y="919061"/>
            <a:ext cx="8442287" cy="3607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sz="1800">
                <a:solidFill>
                  <a:schemeClr val="tx2"/>
                </a:solidFill>
              </a:rPr>
              <a:t>Mouse Dynamics is another behavioral biometric which is used to authenticate a user. A mouse stroke is defined to be the set of points traversed from one click to the next and a set of one or more strokes are used in order to verify a user. The mood of a person affects these two behavioral biometrics. So, analysis of mood of a person may prove to be very crucial while authentication using keystroke or mouse dynamics.</a:t>
            </a:r>
          </a:p>
          <a:p>
            <a:pPr marL="0" indent="0">
              <a:spcAft>
                <a:spcPts val="1600"/>
              </a:spcAft>
            </a:pPr>
            <a:r>
              <a:rPr lang="en" sz="1800">
                <a:solidFill>
                  <a:schemeClr val="tx2"/>
                </a:solidFill>
              </a:rPr>
              <a:t>The project can be divided in 3 parts:</a:t>
            </a:r>
          </a:p>
          <a:p>
            <a:pPr marL="285750" indent="-285750">
              <a:spcAft>
                <a:spcPts val="1600"/>
              </a:spcAft>
              <a:buFont typeface="Arial"/>
              <a:buChar char="•"/>
            </a:pPr>
            <a:r>
              <a:rPr lang="en" sz="1800">
                <a:solidFill>
                  <a:schemeClr val="tx2"/>
                </a:solidFill>
              </a:rPr>
              <a:t>Data acquisition for Mouse Dynamics</a:t>
            </a:r>
          </a:p>
          <a:p>
            <a:pPr marL="285750" indent="-285750">
              <a:spcAft>
                <a:spcPts val="1600"/>
              </a:spcAft>
              <a:buFont typeface="Arial"/>
              <a:buChar char="•"/>
            </a:pPr>
            <a:r>
              <a:rPr lang="en" sz="1800">
                <a:solidFill>
                  <a:schemeClr val="tx2"/>
                </a:solidFill>
              </a:rPr>
              <a:t>Feature extraction of acquired data</a:t>
            </a:r>
          </a:p>
          <a:p>
            <a:pPr marL="285750" indent="-285750">
              <a:spcAft>
                <a:spcPts val="1600"/>
              </a:spcAft>
              <a:buFont typeface="Arial"/>
              <a:buChar char="•"/>
            </a:pPr>
            <a:r>
              <a:rPr lang="en" sz="1800">
                <a:solidFill>
                  <a:schemeClr val="tx2"/>
                </a:solidFill>
              </a:rPr>
              <a:t>Training a KNN Classifier for user prediction</a:t>
            </a:r>
          </a:p>
          <a:p>
            <a:pPr marL="285750" indent="-285750">
              <a:spcAft>
                <a:spcPts val="1600"/>
              </a:spcAft>
              <a:buFont typeface="Arial"/>
              <a:buChar char="•"/>
            </a:pPr>
            <a:endParaRPr lang="en" sz="1800">
              <a:solidFill>
                <a:schemeClr val="tx2"/>
              </a:solidFill>
            </a:endParaRPr>
          </a:p>
          <a:p>
            <a:pPr marL="285750" indent="-285750">
              <a:spcAft>
                <a:spcPts val="1600"/>
              </a:spcAft>
              <a:buFont typeface="Arial"/>
              <a:buChar char="•"/>
            </a:pPr>
            <a:endParaRPr lang="en" sz="1800">
              <a:solidFill>
                <a:schemeClr val="tx2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223807E-B0FF-4135-9700-0D4062C94EAE}"/>
              </a:ext>
            </a:extLst>
          </p:cNvPr>
          <p:cNvCxnSpPr/>
          <p:nvPr/>
        </p:nvCxnSpPr>
        <p:spPr>
          <a:xfrm>
            <a:off x="4114800" y="2114550"/>
            <a:ext cx="916556" cy="91655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85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7200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Results and Discussion</a:t>
            </a:r>
            <a:endParaRPr lang="en-US"/>
          </a:p>
        </p:txBody>
      </p:sp>
      <p:sp>
        <p:nvSpPr>
          <p:cNvPr id="161" name="Google Shape;161;p29"/>
          <p:cNvSpPr txBox="1">
            <a:spLocks noGrp="1"/>
          </p:cNvSpPr>
          <p:nvPr>
            <p:ph type="subTitle" idx="1"/>
          </p:nvPr>
        </p:nvSpPr>
        <p:spPr>
          <a:xfrm>
            <a:off x="720000" y="2055925"/>
            <a:ext cx="2361489" cy="26037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1800" dirty="0"/>
              <a:t>The accuracy we got on training the data using 5-fold validation is 41.1%</a:t>
            </a:r>
          </a:p>
        </p:txBody>
      </p:sp>
      <p:sp>
        <p:nvSpPr>
          <p:cNvPr id="162" name="Google Shape;162;p29"/>
          <p:cNvSpPr txBox="1">
            <a:spLocks noGrp="1"/>
          </p:cNvSpPr>
          <p:nvPr>
            <p:ph type="subTitle" idx="2"/>
          </p:nvPr>
        </p:nvSpPr>
        <p:spPr>
          <a:xfrm>
            <a:off x="6220047" y="2055925"/>
            <a:ext cx="2806995" cy="260378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1800" dirty="0"/>
              <a:t>Since this is a high dimension data KNN classification might not be the best approach to classify such data​</a:t>
            </a:r>
            <a:r>
              <a:rPr lang="en-US" dirty="0"/>
              <a:t>.</a:t>
            </a:r>
          </a:p>
        </p:txBody>
      </p:sp>
      <p:sp>
        <p:nvSpPr>
          <p:cNvPr id="163" name="Google Shape;163;p29"/>
          <p:cNvSpPr txBox="1">
            <a:spLocks noGrp="1"/>
          </p:cNvSpPr>
          <p:nvPr>
            <p:ph type="subTitle" idx="3"/>
          </p:nvPr>
        </p:nvSpPr>
        <p:spPr>
          <a:xfrm>
            <a:off x="3541212" y="2055925"/>
            <a:ext cx="2060700" cy="26037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1800" dirty="0"/>
              <a:t>The accuracy can be increased further if we train the model by more and more data. </a:t>
            </a:r>
          </a:p>
        </p:txBody>
      </p:sp>
    </p:spTree>
    <p:extLst>
      <p:ext uri="{BB962C8B-B14F-4D97-AF65-F5344CB8AC3E}">
        <p14:creationId xmlns:p14="http://schemas.microsoft.com/office/powerpoint/2010/main" val="401533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/>
              <a:t>THANK YOU</a:t>
            </a:r>
            <a:endParaRPr sz="5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704</Words>
  <Application>Microsoft Office PowerPoint</Application>
  <PresentationFormat>On-screen Show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Blackadder ITC</vt:lpstr>
      <vt:lpstr>Fira Sans Condensed Light</vt:lpstr>
      <vt:lpstr>Advent Pro Light</vt:lpstr>
      <vt:lpstr>Josefin Slab</vt:lpstr>
      <vt:lpstr>Rajdhani</vt:lpstr>
      <vt:lpstr>Arial</vt:lpstr>
      <vt:lpstr>Anton</vt:lpstr>
      <vt:lpstr>Ai Tech Agency by Slidesgo</vt:lpstr>
      <vt:lpstr>Term Project Machine Intelligence and Expert Systems</vt:lpstr>
      <vt:lpstr>Group 14</vt:lpstr>
      <vt:lpstr>INTRODUCTION</vt:lpstr>
      <vt:lpstr>INTRODUCTION</vt:lpstr>
      <vt:lpstr>Problem Statement</vt:lpstr>
      <vt:lpstr>PowerPoint Presentation</vt:lpstr>
      <vt:lpstr>Machine Learning Model</vt:lpstr>
      <vt:lpstr>Results and Discussion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Machine Intelligence and Expert Systems</dc:title>
  <cp:lastModifiedBy>SK IZAJUR  RAHAMAN</cp:lastModifiedBy>
  <cp:revision>3</cp:revision>
  <dcterms:modified xsi:type="dcterms:W3CDTF">2020-11-08T15:02:14Z</dcterms:modified>
</cp:coreProperties>
</file>