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Oct 13, 2022</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374 identifiers, 374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821711" y="1665465"/>
            <a:ext cx="10548272" cy="5120640"/>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1641592" y="1665465"/>
            <a:ext cx="8908510"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3086595" y="1665465"/>
            <a:ext cx="6018505"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MyList_PPIColorByCluster.png"/>
          <p:cNvPicPr>
            <a:picLocks noChangeAspect="1"/>
          </p:cNvPicPr>
          <p:nvPr/>
        </p:nvPicPr>
        <p:blipFill>
          <a:blip r:embed="rId3"/>
          <a:stretch>
            <a:fillRect/>
          </a:stretch>
        </p:blipFill>
        <p:spPr>
          <a:xfrm>
            <a:off x="3058536" y="1665465"/>
            <a:ext cx="6074622"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MyList_MCODE_ALL_PPIColorByCluster.png"/>
          <p:cNvPicPr>
            <a:picLocks noChangeAspect="1"/>
          </p:cNvPicPr>
          <p:nvPr/>
        </p:nvPicPr>
        <p:blipFill>
          <a:blip r:embed="rId3"/>
          <a:stretch>
            <a:fillRect/>
          </a:stretch>
        </p:blipFill>
        <p:spPr>
          <a:xfrm>
            <a:off x="640080" y="1791366"/>
            <a:ext cx="10911535" cy="4868838"/>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493268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365760">
                <a:tc>
                  <a:txBody>
                    <a:bodyPr/>
                    <a:lstStyle/>
                    <a:p>
                      <a:r>
                        <a:t>MyList</a:t>
                      </a:r>
                    </a:p>
                  </a:txBody>
                  <a:tcPr/>
                </a:tc>
                <a:tc>
                  <a:txBody>
                    <a:bodyPr/>
                    <a:lstStyle/>
                    <a:p>
                      <a:r>
                        <a:t>WP2261|Glioblastoma signaling pathways|-41.5;hsa05200|Pathways in cancer|-40.2;hsa05215|Prostate cancer|-37.2</a:t>
                      </a:r>
                    </a:p>
                  </a:txBody>
                  <a:tcPr/>
                </a:tc>
              </a:tr>
              <a:tr h="365760">
                <a:tc>
                  <a:txBody>
                    <a:bodyPr/>
                    <a:lstStyle/>
                    <a:p>
                      <a:r>
                        <a:t>MyList_MCODE_ALL</a:t>
                      </a:r>
                    </a:p>
                  </a:txBody>
                  <a:tcPr/>
                </a:tc>
                <a:tc>
                  <a:txBody>
                    <a:bodyPr/>
                    <a:lstStyle/>
                    <a:p>
                      <a:r>
                        <a:t>hsa05200|Pathways in cancer|-57.2;WP2261|Glioblastoma signaling pathways|-51.0;hsa05215|Prostate cancer|-46.3</a:t>
                      </a:r>
                    </a:p>
                  </a:txBody>
                  <a:tcPr/>
                </a:tc>
              </a:tr>
              <a:tr h="365760">
                <a:tc>
                  <a:txBody>
                    <a:bodyPr/>
                    <a:lstStyle/>
                    <a:p>
                      <a:r>
                        <a:t>MyList_SUB1_MCODE_1</a:t>
                      </a:r>
                    </a:p>
                  </a:txBody>
                  <a:tcPr/>
                </a:tc>
                <a:tc>
                  <a:txBody>
                    <a:bodyPr/>
                    <a:lstStyle/>
                    <a:p>
                      <a:r>
                        <a:t>R-HSA-9603798|Class I peroxisomal membrane protein import|-18.2;R-HSA-5620922|BBSome-mediated cargo-targeting to cilium|-17.6;GO:0034464|BBSome|-15.9</a:t>
                      </a:r>
                    </a:p>
                  </a:txBody>
                  <a:tcPr/>
                </a:tc>
              </a:tr>
              <a:tr h="365760">
                <a:tc>
                  <a:txBody>
                    <a:bodyPr/>
                    <a:lstStyle/>
                    <a:p>
                      <a:r>
                        <a:t>MyList_SUB1_MCODE_2</a:t>
                      </a:r>
                    </a:p>
                  </a:txBody>
                  <a:tcPr/>
                </a:tc>
                <a:tc>
                  <a:txBody>
                    <a:bodyPr/>
                    <a:lstStyle/>
                    <a:p>
                      <a:r>
                        <a:t>R-HSA-9675136|Diseases of DNA Double-Strand Break Repair|-35.5;R-HSA-9701190|Defective homologous recombination repair (HRR) due to BRCA2 loss of function|-35.5;R-HSA-5693579|Homologous DNA Pairing and Strand Exchange|-35.1</a:t>
                      </a:r>
                    </a:p>
                  </a:txBody>
                  <a:tcPr/>
                </a:tc>
              </a:tr>
              <a:tr h="365760">
                <a:tc>
                  <a:txBody>
                    <a:bodyPr/>
                    <a:lstStyle/>
                    <a:p>
                      <a:r>
                        <a:t>MyList_SUB1_MCODE_3</a:t>
                      </a:r>
                    </a:p>
                  </a:txBody>
                  <a:tcPr/>
                </a:tc>
                <a:tc>
                  <a:txBody>
                    <a:bodyPr/>
                    <a:lstStyle/>
                    <a:p>
                      <a:r>
                        <a:t>hsa05215|Prostate cancer|-27.7;WP306|Focal adhesion|-25.4;hsa04510|Focal adhesion|-25.3</a:t>
                      </a:r>
                    </a:p>
                  </a:txBody>
                  <a:tcPr/>
                </a:tc>
              </a:tr>
              <a:tr h="365760">
                <a:tc>
                  <a:txBody>
                    <a:bodyPr/>
                    <a:lstStyle/>
                    <a:p>
                      <a:r>
                        <a:t>MyList_SUB1_MCODE_4</a:t>
                      </a:r>
                    </a:p>
                  </a:txBody>
                  <a:tcPr/>
                </a:tc>
                <a:tc>
                  <a:txBody>
                    <a:bodyPr/>
                    <a:lstStyle/>
                    <a:p>
                      <a:r>
                        <a:t>hsa01522|Endocrine resistance|-18.6;M115|PID REG GR PATHWAY|-17.0;hsa05166|Human T-cell leukemia virus 1 infection|-17.0</a:t>
                      </a:r>
                    </a:p>
                  </a:txBody>
                  <a:tcPr/>
                </a:tc>
              </a:tr>
              <a:tr h="365760">
                <a:tc>
                  <a:txBody>
                    <a:bodyPr/>
                    <a:lstStyle/>
                    <a:p>
                      <a:r>
                        <a:t>MyList_SUB1_MCODE_5</a:t>
                      </a:r>
                    </a:p>
                  </a:txBody>
                  <a:tcPr/>
                </a:tc>
                <a:tc>
                  <a:txBody>
                    <a:bodyPr/>
                    <a:lstStyle/>
                    <a:p>
                      <a:r>
                        <a:t>hsa05200|Pathways in cancer|-15.1;WP2446|Retinoblastoma gene in cancer|-12.0;WP5087|Malignant pleural mesothelioma|-11.6</a:t>
                      </a:r>
                    </a:p>
                  </a:txBody>
                  <a:tcPr/>
                </a:tc>
              </a:tr>
              <a:tr h="365760">
                <a:tc>
                  <a:txBody>
                    <a:bodyPr/>
                    <a:lstStyle/>
                    <a:p>
                      <a:r>
                        <a:t>MyList_SUB1_MCODE_6</a:t>
                      </a:r>
                    </a:p>
                  </a:txBody>
                  <a:tcPr/>
                </a:tc>
                <a:tc>
                  <a:txBody>
                    <a:bodyPr/>
                    <a:lstStyle/>
                    <a:p>
                      <a:r>
                        <a:t>GO:0031082|BLOC complex|-20.5;GO:0060155|platelet dense granule organization|-18.9;GO:0032438|melanosome organization|-17.6</a:t>
                      </a:r>
                    </a:p>
                  </a:txBody>
                  <a:tcPr/>
                </a:tc>
              </a:tr>
              <a:tr h="365760">
                <a:tc>
                  <a:txBody>
                    <a:bodyPr/>
                    <a:lstStyle/>
                    <a:p>
                      <a:r>
                        <a:t>MyList_SUB1_MCODE_7</a:t>
                      </a:r>
                    </a:p>
                  </a:txBody>
                  <a:tcPr/>
                </a:tc>
                <a:tc>
                  <a:txBody>
                    <a:bodyPr/>
                    <a:lstStyle/>
                    <a:p>
                      <a:r>
                        <a:t>GO:0034706|sodium channel complex|-12.4;GO:0005272|sodium channel activity|-11.3;GO:0035725|sodium ion transmembrane transport|-9.5</a:t>
                      </a:r>
                    </a:p>
                  </a:txBody>
                  <a:tcPr/>
                </a:tc>
              </a:tr>
              <a:tr h="365760">
                <a:tc>
                  <a:txBody>
                    <a:bodyPr/>
                    <a:lstStyle/>
                    <a:p>
                      <a:r>
                        <a:t>MyList_SUB1_MCODE_8</a:t>
                      </a:r>
                    </a:p>
                  </a:txBody>
                  <a:tcPr/>
                </a:tc>
                <a:tc>
                  <a:txBody>
                    <a:bodyPr/>
                    <a:lstStyle/>
                    <a:p>
                      <a:r>
                        <a:t>GO:1990779|glycoprotein Ib-IX-V complex|-11.7;R-HSA-9673221|Defective F9 activation|-11.4;GO:0007597|blood coagulation, intrinsic pathway|-10.9</a:t>
                      </a:r>
                    </a:p>
                  </a:txBody>
                  <a:tcPr/>
                </a:tc>
              </a:tr>
              <a:tr h="365760">
                <a:tc>
                  <a:txBody>
                    <a:bodyPr/>
                    <a:lstStyle/>
                    <a:p>
                      <a:r>
                        <a:t>MyList_SUB1_MCODE_9</a:t>
                      </a:r>
                    </a:p>
                  </a:txBody>
                  <a:tcPr/>
                </a:tc>
                <a:tc>
                  <a:txBody>
                    <a:bodyPr/>
                    <a:lstStyle/>
                    <a:p>
                      <a:r>
                        <a:t>R-HSA-9033241|Peroxisomal protein import|-8.1;hsa04146|Peroxisome|-7.7;GO:0005777|peroxisome|-7.0</a:t>
                      </a:r>
                    </a:p>
                  </a:txBody>
                  <a:tcPr/>
                </a:tc>
              </a:tr>
              <a:tr h="365760">
                <a:tc>
                  <a:txBody>
                    <a:bodyPr/>
                    <a:lstStyle/>
                    <a:p>
                      <a:r>
                        <a:t>MyList_SUB1_MCODE_10</a:t>
                      </a:r>
                    </a:p>
                  </a:txBody>
                  <a:tcPr/>
                </a:tc>
                <a:tc>
                  <a:txBody>
                    <a:bodyPr/>
                    <a:lstStyle/>
                    <a:p>
                      <a:r>
                        <a:t>GO:0036038|MKS complex|-10.2;GO:0035869|ciliary transition zone|-7.9;WP4656|Joubert syndrome|-7.8</a:t>
                      </a:r>
                    </a:p>
                  </a:txBody>
                  <a:tcPr/>
                </a:tc>
              </a:tr>
              <a:tr h="365760">
                <a:tc>
                  <a:txBody>
                    <a:bodyPr/>
                    <a:lstStyle/>
                    <a:p>
                      <a:r>
                        <a:t>MyList_SUB1_MCODE_11</a:t>
                      </a:r>
                    </a:p>
                  </a:txBody>
                  <a:tcPr/>
                </a:tc>
                <a:tc>
                  <a:txBody>
                    <a:bodyPr/>
                    <a:lstStyle/>
                    <a:p>
                      <a:r>
                        <a:t>GO:0030321|transepithelial chloride transport|-10.7;GO:0070633|transepithelial transport|-9.1;GO:0034707|chloride channel complex|-8.3</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