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</p:sldMasterIdLst>
  <p:notesMasterIdLst>
    <p:notesMasterId r:id="rId18"/>
  </p:notesMasterIdLst>
  <p:handoutMasterIdLst>
    <p:handoutMasterId r:id="rId19"/>
  </p:handoutMasterIdLst>
  <p:sldIdLst>
    <p:sldId id="346" r:id="rId3"/>
    <p:sldId id="347" r:id="rId4"/>
    <p:sldId id="354" r:id="rId5"/>
    <p:sldId id="356" r:id="rId6"/>
    <p:sldId id="349" r:id="rId7"/>
    <p:sldId id="350" r:id="rId8"/>
    <p:sldId id="351" r:id="rId9"/>
    <p:sldId id="352" r:id="rId10"/>
    <p:sldId id="359" r:id="rId11"/>
    <p:sldId id="353" r:id="rId12"/>
    <p:sldId id="355" r:id="rId13"/>
    <p:sldId id="363" r:id="rId14"/>
    <p:sldId id="364" r:id="rId15"/>
    <p:sldId id="360" r:id="rId16"/>
    <p:sldId id="361" r:id="rId17"/>
  </p:sldIdLst>
  <p:sldSz cx="9144000" cy="6858000" type="screen4x3"/>
  <p:notesSz cx="6797675" cy="99282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C9F3C-3A81-4E38-8538-3D6BA5FC7F36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3350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0"/>
              <a:t>Click to edit Master text styles</a:t>
            </a:r>
          </a:p>
          <a:p>
            <a:pPr lvl="1"/>
            <a:r>
              <a:rPr lang="es-AR" altLang="es-AR" noProof="0"/>
              <a:t>Second level</a:t>
            </a:r>
          </a:p>
          <a:p>
            <a:pPr lvl="2"/>
            <a:r>
              <a:rPr lang="es-AR" altLang="es-AR" noProof="0"/>
              <a:t>Third level</a:t>
            </a:r>
          </a:p>
          <a:p>
            <a:pPr lvl="3"/>
            <a:r>
              <a:rPr lang="es-AR" altLang="es-AR" noProof="0"/>
              <a:t>Fourth level</a:t>
            </a:r>
          </a:p>
          <a:p>
            <a:pPr lvl="4"/>
            <a:r>
              <a:rPr lang="es-AR" altLang="es-A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E65E6D-6CC1-48E5-BB0C-EFC144A88C9E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17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E0DC-DB79-492B-B424-07177EED9C18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F9D-EE51-4D35-BBFB-6BB18AA550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1C0-8583-47FF-96D0-5DB0C1E7E9E4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2825-FFB1-4DF9-81F0-F5318EB566B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94C7-C64F-44E4-8ECD-ED616B1FBE7D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98BC-F536-406B-BBE1-844D7F714FD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6ABD-54DA-473A-ADF3-B74A893694AC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2A70-8AF2-4AD7-9FAC-9F524CAEEAF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B4E4-0411-49B8-8CEF-5AD7B18EFAE7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5DC4-EEF6-4796-B081-1365DD4602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9F41-A32A-4A22-9AE5-7C31DDDEB7D2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47EC-EDFB-4BBE-B07B-8412DE52F8BB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9347-FAEA-44FD-B540-DEACD42EC12D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0E1B-E1F7-4BBA-BA18-74587D4C2F7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8110-1869-4695-B038-5CAC32FFE173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38A9-D55E-4041-BC6A-6EBDEAE67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2637-27E8-41A6-8D35-783B1CE151C2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4406-70D9-4774-93FE-B213B02FFD6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AE9A-1D54-4F11-B9E9-C1DEC32E745B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483-E2D4-4060-856C-3439F97382B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B2EB-31EE-4261-BA0B-75E00FC1ADD5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6E13-2AF6-4173-9389-ABFBD245915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331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327950-7207-4740-9BF7-AAC79F169B72}" type="datetimeFigureOut">
              <a:rPr lang="es-AR"/>
              <a:pPr>
                <a:defRPr/>
              </a:pPr>
              <a:t>30/08/2017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518E29-E810-4B5B-8FD9-1EA33155198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laurizi922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version_history#JDK_1.0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CamelCas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645402"/>
            <a:ext cx="8135938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6600" dirty="0" smtClean="0">
                <a:solidFill>
                  <a:srgbClr val="3366CC"/>
                </a:solidFill>
              </a:rPr>
              <a:t>Clase 1</a:t>
            </a:r>
            <a:endParaRPr lang="es-AR" sz="6600" b="1" dirty="0">
              <a:solidFill>
                <a:srgbClr val="3366CC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23928" y="472514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3366FF"/>
                </a:solidFill>
                <a:latin typeface="Trebuchet MS" panose="020B0603020202020204" pitchFamily="34" charset="0"/>
              </a:rPr>
              <a:t>Ing. Mauricio Nicolás Laurizi</a:t>
            </a:r>
          </a:p>
          <a:p>
            <a:pPr algn="ctr"/>
            <a:r>
              <a:rPr lang="es-ES" dirty="0" smtClean="0">
                <a:solidFill>
                  <a:srgbClr val="3366FF"/>
                </a:solidFill>
                <a:latin typeface="Trebuchet MS" panose="020B0603020202020204" pitchFamily="34" charset="0"/>
                <a:hlinkClick r:id="rId2"/>
              </a:rPr>
              <a:t>mlaurizi922@gmail.com</a:t>
            </a:r>
            <a:endParaRPr lang="es-ES" dirty="0" smtClean="0">
              <a:solidFill>
                <a:srgbClr val="3366FF"/>
              </a:solidFill>
              <a:latin typeface="Trebuchet MS" panose="020B0603020202020204" pitchFamily="34" charset="0"/>
            </a:endParaRPr>
          </a:p>
          <a:p>
            <a:pPr algn="ctr"/>
            <a:endParaRPr lang="es-ES" dirty="0">
              <a:solidFill>
                <a:srgbClr val="3366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0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4.hiboox.com/images/4511/diapo541137475dad4bc5c9362b2befc79efe.jpg?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352928" cy="20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3212976"/>
            <a:ext cx="58326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/>
              <a:t>Precio = 42; // Entero tipo </a:t>
            </a:r>
            <a:r>
              <a:rPr lang="es-AR" sz="1200" dirty="0" err="1"/>
              <a:t>int</a:t>
            </a:r>
            <a:r>
              <a:rPr lang="es-AR" sz="1200" dirty="0"/>
              <a:t>. Un número sin punto decimal se interpreta normalmente como </a:t>
            </a:r>
            <a:r>
              <a:rPr lang="es-AR" sz="1200" dirty="0" err="1"/>
              <a:t>int</a:t>
            </a:r>
            <a:r>
              <a:rPr lang="es-AR" sz="1200" dirty="0"/>
              <a:t>.</a:t>
            </a:r>
          </a:p>
          <a:p>
            <a:r>
              <a:rPr lang="es-AR" sz="1200" dirty="0" err="1"/>
              <a:t>importe_acumulado</a:t>
            </a:r>
            <a:r>
              <a:rPr lang="es-AR" sz="1200" dirty="0"/>
              <a:t> = 210; // Entero tipo </a:t>
            </a:r>
            <a:r>
              <a:rPr lang="es-AR" sz="1200" dirty="0" err="1"/>
              <a:t>int</a:t>
            </a:r>
            <a:endParaRPr lang="es-AR" sz="1200" dirty="0"/>
          </a:p>
          <a:p>
            <a:r>
              <a:rPr lang="es-AR" sz="1200" dirty="0"/>
              <a:t>profesor = “Ernesto Juárez Pérez”; // Tipo </a:t>
            </a:r>
            <a:r>
              <a:rPr lang="es-AR" sz="1200" dirty="0" err="1"/>
              <a:t>String</a:t>
            </a:r>
            <a:endParaRPr lang="es-AR" sz="1200" dirty="0"/>
          </a:p>
          <a:p>
            <a:r>
              <a:rPr lang="es-AR" sz="1200" dirty="0"/>
              <a:t>aula = “A-44”; // Tipo </a:t>
            </a:r>
            <a:r>
              <a:rPr lang="es-AR" sz="1200" dirty="0" err="1"/>
              <a:t>String</a:t>
            </a:r>
            <a:endParaRPr lang="es-AR" sz="1200" dirty="0"/>
          </a:p>
          <a:p>
            <a:r>
              <a:rPr lang="es-AR" sz="1200" dirty="0"/>
              <a:t>capacidad = 1500; // Entero tipo </a:t>
            </a:r>
            <a:r>
              <a:rPr lang="es-AR" sz="1200" dirty="0" err="1"/>
              <a:t>int</a:t>
            </a:r>
            <a:endParaRPr lang="es-AR" sz="1200" dirty="0"/>
          </a:p>
          <a:p>
            <a:r>
              <a:rPr lang="es-AR" sz="1200" dirty="0"/>
              <a:t>funciona = true; // Tipo </a:t>
            </a:r>
            <a:r>
              <a:rPr lang="es-AR" sz="1200" dirty="0" err="1"/>
              <a:t>boolean</a:t>
            </a:r>
            <a:endParaRPr lang="es-AR" sz="1200" dirty="0"/>
          </a:p>
          <a:p>
            <a:r>
              <a:rPr lang="es-AR" sz="1200" dirty="0" err="1"/>
              <a:t>esVisible</a:t>
            </a:r>
            <a:r>
              <a:rPr lang="es-AR" sz="1200" dirty="0"/>
              <a:t> = false; // Tipo </a:t>
            </a:r>
            <a:r>
              <a:rPr lang="es-AR" sz="1200" dirty="0" err="1"/>
              <a:t>boolean</a:t>
            </a:r>
            <a:endParaRPr lang="es-AR" sz="1200" dirty="0"/>
          </a:p>
          <a:p>
            <a:r>
              <a:rPr lang="es-AR" sz="1200" dirty="0" err="1"/>
              <a:t>diametro</a:t>
            </a:r>
            <a:r>
              <a:rPr lang="es-AR" sz="1200" dirty="0"/>
              <a:t> = 34.25f; // Tipo </a:t>
            </a:r>
            <a:r>
              <a:rPr lang="es-AR" sz="1200" dirty="0" err="1"/>
              <a:t>float</a:t>
            </a:r>
            <a:r>
              <a:rPr lang="es-AR" sz="1200" dirty="0"/>
              <a:t>. Una f o F final indica que es </a:t>
            </a:r>
            <a:r>
              <a:rPr lang="es-AR" sz="1200" dirty="0" err="1"/>
              <a:t>float</a:t>
            </a:r>
            <a:r>
              <a:rPr lang="es-AR" sz="1200" dirty="0"/>
              <a:t>.</a:t>
            </a:r>
          </a:p>
          <a:p>
            <a:r>
              <a:rPr lang="es-AR" sz="1200" dirty="0"/>
              <a:t>peso = 88.77; // Tipo </a:t>
            </a:r>
            <a:r>
              <a:rPr lang="es-AR" sz="1200" dirty="0" err="1"/>
              <a:t>double</a:t>
            </a:r>
            <a:r>
              <a:rPr lang="es-AR" sz="1200" dirty="0"/>
              <a:t>. Un número con punto decimal se interpreta normalmente como </a:t>
            </a:r>
            <a:r>
              <a:rPr lang="es-AR" sz="1200" dirty="0" err="1"/>
              <a:t>double</a:t>
            </a:r>
            <a:r>
              <a:rPr lang="es-AR" sz="1200" dirty="0"/>
              <a:t>.</a:t>
            </a:r>
          </a:p>
          <a:p>
            <a:r>
              <a:rPr lang="es-AR" sz="1200" dirty="0"/>
              <a:t>edad = 19; // Entero tipo short</a:t>
            </a:r>
          </a:p>
          <a:p>
            <a:r>
              <a:rPr lang="es-AR" sz="1200" dirty="0"/>
              <a:t>masa = 178823411L; // Entero tipo </a:t>
            </a:r>
            <a:r>
              <a:rPr lang="es-AR" sz="1200" dirty="0" err="1"/>
              <a:t>long</a:t>
            </a:r>
            <a:r>
              <a:rPr lang="es-AR" sz="1200" dirty="0"/>
              <a:t>. Una l o L final indica que es </a:t>
            </a:r>
            <a:r>
              <a:rPr lang="es-AR" sz="1200" dirty="0" err="1"/>
              <a:t>long</a:t>
            </a:r>
            <a:r>
              <a:rPr lang="es-AR" sz="1200" dirty="0"/>
              <a:t>.</a:t>
            </a:r>
          </a:p>
          <a:p>
            <a:r>
              <a:rPr lang="es-AR" sz="1200" dirty="0"/>
              <a:t>letra1 = ‘h’; // Tipo </a:t>
            </a:r>
            <a:r>
              <a:rPr lang="es-AR" sz="1200" dirty="0" err="1"/>
              <a:t>char</a:t>
            </a:r>
            <a:r>
              <a:rPr lang="es-AR" sz="1200" dirty="0"/>
              <a:t> (carácter). Se escribe entre comillas simples.</a:t>
            </a:r>
          </a:p>
        </p:txBody>
      </p:sp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1520" y="836712"/>
            <a:ext cx="8772017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CONSTANTE </a:t>
            </a:r>
            <a:r>
              <a:rPr lang="es-AR" dirty="0" smtClean="0">
                <a:sym typeface="Wingdings" pitchFamily="2" charset="2"/>
              </a:rPr>
              <a:t> Qué es una constante?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VARIABLE:   </a:t>
            </a:r>
            <a:r>
              <a:rPr lang="es-AR" dirty="0" smtClean="0">
                <a:sym typeface="Wingdings" pitchFamily="2" charset="2"/>
              </a:rPr>
              <a:t></a:t>
            </a:r>
            <a:r>
              <a:rPr lang="es-AR" dirty="0" smtClean="0"/>
              <a:t>Qué </a:t>
            </a:r>
            <a:r>
              <a:rPr lang="es-AR" dirty="0"/>
              <a:t>es una variable? </a:t>
            </a:r>
            <a:endParaRPr lang="es-AR" dirty="0" smtClean="0"/>
          </a:p>
          <a:p>
            <a:r>
              <a:rPr lang="es-AR" dirty="0"/>
              <a:t>	 </a:t>
            </a:r>
            <a:r>
              <a:rPr lang="es-AR" dirty="0" smtClean="0"/>
              <a:t>      </a:t>
            </a:r>
            <a:r>
              <a:rPr lang="es-AR" dirty="0" smtClean="0">
                <a:sym typeface="Wingdings" pitchFamily="2" charset="2"/>
              </a:rPr>
              <a:t>Identificador</a:t>
            </a:r>
          </a:p>
          <a:p>
            <a:r>
              <a:rPr lang="es-AR" dirty="0" smtClean="0">
                <a:sym typeface="Wingdings" pitchFamily="2" charset="2"/>
              </a:rPr>
              <a:t>	       Tipo</a:t>
            </a:r>
          </a:p>
          <a:p>
            <a:r>
              <a:rPr lang="es-AR" dirty="0" smtClean="0">
                <a:sym typeface="Wingdings" pitchFamily="2" charset="2"/>
              </a:rPr>
              <a:t>	       Restricciones (declaración y asignación)</a:t>
            </a:r>
          </a:p>
          <a:p>
            <a:r>
              <a:rPr lang="es-AR" dirty="0" smtClean="0">
                <a:sym typeface="Wingdings" pitchFamily="2" charset="2"/>
              </a:rPr>
              <a:t>	</a:t>
            </a:r>
            <a:endParaRPr lang="es-AR" dirty="0">
              <a:sym typeface="Wingdings" pitchFamily="2" charset="2"/>
            </a:endParaRPr>
          </a:p>
          <a:p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OPERADORES  Aritméticos, lógicos, incrementales, </a:t>
            </a:r>
            <a:r>
              <a:rPr lang="es-AR" dirty="0" err="1" smtClean="0">
                <a:sym typeface="Wingdings" pitchFamily="2" charset="2"/>
              </a:rPr>
              <a:t>decrementales</a:t>
            </a:r>
            <a:r>
              <a:rPr lang="es-AR" dirty="0" smtClean="0">
                <a:sym typeface="Wingdings" pitchFamily="2" charset="2"/>
              </a:rPr>
              <a:t>, relacionales.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nl-NL" i="1" dirty="0"/>
              <a:t>AND-&gt; Op1 </a:t>
            </a:r>
            <a:r>
              <a:rPr lang="nl-NL" b="1" i="1" dirty="0"/>
              <a:t>&amp;&amp; </a:t>
            </a:r>
            <a:r>
              <a:rPr lang="nl-NL" i="1" dirty="0"/>
              <a:t>op2</a:t>
            </a:r>
            <a:endParaRPr lang="nl-NL" dirty="0"/>
          </a:p>
          <a:p>
            <a:r>
              <a:rPr lang="nl-NL" i="1" dirty="0"/>
              <a:t>OR-&gt; Op1 </a:t>
            </a:r>
            <a:r>
              <a:rPr lang="nl-NL" b="1" i="1" dirty="0"/>
              <a:t>|| </a:t>
            </a:r>
            <a:r>
              <a:rPr lang="nl-NL" i="1" dirty="0" smtClean="0"/>
              <a:t>op2				</a:t>
            </a:r>
            <a:r>
              <a:rPr lang="es-AR" b="1" dirty="0"/>
              <a:t> =, +=, -=, </a:t>
            </a:r>
            <a:r>
              <a:rPr lang="es-AR" b="1" dirty="0" smtClean="0"/>
              <a:t>++, *=, </a:t>
            </a:r>
            <a:endParaRPr lang="nl-NL" dirty="0"/>
          </a:p>
          <a:p>
            <a:r>
              <a:rPr lang="nl-NL" i="1" dirty="0"/>
              <a:t>NOT-&gt; </a:t>
            </a:r>
            <a:r>
              <a:rPr lang="nl-NL" b="1" i="1" dirty="0"/>
              <a:t>!</a:t>
            </a:r>
            <a:r>
              <a:rPr lang="nl-NL" i="1" dirty="0"/>
              <a:t>op</a:t>
            </a:r>
            <a:endParaRPr lang="nl-NL" dirty="0"/>
          </a:p>
          <a:p>
            <a:endParaRPr lang="es-AR" dirty="0">
              <a:sym typeface="Wingdings" pitchFamily="2" charset="2"/>
            </a:endParaRPr>
          </a:p>
          <a:p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CARACTERES ESPECIALES \n \t</a:t>
            </a:r>
          </a:p>
          <a:p>
            <a:endParaRPr lang="es-AR" dirty="0"/>
          </a:p>
        </p:txBody>
      </p:sp>
      <p:pic>
        <p:nvPicPr>
          <p:cNvPr id="1026" name="Picture 2" descr="https://alumni.educacionit.com/content/274/914/manual_teacher/images/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2081752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23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9552" y="692696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Operador        Utilización                Expresión equivalente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=                op1 = op2                op1 =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+=                op1 += op2                 op1 = op1 +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-=                op1 -= op2                op1 = op1 -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*=                op1 *= op2                op1 = op1 *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/=                op1 /= op2                op1 = op1 /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%=                op1 %= op2                op1 = op1 % op2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Operador concatenación de caracteres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Se utiliza para concatenar cadenas de caracteres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Ejemplo  "Se han comprado " +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variableCantidad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+ " unidades";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763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504" y="620688"/>
            <a:ext cx="89289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Operador condicional?: </a:t>
            </a:r>
            <a:r>
              <a:rPr lang="es-ES" sz="2000" b="1" dirty="0">
                <a:solidFill>
                  <a:srgbClr val="337AB7"/>
                </a:solidFill>
                <a:latin typeface="Trebuchet MS" panose="020B0603020202020204" pitchFamily="34" charset="0"/>
              </a:rPr>
              <a:t> </a:t>
            </a:r>
            <a:endParaRPr lang="es-ES" sz="2000" b="1" dirty="0">
              <a:solidFill>
                <a:srgbClr val="666666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También denominado </a:t>
            </a:r>
            <a:r>
              <a:rPr lang="es-E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inline-if</a:t>
            </a:r>
            <a:endParaRPr 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Ejemplo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 a=100; b=50; </a:t>
            </a:r>
            <a:r>
              <a:rPr lang="es-E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 z = (a&lt;b) ? “a es menor” : “a es mayor”;</a:t>
            </a:r>
          </a:p>
          <a:p>
            <a:r>
              <a:rPr lang="es-E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Operadores incrementales y </a:t>
            </a:r>
            <a:r>
              <a:rPr lang="es-ES" sz="2000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decrementales</a:t>
            </a:r>
            <a:r>
              <a:rPr lang="es-ES" sz="2000" b="1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  <a:r>
              <a:rPr lang="es-E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lang="es-ES" sz="2000" b="1" dirty="0">
                <a:solidFill>
                  <a:srgbClr val="337AB7"/>
                </a:solidFill>
                <a:latin typeface="Trebuchet MS" panose="020B0603020202020204" pitchFamily="34" charset="0"/>
              </a:rPr>
              <a:t> </a:t>
            </a:r>
            <a:endParaRPr lang="es-ES" sz="2000" b="1" dirty="0">
              <a:solidFill>
                <a:srgbClr val="666666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incremento (++)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decremento (--)</a:t>
            </a:r>
          </a:p>
          <a:p>
            <a:r>
              <a:rPr lang="es-E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Operadores </a:t>
            </a:r>
            <a:r>
              <a:rPr lang="es-ES" sz="2000" b="1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relacionales:</a:t>
            </a:r>
            <a:r>
              <a:rPr lang="es-E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lang="es-ES" sz="2000" b="1" dirty="0">
                <a:solidFill>
                  <a:srgbClr val="337AB7"/>
                </a:solidFill>
                <a:latin typeface="Trebuchet MS" panose="020B0603020202020204" pitchFamily="34" charset="0"/>
              </a:rPr>
              <a:t> </a:t>
            </a:r>
            <a:endParaRPr lang="es-ES" sz="2000" b="1" dirty="0">
              <a:solidFill>
                <a:srgbClr val="666666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Sirven para realizar comparaciones de igualdad, desigualdad y relación de menor o mayor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El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resultado de estos operadores es siempre un valor booleano (true </a:t>
            </a:r>
            <a:r>
              <a:rPr lang="es-E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 false)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Operador         Utilización                El resultado es true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&gt;                op1 &gt; op2                si op1 es mayor que op2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&gt;=                op1 &gt;= op2                si op1 es mayor o igual que op2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&lt;                op1 &lt; op2                si op1 es menor que op2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&lt;=                op1 &lt;= op2                si op1 es menor o igual que op2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==                op1 == op2                si op1 y op2 son iguales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!=                op1 != op2                si op1 y op2 son diferentes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611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32182" y="930103"/>
                <a:ext cx="9111818" cy="4785719"/>
              </a:xfrm>
              <a:prstGeom prst="rect">
                <a:avLst/>
              </a:prstGeom>
              <a:solidFill>
                <a:srgbClr val="F8F9FA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761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Arial" pitchFamily="34" charset="0"/>
                  </a:rPr>
                  <a:t>OPERADORES A NIVEL</a:t>
                </a:r>
                <a:r>
                  <a:rPr kumimoji="0" lang="es-AR" sz="1600" b="0" i="0" u="sng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Arial" pitchFamily="34" charset="0"/>
                  </a:rPr>
                  <a:t> DE BITS:</a:t>
                </a:r>
                <a:endParaRPr kumimoji="0" lang="es-AR" sz="16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600" b="0" i="0" u="none" strike="noStrike" cap="none" normalizeH="0" baseline="0" dirty="0">
                  <a:ln>
                    <a:noFill/>
                  </a:ln>
                  <a:solidFill>
                    <a:srgbClr val="252525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Los operadores de desplazamiento, mueven los bits a la izquierda o a la derecha.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itchFamily="34" charset="0"/>
                  </a:rPr>
                  <a:t>Desplazamiento a la izquierda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b="1" dirty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  <a:p>
                <a:pPr lvl="0" eaLnBrk="0" hangingPunct="0"/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60 = 0011 1100 =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>
                  <a:solidFill>
                    <a:srgbClr val="000000"/>
                  </a:solidFill>
                  <a:latin typeface="+mj-lt"/>
                  <a:cs typeface="Courier New" pitchFamily="49" charset="0"/>
                </a:endParaRPr>
              </a:p>
              <a:p>
                <a:pPr lvl="0" eaLnBrk="0" hangingPunct="0"/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 </a:t>
                </a:r>
                <a:endParaRPr kumimoji="0" lang="es-A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Cada "hueco" que queda a la derecha tras correr este número se rellena con ceros.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Los bits a la izquierda se pierden.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1600" dirty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    </a:t>
                </a:r>
                <a:r>
                  <a:rPr lang="es-AR" sz="1600" b="1" dirty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&lt;&lt;2</a:t>
                </a:r>
              </a:p>
              <a:p>
                <a:pPr lvl="0" eaLnBrk="0" hangingPunct="0"/>
                <a:r>
                  <a:rPr lang="es-AR" sz="1600" dirty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240 = 1111 0000 = 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itchFamily="34" charset="0"/>
                  </a:rPr>
                  <a:t>Desplazamiento a la derecha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   </a:t>
                </a:r>
                <a:r>
                  <a:rPr kumimoji="0" lang="es-A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&gt;&gt;2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	</a:t>
                </a:r>
              </a:p>
              <a:p>
                <a:pPr eaLnBrk="0" hangingPunct="0"/>
                <a:r>
                  <a:rPr lang="es-AR" sz="1600" dirty="0">
                    <a:solidFill>
                      <a:srgbClr val="252525"/>
                    </a:solidFill>
                    <a:cs typeface="Arial" pitchFamily="34" charset="0"/>
                  </a:rPr>
                  <a:t>15 = 00001111 = 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>
                  <a:solidFill>
                    <a:srgbClr val="252525"/>
                  </a:solidFill>
                  <a:cs typeface="Arial" pitchFamily="34" charset="0"/>
                </a:endParaRPr>
              </a:p>
              <a:p>
                <a:pPr lvl="0" eaLnBrk="0" hangingPunct="0"/>
                <a:endParaRPr kumimoji="0" lang="es-AR" sz="1600" b="0" i="0" u="none" strike="noStrike" cap="none" normalizeH="0" baseline="0" dirty="0">
                  <a:ln>
                    <a:noFill/>
                  </a:ln>
                  <a:solidFill>
                    <a:srgbClr val="252525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2" y="930103"/>
                <a:ext cx="9111818" cy="4785719"/>
              </a:xfrm>
              <a:prstGeom prst="rect">
                <a:avLst/>
              </a:prstGeom>
              <a:blipFill rotWithShape="0">
                <a:blip r:embed="rId2"/>
                <a:stretch>
                  <a:fillRect l="-140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Java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-1984" y="-26025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2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127991" y="692696"/>
                <a:ext cx="8712968" cy="5499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Operador AND (&amp;) 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ambos bits comparados son 1, establece el resultado en 1. De lo contrario da como resultado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/>
                  <a:t>60 = 0011 1100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/>
                  <a:t>13 = 0000 1101 </a:t>
                </a:r>
                <a:r>
                  <a:rPr lang="es-AR" sz="1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→1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/>
                  <a:t>Da 12 = 0000 1100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endParaRPr lang="es-AR" sz="1400" b="1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Operador OR ( | )de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por lo menos uno de los dos bits comparados es 1, establece el resultado en 1. De lo contrario da como resultado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eaLnBrk="0" hangingPunct="0"/>
                <a:r>
                  <a:rPr lang="es-AR" sz="1400" dirty="0"/>
                  <a:t>60 = 0011 1100  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/>
                  <a:t>13 = 0000 1101 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→1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Da 61 = 0011 1101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b="0" i="1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endParaRPr lang="es-AR" sz="1400" b="1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Operador XOR (^ )de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uno de los bits comparados es 0 y el otro 1, el resultado es 1. Si ambos bits comparados son iguales, el resultado es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/>
                  <a:t>60 = 0011 1100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r>
                  <a:rPr lang="es-AR" sz="1400" dirty="0"/>
                  <a:t>13 = 0000 1101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Da  49  =  00110001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b="1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endParaRPr lang="es-AR" sz="1400" b="1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Operador NOT (</a:t>
                </a:r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~ )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Sólo invierte los bits, es decir, convierte los ceros en unos y viceversa. </a:t>
                </a:r>
              </a:p>
              <a:p>
                <a:pPr lvl="0" eaLnBrk="0" hangingPunct="0"/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-61= ~00111100 </a:t>
                </a:r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  <a:sym typeface="Wingdings" pitchFamily="2" charset="2"/>
                  </a:rPr>
                  <a:t> 11000011 (el primer bit indica que es negativo) </a:t>
                </a:r>
              </a:p>
              <a:p>
                <a:pPr lvl="0" eaLnBrk="0" hangingPunct="0"/>
                <a:endParaRPr lang="es-AR" sz="1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1" y="692696"/>
                <a:ext cx="8712968" cy="5499775"/>
              </a:xfrm>
              <a:prstGeom prst="rect">
                <a:avLst/>
              </a:prstGeom>
              <a:blipFill rotWithShape="0">
                <a:blip r:embed="rId2"/>
                <a:stretch>
                  <a:fillRect l="-210" t="-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83568" y="10527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Familia JAVA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2627784" y="69269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JME (Mobile / </a:t>
            </a:r>
            <a:r>
              <a:rPr lang="es-AR" dirty="0" err="1" smtClean="0"/>
              <a:t>Wireless</a:t>
            </a:r>
            <a:r>
              <a:rPr lang="es-AR" dirty="0" smtClean="0"/>
              <a:t>)</a:t>
            </a:r>
            <a:endParaRPr lang="es-AR" dirty="0"/>
          </a:p>
          <a:p>
            <a:r>
              <a:rPr lang="es-AR" b="1" dirty="0"/>
              <a:t>JSE (</a:t>
            </a:r>
            <a:r>
              <a:rPr lang="es-AR" b="1" dirty="0" err="1"/>
              <a:t>Core</a:t>
            </a:r>
            <a:r>
              <a:rPr lang="es-AR" b="1" dirty="0"/>
              <a:t> / Desktop</a:t>
            </a:r>
            <a:r>
              <a:rPr lang="es-AR" b="1" dirty="0" smtClean="0"/>
              <a:t>)</a:t>
            </a:r>
            <a:endParaRPr lang="es-AR" b="1" dirty="0"/>
          </a:p>
          <a:p>
            <a:r>
              <a:rPr lang="es-AR" dirty="0"/>
              <a:t>JEE (Enterprise / Server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8" name="7 Abrir llave"/>
          <p:cNvSpPr/>
          <p:nvPr/>
        </p:nvSpPr>
        <p:spPr>
          <a:xfrm>
            <a:off x="2411760" y="764704"/>
            <a:ext cx="216024" cy="792088"/>
          </a:xfrm>
          <a:prstGeom prst="leftBrace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02940" y="1772816"/>
            <a:ext cx="7110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u="sng" dirty="0"/>
              <a:t>Siglas</a:t>
            </a:r>
            <a:r>
              <a:rPr lang="es-AR" dirty="0"/>
              <a:t>  </a:t>
            </a:r>
          </a:p>
          <a:p>
            <a:endParaRPr lang="es-AR" dirty="0" smtClean="0"/>
          </a:p>
          <a:p>
            <a:r>
              <a:rPr lang="es-AR" dirty="0" smtClean="0"/>
              <a:t>J2ME </a:t>
            </a:r>
            <a:r>
              <a:rPr lang="es-AR" dirty="0"/>
              <a:t>= Java2 Micro </a:t>
            </a:r>
            <a:r>
              <a:rPr lang="es-AR" dirty="0" err="1"/>
              <a:t>Edition</a:t>
            </a:r>
            <a:endParaRPr lang="es-AR" dirty="0"/>
          </a:p>
          <a:p>
            <a:r>
              <a:rPr lang="es-AR" dirty="0"/>
              <a:t>J2SE = Java2 Standard </a:t>
            </a:r>
            <a:r>
              <a:rPr lang="es-AR" dirty="0" err="1"/>
              <a:t>Edition</a:t>
            </a:r>
            <a:endParaRPr lang="es-AR" dirty="0"/>
          </a:p>
          <a:p>
            <a:r>
              <a:rPr lang="es-AR" dirty="0"/>
              <a:t>J2EE = Java2 Enterprise </a:t>
            </a:r>
            <a:r>
              <a:rPr lang="es-AR" dirty="0" err="1"/>
              <a:t>Edition</a:t>
            </a:r>
            <a:endParaRPr lang="es-AR" dirty="0"/>
          </a:p>
          <a:p>
            <a:r>
              <a:rPr lang="es-AR" dirty="0"/>
              <a:t>JRE = Java </a:t>
            </a:r>
            <a:r>
              <a:rPr lang="es-AR" dirty="0" err="1"/>
              <a:t>Runtime</a:t>
            </a:r>
            <a:r>
              <a:rPr lang="es-AR" dirty="0"/>
              <a:t> </a:t>
            </a:r>
            <a:r>
              <a:rPr lang="es-AR" dirty="0" err="1" smtClean="0"/>
              <a:t>Enviroment</a:t>
            </a:r>
            <a:r>
              <a:rPr lang="es-AR" dirty="0" smtClean="0"/>
              <a:t> (es el conjunto de utilidades y </a:t>
            </a:r>
            <a:r>
              <a:rPr lang="es-AR" dirty="0" err="1" smtClean="0"/>
              <a:t>librerias</a:t>
            </a:r>
            <a:r>
              <a:rPr lang="es-AR" dirty="0"/>
              <a:t> </a:t>
            </a:r>
            <a:r>
              <a:rPr lang="es-AR" dirty="0" smtClean="0"/>
              <a:t>de java, </a:t>
            </a:r>
            <a:r>
              <a:rPr lang="es-AR" dirty="0"/>
              <a:t> incluye la máquina virtual Java</a:t>
            </a:r>
            <a:r>
              <a:rPr lang="es-AR" dirty="0" smtClean="0"/>
              <a:t>)</a:t>
            </a:r>
            <a:endParaRPr lang="es-AR" dirty="0"/>
          </a:p>
          <a:p>
            <a:r>
              <a:rPr lang="es-AR" dirty="0"/>
              <a:t>JVM = Java Virtual Machine</a:t>
            </a:r>
          </a:p>
          <a:p>
            <a:r>
              <a:rPr lang="es-AR" dirty="0"/>
              <a:t>SDK = Software </a:t>
            </a:r>
            <a:r>
              <a:rPr lang="es-AR" dirty="0" err="1"/>
              <a:t>Development</a:t>
            </a:r>
            <a:r>
              <a:rPr lang="es-AR" dirty="0"/>
              <a:t> </a:t>
            </a:r>
            <a:r>
              <a:rPr lang="es-AR" dirty="0" smtClean="0"/>
              <a:t>Kit (conjunto de herramientas para desarrollo de software, </a:t>
            </a:r>
            <a:r>
              <a:rPr lang="es-AR" dirty="0" smtClean="0"/>
              <a:t>incluye un IDE)</a:t>
            </a:r>
            <a:endParaRPr lang="es-AR" dirty="0"/>
          </a:p>
          <a:p>
            <a:r>
              <a:rPr lang="es-AR" dirty="0"/>
              <a:t>JDK = Java </a:t>
            </a:r>
            <a:r>
              <a:rPr lang="es-AR" dirty="0" err="1"/>
              <a:t>Development</a:t>
            </a:r>
            <a:r>
              <a:rPr lang="es-AR" dirty="0"/>
              <a:t> </a:t>
            </a:r>
            <a:r>
              <a:rPr lang="es-AR" dirty="0" smtClean="0"/>
              <a:t>Kit (entorno Java).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4158208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Links -&gt; </a:t>
            </a:r>
            <a:r>
              <a:rPr lang="es-AR" dirty="0" err="1"/>
              <a:t>Downloads</a:t>
            </a:r>
            <a:r>
              <a:rPr lang="es-AR" dirty="0"/>
              <a:t>  </a:t>
            </a:r>
          </a:p>
          <a:p>
            <a:r>
              <a:rPr lang="es-AR" dirty="0">
                <a:hlinkClick r:id="rId2"/>
              </a:rPr>
              <a:t>http://java.sun.com</a:t>
            </a:r>
            <a:r>
              <a:rPr lang="es-AR" dirty="0" smtClean="0">
                <a:hlinkClick r:id="rId2"/>
              </a:rPr>
              <a:t>/</a:t>
            </a:r>
            <a:r>
              <a:rPr lang="es-AR" dirty="0" smtClean="0"/>
              <a:t> (JDK)</a:t>
            </a:r>
            <a:endParaRPr lang="es-AR" dirty="0"/>
          </a:p>
          <a:p>
            <a:r>
              <a:rPr lang="es-AR" dirty="0">
                <a:hlinkClick r:id="rId3"/>
              </a:rPr>
              <a:t>http://www.netbeans.org</a:t>
            </a:r>
            <a:r>
              <a:rPr lang="es-AR" dirty="0" smtClean="0">
                <a:hlinkClick r:id="rId3"/>
              </a:rPr>
              <a:t>/</a:t>
            </a:r>
            <a:r>
              <a:rPr lang="es-AR" dirty="0" smtClean="0"/>
              <a:t>   (IDE)</a:t>
            </a:r>
            <a:endParaRPr lang="es-AR" dirty="0"/>
          </a:p>
        </p:txBody>
      </p:sp>
      <p:sp>
        <p:nvSpPr>
          <p:cNvPr id="1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544494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8u111 (Versión –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79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4077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En esta imagen vemos, de forma orientativa, como J2EE “expande” a J2SE, mientras que J2ME “recorta” a J2SE al tiempo que tiene una fracción de contenido diferenciada exclusiva de J2ME.</a:t>
            </a:r>
          </a:p>
        </p:txBody>
      </p:sp>
      <p:pic>
        <p:nvPicPr>
          <p:cNvPr id="7170" name="Picture 2" descr="http://images4.hiboox.com/images/4211/diapo675823a80a76dd88d96b11db100804fa.png?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47148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8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749603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1)</a:t>
            </a:r>
            <a:r>
              <a:rPr lang="es-AR" dirty="0"/>
              <a:t> </a:t>
            </a:r>
            <a:r>
              <a:rPr lang="es-AR" dirty="0" smtClean="0"/>
              <a:t>JSE</a:t>
            </a:r>
            <a:r>
              <a:rPr lang="es-AR" dirty="0" smtClean="0">
                <a:sym typeface="Wingdings" pitchFamily="2" charset="2"/>
              </a:rPr>
              <a:t> </a:t>
            </a:r>
            <a:r>
              <a:rPr lang="es-AR" dirty="0" smtClean="0">
                <a:sym typeface="Wingdings" pitchFamily="2" charset="2"/>
                <a:hlinkClick r:id="rId2"/>
              </a:rPr>
              <a:t>https</a:t>
            </a:r>
            <a:r>
              <a:rPr lang="es-AR" dirty="0">
                <a:sym typeface="Wingdings" pitchFamily="2" charset="2"/>
                <a:hlinkClick r:id="rId2"/>
              </a:rPr>
              <a:t>://</a:t>
            </a:r>
            <a:r>
              <a:rPr lang="es-AR" dirty="0" smtClean="0">
                <a:sym typeface="Wingdings" pitchFamily="2" charset="2"/>
                <a:hlinkClick r:id="rId2"/>
              </a:rPr>
              <a:t>en.wikipedia.org/wiki/Java_version_history#JDK_1.0</a:t>
            </a:r>
            <a:r>
              <a:rPr lang="es-AR" dirty="0" smtClean="0">
                <a:sym typeface="Wingdings" pitchFamily="2" charset="2"/>
              </a:rPr>
              <a:t> este año estamos con la versión 8.</a:t>
            </a:r>
            <a:endParaRPr lang="es-AR" dirty="0"/>
          </a:p>
          <a:p>
            <a:r>
              <a:rPr lang="es-AR" dirty="0"/>
              <a:t> </a:t>
            </a:r>
          </a:p>
        </p:txBody>
      </p:sp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7666" y="1740872"/>
            <a:ext cx="8640960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AR" dirty="0"/>
              <a:t>Lenguaje orientado a </a:t>
            </a:r>
            <a:r>
              <a:rPr lang="es-AR" dirty="0" smtClean="0"/>
              <a:t>objetos</a:t>
            </a:r>
            <a:r>
              <a:rPr lang="es-AR" dirty="0"/>
              <a:t>.</a:t>
            </a:r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Sintaxis </a:t>
            </a:r>
            <a:r>
              <a:rPr lang="es-AR" dirty="0"/>
              <a:t>basada en C/C++: aporta gran simplicidad ya que es una de las formas de escribir código más reconocidas y </a:t>
            </a:r>
            <a:r>
              <a:rPr lang="es-AR" dirty="0" smtClean="0"/>
              <a:t>difundidas.</a:t>
            </a:r>
            <a:endParaRPr lang="es-AR" dirty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/>
              <a:t>Es multiplataforma: significa que su código es portable, es decir se puede transportar por distintas plataformas.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AR" dirty="0"/>
              <a:t>Manejo automático de memoria: no hay que preocuparse por liberar memoria </a:t>
            </a:r>
            <a:r>
              <a:rPr lang="es-AR" dirty="0" smtClean="0"/>
              <a:t>cuenta con un “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r>
              <a:rPr lang="es-AR" dirty="0" smtClean="0"/>
              <a:t>”.</a:t>
            </a:r>
            <a:endParaRPr lang="es-AR" dirty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/>
              <a:t>Evolución permanente: la tecnología está en constante evolución debido a la gran cantidad de “consumidores” que poseen, JAVA es uno de los lenguajes más utilizados en el mundo, y SUN pretende estar a la altura de la situación ofreciendo constantemente nuevas entregas.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4877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4.hiboox.com/images/4311/71d585624cedb61fe0e4c4c4d27f5a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772816"/>
            <a:ext cx="59626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Concepto multiplataforma: Sin java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457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4.hiboox.com/images/4311/6a5a958ce8101ff5a9bd60a6c3a64e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162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Concepto multiplataforma: Con java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6837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4.hiboox.com/images/4311/7c9304f78c3189aab177248a94e57d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3663575" cy="38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4.hiboox.com/images/4311/a851d1ff7e46c79a114d42aae59ff4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3982204" cy="39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Sin java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8024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java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514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4.hiboox.com/images/4511/2faeb89d82ab95913cc7fa504247e0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9585"/>
            <a:ext cx="8712968" cy="55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2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548680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Clases</a:t>
            </a:r>
            <a:r>
              <a:rPr lang="es-AR" dirty="0"/>
              <a:t>: Para todo nombre de clase, la primera letra debe de ser Mayúscula, si son varias palabras se debe de intercalar entre mayúsculas y minúsculas, este mecanismo de nombre es </a:t>
            </a:r>
            <a:r>
              <a:rPr lang="es-AR" b="1" i="1" dirty="0"/>
              <a:t>llamado </a:t>
            </a:r>
            <a:r>
              <a:rPr lang="es-AR" b="1" i="1" dirty="0" err="1">
                <a:solidFill>
                  <a:srgbClr val="3366FF"/>
                </a:solidFill>
                <a:hlinkClick r:id="rId2" tooltip="Definición de camelCase"/>
              </a:rPr>
              <a:t>camelCase</a:t>
            </a:r>
            <a:r>
              <a:rPr lang="es-AR" dirty="0"/>
              <a:t> (Por ejemplo: </a:t>
            </a:r>
            <a:r>
              <a:rPr lang="es-AR" dirty="0" err="1"/>
              <a:t>NombreDeClase</a:t>
            </a:r>
            <a:r>
              <a:rPr lang="es-AR" dirty="0"/>
              <a:t>, Animal, Factura).</a:t>
            </a:r>
          </a:p>
          <a:p>
            <a:pPr>
              <a:buFont typeface="Arial" panose="020B0604020202020204" pitchFamily="34" charset="0"/>
              <a:buChar char="•"/>
            </a:pPr>
            <a:endParaRPr lang="es-A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 smtClean="0"/>
              <a:t>Métodos</a:t>
            </a:r>
            <a:r>
              <a:rPr lang="es-AR" dirty="0"/>
              <a:t>: Para los </a:t>
            </a:r>
            <a:r>
              <a:rPr lang="es-AR" dirty="0" err="1"/>
              <a:t>metodos</a:t>
            </a:r>
            <a:r>
              <a:rPr lang="es-AR" dirty="0"/>
              <a:t> de clases, la primera letra debe ser minúscula, si son varias palabras se debe de intercalar entre minúsculas y mayúsculas, para el caso de los métodos de clases aplica el mecanismo del </a:t>
            </a:r>
            <a:r>
              <a:rPr lang="es-AR" b="1" dirty="0" err="1"/>
              <a:t>camelCase</a:t>
            </a:r>
            <a:r>
              <a:rPr lang="es-AR" dirty="0"/>
              <a:t> (Por ejemplo </a:t>
            </a:r>
            <a:r>
              <a:rPr lang="es-AR" dirty="0" err="1"/>
              <a:t>getNombre</a:t>
            </a:r>
            <a:r>
              <a:rPr lang="es-AR" dirty="0"/>
              <a:t>, </a:t>
            </a:r>
            <a:r>
              <a:rPr lang="es-AR" dirty="0" err="1"/>
              <a:t>setEdad</a:t>
            </a:r>
            <a:r>
              <a:rPr lang="es-AR" dirty="0"/>
              <a:t>, </a:t>
            </a:r>
            <a:r>
              <a:rPr lang="es-AR" dirty="0" err="1"/>
              <a:t>buscarPorIdPersona</a:t>
            </a:r>
            <a:r>
              <a:rPr lang="es-A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s-A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 smtClean="0"/>
              <a:t>Variables</a:t>
            </a:r>
            <a:r>
              <a:rPr lang="es-AR" dirty="0"/>
              <a:t>: Para las variables, se aplica el caso de los métodos, donde la primera letra es minúscula, y las demás se deben de guiar por el mecanismo de </a:t>
            </a:r>
            <a:r>
              <a:rPr lang="es-AR" b="1" dirty="0" err="1"/>
              <a:t>camelCase</a:t>
            </a:r>
            <a:r>
              <a:rPr lang="es-AR" dirty="0"/>
              <a:t>, lo que es importante de destacar, es que los nombres de las variables, además de cumplir lo anterior, deben ser cortos y descriptivos en si mismo. (Por ejemplo: nombre, edad, </a:t>
            </a:r>
            <a:r>
              <a:rPr lang="es-AR" dirty="0" err="1"/>
              <a:t>idPersona</a:t>
            </a:r>
            <a:r>
              <a:rPr lang="es-A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s-A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 smtClean="0"/>
              <a:t>Constantes</a:t>
            </a:r>
            <a:r>
              <a:rPr lang="es-AR" dirty="0"/>
              <a:t>: Para la constantes, su nombre debe ser escrito completamente en Mayúsculas, y para la separación de palabras se debe usar el </a:t>
            </a:r>
            <a:r>
              <a:rPr lang="es-AR" dirty="0" err="1"/>
              <a:t>underscore</a:t>
            </a:r>
            <a:r>
              <a:rPr lang="es-AR" dirty="0"/>
              <a:t>/</a:t>
            </a:r>
            <a:r>
              <a:rPr lang="es-AR" dirty="0" err="1"/>
              <a:t>guión</a:t>
            </a:r>
            <a:r>
              <a:rPr lang="es-AR" dirty="0"/>
              <a:t> bajo (_). (Por ejemplo MAX_SUMA, VALOR_MULTIPLO).</a:t>
            </a:r>
          </a:p>
        </p:txBody>
      </p:sp>
      <p:sp>
        <p:nvSpPr>
          <p:cNvPr id="4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9228</TotalTime>
  <Words>567</Words>
  <Application>Microsoft Office PowerPoint</Application>
  <PresentationFormat>Presentación en pantalla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Trebuchet MS</vt:lpstr>
      <vt:lpstr>Wingdings</vt:lpstr>
      <vt:lpstr>Diseño personalizado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Educacion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educacionit</cp:lastModifiedBy>
  <cp:revision>223</cp:revision>
  <dcterms:created xsi:type="dcterms:W3CDTF">2010-06-24T21:40:01Z</dcterms:created>
  <dcterms:modified xsi:type="dcterms:W3CDTF">2017-08-30T21:42:06Z</dcterms:modified>
</cp:coreProperties>
</file>