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6" r:id="rId2"/>
  </p:sldMasterIdLst>
  <p:notesMasterIdLst>
    <p:notesMasterId r:id="rId12"/>
  </p:notesMasterIdLst>
  <p:handoutMasterIdLst>
    <p:handoutMasterId r:id="rId13"/>
  </p:handoutMasterIdLst>
  <p:sldIdLst>
    <p:sldId id="346" r:id="rId3"/>
    <p:sldId id="357" r:id="rId4"/>
    <p:sldId id="358" r:id="rId5"/>
    <p:sldId id="361" r:id="rId6"/>
    <p:sldId id="362" r:id="rId7"/>
    <p:sldId id="359" r:id="rId8"/>
    <p:sldId id="363" r:id="rId9"/>
    <p:sldId id="360" r:id="rId10"/>
    <p:sldId id="364" r:id="rId11"/>
  </p:sldIdLst>
  <p:sldSz cx="9144000" cy="6858000" type="screen4x3"/>
  <p:notesSz cx="6797675" cy="9928225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 autoAdjust="0"/>
  </p:normalViewPr>
  <p:slideViewPr>
    <p:cSldViewPr>
      <p:cViewPr>
        <p:scale>
          <a:sx n="96" d="100"/>
          <a:sy n="96" d="100"/>
        </p:scale>
        <p:origin x="-378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0C9F3C-3A81-4E38-8538-3D6BA5FC7F36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3350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0"/>
              <a:t>Click to edit Master text styles</a:t>
            </a:r>
          </a:p>
          <a:p>
            <a:pPr lvl="1"/>
            <a:r>
              <a:rPr lang="es-AR" altLang="es-AR" noProof="0"/>
              <a:t>Second level</a:t>
            </a:r>
          </a:p>
          <a:p>
            <a:pPr lvl="2"/>
            <a:r>
              <a:rPr lang="es-AR" altLang="es-AR" noProof="0"/>
              <a:t>Third level</a:t>
            </a:r>
          </a:p>
          <a:p>
            <a:pPr lvl="3"/>
            <a:r>
              <a:rPr lang="es-AR" altLang="es-AR" noProof="0"/>
              <a:t>Fourth level</a:t>
            </a:r>
          </a:p>
          <a:p>
            <a:pPr lvl="4"/>
            <a:r>
              <a:rPr lang="es-AR" altLang="es-A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E65E6D-6CC1-48E5-BB0C-EFC144A88C9E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517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7E0DC-DB79-492B-B424-07177EED9C18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8F9D-EE51-4D35-BBFB-6BB18AA550B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C1C0-8583-47FF-96D0-5DB0C1E7E9E4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2825-FFB1-4DF9-81F0-F5318EB566B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94C7-C64F-44E4-8ECD-ED616B1FBE7D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98BC-F536-406B-BBE1-844D7F714FDE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 dirty="0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6ABD-54DA-473A-ADF3-B74A893694AC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2A70-8AF2-4AD7-9FAC-9F524CAEEAF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B4E4-0411-49B8-8CEF-5AD7B18EFAE7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5DC4-EEF6-4796-B081-1365DD4602B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9F41-A32A-4A22-9AE5-7C31DDDEB7D2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47EC-EDFB-4BBE-B07B-8412DE52F8BB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9347-FAEA-44FD-B540-DEACD42EC12D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0E1B-E1F7-4BBA-BA18-74587D4C2F7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8110-1869-4695-B038-5CAC32FFE173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38A9-D55E-4041-BC6A-6EBDEAE6762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F2637-27E8-41A6-8D35-783B1CE151C2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B4406-70D9-4774-93FE-B213B02FFD6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AE9A-1D54-4F11-B9E9-C1DEC32E745B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5483-E2D4-4060-856C-3439F97382B3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B2EB-31EE-4261-BA0B-75E00FC1ADD5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6E13-2AF6-4173-9389-ABFBD2459159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331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327950-7207-4740-9BF7-AAC79F169B72}" type="datetimeFigureOut">
              <a:rPr lang="es-AR"/>
              <a:pPr>
                <a:defRPr/>
              </a:pPr>
              <a:t>06/09/2017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518E29-E810-4B5B-8FD9-1EA33155198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28" r:id="rId8"/>
    <p:sldLayoutId id="2147483727" r:id="rId9"/>
    <p:sldLayoutId id="2147483726" r:id="rId10"/>
    <p:sldLayoutId id="21474837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title style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text styles</a:t>
            </a:r>
          </a:p>
          <a:p>
            <a:pPr lvl="1"/>
            <a:r>
              <a:rPr lang="es-AR" altLang="es-AR"/>
              <a:t>Second level</a:t>
            </a:r>
          </a:p>
          <a:p>
            <a:pPr lvl="2"/>
            <a:r>
              <a:rPr lang="es-AR" altLang="es-AR"/>
              <a:t>Third level</a:t>
            </a:r>
          </a:p>
          <a:p>
            <a:pPr lvl="3"/>
            <a:r>
              <a:rPr lang="es-AR" altLang="es-AR"/>
              <a:t>Fourth level</a:t>
            </a:r>
          </a:p>
          <a:p>
            <a:pPr lvl="4"/>
            <a:r>
              <a:rPr lang="es-AR" altLang="es-A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assoft.com/2012/06/06/operadores-bitwise-en-javascript/" TargetMode="External"/><Relationship Id="rId2" Type="http://schemas.openxmlformats.org/officeDocument/2006/relationships/hyperlink" Target="https://es.wikibooks.org/wiki/Programaci%C3%B3n_en_Java/Operadores_de_bit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645402"/>
            <a:ext cx="8135938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6600" dirty="0" smtClean="0">
                <a:solidFill>
                  <a:srgbClr val="3366CC"/>
                </a:solidFill>
              </a:rPr>
              <a:t>Clase 2</a:t>
            </a:r>
            <a:endParaRPr lang="es-AR" sz="66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0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32182" y="709371"/>
                <a:ext cx="9111818" cy="5227185"/>
              </a:xfrm>
              <a:prstGeom prst="rect">
                <a:avLst/>
              </a:prstGeom>
              <a:solidFill>
                <a:srgbClr val="F8F9FA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761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sng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Arial" pitchFamily="34" charset="0"/>
                  </a:rPr>
                  <a:t>OPERADORES A NIVEL</a:t>
                </a:r>
                <a:r>
                  <a:rPr kumimoji="0" lang="es-AR" sz="1600" b="0" i="0" u="sng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Arial" pitchFamily="34" charset="0"/>
                  </a:rPr>
                  <a:t> DE BITS:</a:t>
                </a:r>
                <a:endParaRPr kumimoji="0" lang="es-AR" sz="1600" b="0" i="0" u="sng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600" b="0" i="0" u="none" strike="noStrike" cap="none" normalizeH="0" baseline="0" dirty="0" smtClean="0">
                  <a:ln>
                    <a:noFill/>
                  </a:ln>
                  <a:solidFill>
                    <a:srgbClr val="252525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 smtClean="0">
                    <a:ln>
                      <a:noFill/>
                    </a:ln>
                    <a:solidFill>
                      <a:srgbClr val="252525"/>
                    </a:solidFill>
                    <a:effectLst/>
                    <a:latin typeface="+mj-lt"/>
                    <a:cs typeface="Arial" pitchFamily="34" charset="0"/>
                  </a:rPr>
                  <a:t>Los operadores de desplazamiento, mueven los bits a la izquierda o a la derecha.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600" dirty="0">
                  <a:solidFill>
                    <a:srgbClr val="252525"/>
                  </a:solidFill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itchFamily="34" charset="0"/>
                  </a:rPr>
                  <a:t>Desplazamiento a la izquierda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600" b="1" dirty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  <a:p>
                <a:pPr lvl="0" eaLnBrk="0" hangingPunct="0"/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60 </a:t>
                </a:r>
                <a:r>
                  <a:rPr lang="es-AR" sz="1600" dirty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= 0011 </a:t>
                </a:r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1100 =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60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6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endParaRPr>
              </a:p>
              <a:p>
                <a:pPr lvl="0" eaLnBrk="0" hangingPunct="0"/>
                <a:r>
                  <a:rPr kumimoji="0" lang="es-AR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 </a:t>
                </a:r>
                <a:endParaRPr kumimoji="0" lang="es-A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 smtClean="0">
                    <a:ln>
                      <a:noFill/>
                    </a:ln>
                    <a:solidFill>
                      <a:srgbClr val="252525"/>
                    </a:solidFill>
                    <a:effectLst/>
                    <a:latin typeface="+mj-lt"/>
                    <a:cs typeface="Arial" pitchFamily="34" charset="0"/>
                  </a:rPr>
                  <a:t>Cada "hueco" que queda a la derecha tras correr este número se rellena con ceros.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 smtClean="0">
                    <a:ln>
                      <a:noFill/>
                    </a:ln>
                    <a:solidFill>
                      <a:srgbClr val="252525"/>
                    </a:solidFill>
                    <a:effectLst/>
                    <a:latin typeface="+mj-lt"/>
                    <a:cs typeface="Arial" pitchFamily="34" charset="0"/>
                  </a:rPr>
                  <a:t>Los bits a la izquierda se pierden.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1600" dirty="0" smtClean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    </a:t>
                </a:r>
                <a:r>
                  <a:rPr lang="es-AR" sz="1600" b="1" dirty="0" smtClean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&lt;&lt;2</a:t>
                </a:r>
              </a:p>
              <a:p>
                <a:pPr lvl="0" eaLnBrk="0" hangingPunct="0"/>
                <a:r>
                  <a:rPr lang="es-AR" sz="1600" dirty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240 = 1111 </a:t>
                </a:r>
                <a:r>
                  <a:rPr lang="es-AR" sz="1600" dirty="0" smtClean="0">
                    <a:solidFill>
                      <a:srgbClr val="252525"/>
                    </a:solidFill>
                    <a:latin typeface="+mj-lt"/>
                    <a:cs typeface="Arial" pitchFamily="34" charset="0"/>
                  </a:rPr>
                  <a:t>0000 = </a:t>
                </a:r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600" dirty="0">
                  <a:solidFill>
                    <a:srgbClr val="252525"/>
                  </a:solidFill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600" dirty="0">
                  <a:solidFill>
                    <a:srgbClr val="252525"/>
                  </a:solidFill>
                  <a:latin typeface="+mj-lt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itchFamily="34" charset="0"/>
                  </a:rPr>
                  <a:t>Desplazamiento a la derecha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   </a:t>
                </a:r>
                <a:r>
                  <a:rPr kumimoji="0" lang="es-AR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&gt;&gt;2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Courier New" pitchFamily="49" charset="0"/>
                  </a:rPr>
                  <a:t>	</a:t>
                </a:r>
              </a:p>
              <a:p>
                <a:pPr eaLnBrk="0" hangingPunct="0"/>
                <a:r>
                  <a:rPr lang="es-AR" sz="1600" dirty="0" smtClean="0">
                    <a:solidFill>
                      <a:srgbClr val="252525"/>
                    </a:solidFill>
                    <a:cs typeface="Arial" pitchFamily="34" charset="0"/>
                  </a:rPr>
                  <a:t>15 </a:t>
                </a:r>
                <a:r>
                  <a:rPr lang="es-AR" sz="1600" dirty="0">
                    <a:solidFill>
                      <a:srgbClr val="252525"/>
                    </a:solidFill>
                    <a:cs typeface="Arial" pitchFamily="34" charset="0"/>
                  </a:rPr>
                  <a:t>= </a:t>
                </a:r>
                <a:r>
                  <a:rPr lang="es-AR" sz="1600" dirty="0" smtClean="0">
                    <a:solidFill>
                      <a:srgbClr val="252525"/>
                    </a:solidFill>
                    <a:cs typeface="Arial" pitchFamily="34" charset="0"/>
                  </a:rPr>
                  <a:t>00001111 = 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6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600" dirty="0">
                  <a:solidFill>
                    <a:srgbClr val="252525"/>
                  </a:solidFill>
                  <a:cs typeface="Arial" pitchFamily="34" charset="0"/>
                </a:endParaRPr>
              </a:p>
              <a:p>
                <a:pPr lvl="0" eaLnBrk="0" hangingPunct="0"/>
                <a:endParaRPr kumimoji="0" lang="es-AR" sz="1600" b="0" i="0" u="none" strike="noStrike" cap="none" normalizeH="0" baseline="0" dirty="0" smtClean="0">
                  <a:ln>
                    <a:noFill/>
                  </a:ln>
                  <a:solidFill>
                    <a:srgbClr val="252525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lvl="0" eaLnBrk="0" hangingPunct="0"/>
                <a:r>
                  <a:rPr lang="es-AR" sz="1600" b="1" dirty="0">
                    <a:solidFill>
                      <a:srgbClr val="000000"/>
                    </a:solidFill>
                    <a:latin typeface="+mj-lt"/>
                    <a:cs typeface="Arial" pitchFamily="34" charset="0"/>
                    <a:hlinkClick r:id="rId2"/>
                  </a:rPr>
                  <a:t>https://</a:t>
                </a:r>
                <a:r>
                  <a:rPr lang="es-AR" sz="1600" b="1" dirty="0" smtClean="0">
                    <a:solidFill>
                      <a:srgbClr val="000000"/>
                    </a:solidFill>
                    <a:latin typeface="+mj-lt"/>
                    <a:cs typeface="Arial" pitchFamily="34" charset="0"/>
                    <a:hlinkClick r:id="rId2"/>
                  </a:rPr>
                  <a:t>es.wikibooks.org/wiki/Programaci%C3%B3n_en_Java/Operadores_de_bits</a:t>
                </a:r>
                <a:endParaRPr lang="es-AR" sz="1600" b="1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  <a:p>
                <a:pPr lvl="0" eaLnBrk="0" hangingPunct="0"/>
                <a:r>
                  <a:rPr lang="es-AR" sz="1600" b="1" dirty="0">
                    <a:solidFill>
                      <a:srgbClr val="000000"/>
                    </a:solidFill>
                    <a:latin typeface="+mj-lt"/>
                    <a:cs typeface="Arial" pitchFamily="34" charset="0"/>
                    <a:hlinkClick r:id="rId3"/>
                  </a:rPr>
                  <a:t>http://www.etnassoft.com/2012/06/06/operadores-bitwise-en-javascript</a:t>
                </a:r>
                <a:r>
                  <a:rPr lang="es-AR" sz="1600" b="1" dirty="0" smtClean="0">
                    <a:solidFill>
                      <a:srgbClr val="000000"/>
                    </a:solidFill>
                    <a:latin typeface="+mj-lt"/>
                    <a:cs typeface="Arial" pitchFamily="34" charset="0"/>
                    <a:hlinkClick r:id="rId3"/>
                  </a:rPr>
                  <a:t>/</a:t>
                </a:r>
                <a:endParaRPr lang="es-AR" sz="1600" b="1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  <a:p>
                <a:pPr lvl="0" eaLnBrk="0" hangingPunct="0"/>
                <a:endParaRPr kumimoji="0" lang="es-AR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82" y="709371"/>
                <a:ext cx="9111818" cy="5227185"/>
              </a:xfrm>
              <a:prstGeom prst="rect">
                <a:avLst/>
              </a:prstGeom>
              <a:blipFill rotWithShape="1">
                <a:blip r:embed="rId4"/>
                <a:stretch>
                  <a:fillRect l="-140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21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127991" y="692696"/>
                <a:ext cx="8712968" cy="5499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Operador AND (&amp;) de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Si ambos bits comparados son 1, establece el resultado en 1. De lo contrario da como resultado 0.</a:t>
                </a:r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lvl="0" eaLnBrk="0" hangingPunct="0"/>
                <a:r>
                  <a:rPr lang="es-AR" sz="1400" dirty="0"/>
                  <a:t>60 = 0011 1100 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 smtClean="0"/>
                  <a:t>13 </a:t>
                </a:r>
                <a:r>
                  <a:rPr lang="es-AR" sz="1400" dirty="0"/>
                  <a:t>= 0000 1101 </a:t>
                </a:r>
                <a:r>
                  <a:rPr lang="es-AR" sz="14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→1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 smtClean="0"/>
                  <a:t>Da 12 </a:t>
                </a:r>
                <a:r>
                  <a:rPr lang="es-AR" sz="1400" dirty="0"/>
                  <a:t>= 0000 </a:t>
                </a:r>
                <a:r>
                  <a:rPr lang="es-AR" sz="1400" dirty="0" smtClean="0"/>
                  <a:t>1100 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endParaRPr lang="es-AR" sz="1400" b="1" dirty="0" smtClean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Operador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OR </a:t>
                </a:r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( |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)de 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Si por lo menos uno de los dos bits comparados es 1, establece el resultado en 1. De lo contrario da como resultado 0.</a:t>
                </a:r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eaLnBrk="0" hangingPunct="0"/>
                <a:r>
                  <a:rPr lang="es-AR" sz="1400" dirty="0"/>
                  <a:t>60 = 0011 1100  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 smtClean="0"/>
                  <a:t>13 </a:t>
                </a:r>
                <a:r>
                  <a:rPr lang="es-AR" sz="1400" dirty="0"/>
                  <a:t>= 0000 1101 </a:t>
                </a:r>
                <a:r>
                  <a:rPr lang="es-AR" sz="1400" dirty="0" smtClean="0"/>
                  <a:t>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→1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eaLnBrk="0" hangingPunct="0"/>
                <a:r>
                  <a:rPr lang="es-AR" sz="1400" dirty="0" smtClean="0">
                    <a:solidFill>
                      <a:srgbClr val="000000"/>
                    </a:solidFill>
                    <a:cs typeface="Courier New" pitchFamily="49" charset="0"/>
                  </a:rPr>
                  <a:t>Da 61 </a:t>
                </a:r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= 0011 </a:t>
                </a:r>
                <a:r>
                  <a:rPr lang="es-AR" sz="1400" dirty="0" smtClean="0">
                    <a:solidFill>
                      <a:srgbClr val="000000"/>
                    </a:solidFill>
                    <a:cs typeface="Courier New" pitchFamily="49" charset="0"/>
                  </a:rPr>
                  <a:t>1101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b="0" i="1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endParaRPr lang="es-AR" sz="1400" b="1" dirty="0" smtClean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Operador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XOR </a:t>
                </a:r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(^ )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de 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Si uno de los bits comparados es 0 y el otro 1, el resultado es 1. Si ambos bits comparados son iguales, el resultado es 0.</a:t>
                </a:r>
                <a:endParaRPr lang="es-AR" sz="1400" dirty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lvl="0" eaLnBrk="0" hangingPunct="0"/>
                <a:r>
                  <a:rPr lang="es-AR" sz="1400" dirty="0"/>
                  <a:t>60 = 0011 1100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r>
                  <a:rPr lang="es-AR" sz="1400" dirty="0"/>
                  <a:t>13 = 0000 1101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dirty="0"/>
              </a:p>
              <a:p>
                <a:pPr lvl="0" eaLnBrk="0" hangingPunct="0"/>
                <a:r>
                  <a:rPr lang="es-AR" sz="1400" dirty="0" smtClean="0">
                    <a:solidFill>
                      <a:srgbClr val="000000"/>
                    </a:solidFill>
                    <a:cs typeface="Courier New" pitchFamily="49" charset="0"/>
                  </a:rPr>
                  <a:t>Da  49  =  00110001 </a:t>
                </a:r>
                <a14:m>
                  <m:oMath xmlns:m="http://schemas.openxmlformats.org/officeDocument/2006/math"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→</m:t>
                    </m:r>
                    <m:r>
                      <a:rPr lang="es-AR" sz="14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s-AR" sz="1400" dirty="0">
                        <a:solidFill>
                          <a:srgbClr val="000000"/>
                        </a:solidFill>
                        <a:cs typeface="Courier New" pitchFamily="49" charset="0"/>
                      </a:rPr>
                      <m:t>+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1</m:t>
                    </m:r>
                    <m:r>
                      <a:rPr lang="es-AR" sz="1400" b="0" i="1" dirty="0" smtClean="0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5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6</m:t>
                        </m:r>
                      </m:sup>
                    </m:sSup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+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cs typeface="Courier New" pitchFamily="49" charset="0"/>
                      </a:rPr>
                      <m:t>0</m:t>
                    </m:r>
                    <m:r>
                      <a:rPr lang="es-AR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sSup>
                      <m:sSupPr>
                        <m:ctrlP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2</m:t>
                        </m:r>
                      </m:e>
                      <m:sup>
                        <m:r>
                          <a:rPr lang="es-AR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ourier New" pitchFamily="49" charset="0"/>
                          </a:rPr>
                          <m:t>7</m:t>
                        </m:r>
                      </m:sup>
                    </m:sSup>
                  </m:oMath>
                </a14:m>
                <a:endParaRPr lang="es-AR" sz="1400" b="1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endParaRPr lang="es-AR" sz="1400" b="1" dirty="0" smtClean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lvl="0" eaLnBrk="0" hangingPunct="0"/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Operador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NOT </a:t>
                </a:r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s-AR" sz="1400" dirty="0">
                    <a:solidFill>
                      <a:srgbClr val="000000"/>
                    </a:solidFill>
                    <a:cs typeface="Courier New" pitchFamily="49" charset="0"/>
                  </a:rPr>
                  <a:t>~ </a:t>
                </a:r>
                <a:r>
                  <a:rPr lang="es-AR" sz="1400" dirty="0" smtClean="0">
                    <a:solidFill>
                      <a:srgbClr val="000000"/>
                    </a:solidFill>
                    <a:cs typeface="Courier New" pitchFamily="49" charset="0"/>
                  </a:rPr>
                  <a:t>) </a:t>
                </a:r>
                <a:r>
                  <a:rPr lang="es-AR" sz="1400" b="1" dirty="0" smtClean="0">
                    <a:solidFill>
                      <a:srgbClr val="000000"/>
                    </a:solidFill>
                    <a:cs typeface="Arial" pitchFamily="34" charset="0"/>
                  </a:rPr>
                  <a:t>de </a:t>
                </a:r>
                <a:r>
                  <a:rPr lang="es-AR" sz="1400" b="1" dirty="0">
                    <a:solidFill>
                      <a:srgbClr val="000000"/>
                    </a:solidFill>
                    <a:cs typeface="Arial" pitchFamily="34" charset="0"/>
                  </a:rPr>
                  <a:t>Bits</a:t>
                </a:r>
              </a:p>
              <a:p>
                <a:pPr lvl="0" eaLnBrk="0" hangingPunct="0"/>
                <a:r>
                  <a:rPr lang="es-AR" sz="1400" dirty="0">
                    <a:solidFill>
                      <a:srgbClr val="252525"/>
                    </a:solidFill>
                    <a:cs typeface="Arial" pitchFamily="34" charset="0"/>
                  </a:rPr>
                  <a:t>Sólo invierte los bits, es decir, convierte los ceros en unos y viceversa. </a:t>
                </a:r>
              </a:p>
              <a:p>
                <a:pPr lvl="0" eaLnBrk="0" hangingPunct="0"/>
                <a:endParaRPr lang="es-AR" sz="1400" dirty="0" smtClean="0">
                  <a:solidFill>
                    <a:srgbClr val="000000"/>
                  </a:solidFill>
                  <a:cs typeface="Courier New" pitchFamily="49" charset="0"/>
                </a:endParaRPr>
              </a:p>
              <a:p>
                <a:pPr lvl="0" eaLnBrk="0" hangingPunct="0"/>
                <a:r>
                  <a:rPr lang="es-AR" sz="1400" dirty="0" smtClean="0">
                    <a:solidFill>
                      <a:srgbClr val="000000"/>
                    </a:solidFill>
                    <a:cs typeface="Courier New" pitchFamily="49" charset="0"/>
                  </a:rPr>
                  <a:t>-61= ~00111100 </a:t>
                </a:r>
                <a:r>
                  <a:rPr lang="es-AR" sz="1400" dirty="0" smtClean="0">
                    <a:solidFill>
                      <a:srgbClr val="000000"/>
                    </a:solidFill>
                    <a:cs typeface="Courier New" pitchFamily="49" charset="0"/>
                    <a:sym typeface="Wingdings" pitchFamily="2" charset="2"/>
                  </a:rPr>
                  <a:t> 11000011 (el primer bit indica que es negativo) </a:t>
                </a:r>
              </a:p>
              <a:p>
                <a:pPr lvl="0" eaLnBrk="0" hangingPunct="0"/>
                <a:endParaRPr lang="es-AR" sz="1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91" y="692696"/>
                <a:ext cx="8712968" cy="5499775"/>
              </a:xfrm>
              <a:prstGeom prst="rect">
                <a:avLst/>
              </a:prstGeom>
              <a:blipFill rotWithShape="1">
                <a:blip r:embed="rId2"/>
                <a:stretch>
                  <a:fillRect l="-210" t="-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810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780928"/>
            <a:ext cx="280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if</a:t>
            </a:r>
            <a:r>
              <a:rPr lang="es-AR" dirty="0"/>
              <a:t> (condición) {</a:t>
            </a:r>
          </a:p>
          <a:p>
            <a:r>
              <a:rPr lang="es-AR" dirty="0"/>
              <a:t>        instrucciones</a:t>
            </a:r>
          </a:p>
          <a:p>
            <a:r>
              <a:rPr lang="es-AR" dirty="0"/>
              <a:t>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        instrucciones</a:t>
            </a:r>
          </a:p>
          <a:p>
            <a:r>
              <a:rPr lang="es-AR" dirty="0"/>
              <a:t>}</a:t>
            </a:r>
          </a:p>
        </p:txBody>
      </p:sp>
      <p:pic>
        <p:nvPicPr>
          <p:cNvPr id="2050" name="Picture 2" descr="http://images4.hiboox.com/images/4911/diapo2bec0537dedd3d0094741987fdc33a10.png?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38481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07504" y="620688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 sentencia IF:</a:t>
            </a:r>
            <a:endParaRPr lang="es-AR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644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764704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  </a:t>
            </a:r>
            <a:r>
              <a:rPr lang="es-AR" sz="1200" dirty="0"/>
              <a:t>   </a:t>
            </a:r>
            <a:r>
              <a:rPr lang="es-AR" sz="1400" dirty="0"/>
              <a:t>//</a:t>
            </a:r>
            <a:r>
              <a:rPr lang="es-AR" sz="1400" dirty="0" err="1"/>
              <a:t>if</a:t>
            </a:r>
            <a:r>
              <a:rPr lang="es-AR" sz="1400" dirty="0"/>
              <a:t> sencillo</a:t>
            </a:r>
          </a:p>
          <a:p>
            <a:r>
              <a:rPr lang="es-AR" sz="1400" dirty="0"/>
              <a:t>    </a:t>
            </a:r>
            <a:r>
              <a:rPr lang="es-AR" sz="1400" dirty="0" err="1"/>
              <a:t>if</a:t>
            </a:r>
            <a:r>
              <a:rPr lang="es-AR" sz="1400" dirty="0"/>
              <a:t> ( admitido == true) { </a:t>
            </a:r>
            <a:r>
              <a:rPr lang="es-AR" sz="1400" dirty="0" err="1"/>
              <a:t>System.out.println</a:t>
            </a:r>
            <a:r>
              <a:rPr lang="es-AR" sz="1400" dirty="0"/>
              <a:t> ("Se ha admitido el valor"); }</a:t>
            </a:r>
          </a:p>
          <a:p>
            <a:r>
              <a:rPr lang="es-AR" sz="1400" dirty="0"/>
              <a:t> </a:t>
            </a:r>
          </a:p>
          <a:p>
            <a:r>
              <a:rPr lang="es-AR" sz="1400" dirty="0"/>
              <a:t>   //</a:t>
            </a:r>
            <a:r>
              <a:rPr lang="es-AR" sz="1400" dirty="0" err="1"/>
              <a:t>if</a:t>
            </a:r>
            <a:r>
              <a:rPr lang="es-AR" sz="1400" dirty="0"/>
              <a:t> </a:t>
            </a:r>
            <a:r>
              <a:rPr lang="es-AR" sz="1400" dirty="0" err="1"/>
              <a:t>else</a:t>
            </a:r>
            <a:r>
              <a:rPr lang="es-AR" sz="1400" dirty="0"/>
              <a:t> sencillo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if</a:t>
            </a:r>
            <a:r>
              <a:rPr lang="es-AR" sz="1400" dirty="0"/>
              <a:t> ( admitido == true) {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System.out.println</a:t>
            </a:r>
            <a:r>
              <a:rPr lang="es-AR" sz="1400" dirty="0"/>
              <a:t> ("Se ha admitido el valor");</a:t>
            </a:r>
          </a:p>
          <a:p>
            <a:r>
              <a:rPr lang="es-AR" sz="1400" dirty="0"/>
              <a:t>        } </a:t>
            </a:r>
            <a:r>
              <a:rPr lang="es-AR" sz="1400" dirty="0" err="1"/>
              <a:t>else</a:t>
            </a:r>
            <a:r>
              <a:rPr lang="es-AR" sz="1400" dirty="0"/>
              <a:t> {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System.out.println</a:t>
            </a:r>
            <a:r>
              <a:rPr lang="es-AR" sz="1400" dirty="0"/>
              <a:t> ("No se ha admitido el valor");</a:t>
            </a:r>
          </a:p>
          <a:p>
            <a:r>
              <a:rPr lang="es-AR" sz="1400" dirty="0"/>
              <a:t>        }</a:t>
            </a:r>
          </a:p>
          <a:p>
            <a:r>
              <a:rPr lang="es-AR" sz="1400" dirty="0"/>
              <a:t>    //</a:t>
            </a:r>
            <a:r>
              <a:rPr lang="es-AR" sz="1400" dirty="0" err="1"/>
              <a:t>if</a:t>
            </a:r>
            <a:r>
              <a:rPr lang="es-AR" sz="1400" dirty="0"/>
              <a:t> con </a:t>
            </a:r>
            <a:r>
              <a:rPr lang="es-AR" sz="1400" dirty="0" err="1"/>
              <a:t>else</a:t>
            </a:r>
            <a:r>
              <a:rPr lang="es-AR" sz="1400" dirty="0"/>
              <a:t> </a:t>
            </a:r>
            <a:r>
              <a:rPr lang="es-AR" sz="1400" dirty="0" err="1"/>
              <a:t>if</a:t>
            </a:r>
            <a:r>
              <a:rPr lang="es-AR" sz="1400" dirty="0"/>
              <a:t> y cláusula final </a:t>
            </a:r>
            <a:r>
              <a:rPr lang="es-AR" sz="1400" dirty="0" err="1"/>
              <a:t>else</a:t>
            </a:r>
            <a:endParaRPr lang="es-AR" sz="1400" dirty="0"/>
          </a:p>
          <a:p>
            <a:r>
              <a:rPr lang="es-AR" sz="1400" dirty="0"/>
              <a:t>    </a:t>
            </a:r>
            <a:r>
              <a:rPr lang="es-AR" sz="1400" dirty="0" err="1"/>
              <a:t>if</a:t>
            </a:r>
            <a:r>
              <a:rPr lang="es-AR" sz="1400" dirty="0"/>
              <a:t> (</a:t>
            </a:r>
            <a:r>
              <a:rPr lang="es-AR" sz="1400" dirty="0" err="1"/>
              <a:t>DesplazamientoX</a:t>
            </a:r>
            <a:r>
              <a:rPr lang="es-AR" sz="1400" dirty="0"/>
              <a:t> == 0 &amp;&amp; </a:t>
            </a:r>
            <a:r>
              <a:rPr lang="es-AR" sz="1400" dirty="0" err="1"/>
              <a:t>DesplazamientoY</a:t>
            </a:r>
            <a:r>
              <a:rPr lang="es-AR" sz="1400" dirty="0"/>
              <a:t> == 1) {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System.out.println</a:t>
            </a:r>
            <a:r>
              <a:rPr lang="es-AR" sz="1400" dirty="0"/>
              <a:t> ("Se procede a bajar el personaje 1 posición");</a:t>
            </a:r>
          </a:p>
          <a:p>
            <a:r>
              <a:rPr lang="es-AR" sz="1400" dirty="0"/>
              <a:t>        }</a:t>
            </a:r>
          </a:p>
          <a:p>
            <a:r>
              <a:rPr lang="es-AR" sz="1400" dirty="0"/>
              <a:t>         </a:t>
            </a:r>
            <a:r>
              <a:rPr lang="es-AR" sz="1400" dirty="0" err="1"/>
              <a:t>else</a:t>
            </a:r>
            <a:r>
              <a:rPr lang="es-AR" sz="1400" dirty="0"/>
              <a:t> </a:t>
            </a:r>
            <a:r>
              <a:rPr lang="es-AR" sz="1400" dirty="0" err="1"/>
              <a:t>if</a:t>
            </a:r>
            <a:r>
              <a:rPr lang="es-AR" sz="1400" dirty="0"/>
              <a:t> (</a:t>
            </a:r>
            <a:r>
              <a:rPr lang="es-AR" sz="1400" dirty="0" err="1"/>
              <a:t>DesplazamientoX</a:t>
            </a:r>
            <a:r>
              <a:rPr lang="es-AR" sz="1400" dirty="0"/>
              <a:t> == 1 &amp;&amp; </a:t>
            </a:r>
            <a:r>
              <a:rPr lang="es-AR" sz="1400" dirty="0" err="1"/>
              <a:t>DesplazamientoY</a:t>
            </a:r>
            <a:r>
              <a:rPr lang="es-AR" sz="1400" dirty="0"/>
              <a:t> == 0) {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System.out.println</a:t>
            </a:r>
            <a:r>
              <a:rPr lang="es-AR" sz="1400" dirty="0"/>
              <a:t> ("Se procede a mover el personaje 1 posición a la derecha"); }</a:t>
            </a:r>
          </a:p>
          <a:p>
            <a:r>
              <a:rPr lang="es-AR" sz="1400" dirty="0"/>
              <a:t> </a:t>
            </a:r>
          </a:p>
          <a:p>
            <a:r>
              <a:rPr lang="es-AR" sz="1400" dirty="0"/>
              <a:t>        </a:t>
            </a:r>
            <a:r>
              <a:rPr lang="es-AR" sz="1400" dirty="0" err="1"/>
              <a:t>else</a:t>
            </a:r>
            <a:r>
              <a:rPr lang="es-AR" sz="1400" dirty="0"/>
              <a:t> </a:t>
            </a:r>
            <a:r>
              <a:rPr lang="es-AR" sz="1400" dirty="0" err="1"/>
              <a:t>if</a:t>
            </a:r>
            <a:r>
              <a:rPr lang="es-AR" sz="1400" dirty="0"/>
              <a:t> (</a:t>
            </a:r>
            <a:r>
              <a:rPr lang="es-AR" sz="1400" dirty="0" err="1"/>
              <a:t>DesplazamientoX</a:t>
            </a:r>
            <a:r>
              <a:rPr lang="es-AR" sz="1400" dirty="0"/>
              <a:t> == -1 &amp;&amp; </a:t>
            </a:r>
            <a:r>
              <a:rPr lang="es-AR" sz="1400" dirty="0" err="1"/>
              <a:t>DesplazamientoY</a:t>
            </a:r>
            <a:r>
              <a:rPr lang="es-AR" sz="1400" dirty="0"/>
              <a:t> == 0) {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System.out.println</a:t>
            </a:r>
            <a:r>
              <a:rPr lang="es-AR" sz="1400" dirty="0"/>
              <a:t> ("Se procede a mover el personaje 1 posición a la izquierda");</a:t>
            </a:r>
          </a:p>
          <a:p>
            <a:r>
              <a:rPr lang="es-AR" sz="1400" dirty="0"/>
              <a:t>        }</a:t>
            </a:r>
          </a:p>
          <a:p>
            <a:r>
              <a:rPr lang="es-AR" sz="1400" dirty="0"/>
              <a:t>         </a:t>
            </a:r>
            <a:r>
              <a:rPr lang="es-AR" sz="1400" dirty="0" err="1"/>
              <a:t>else</a:t>
            </a:r>
            <a:r>
              <a:rPr lang="es-AR" sz="1400" dirty="0"/>
              <a:t> {</a:t>
            </a:r>
          </a:p>
          <a:p>
            <a:r>
              <a:rPr lang="es-AR" sz="1400" dirty="0"/>
              <a:t>            </a:t>
            </a:r>
            <a:r>
              <a:rPr lang="es-AR" sz="1400" dirty="0" err="1"/>
              <a:t>System.out.println</a:t>
            </a:r>
            <a:r>
              <a:rPr lang="es-AR" sz="1400" dirty="0"/>
              <a:t> ("Los valores no son válidos");</a:t>
            </a:r>
          </a:p>
          <a:p>
            <a:r>
              <a:rPr lang="es-AR" sz="1400" dirty="0"/>
              <a:t>        }</a:t>
            </a:r>
          </a:p>
        </p:txBody>
      </p:sp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635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4.hiboox.com/images/5011/697892504323b238b647807b956632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422232" cy="5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7504" y="62068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 sentencia </a:t>
            </a:r>
            <a:r>
              <a:rPr lang="es-AR" u="sng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switch</a:t>
            </a:r>
            <a:r>
              <a:rPr lang="es-AR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:</a:t>
            </a:r>
            <a:endParaRPr lang="es-AR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632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474345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AR" dirty="0" smtClean="0"/>
              <a:t>Su </a:t>
            </a:r>
            <a:r>
              <a:rPr lang="es-AR" dirty="0"/>
              <a:t>principal característica es que permite establecer muchas opciones según el valor de una variable (o expresión</a:t>
            </a:r>
            <a:r>
              <a:rPr lang="es-AR" dirty="0" smtClean="0"/>
              <a:t>).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AR" dirty="0" smtClean="0"/>
              <a:t>A </a:t>
            </a:r>
            <a:r>
              <a:rPr lang="es-AR" dirty="0"/>
              <a:t>diferencia de la sentencia IF que solo hay dos opciones (Verdadero – Falso).</a:t>
            </a:r>
          </a:p>
          <a:p>
            <a:endParaRPr lang="es-AR" dirty="0" smtClean="0"/>
          </a:p>
          <a:p>
            <a:r>
              <a:rPr lang="es-AR" dirty="0" smtClean="0"/>
              <a:t>Forma </a:t>
            </a:r>
            <a:r>
              <a:rPr lang="es-AR" dirty="0"/>
              <a:t>de uso:</a:t>
            </a:r>
          </a:p>
          <a:p>
            <a:r>
              <a:rPr lang="es-AR" i="1" dirty="0" err="1"/>
              <a:t>switch</a:t>
            </a:r>
            <a:r>
              <a:rPr lang="es-AR" i="1" dirty="0"/>
              <a:t> (</a:t>
            </a:r>
            <a:r>
              <a:rPr lang="es-AR" i="1" dirty="0" err="1"/>
              <a:t>expresion</a:t>
            </a:r>
            <a:r>
              <a:rPr lang="es-AR" i="1" dirty="0"/>
              <a:t>)</a:t>
            </a:r>
            <a:endParaRPr lang="es-AR" dirty="0"/>
          </a:p>
          <a:p>
            <a:r>
              <a:rPr lang="es-AR" i="1" dirty="0"/>
              <a:t>{</a:t>
            </a:r>
            <a:endParaRPr lang="es-AR" dirty="0"/>
          </a:p>
          <a:p>
            <a:r>
              <a:rPr lang="es-AR" i="1" dirty="0"/>
              <a:t>case valor1: sentencias1; break;</a:t>
            </a:r>
            <a:endParaRPr lang="es-AR" dirty="0"/>
          </a:p>
          <a:p>
            <a:r>
              <a:rPr lang="es-AR" i="1" dirty="0"/>
              <a:t>case valor2: sentencias2; break;</a:t>
            </a:r>
            <a:endParaRPr lang="es-AR" dirty="0"/>
          </a:p>
          <a:p>
            <a:r>
              <a:rPr lang="es-AR" i="1" dirty="0"/>
              <a:t>case valor3: sentencias3; break;</a:t>
            </a:r>
            <a:endParaRPr lang="es-AR" dirty="0"/>
          </a:p>
          <a:p>
            <a:r>
              <a:rPr lang="es-AR" i="1" dirty="0"/>
              <a:t>default: sentencias4;</a:t>
            </a:r>
            <a:endParaRPr lang="es-AR" dirty="0"/>
          </a:p>
          <a:p>
            <a:r>
              <a:rPr lang="es-AR" i="1" dirty="0"/>
              <a:t>}</a:t>
            </a:r>
            <a:endParaRPr lang="es-AR" dirty="0"/>
          </a:p>
          <a:p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Los </a:t>
            </a:r>
            <a:r>
              <a:rPr lang="es-AR" dirty="0"/>
              <a:t>valores no comprendidos en ninguna sentencia case se pueden gestionar en el default</a:t>
            </a:r>
          </a:p>
          <a:p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Si </a:t>
            </a:r>
            <a:r>
              <a:rPr lang="es-AR" dirty="0"/>
              <a:t>no está el break, se ejecutan todas las sentencias case a continuación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788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692696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endParaRPr lang="es-AR" dirty="0"/>
          </a:p>
          <a:p>
            <a:r>
              <a:rPr lang="es-AR" dirty="0" err="1" smtClean="0"/>
              <a:t>public</a:t>
            </a:r>
            <a:r>
              <a:rPr lang="es-AR" dirty="0" smtClean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dimeSiEdadEsCritica</a:t>
            </a:r>
            <a:r>
              <a:rPr lang="es-AR" dirty="0"/>
              <a:t>() {</a:t>
            </a:r>
          </a:p>
          <a:p>
            <a:r>
              <a:rPr lang="es-AR" dirty="0"/>
              <a:t>        </a:t>
            </a:r>
            <a:r>
              <a:rPr lang="es-AR" dirty="0" err="1"/>
              <a:t>switch</a:t>
            </a:r>
            <a:r>
              <a:rPr lang="es-AR" dirty="0"/>
              <a:t> (edad) {</a:t>
            </a:r>
          </a:p>
          <a:p>
            <a:r>
              <a:rPr lang="es-AR" dirty="0"/>
              <a:t>            case 0:</a:t>
            </a:r>
          </a:p>
          <a:p>
            <a:r>
              <a:rPr lang="es-AR" dirty="0"/>
              <a:t>            </a:t>
            </a:r>
            <a:r>
              <a:rPr lang="es-AR" dirty="0" err="1"/>
              <a:t>System.out.println</a:t>
            </a:r>
            <a:r>
              <a:rPr lang="es-AR" dirty="0"/>
              <a:t> ("Acaba de nacer hace poco. No ha cumplido el año");</a:t>
            </a:r>
          </a:p>
          <a:p>
            <a:r>
              <a:rPr lang="es-AR" dirty="0"/>
              <a:t>            break;</a:t>
            </a:r>
          </a:p>
          <a:p>
            <a:r>
              <a:rPr lang="es-AR" dirty="0"/>
              <a:t>            case 18: </a:t>
            </a:r>
            <a:r>
              <a:rPr lang="es-AR" dirty="0" err="1"/>
              <a:t>System.out.println</a:t>
            </a:r>
            <a:r>
              <a:rPr lang="es-AR" dirty="0"/>
              <a:t> ("Está justo en la mayoría de edad"); break;</a:t>
            </a:r>
          </a:p>
          <a:p>
            <a:r>
              <a:rPr lang="es-AR" dirty="0"/>
              <a:t>            case 65: </a:t>
            </a:r>
            <a:r>
              <a:rPr lang="es-AR" dirty="0" err="1"/>
              <a:t>System.out.println</a:t>
            </a:r>
            <a:r>
              <a:rPr lang="es-AR" dirty="0"/>
              <a:t> ("Está en la edad de jubilación"); break;</a:t>
            </a:r>
          </a:p>
          <a:p>
            <a:r>
              <a:rPr lang="es-AR" dirty="0"/>
              <a:t>            default: </a:t>
            </a:r>
            <a:r>
              <a:rPr lang="es-AR" dirty="0" err="1"/>
              <a:t>System.out.println</a:t>
            </a:r>
            <a:r>
              <a:rPr lang="es-AR" dirty="0"/>
              <a:t> ("La edad no es crítica"); break;</a:t>
            </a:r>
          </a:p>
          <a:p>
            <a:r>
              <a:rPr lang="es-AR" dirty="0"/>
              <a:t>        }</a:t>
            </a:r>
          </a:p>
          <a:p>
            <a:r>
              <a:rPr lang="es-AR" dirty="0"/>
              <a:t>    </a:t>
            </a:r>
            <a:r>
              <a:rPr lang="es-AR" dirty="0" smtClean="0"/>
              <a:t>}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Binarios, parte2, bisiesto, </a:t>
            </a:r>
            <a:r>
              <a:rPr lang="es-AR" dirty="0" err="1" smtClean="0"/>
              <a:t>switch</a:t>
            </a:r>
            <a:r>
              <a:rPr lang="es-AR" dirty="0" smtClean="0"/>
              <a:t>, condicional</a:t>
            </a:r>
            <a:endParaRPr lang="es-AR" dirty="0"/>
          </a:p>
        </p:txBody>
      </p:sp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386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Algunos ejercicios!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Dado </a:t>
            </a:r>
            <a:r>
              <a:rPr lang="es-AR" dirty="0"/>
              <a:t>el siguiente código:</a:t>
            </a:r>
          </a:p>
          <a:p>
            <a:r>
              <a:rPr lang="es-AR" dirty="0" err="1"/>
              <a:t>int</a:t>
            </a:r>
            <a:r>
              <a:rPr lang="es-AR" dirty="0"/>
              <a:t> nro1 = 100, nro2 = 500, nro3 = 250;</a:t>
            </a:r>
          </a:p>
          <a:p>
            <a:r>
              <a:rPr lang="es-AR" dirty="0"/>
              <a:t>Informar cual de los tres números es mayor    </a:t>
            </a:r>
            <a:endParaRPr lang="es-AR" dirty="0" smtClean="0"/>
          </a:p>
          <a:p>
            <a:endParaRPr lang="es-AR" dirty="0"/>
          </a:p>
          <a:p>
            <a:r>
              <a:rPr lang="es-AR" dirty="0"/>
              <a:t>Dado el siguiente código:</a:t>
            </a:r>
          </a:p>
          <a:p>
            <a:r>
              <a:rPr lang="es-AR" dirty="0" err="1"/>
              <a:t>int</a:t>
            </a:r>
            <a:r>
              <a:rPr lang="es-AR" dirty="0"/>
              <a:t> a = 10, b=-2, c=5; // hay 2 números positivos y 1 negativo</a:t>
            </a:r>
          </a:p>
          <a:p>
            <a:r>
              <a:rPr lang="es-AR" dirty="0"/>
              <a:t>Informar la multiplicación de los dos números positivos</a:t>
            </a:r>
          </a:p>
          <a:p>
            <a:endParaRPr lang="es-AR" dirty="0"/>
          </a:p>
        </p:txBody>
      </p:sp>
      <p:sp>
        <p:nvSpPr>
          <p:cNvPr id="3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Java para no programadores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11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968</Words>
  <Application>Microsoft Office PowerPoint</Application>
  <PresentationFormat>Presentación en pantalla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Diseño personalizado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Educacion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Mauricio</cp:lastModifiedBy>
  <cp:revision>229</cp:revision>
  <dcterms:created xsi:type="dcterms:W3CDTF">2010-06-24T21:40:01Z</dcterms:created>
  <dcterms:modified xsi:type="dcterms:W3CDTF">2017-09-06T20:48:42Z</dcterms:modified>
</cp:coreProperties>
</file>